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8" Type="http://schemas.openxmlformats.org/officeDocument/2006/relationships/viewProps" Target="viewProps.xml"/><Relationship Id="rId27" Type="http://schemas.openxmlformats.org/officeDocument/2006/relationships/tableStyles" Target="tableStyles.xml"/><Relationship Id="rId26" Type="http://schemas.openxmlformats.org/officeDocument/2006/relationships/presProps" Target="presProps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0" y="0"/>
          <a:ext cx="12191365" cy="4018279"/>
        </p:xfrm>
        <a:graphic>
          <a:graphicData uri="http://schemas.openxmlformats.org/drawingml/2006/table">
            <a:tbl>
              <a:tblPr>
                <a:solidFill>
                  <a:srgbClr val="1E4264"/>
                </a:solidFill>
              </a:tblPr>
              <a:tblGrid>
                <a:gridCol w="10413365"/>
                <a:gridCol w="1778000"/>
              </a:tblGrid>
              <a:tr h="1308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426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4264"/>
                    </a:solidFill>
                  </a:tcPr>
                </a:tc>
              </a:tr>
              <a:tr h="27101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6879" algn="l" rtl="0" eaLnBrk="0">
                        <a:lnSpc>
                          <a:spcPct val="90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66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Feasibility</a:t>
                      </a:r>
                      <a:r>
                        <a:rPr sz="66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 </a:t>
                      </a:r>
                      <a:r>
                        <a:rPr sz="66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study</a:t>
                      </a:r>
                      <a:r>
                        <a:rPr sz="6600" kern="0" spc="1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 </a:t>
                      </a:r>
                      <a:r>
                        <a:rPr sz="66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of</a:t>
                      </a:r>
                      <a:r>
                        <a:rPr sz="6600" kern="0" spc="-3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 </a:t>
                      </a:r>
                      <a:r>
                        <a:rPr sz="66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radiative</a:t>
                      </a:r>
                      <a:endParaRPr sz="6600" dirty="0">
                        <a:latin typeface="STFangsong"/>
                        <a:ea typeface="STFangsong"/>
                        <a:cs typeface="STFangsong"/>
                      </a:endParaRPr>
                    </a:p>
                    <a:p>
                      <a:pPr marL="2406650" algn="l" rtl="0" eaLnBrk="0">
                        <a:lnSpc>
                          <a:spcPct val="100000"/>
                        </a:lnSpc>
                        <a:spcBef>
                          <a:spcPts val="40"/>
                        </a:spcBef>
                        <a:tabLst/>
                      </a:pPr>
                      <a:r>
                        <a:rPr sz="66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decay </a:t>
                      </a:r>
                      <a:r>
                        <a:rPr sz="54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τ</a:t>
                      </a:r>
                      <a:r>
                        <a:rPr sz="5400" kern="0" spc="8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54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→</a:t>
                      </a:r>
                      <a:r>
                        <a:rPr sz="5400" kern="0" spc="5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8300" kern="0" spc="-50" baseline="-3137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πyvτ</a:t>
                      </a:r>
                      <a:r>
                        <a:rPr sz="5300" kern="0" spc="6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6600" kern="0" spc="-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STFangsong"/>
                          <a:ea typeface="STFangsong"/>
                          <a:cs typeface="STFangsong"/>
                        </a:rPr>
                        <a:t>at STCF</a:t>
                      </a:r>
                      <a:endParaRPr sz="6600" dirty="0">
                        <a:latin typeface="STFangsong"/>
                        <a:ea typeface="STFangsong"/>
                        <a:cs typeface="STFangsong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64"/>
                    </a:solidFill>
                  </a:tcPr>
                </a:tc>
              </a:tr>
            </a:tbl>
          </a:graphicData>
        </a:graphic>
      </p:graphicFrame>
      <p:sp>
        <p:nvSpPr>
          <p:cNvPr id="6" name="textbox 6"/>
          <p:cNvSpPr/>
          <p:nvPr/>
        </p:nvSpPr>
        <p:spPr>
          <a:xfrm>
            <a:off x="0" y="3714280"/>
            <a:ext cx="12192000" cy="2932429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880870" algn="l" rtl="0" eaLnBrk="0">
              <a:lnSpc>
                <a:spcPct val="106000"/>
              </a:lnSpc>
              <a:spcBef>
                <a:spcPts val="3"/>
              </a:spcBef>
              <a:tabLst/>
            </a:pPr>
            <a:r>
              <a:rPr sz="2400" b="1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Hao</a:t>
            </a:r>
            <a:r>
              <a:rPr sz="2400" b="1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−</a:t>
            </a:r>
            <a:r>
              <a:rPr sz="2400" b="1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Lin</a:t>
            </a:r>
            <a:r>
              <a:rPr sz="2400" b="1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3600" b="1" u="sng" kern="0" spc="0" baseline="7234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Li</a:t>
            </a:r>
            <a:r>
              <a:rPr sz="2600" u="sng" kern="0" spc="150" baseline="10016" dirty="0">
                <a:solidFill>
                  <a:srgbClr val="1E4264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1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, 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Xiao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-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Cong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3600" u="sng" kern="0" spc="0" baseline="7234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Ai</a:t>
            </a:r>
            <a:r>
              <a:rPr sz="2600" u="sng" kern="0" spc="150" baseline="10016" dirty="0">
                <a:solidFill>
                  <a:srgbClr val="1E4264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1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, 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Xiao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-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Rong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3600" u="sng" kern="0" spc="0" baseline="434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Zhou</a:t>
            </a:r>
            <a:r>
              <a:rPr sz="2600" u="sng" kern="0" spc="150" baseline="6010" dirty="0">
                <a:solidFill>
                  <a:srgbClr val="1E4264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, 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Zhi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-</a:t>
            </a:r>
            <a:r>
              <a:rPr sz="2400" u="sng" kern="0" spc="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Hui</a:t>
            </a:r>
            <a:r>
              <a:rPr sz="2400" u="sng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3600" u="sng" kern="0" spc="0" baseline="5787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Guo</a:t>
            </a:r>
            <a:r>
              <a:rPr sz="2600" u="sng" kern="0" spc="150" baseline="8013" dirty="0">
                <a:solidFill>
                  <a:srgbClr val="1E4264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3</a:t>
            </a:r>
            <a:endParaRPr sz="2600" baseline="8013" dirty="0">
              <a:latin typeface="Cambria Math"/>
              <a:ea typeface="Cambria Math"/>
              <a:cs typeface="Cambria Math"/>
            </a:endParaRPr>
          </a:p>
          <a:p>
            <a:pPr marL="4448809" algn="l" rtl="0" eaLnBrk="0">
              <a:lnSpc>
                <a:spcPct val="98000"/>
              </a:lnSpc>
              <a:spcBef>
                <a:spcPts val="752"/>
              </a:spcBef>
              <a:tabLst/>
            </a:pPr>
            <a:r>
              <a:rPr sz="2400" kern="0" spc="-2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1.Zheng Zhou</a:t>
            </a:r>
            <a:r>
              <a:rPr sz="2400" kern="0" spc="2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2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University</a:t>
            </a:r>
            <a:r>
              <a:rPr sz="2400" kern="0" spc="-3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,</a:t>
            </a:r>
            <a:endParaRPr sz="2400" dirty="0">
              <a:latin typeface="Myanmar Text"/>
              <a:ea typeface="Myanmar Text"/>
              <a:cs typeface="Myanmar Text"/>
            </a:endParaRPr>
          </a:p>
          <a:p>
            <a:pPr marL="2849245" algn="l" rtl="0" eaLnBrk="0">
              <a:lnSpc>
                <a:spcPct val="98000"/>
              </a:lnSpc>
              <a:spcBef>
                <a:spcPts val="767"/>
              </a:spcBef>
              <a:tabLst/>
            </a:pPr>
            <a:r>
              <a:rPr sz="2400" kern="0" spc="-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2.University of Science and</a:t>
            </a:r>
            <a:r>
              <a:rPr sz="2400" kern="0" spc="4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Technology</a:t>
            </a:r>
            <a:r>
              <a:rPr sz="2400" kern="0" spc="15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of</a:t>
            </a:r>
            <a:r>
              <a:rPr sz="2400" kern="0" spc="7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Chin</a:t>
            </a:r>
            <a:r>
              <a:rPr sz="2400" kern="0" spc="-2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a,</a:t>
            </a:r>
            <a:endParaRPr sz="2400" dirty="0">
              <a:latin typeface="Myanmar Text"/>
              <a:ea typeface="Myanmar Text"/>
              <a:cs typeface="Myanmar Text"/>
            </a:endParaRPr>
          </a:p>
          <a:p>
            <a:pPr marL="4401820" algn="l" rtl="0" eaLnBrk="0">
              <a:lnSpc>
                <a:spcPct val="98000"/>
              </a:lnSpc>
              <a:spcBef>
                <a:spcPts val="780"/>
              </a:spcBef>
              <a:tabLst/>
            </a:pPr>
            <a:r>
              <a:rPr sz="2400" kern="0" spc="-3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3.HeBei</a:t>
            </a:r>
            <a:r>
              <a:rPr sz="2400" kern="0" spc="26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3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Normal</a:t>
            </a:r>
            <a:r>
              <a:rPr sz="2400" kern="0" spc="21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 </a:t>
            </a:r>
            <a:r>
              <a:rPr sz="2400" kern="0" spc="-30" dirty="0">
                <a:solidFill>
                  <a:srgbClr val="1E4264">
                    <a:alpha val="100000"/>
                  </a:srgbClr>
                </a:solidFill>
                <a:latin typeface="Myanmar Text"/>
                <a:ea typeface="Myanmar Text"/>
                <a:cs typeface="Myanmar Text"/>
              </a:rPr>
              <a:t>University</a:t>
            </a:r>
            <a:endParaRPr sz="2400" dirty="0">
              <a:latin typeface="Myanmar Text"/>
              <a:ea typeface="Myanmar Text"/>
              <a:cs typeface="Myanmar Text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02564" algn="l" rtl="0" eaLnBrk="0">
              <a:lnSpc>
                <a:spcPct val="100000"/>
              </a:lnSpc>
              <a:spcBef>
                <a:spcPts val="2"/>
              </a:spcBef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2025超级陶粲装置研讨会 , July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  <a:r>
              <a:rPr sz="1800" kern="0" spc="0" baseline="2893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rd</a:t>
            </a:r>
            <a:r>
              <a:rPr sz="1100" kern="0" spc="2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, 湘潭                            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                              </a:t>
            </a:r>
            <a:r>
              <a:rPr sz="1800" kern="0" spc="-10" baseline="-2893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endParaRPr sz="1800" baseline="-2893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32726" y="0"/>
            <a:ext cx="2486263" cy="10638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508817" y="13"/>
            <a:ext cx="1128976" cy="1023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 20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40320" y="1452117"/>
            <a:ext cx="4464430" cy="2876422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96786" y="1451991"/>
            <a:ext cx="4464430" cy="28693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206" name="rect 206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08" name="picture 20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210" name="textbox 210"/>
            <p:cNvSpPr/>
            <p:nvPr/>
          </p:nvSpPr>
          <p:spPr>
            <a:xfrm>
              <a:off x="1153127" y="216147"/>
              <a:ext cx="4649470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900" kern="0" spc="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Selection efficienc</a:t>
              </a:r>
              <a:r>
                <a:rPr sz="3900" kern="0" spc="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y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12" name="textbox 212"/>
          <p:cNvSpPr/>
          <p:nvPr/>
        </p:nvSpPr>
        <p:spPr>
          <a:xfrm>
            <a:off x="1142187" y="4924729"/>
            <a:ext cx="9637394" cy="680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Preliminary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Event efficiency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roughly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comparable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between the two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experiments,</a:t>
            </a:r>
            <a:endParaRPr sz="1800" dirty="0">
              <a:latin typeface="Microsoft YaHei"/>
              <a:ea typeface="Microsoft YaHei"/>
              <a:cs typeface="Microsoft YaHei"/>
            </a:endParaRPr>
          </a:p>
          <a:p>
            <a:pPr marL="266700" algn="l" rtl="0" eaLnBrk="0">
              <a:lnSpc>
                <a:spcPts val="324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whereas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STCF outperforms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BESIII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mainly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 the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PID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(Particle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Identification)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process.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10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 2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218" name="rect 21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0" name="picture 2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222" name="textbox 222"/>
            <p:cNvSpPr/>
            <p:nvPr/>
          </p:nvSpPr>
          <p:spPr>
            <a:xfrm>
              <a:off x="1170890" y="216147"/>
              <a:ext cx="4035425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Photon variables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224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88589" y="1262760"/>
            <a:ext cx="3783965" cy="2276602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88589" y="3956672"/>
            <a:ext cx="3783965" cy="2274824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433056" y="1273555"/>
            <a:ext cx="3783964" cy="2274189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450201" y="3938790"/>
            <a:ext cx="3766819" cy="2266569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327511" y="3020390"/>
            <a:ext cx="2635885" cy="209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265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0190" indent="-237490" algn="l" rtl="0" eaLnBrk="0">
              <a:lnSpc>
                <a:spcPct val="95000"/>
              </a:lnSpc>
              <a:tabLst/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numbe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 of events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BESIII is</a:t>
            </a:r>
            <a:r>
              <a:rPr sz="18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scal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ed</a:t>
            </a:r>
            <a:r>
              <a:rPr sz="18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match that from ST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CF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compar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ison.</a:t>
            </a:r>
            <a:endParaRPr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551"/>
              </a:spcBef>
              <a:tabLst/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Bottom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64795" algn="l" rtl="0" eaLnBrk="0">
              <a:lnSpc>
                <a:spcPct val="76000"/>
              </a:lnSpc>
              <a:spcBef>
                <a:spcPts val="460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BESIII/STC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234" name="textbox 234"/>
          <p:cNvSpPr/>
          <p:nvPr/>
        </p:nvSpPr>
        <p:spPr>
          <a:xfrm>
            <a:off x="7690553" y="6310427"/>
            <a:ext cx="3311525" cy="239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63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 Azimuthal angle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(φ) of the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photon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7928671" y="3642735"/>
            <a:ext cx="2921000" cy="239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 energy distribution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of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photon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3650803" y="6307626"/>
            <a:ext cx="2870200" cy="239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5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polar angle (θ)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of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he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photon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3959329" y="3645916"/>
            <a:ext cx="2392045" cy="215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6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Photon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number distributi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</a:t>
            </a:r>
            <a:endParaRPr sz="1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11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 24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246" name="rect 246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48" name="picture 2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250" name="textbox 250"/>
            <p:cNvSpPr/>
            <p:nvPr/>
          </p:nvSpPr>
          <p:spPr>
            <a:xfrm>
              <a:off x="1170890" y="260089"/>
              <a:ext cx="3569970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2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More</a:t>
              </a:r>
              <a:r>
                <a:rPr sz="3900" kern="0" spc="30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variables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252" name="picture 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65199" y="3872534"/>
            <a:ext cx="3942588" cy="2380233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65199" y="1116965"/>
            <a:ext cx="3942588" cy="2378075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401942" y="1116965"/>
            <a:ext cx="3942588" cy="2375153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401942" y="3884853"/>
            <a:ext cx="3942588" cy="2367914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2152074" y="6325790"/>
            <a:ext cx="9168765" cy="321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325"/>
              </a:lnSpc>
              <a:tabLst/>
            </a:pPr>
            <a:r>
              <a:rPr sz="2100" kern="0" spc="0" baseline="2490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Angle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0" baseline="2490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between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0" baseline="21794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0" baseline="2490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and</a:t>
            </a:r>
            <a:r>
              <a:rPr sz="13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0" baseline="29059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tag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10" baseline="2490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μ</a:t>
            </a:r>
            <a:r>
              <a:rPr sz="1300" kern="0" spc="-17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10" baseline="6959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+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                                                                                      </a:t>
            </a:r>
            <a:r>
              <a:rPr sz="2100" kern="0" spc="0" baseline="754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Missing</a:t>
            </a:r>
            <a:r>
              <a:rPr sz="13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0" baseline="754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mass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0" baseline="754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squared</a:t>
            </a:r>
            <a:r>
              <a:rPr sz="13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             </a:t>
            </a:r>
            <a:r>
              <a:rPr sz="1800" kern="0" spc="0" baseline="-11453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12</a:t>
            </a:r>
            <a:endParaRPr sz="1800" baseline="-11453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62" name="textbox 262"/>
          <p:cNvSpPr/>
          <p:nvPr/>
        </p:nvSpPr>
        <p:spPr>
          <a:xfrm>
            <a:off x="2152071" y="3552495"/>
            <a:ext cx="6790055" cy="2628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7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Angle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between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and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prob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700" kern="0" spc="0" baseline="3676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−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                         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                                                         </a:t>
            </a:r>
            <a:r>
              <a:rPr sz="2100" kern="0" spc="-10" baseline="-49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E/P</a:t>
            </a:r>
            <a:r>
              <a:rPr sz="13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-10" baseline="-49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of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100" kern="0" spc="-10" baseline="-49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tag</a:t>
            </a:r>
            <a:r>
              <a:rPr sz="13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10" baseline="-43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μ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700" kern="0" spc="-10" baseline="2451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+</a:t>
            </a:r>
            <a:endParaRPr sz="1700" baseline="24512" dirty="0">
              <a:latin typeface="Cambria Math"/>
              <a:ea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 26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" name="textbox 266"/>
          <p:cNvSpPr/>
          <p:nvPr/>
        </p:nvSpPr>
        <p:spPr>
          <a:xfrm>
            <a:off x="0" y="3816646"/>
            <a:ext cx="12192000" cy="3041650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8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113914" algn="l" rtl="0" eaLnBrk="0">
              <a:lnSpc>
                <a:spcPct val="89000"/>
              </a:lnSpc>
              <a:tabLst/>
            </a:pP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41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Traditional selection</a:t>
            </a:r>
            <a:r>
              <a:rPr sz="2400" kern="0" spc="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</a:t>
            </a:r>
            <a:r>
              <a:rPr sz="2400" kern="0" spc="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250" dirty="0">
                <a:solidFill>
                  <a:srgbClr val="E7E6E6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BDT</a:t>
            </a:r>
            <a:r>
              <a:rPr sz="2400" kern="0" spc="20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method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68" name="picture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3014" y="691260"/>
            <a:ext cx="2045970" cy="2045970"/>
          </a:xfrm>
          <a:prstGeom prst="rect">
            <a:avLst/>
          </a:prstGeom>
        </p:spPr>
      </p:pic>
      <p:sp>
        <p:nvSpPr>
          <p:cNvPr id="270" name="textbox 270"/>
          <p:cNvSpPr/>
          <p:nvPr/>
        </p:nvSpPr>
        <p:spPr>
          <a:xfrm>
            <a:off x="3072231" y="3060039"/>
            <a:ext cx="6163945" cy="572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6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3600" kern="0" spc="-1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Event selecti</a:t>
            </a:r>
            <a:r>
              <a:rPr sz="3600" kern="0" spc="-2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 optimization</a:t>
            </a:r>
            <a:endParaRPr sz="3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 27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274" name="rect 274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76" name="picture 2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278" name="textbox 278"/>
            <p:cNvSpPr/>
            <p:nvPr/>
          </p:nvSpPr>
          <p:spPr>
            <a:xfrm>
              <a:off x="1296899" y="216147"/>
              <a:ext cx="4580254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Cut</a:t>
              </a:r>
              <a:r>
                <a:rPr sz="3900" kern="0" spc="27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based</a:t>
              </a:r>
              <a:r>
                <a:rPr sz="3900" kern="0" spc="3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method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280" name="picture 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18323" y="1315593"/>
            <a:ext cx="3761867" cy="2200401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04895" y="1315592"/>
            <a:ext cx="3761867" cy="2195576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104895" y="4061231"/>
            <a:ext cx="3761867" cy="2195576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418323" y="4061180"/>
            <a:ext cx="3761867" cy="2191766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511888" y="2791568"/>
            <a:ext cx="2234564" cy="2180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2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ditau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50190" indent="2540" algn="l" rtl="0" eaLnBrk="0">
              <a:lnSpc>
                <a:spcPct val="93000"/>
              </a:lnSpc>
              <a:spcBef>
                <a:spcPts val="152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 are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scaled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8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-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¹.</a:t>
            </a:r>
            <a:endParaRPr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549"/>
              </a:spcBef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Ditau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additionally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52729" algn="l" rtl="0" eaLnBrk="0">
              <a:lnSpc>
                <a:spcPct val="85000"/>
              </a:lnSpc>
              <a:spcBef>
                <a:spcPts val="327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scaled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 0.2 for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60984" algn="l" rtl="0" eaLnBrk="0">
              <a:lnSpc>
                <a:spcPct val="85000"/>
              </a:lnSpc>
              <a:spcBef>
                <a:spcPts val="324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better visibility.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3024632" y="3566342"/>
            <a:ext cx="7997190" cy="271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83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 between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prob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500" kern="0" spc="-1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700" kern="0" spc="0" baseline="4276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Angle(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y)π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 &lt; 40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Missing mass squared 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   </a:t>
            </a:r>
            <a:r>
              <a:rPr sz="1500" kern="0" spc="-10" baseline="-10569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iss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&gt;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-10" baseline="14773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</a:t>
            </a:r>
            <a:r>
              <a:rPr sz="2100" kern="0" spc="-10" baseline="14773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v</a:t>
            </a:r>
            <a:r>
              <a:rPr sz="1500" kern="0" spc="-10" baseline="20683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endParaRPr sz="1500" baseline="20683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9844709" y="3682166"/>
            <a:ext cx="144145" cy="154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9895847" y="3566342"/>
            <a:ext cx="92075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8159103" y="6412444"/>
            <a:ext cx="3162300" cy="2343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E/P of prob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-20" baseline="34725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E/p</a:t>
            </a:r>
            <a:r>
              <a:rPr sz="1400" kern="0" spc="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&lt; 0.2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</a:t>
            </a:r>
            <a:r>
              <a:rPr sz="1800" kern="0" spc="-30" baseline="-11575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14</a:t>
            </a:r>
            <a:endParaRPr sz="1800" baseline="-11575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3184016" y="6418235"/>
            <a:ext cx="3237229" cy="238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5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Acoplanarity angle      -140 &lt;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θ</a:t>
            </a:r>
            <a:r>
              <a:rPr sz="1500" kern="0" spc="0" baseline="-1736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acop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&lt;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140</a:t>
            </a:r>
            <a:endParaRPr sz="14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t 30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2" name="picture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50085" y="1528953"/>
            <a:ext cx="4517644" cy="266598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04" name="rect 304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06" name="picture 3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308" name="textbox 308"/>
            <p:cNvSpPr/>
            <p:nvPr/>
          </p:nvSpPr>
          <p:spPr>
            <a:xfrm>
              <a:off x="1296899" y="216147"/>
              <a:ext cx="4580254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Cut</a:t>
              </a:r>
              <a:r>
                <a:rPr sz="3900" kern="0" spc="27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based</a:t>
              </a:r>
              <a:r>
                <a:rPr sz="3900" kern="0" spc="3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method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310" name="textbox 310"/>
          <p:cNvSpPr/>
          <p:nvPr/>
        </p:nvSpPr>
        <p:spPr>
          <a:xfrm>
            <a:off x="1567383" y="4854924"/>
            <a:ext cx="8487409" cy="330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 same cut conditions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as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BESIII were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applied to</a:t>
            </a:r>
            <a:r>
              <a:rPr sz="20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variable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cut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s.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12" name="textbox 312"/>
          <p:cNvSpPr/>
          <p:nvPr/>
        </p:nvSpPr>
        <p:spPr>
          <a:xfrm>
            <a:off x="8130858" y="2845441"/>
            <a:ext cx="1431289" cy="5626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27305" algn="l" rtl="0" eaLnBrk="0">
              <a:lnSpc>
                <a:spcPct val="120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distribution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of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&gt;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0.4</a:t>
            </a:r>
            <a:r>
              <a:rPr sz="1500" kern="0" spc="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GeV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14" name="textbox 314"/>
          <p:cNvSpPr/>
          <p:nvPr/>
        </p:nvSpPr>
        <p:spPr>
          <a:xfrm>
            <a:off x="7425863" y="2845441"/>
            <a:ext cx="684530" cy="5372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34975" indent="-422909" algn="l" rtl="0" eaLnBrk="0">
              <a:lnSpc>
                <a:spcPct val="112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energy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40" baseline="43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</a:t>
            </a:r>
            <a:r>
              <a:rPr sz="1700" kern="0" spc="40" baseline="-1225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endParaRPr sz="1700" baseline="-12256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316" name="textbox 316"/>
          <p:cNvSpPr/>
          <p:nvPr/>
        </p:nvSpPr>
        <p:spPr>
          <a:xfrm>
            <a:off x="9609667" y="2845441"/>
            <a:ext cx="816610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9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photons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18" name="textbox 318"/>
          <p:cNvSpPr/>
          <p:nvPr/>
        </p:nvSpPr>
        <p:spPr>
          <a:xfrm>
            <a:off x="7002845" y="2848076"/>
            <a:ext cx="377190" cy="2171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7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20" name="textbox 320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15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t 32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" name="textbox 324"/>
          <p:cNvSpPr/>
          <p:nvPr/>
        </p:nvSpPr>
        <p:spPr>
          <a:xfrm>
            <a:off x="964516" y="2246230"/>
            <a:ext cx="4175759" cy="3442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4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BDT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Input Vari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ables: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0000"/>
              </a:lnSpc>
              <a:spcBef>
                <a:spcPts val="946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17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Number of reconstructed photons.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5000"/>
              </a:lnSpc>
              <a:spcBef>
                <a:spcPts val="77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Missing mass square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448944" indent="-195579" algn="l" rtl="0" eaLnBrk="0">
              <a:lnSpc>
                <a:spcPct val="111000"/>
              </a:lnSpc>
              <a:spcBef>
                <a:spcPts val="67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Deposited energy in 3</a:t>
            </a:r>
            <a:r>
              <a:rPr sz="1400" kern="0" spc="-19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 crystals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around the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Photon shower center.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5000"/>
              </a:lnSpc>
              <a:spcBef>
                <a:spcPts val="47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20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Energy of the most energetic photon.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78000"/>
              </a:lnSpc>
              <a:spcBef>
                <a:spcPts val="67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E/P ratio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π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mesons.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5000"/>
              </a:lnSpc>
              <a:spcBef>
                <a:spcPts val="791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 between photon and</a:t>
            </a:r>
            <a:r>
              <a:rPr sz="1400" kern="0" spc="1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muon.</a:t>
            </a:r>
            <a:endParaRPr sz="1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5000"/>
              </a:lnSpc>
              <a:spcBef>
                <a:spcPts val="67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Total deposited energy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the π meson shower.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448944" indent="-195579" algn="l" rtl="0" eaLnBrk="0">
              <a:lnSpc>
                <a:spcPct val="111000"/>
              </a:lnSpc>
              <a:spcBef>
                <a:spcPts val="672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Deposited energy in 5</a:t>
            </a:r>
            <a:r>
              <a:rPr sz="1400" kern="0" spc="-19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 crystals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around the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400" kern="0" spc="-1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Photon shower center.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53365" algn="l" rtl="0" eaLnBrk="0">
              <a:lnSpc>
                <a:spcPct val="85000"/>
              </a:lnSpc>
              <a:spcBef>
                <a:spcPts val="473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 between photon and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π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meson.</a:t>
            </a:r>
            <a:endParaRPr sz="1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marL="257809" algn="l" rtl="0" eaLnBrk="0">
              <a:lnSpc>
                <a:spcPts val="246"/>
              </a:lnSpc>
              <a:spcBef>
                <a:spcPts val="5"/>
              </a:spcBef>
              <a:tabLst/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……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26" name="rect 326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28" name="picture 3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330" name="textbox 330"/>
            <p:cNvSpPr/>
            <p:nvPr/>
          </p:nvSpPr>
          <p:spPr>
            <a:xfrm>
              <a:off x="1170890" y="216147"/>
              <a:ext cx="3035935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-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BDT</a:t>
              </a:r>
              <a:r>
                <a:rPr sz="3900" kern="0" spc="4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-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method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332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36944" y="3056661"/>
            <a:ext cx="3878833" cy="2909061"/>
          </a:xfrm>
          <a:prstGeom prst="rect">
            <a:avLst/>
          </a:prstGeom>
        </p:spPr>
      </p:pic>
      <p:sp>
        <p:nvSpPr>
          <p:cNvPr id="334" name="rect 334"/>
          <p:cNvSpPr/>
          <p:nvPr/>
        </p:nvSpPr>
        <p:spPr>
          <a:xfrm>
            <a:off x="6980554" y="1268831"/>
            <a:ext cx="2216911" cy="662584"/>
          </a:xfrm>
          <a:prstGeom prst="rect">
            <a:avLst/>
          </a:prstGeom>
          <a:solidFill>
            <a:srgbClr val="E6E5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" name="textbox 336"/>
          <p:cNvSpPr/>
          <p:nvPr/>
        </p:nvSpPr>
        <p:spPr>
          <a:xfrm>
            <a:off x="5623029" y="1829924"/>
            <a:ext cx="5487034" cy="977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22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9400" indent="-267334" algn="l" rtl="0" eaLnBrk="0">
              <a:lnSpc>
                <a:spcPct val="97000"/>
              </a:lnSpc>
              <a:tabLst/>
            </a:pP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million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tau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samples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3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million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samples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merged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70%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assigned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training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0%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test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set.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80670" algn="l" rtl="0" eaLnBrk="0">
              <a:lnSpc>
                <a:spcPct val="85000"/>
              </a:lnSpc>
              <a:spcBef>
                <a:spcPts val="427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Training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then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perfo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rmed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using XGBoost.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sp>
        <p:nvSpPr>
          <p:cNvPr id="338" name="textbox 338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16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 34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2" name="table 342"/>
          <p:cNvGraphicFramePr>
            <a:graphicFrameLocks noGrp="1"/>
          </p:cNvGraphicFramePr>
          <p:nvPr/>
        </p:nvGraphicFramePr>
        <p:xfrm>
          <a:off x="1305178" y="1863470"/>
          <a:ext cx="8940800" cy="3530600"/>
        </p:xfrm>
        <a:graphic>
          <a:graphicData uri="http://schemas.openxmlformats.org/drawingml/2006/table">
            <a:tbl>
              <a:tblPr/>
              <a:tblGrid>
                <a:gridCol w="1481455"/>
                <a:gridCol w="1494155"/>
                <a:gridCol w="1494790"/>
                <a:gridCol w="1494790"/>
                <a:gridCol w="1484630"/>
                <a:gridCol w="1490980"/>
              </a:tblGrid>
              <a:tr h="6489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2951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BDT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method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42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480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cut-based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8465" algn="l" rtl="0" eaLnBrk="0">
                        <a:lnSpc>
                          <a:spcPct val="83000"/>
                        </a:lnSpc>
                        <a:spcBef>
                          <a:spcPts val="428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method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7815" indent="26669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BDT</a:t>
                      </a:r>
                      <a:r>
                        <a:rPr sz="15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prob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Threshold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404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468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816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0.93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17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0.98441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271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Signal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Even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465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1717036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83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942886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910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735056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90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31980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079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7487.12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3514" algn="l" rtl="0" eaLnBrk="0">
                        <a:lnSpc>
                          <a:spcPct val="7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Ditau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Events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480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58231614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877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10642170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0679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6356045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90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51986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809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51896.2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indent="131445" algn="l" rtl="0" eaLnBrk="0">
                        <a:lnSpc>
                          <a:spcPct val="101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Expected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Significance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9905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1.47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149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4.29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28.15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6244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31.65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0215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10.01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" name="group 26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44" name="rect 344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46" name="picture 3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348" name="textbox 348"/>
            <p:cNvSpPr/>
            <p:nvPr/>
          </p:nvSpPr>
          <p:spPr>
            <a:xfrm>
              <a:off x="1321766" y="216147"/>
              <a:ext cx="2476500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-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BDT</a:t>
              </a:r>
              <a:r>
                <a:rPr sz="3900" kern="0" spc="4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-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result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350" name="textbox 350"/>
          <p:cNvSpPr/>
          <p:nvPr/>
        </p:nvSpPr>
        <p:spPr>
          <a:xfrm>
            <a:off x="1261309" y="1412886"/>
            <a:ext cx="8774430" cy="285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9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evaluate the performance, four tent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ative working points are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investigated.</a:t>
            </a:r>
            <a:endParaRPr sz="2000" dirty="0">
              <a:latin typeface="Arial"/>
              <a:ea typeface="Arial"/>
              <a:cs typeface="Arial"/>
            </a:endParaRPr>
          </a:p>
        </p:txBody>
      </p:sp>
      <p:sp>
        <p:nvSpPr>
          <p:cNvPr id="352" name="textbox 352"/>
          <p:cNvSpPr/>
          <p:nvPr/>
        </p:nvSpPr>
        <p:spPr>
          <a:xfrm>
            <a:off x="1633753" y="5691937"/>
            <a:ext cx="8243569" cy="299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Only statistical and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lumi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uncert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ainty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(2%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 assigned)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 considered for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now.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54" name="textbox 354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17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 35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8" name="textbox 358"/>
          <p:cNvSpPr/>
          <p:nvPr/>
        </p:nvSpPr>
        <p:spPr>
          <a:xfrm>
            <a:off x="1126060" y="1610097"/>
            <a:ext cx="9537065" cy="4587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8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2265" indent="-329565" algn="l" rtl="0" eaLnBrk="0">
              <a:lnSpc>
                <a:spcPct val="93000"/>
              </a:lnSpc>
              <a:tabLst/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Simulation study of tau radiative decay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2400" kern="0" spc="3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r>
              <a:rPr sz="2400" kern="0" spc="1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3600" kern="0" spc="-10" baseline="-2893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πyvτ</a:t>
            </a:r>
            <a:r>
              <a:rPr sz="23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performed at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24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BESIII and</a:t>
            </a:r>
            <a:r>
              <a:rPr sz="24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STCF.</a:t>
            </a:r>
            <a:endParaRPr sz="2400" dirty="0">
              <a:latin typeface="Arial"/>
              <a:ea typeface="Arial"/>
              <a:cs typeface="Arial"/>
            </a:endParaRPr>
          </a:p>
          <a:p>
            <a:pPr marL="346075" algn="l" rtl="0" eaLnBrk="0">
              <a:lnSpc>
                <a:spcPct val="85000"/>
              </a:lnSpc>
              <a:spcBef>
                <a:spcPts val="1046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 is a good prospect for the study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tau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rare decays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STCF.</a:t>
            </a:r>
            <a:endParaRPr sz="2000" dirty="0">
              <a:latin typeface="Arial"/>
              <a:ea typeface="Arial"/>
              <a:cs typeface="Arial"/>
            </a:endParaRPr>
          </a:p>
          <a:p>
            <a:pPr marL="331470" indent="-319404" algn="l" rtl="0" eaLnBrk="0">
              <a:lnSpc>
                <a:spcPct val="96000"/>
              </a:lnSpc>
              <a:spcBef>
                <a:spcPts val="651"/>
              </a:spcBef>
              <a:tabLst/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BDT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method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adopted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distinguish signal and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backgrounds</a:t>
            </a:r>
            <a:r>
              <a:rPr sz="2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shows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much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better perfor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mance than cut-based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method,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resulting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 expected signal discovery significance</a:t>
            </a:r>
            <a:r>
              <a:rPr sz="24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i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31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σ</a:t>
            </a:r>
            <a:r>
              <a:rPr sz="2400" kern="0" spc="-2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2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spcBef>
                <a:spcPts val="729"/>
              </a:spcBef>
              <a:tabLst/>
            </a:pP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2400" kern="0" spc="2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Next</a:t>
            </a:r>
            <a:r>
              <a:rPr sz="2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step:</a:t>
            </a:r>
            <a:endParaRPr sz="2400" dirty="0">
              <a:latin typeface="Arial"/>
              <a:ea typeface="Arial"/>
              <a:cs typeface="Arial"/>
            </a:endParaRPr>
          </a:p>
          <a:p>
            <a:pPr marL="337820" indent="12700" algn="l" rtl="0" eaLnBrk="0">
              <a:lnSpc>
                <a:spcPct val="98000"/>
              </a:lnSpc>
              <a:spcBef>
                <a:spcPts val="325"/>
              </a:spcBef>
              <a:tabLst/>
            </a:pP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Include other backgrounds once the samples</a:t>
            </a:r>
            <a:r>
              <a:rPr sz="2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eady;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Consider backgrounds</a:t>
            </a:r>
            <a:r>
              <a:rPr sz="24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mixing</a:t>
            </a:r>
            <a:r>
              <a:rPr sz="2400" kern="0" spc="2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 signa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 sample;</a:t>
            </a:r>
            <a:endParaRPr sz="2400" dirty="0">
              <a:latin typeface="Arial"/>
              <a:ea typeface="Arial"/>
              <a:cs typeface="Arial"/>
            </a:endParaRPr>
          </a:p>
          <a:p>
            <a:pPr marL="342265" indent="-4444" algn="l" rtl="0" eaLnBrk="0">
              <a:lnSpc>
                <a:spcPct val="102000"/>
              </a:lnSpc>
              <a:spcBef>
                <a:spcPts val="662"/>
              </a:spcBef>
              <a:tabLst/>
            </a:pP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Consider systematic uncer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tainty and derive the</a:t>
            </a:r>
            <a:r>
              <a:rPr sz="24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expected</a:t>
            </a:r>
            <a:r>
              <a:rPr sz="2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measurement</a:t>
            </a:r>
            <a:r>
              <a:rPr sz="24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precision for </a:t>
            </a:r>
            <a:r>
              <a:rPr sz="2400" i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Br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2400" kern="0" spc="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r>
              <a:rPr sz="2400" kern="0" spc="1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πyvτ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 </a:t>
            </a:r>
            <a:r>
              <a:rPr sz="2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 STCF.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60" name="rect 360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62" name="picture 3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364" name="textbox 364"/>
            <p:cNvSpPr/>
            <p:nvPr/>
          </p:nvSpPr>
          <p:spPr>
            <a:xfrm>
              <a:off x="1153127" y="216147"/>
              <a:ext cx="2292985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900" kern="0" spc="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Summary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366" name="textbox 366"/>
          <p:cNvSpPr/>
          <p:nvPr/>
        </p:nvSpPr>
        <p:spPr>
          <a:xfrm>
            <a:off x="11132032" y="6458813"/>
            <a:ext cx="18922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4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18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 36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70" name="table 370"/>
          <p:cNvGraphicFramePr>
            <a:graphicFrameLocks noGrp="1"/>
          </p:cNvGraphicFramePr>
          <p:nvPr/>
        </p:nvGraphicFramePr>
        <p:xfrm>
          <a:off x="0" y="0"/>
          <a:ext cx="12192000" cy="4246879"/>
        </p:xfrm>
        <a:graphic>
          <a:graphicData uri="http://schemas.openxmlformats.org/drawingml/2006/table">
            <a:tbl>
              <a:tblPr>
                <a:solidFill>
                  <a:srgbClr val="1E4264"/>
                </a:solidFill>
              </a:tblPr>
              <a:tblGrid>
                <a:gridCol w="12192000"/>
              </a:tblGrid>
              <a:tr h="4240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3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64"/>
                    </a:solidFill>
                  </a:tcPr>
                </a:tc>
              </a:tr>
            </a:tbl>
          </a:graphicData>
        </a:graphic>
      </p:graphicFrame>
      <p:sp>
        <p:nvSpPr>
          <p:cNvPr id="372" name="textbox 372"/>
          <p:cNvSpPr/>
          <p:nvPr/>
        </p:nvSpPr>
        <p:spPr>
          <a:xfrm>
            <a:off x="0" y="3950970"/>
            <a:ext cx="12192000" cy="2907029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0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269740" algn="l" rtl="0" eaLnBrk="0">
              <a:lnSpc>
                <a:spcPct val="84000"/>
              </a:lnSpc>
              <a:tabLst/>
            </a:pPr>
            <a:r>
              <a:rPr sz="8700" kern="0" spc="2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  <a:endParaRPr sz="87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74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13740" y="1196535"/>
            <a:ext cx="5100150" cy="13001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 1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1479" y="1115949"/>
            <a:ext cx="7407783" cy="2314955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1302431" y="3312083"/>
            <a:ext cx="9279255" cy="3061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7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33780" algn="l" rtl="0" eaLnBrk="0">
              <a:lnSpc>
                <a:spcPct val="100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vector(p)</a:t>
            </a:r>
            <a:r>
              <a:rPr sz="18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w)  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                vector(a</a:t>
            </a:r>
            <a:r>
              <a:rPr sz="13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endParaRPr sz="18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605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2000" kern="0" spc="2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None of the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radiative tau decays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have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been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me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asured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before.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09245" indent="-296545" algn="l" rtl="0" eaLnBrk="0">
              <a:lnSpc>
                <a:spcPct val="98000"/>
              </a:lnSpc>
              <a:spcBef>
                <a:spcPts val="133"/>
              </a:spcBef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2000" kern="0" spc="24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Radiative correction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becomes crucial for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precisi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 tau</a:t>
            </a:r>
            <a:r>
              <a:rPr sz="20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physics ,such as the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lepton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universality test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hadronic tau decays, cal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culation of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muon g-2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06704" algn="l" rtl="0" eaLnBrk="0">
              <a:lnSpc>
                <a:spcPct val="100000"/>
              </a:lnSpc>
              <a:spcBef>
                <a:spcPts val="267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using tau</a:t>
            </a: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decays.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12700" algn="l" rtl="0" eaLnBrk="0">
              <a:lnSpc>
                <a:spcPts val="2480"/>
              </a:lnSpc>
              <a:spcBef>
                <a:spcPts val="110"/>
              </a:spcBef>
              <a:tabLst/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Our goal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 to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investigate the tau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radiative decay τ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→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000" kern="0" spc="-30" baseline="495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πyvτ</a:t>
            </a:r>
            <a:r>
              <a:rPr sz="19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2000" dirty="0">
              <a:latin typeface="Microsoft YaHei"/>
              <a:ea typeface="Microsoft YaHei"/>
              <a:cs typeface="Microsoft YaHei"/>
            </a:endParaRPr>
          </a:p>
          <a:p>
            <a:pPr marL="349250" algn="l" rtl="0" eaLnBrk="0">
              <a:lnSpc>
                <a:spcPct val="100000"/>
              </a:lnSpc>
              <a:spcBef>
                <a:spcPts val="355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Challenge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signal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has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much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lower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branching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ratio than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backgrounds</a:t>
            </a:r>
            <a:endParaRPr sz="1500" dirty="0">
              <a:latin typeface="Microsoft YaHei"/>
              <a:ea typeface="Microsoft YaHei"/>
              <a:cs typeface="Microsoft YaHei"/>
            </a:endParaRPr>
          </a:p>
          <a:p>
            <a:pPr marL="368300" algn="l" rtl="0" eaLnBrk="0">
              <a:lnSpc>
                <a:spcPts val="2270"/>
              </a:lnSpc>
              <a:spcBef>
                <a:spcPts val="443"/>
              </a:spcBef>
              <a:tabLst/>
            </a:pP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(Br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(τ</a:t>
            </a:r>
            <a:r>
              <a:rPr sz="11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baseline="1974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20" baseline="-518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→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20" baseline="-518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π</a:t>
            </a:r>
            <a:r>
              <a:rPr sz="1100" kern="0" spc="-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baseline="1974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1700" kern="0" spc="-2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Yv</a:t>
            </a:r>
            <a:r>
              <a:rPr sz="1400" kern="0" spc="-20" baseline="114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τ</a:t>
            </a:r>
            <a:r>
              <a:rPr sz="1700" kern="0" spc="-2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/ Br</a:t>
            </a:r>
            <a:r>
              <a:rPr sz="1700" kern="0" spc="-2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(τ</a:t>
            </a:r>
            <a:r>
              <a:rPr sz="11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20" baseline="1974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20" baseline="-518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→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baseline="-5185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π</a:t>
            </a:r>
            <a:r>
              <a:rPr sz="11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30" baseline="19747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1700" kern="0" spc="-3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v</a:t>
            </a:r>
            <a:r>
              <a:rPr sz="1400" kern="0" spc="-30" baseline="114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τ</a:t>
            </a:r>
            <a:r>
              <a:rPr sz="1700" kern="0" spc="-3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r>
              <a:rPr sz="11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baseline="10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)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baseline="717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~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baseline="717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10</a:t>
            </a:r>
            <a:r>
              <a:rPr sz="1500" kern="0" spc="-3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30" baseline="46902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—2</a:t>
            </a:r>
            <a:r>
              <a:rPr sz="11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baseline="717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2400" baseline="7178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368934" algn="l" rtl="0" eaLnBrk="0">
              <a:lnSpc>
                <a:spcPct val="100000"/>
              </a:lnSpc>
              <a:spcBef>
                <a:spcPts val="2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500" kern="0" spc="2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ML technique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being explored to distinguish signal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from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backgrounds.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2" name="group 2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18" name="rect 1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22" name="textbox 22"/>
            <p:cNvSpPr/>
            <p:nvPr/>
          </p:nvSpPr>
          <p:spPr>
            <a:xfrm>
              <a:off x="1170890" y="226804"/>
              <a:ext cx="262572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054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3000"/>
                </a:lnSpc>
                <a:tabLst/>
              </a:pP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Motivation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24" name="textbox 24"/>
          <p:cNvSpPr/>
          <p:nvPr/>
        </p:nvSpPr>
        <p:spPr>
          <a:xfrm>
            <a:off x="8061325" y="1721104"/>
            <a:ext cx="3786504" cy="387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100000"/>
              </a:lnSpc>
              <a:spcBef>
                <a:spcPts val="1"/>
              </a:spcBef>
              <a:tabLst/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Internal</a:t>
            </a:r>
            <a:r>
              <a:rPr sz="20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bremsstrahlung</a:t>
            </a:r>
            <a:r>
              <a:rPr sz="20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(IB)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74025" y="1733804"/>
            <a:ext cx="351790" cy="172973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>
            <a:off x="8440197" y="2693638"/>
            <a:ext cx="3113404" cy="330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Structure dependen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</a:t>
            </a:r>
            <a:r>
              <a:rPr sz="20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(SD)</a:t>
            </a:r>
            <a:endParaRPr sz="20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064629" y="2831210"/>
            <a:ext cx="1361185" cy="111379"/>
          </a:xfrm>
          <a:prstGeom prst="rect">
            <a:avLst/>
          </a:prstGeom>
        </p:spPr>
      </p:pic>
      <p:sp>
        <p:nvSpPr>
          <p:cNvPr id="32" name="textbox 32"/>
          <p:cNvSpPr/>
          <p:nvPr/>
        </p:nvSpPr>
        <p:spPr>
          <a:xfrm>
            <a:off x="5001132" y="3312083"/>
            <a:ext cx="506094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axial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4" name="textbox 34"/>
          <p:cNvSpPr/>
          <p:nvPr/>
        </p:nvSpPr>
        <p:spPr>
          <a:xfrm>
            <a:off x="11214937" y="6458813"/>
            <a:ext cx="106045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2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 37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78" name="rect 37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380" name="picture 3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382" name="textbox 382"/>
            <p:cNvSpPr/>
            <p:nvPr/>
          </p:nvSpPr>
          <p:spPr>
            <a:xfrm>
              <a:off x="987988" y="236670"/>
              <a:ext cx="3090545" cy="5130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77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algn="r" rtl="0" eaLnBrk="0">
                <a:lnSpc>
                  <a:spcPct val="89000"/>
                </a:lnSpc>
                <a:tabLst/>
              </a:pPr>
              <a:r>
                <a:rPr sz="3600" kern="0" spc="-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Muon</a:t>
              </a:r>
              <a:r>
                <a:rPr sz="3600" kern="0" spc="38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600" kern="0" spc="-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EP</a:t>
              </a:r>
              <a:r>
                <a:rPr sz="3600" kern="0" spc="2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600" kern="0" spc="-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ratio</a:t>
              </a:r>
              <a:endParaRPr sz="36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384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491097" y="4020096"/>
            <a:ext cx="3946524" cy="2566670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29969" y="4073918"/>
            <a:ext cx="3928744" cy="2555366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529969" y="1127759"/>
            <a:ext cx="3928744" cy="2553716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499986" y="1127760"/>
            <a:ext cx="3928744" cy="2545587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3620976" y="3760941"/>
            <a:ext cx="4866640" cy="251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75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口</a:t>
            </a:r>
            <a:r>
              <a:rPr sz="17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Residuals: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</a:t>
            </a:r>
            <a:r>
              <a:rPr sz="1700" kern="0" spc="-2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Ill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entries</a:t>
            </a:r>
            <a:r>
              <a:rPr sz="1700" kern="0" spc="2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700" kern="0" spc="2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CF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entries</a:t>
            </a:r>
            <a:r>
              <a:rPr sz="17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(per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bin)</a:t>
            </a:r>
            <a:endParaRPr sz="1700" dirty="0">
              <a:latin typeface="Arial"/>
              <a:ea typeface="Arial"/>
              <a:cs typeface="Arial"/>
            </a:endParaRPr>
          </a:p>
        </p:txBody>
      </p:sp>
      <p:sp>
        <p:nvSpPr>
          <p:cNvPr id="394" name="textbox 394"/>
          <p:cNvSpPr/>
          <p:nvPr/>
        </p:nvSpPr>
        <p:spPr>
          <a:xfrm>
            <a:off x="11125022" y="6458813"/>
            <a:ext cx="19621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3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 39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398" name="rect 39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00" name="picture 4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402" name="textbox 402"/>
            <p:cNvSpPr/>
            <p:nvPr/>
          </p:nvSpPr>
          <p:spPr>
            <a:xfrm>
              <a:off x="984772" y="226892"/>
              <a:ext cx="3843020" cy="573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77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600" kern="0" spc="-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Gam shower</a:t>
              </a:r>
              <a:r>
                <a:rPr sz="3600" kern="0" spc="28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600" kern="0" spc="-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para</a:t>
              </a:r>
              <a:endParaRPr sz="36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pic>
        <p:nvPicPr>
          <p:cNvPr id="404" name="picture 4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29044" y="3892803"/>
            <a:ext cx="3608832" cy="2373376"/>
          </a:xfrm>
          <a:prstGeom prst="rect">
            <a:avLst/>
          </a:prstGeom>
        </p:spPr>
      </p:pic>
      <p:pic>
        <p:nvPicPr>
          <p:cNvPr id="406" name="picture 4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739264" y="3892753"/>
            <a:ext cx="3608831" cy="2367534"/>
          </a:xfrm>
          <a:prstGeom prst="rect">
            <a:avLst/>
          </a:prstGeom>
        </p:spPr>
      </p:pic>
      <p:pic>
        <p:nvPicPr>
          <p:cNvPr id="408" name="picture 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39264" y="1304670"/>
            <a:ext cx="3608831" cy="2359660"/>
          </a:xfrm>
          <a:prstGeom prst="rect">
            <a:avLst/>
          </a:prstGeom>
        </p:spPr>
      </p:pic>
      <p:pic>
        <p:nvPicPr>
          <p:cNvPr id="410" name="picture 4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329044" y="1320672"/>
            <a:ext cx="3608832" cy="2343658"/>
          </a:xfrm>
          <a:prstGeom prst="rect">
            <a:avLst/>
          </a:prstGeom>
        </p:spPr>
      </p:pic>
      <p:sp>
        <p:nvSpPr>
          <p:cNvPr id="412" name="textbox 412"/>
          <p:cNvSpPr/>
          <p:nvPr/>
        </p:nvSpPr>
        <p:spPr>
          <a:xfrm>
            <a:off x="11125022" y="6458813"/>
            <a:ext cx="19621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3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21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rect 41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6" name="picture 4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328" y="1298676"/>
            <a:ext cx="10793691" cy="4995036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418" name="rect 41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20" name="picture 4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422" name="textbox 422"/>
            <p:cNvSpPr/>
            <p:nvPr/>
          </p:nvSpPr>
          <p:spPr>
            <a:xfrm>
              <a:off x="1007190" y="246564"/>
              <a:ext cx="2218689" cy="4705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6623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1000"/>
                </a:lnSpc>
                <a:tabLst/>
              </a:pPr>
              <a:r>
                <a:rPr sz="3600" kern="0" spc="-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BESIII</a:t>
              </a:r>
              <a:r>
                <a:rPr sz="3600" kern="0" spc="4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600" kern="0" spc="-9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BDT</a:t>
              </a:r>
              <a:endParaRPr sz="36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24" name="textbox 424"/>
          <p:cNvSpPr/>
          <p:nvPr/>
        </p:nvSpPr>
        <p:spPr>
          <a:xfrm>
            <a:off x="1734784" y="5065623"/>
            <a:ext cx="473075" cy="276225"/>
          </a:xfrm>
          <a:prstGeom prst="rect">
            <a:avLst/>
          </a:prstGeom>
          <a:solidFill>
            <a:srgbClr val="E5E4E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3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4000"/>
              </a:lnSpc>
              <a:spcBef>
                <a:spcPts val="2"/>
              </a:spcBef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300k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26" name="textbox 426"/>
          <p:cNvSpPr/>
          <p:nvPr/>
        </p:nvSpPr>
        <p:spPr>
          <a:xfrm>
            <a:off x="1725041" y="4557242"/>
            <a:ext cx="473075" cy="276225"/>
          </a:xfrm>
          <a:prstGeom prst="rect">
            <a:avLst/>
          </a:prstGeom>
          <a:solidFill>
            <a:srgbClr val="E6E5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5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4444" algn="l" rtl="0" eaLnBrk="0">
              <a:lnSpc>
                <a:spcPct val="94000"/>
              </a:lnSpc>
              <a:tabLst/>
            </a:pP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300k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28" name="textbox 428"/>
          <p:cNvSpPr/>
          <p:nvPr/>
        </p:nvSpPr>
        <p:spPr>
          <a:xfrm>
            <a:off x="11125022" y="6458813"/>
            <a:ext cx="19621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3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22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 43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32" name="table 432"/>
          <p:cNvGraphicFramePr>
            <a:graphicFrameLocks noGrp="1"/>
          </p:cNvGraphicFramePr>
          <p:nvPr/>
        </p:nvGraphicFramePr>
        <p:xfrm>
          <a:off x="632752" y="1810130"/>
          <a:ext cx="10783571" cy="2030729"/>
        </p:xfrm>
        <a:graphic>
          <a:graphicData uri="http://schemas.openxmlformats.org/drawingml/2006/table">
            <a:tbl>
              <a:tblPr/>
              <a:tblGrid>
                <a:gridCol w="1532255"/>
                <a:gridCol w="1546225"/>
                <a:gridCol w="1545589"/>
                <a:gridCol w="1545589"/>
                <a:gridCol w="1536065"/>
                <a:gridCol w="1536065"/>
                <a:gridCol w="1541780"/>
              </a:tblGrid>
              <a:tr h="904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125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sample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059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Bhabha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560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gamma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5600" algn="l" rtl="0" eaLnBrk="0">
                        <a:lnSpc>
                          <a:spcPct val="85000"/>
                        </a:lnSpc>
                        <a:spcBef>
                          <a:spcPts val="361"/>
                        </a:spcBef>
                        <a:tabLst/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gamma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3550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di-mu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910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di-tau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ct val="7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Hadronic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6719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Signal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8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7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Events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2469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834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0995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1.62755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6079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21.162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9254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8.4662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9404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20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3.88959</a:t>
                      </a:r>
                      <a:endParaRPr sz="2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6" name="group 36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434" name="rect 434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36" name="picture 4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438" name="textbox 438"/>
            <p:cNvSpPr/>
            <p:nvPr/>
          </p:nvSpPr>
          <p:spPr>
            <a:xfrm>
              <a:off x="1007190" y="226892"/>
              <a:ext cx="3510915" cy="5130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677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9000"/>
                </a:lnSpc>
                <a:tabLst/>
              </a:pPr>
              <a:r>
                <a:rPr sz="3600" kern="0" spc="-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BESIII cut</a:t>
              </a:r>
              <a:r>
                <a:rPr sz="3600" kern="0" spc="-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-based</a:t>
              </a:r>
              <a:endParaRPr sz="36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40" name="textbox 440"/>
          <p:cNvSpPr/>
          <p:nvPr/>
        </p:nvSpPr>
        <p:spPr>
          <a:xfrm>
            <a:off x="11125022" y="6458813"/>
            <a:ext cx="19621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3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23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 44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44" name="table 444"/>
          <p:cNvGraphicFramePr>
            <a:graphicFrameLocks noGrp="1"/>
          </p:cNvGraphicFramePr>
          <p:nvPr/>
        </p:nvGraphicFramePr>
        <p:xfrm>
          <a:off x="1329689" y="1720088"/>
          <a:ext cx="9688828" cy="4353560"/>
        </p:xfrm>
        <a:graphic>
          <a:graphicData uri="http://schemas.openxmlformats.org/drawingml/2006/table">
            <a:tbl>
              <a:tblPr/>
              <a:tblGrid>
                <a:gridCol w="1377315"/>
                <a:gridCol w="1388745"/>
                <a:gridCol w="1388745"/>
                <a:gridCol w="1388745"/>
                <a:gridCol w="1379855"/>
                <a:gridCol w="1379855"/>
                <a:gridCol w="1385569"/>
              </a:tblGrid>
              <a:tr h="6489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076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BDT</a:t>
                      </a:r>
                      <a:r>
                        <a:rPr sz="15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method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3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145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cut-based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125" algn="l" rtl="0" eaLnBrk="0">
                        <a:lnSpc>
                          <a:spcPct val="83000"/>
                        </a:lnSpc>
                        <a:spcBef>
                          <a:spcPts val="42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method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4475" indent="27940" algn="l" rtl="0" eaLnBrk="0">
                        <a:lnSpc>
                          <a:spcPct val="9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BDT</a:t>
                      </a:r>
                      <a:r>
                        <a:rPr sz="15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prob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Threshold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260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197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609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0.93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083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0.98441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147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0.99222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830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Signal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240" algn="l" rtl="0" eaLnBrk="0">
                        <a:lnSpc>
                          <a:spcPct val="76000"/>
                        </a:lnSpc>
                        <a:spcBef>
                          <a:spcPts val="407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Events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0675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1717036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3854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942886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5125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735056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6559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31980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4804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1458.25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2104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7487.12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Ditau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Events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145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58231614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479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10642170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734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6356045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655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51986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98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381.49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7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147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51896.2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129" indent="133350" algn="l" rtl="0" eaLnBrk="0">
                        <a:lnSpc>
                          <a:spcPct val="101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Expected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Significance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200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1.47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7515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4.29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4809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28.15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2904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31.65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2904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31.65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6875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10.01</a:t>
                      </a: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3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indent="159385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Expected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τ</a:t>
                      </a:r>
                      <a:r>
                        <a:rPr sz="1500" kern="0" spc="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→</a:t>
                      </a:r>
                      <a:r>
                        <a:rPr sz="15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π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yv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τ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Rel.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Uncert.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958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0.698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958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0.246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958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0.193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0.053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98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0.0487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0.162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8" name="group 38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446" name="rect 446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448" name="picture 4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450" name="textbox 450"/>
            <p:cNvSpPr/>
            <p:nvPr/>
          </p:nvSpPr>
          <p:spPr>
            <a:xfrm>
              <a:off x="1321766" y="216147"/>
              <a:ext cx="2476500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-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BDT</a:t>
              </a:r>
              <a:r>
                <a:rPr sz="3900" kern="0" spc="42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-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result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452" name="textbox 452"/>
          <p:cNvSpPr/>
          <p:nvPr/>
        </p:nvSpPr>
        <p:spPr>
          <a:xfrm>
            <a:off x="1658772" y="6237833"/>
            <a:ext cx="9662159" cy="408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2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Only statistical and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lumi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uncert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ainty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(2%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 assigned)</a:t>
            </a:r>
            <a:r>
              <a:rPr sz="18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 considered for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now.</a:t>
            </a:r>
            <a:endParaRPr sz="18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82000"/>
              </a:lnSpc>
              <a:spcBef>
                <a:spcPts val="9"/>
              </a:spcBef>
              <a:tabLst/>
            </a:pPr>
            <a:r>
              <a:rPr sz="1200" kern="0" spc="-3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24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54" name="textbox 454"/>
          <p:cNvSpPr/>
          <p:nvPr/>
        </p:nvSpPr>
        <p:spPr>
          <a:xfrm>
            <a:off x="1258925" y="1386636"/>
            <a:ext cx="8877934" cy="299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9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To evaluate the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performance, four working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points were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selected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as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thresholds.</a:t>
            </a:r>
            <a:endParaRPr sz="18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 3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0" y="0"/>
            <a:ext cx="3862195" cy="6857998"/>
            <a:chOff x="0" y="0"/>
            <a:chExt cx="3862195" cy="6857998"/>
          </a:xfrm>
        </p:grpSpPr>
        <p:sp>
          <p:nvSpPr>
            <p:cNvPr id="38" name="rect 38"/>
            <p:cNvSpPr/>
            <p:nvPr/>
          </p:nvSpPr>
          <p:spPr>
            <a:xfrm>
              <a:off x="0" y="0"/>
              <a:ext cx="3862195" cy="6857998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" name="textbox 40"/>
            <p:cNvSpPr/>
            <p:nvPr/>
          </p:nvSpPr>
          <p:spPr>
            <a:xfrm>
              <a:off x="1325935" y="2137136"/>
              <a:ext cx="1228089" cy="27876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5628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algn="r" rtl="0" eaLnBrk="0">
                <a:lnSpc>
                  <a:spcPct val="95000"/>
                </a:lnSpc>
                <a:tabLst/>
              </a:pPr>
              <a:r>
                <a:rPr sz="9000" kern="0" spc="-82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目</a:t>
              </a:r>
              <a:endParaRPr sz="9000" dirty="0">
                <a:latin typeface="Microsoft YaHei"/>
                <a:ea typeface="Microsoft YaHei"/>
                <a:cs typeface="Microsoft YaHei"/>
              </a:endParaRPr>
            </a:p>
            <a:p>
              <a:pPr algn="r" rtl="0" eaLnBrk="0">
                <a:lnSpc>
                  <a:spcPct val="89000"/>
                </a:lnSpc>
                <a:spcBef>
                  <a:spcPts val="1270"/>
                </a:spcBef>
                <a:tabLst/>
              </a:pPr>
              <a:r>
                <a:rPr sz="9600" kern="0" spc="-150" dirty="0">
                  <a:solidFill>
                    <a:srgbClr val="FFFFFF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录</a:t>
              </a:r>
              <a:endParaRPr sz="9600" dirty="0">
                <a:latin typeface="Microsoft YaHei"/>
                <a:ea typeface="Microsoft YaHei"/>
                <a:cs typeface="Microsoft YaHei"/>
              </a:endParaRPr>
            </a:p>
          </p:txBody>
        </p:sp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698547" y="964552"/>
              <a:ext cx="2154874" cy="5876154"/>
            </a:xfrm>
            <a:prstGeom prst="rect">
              <a:avLst/>
            </a:prstGeom>
          </p:spPr>
        </p:pic>
      </p:grpSp>
      <p:sp>
        <p:nvSpPr>
          <p:cNvPr id="44" name="textbox 44"/>
          <p:cNvSpPr/>
          <p:nvPr/>
        </p:nvSpPr>
        <p:spPr>
          <a:xfrm>
            <a:off x="5825998" y="4906009"/>
            <a:ext cx="5777865" cy="706119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4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53390" algn="l" rtl="0" eaLnBrk="0">
              <a:lnSpc>
                <a:spcPct val="89000"/>
              </a:lnSpc>
              <a:tabLst/>
            </a:pPr>
            <a:r>
              <a:rPr sz="4300" kern="0" spc="-10" baseline="-3634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  <a:r>
              <a:rPr sz="27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Event Sel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ection</a:t>
            </a:r>
            <a:r>
              <a:rPr sz="2400" kern="0" spc="1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Optimization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6" name="path 46"/>
          <p:cNvSpPr/>
          <p:nvPr/>
        </p:nvSpPr>
        <p:spPr>
          <a:xfrm>
            <a:off x="6931536" y="4906009"/>
            <a:ext cx="12700" cy="694181"/>
          </a:xfrm>
          <a:custGeom>
            <a:avLst/>
            <a:gdLst/>
            <a:ahLst/>
            <a:cxnLst/>
            <a:rect l="0" t="0" r="0" b="0"/>
            <a:pathLst>
              <a:path w="20" h="1093">
                <a:moveTo>
                  <a:pt x="10" y="0"/>
                </a:moveTo>
                <a:lnTo>
                  <a:pt x="10" y="1093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" name="textbox 48"/>
          <p:cNvSpPr/>
          <p:nvPr/>
        </p:nvSpPr>
        <p:spPr>
          <a:xfrm>
            <a:off x="5825998" y="3031616"/>
            <a:ext cx="5705475" cy="657859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54659" algn="l" rtl="0" eaLnBrk="0">
              <a:lnSpc>
                <a:spcPct val="91000"/>
              </a:lnSpc>
              <a:spcBef>
                <a:spcPts val="3"/>
              </a:spcBef>
              <a:tabLst/>
            </a:pPr>
            <a:r>
              <a:rPr sz="4300" kern="0" spc="-10" baseline="-8479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r>
              <a:rPr sz="2700" kern="0" spc="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STCF-BESII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 Comparison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0" name="path 50"/>
          <p:cNvSpPr/>
          <p:nvPr/>
        </p:nvSpPr>
        <p:spPr>
          <a:xfrm>
            <a:off x="6965659" y="3031616"/>
            <a:ext cx="12700" cy="657225"/>
          </a:xfrm>
          <a:custGeom>
            <a:avLst/>
            <a:gdLst/>
            <a:ahLst/>
            <a:cxnLst/>
            <a:rect l="0" t="0" r="0" b="0"/>
            <a:pathLst>
              <a:path w="20" h="1035">
                <a:moveTo>
                  <a:pt x="10" y="0"/>
                </a:moveTo>
                <a:lnTo>
                  <a:pt x="10" y="1035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5825998" y="1148207"/>
            <a:ext cx="5705475" cy="657225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19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57834" algn="l" rtl="0" eaLnBrk="0">
              <a:lnSpc>
                <a:spcPct val="89000"/>
              </a:lnSpc>
              <a:tabLst/>
            </a:pPr>
            <a:r>
              <a:rPr sz="4300" kern="0" spc="-40" baseline="-2422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r>
              <a:rPr sz="2700" kern="0" spc="6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</a:t>
            </a:r>
            <a:r>
              <a:rPr sz="2400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BESIII</a:t>
            </a:r>
            <a:r>
              <a:rPr sz="2400" kern="0" spc="2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4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Preliminar</a:t>
            </a:r>
            <a:r>
              <a:rPr sz="2400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y</a:t>
            </a:r>
            <a:r>
              <a:rPr sz="2400" kern="0" spc="17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5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Study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4" name="path 54"/>
          <p:cNvSpPr/>
          <p:nvPr/>
        </p:nvSpPr>
        <p:spPr>
          <a:xfrm>
            <a:off x="6939810" y="1148207"/>
            <a:ext cx="12700" cy="657225"/>
          </a:xfrm>
          <a:custGeom>
            <a:avLst/>
            <a:gdLst/>
            <a:ahLst/>
            <a:cxnLst/>
            <a:rect l="0" t="0" r="0" b="0"/>
            <a:pathLst>
              <a:path w="20" h="1035">
                <a:moveTo>
                  <a:pt x="10" y="0"/>
                </a:moveTo>
                <a:lnTo>
                  <a:pt x="10" y="1035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/>
          <p:cNvSpPr/>
          <p:nvPr/>
        </p:nvSpPr>
        <p:spPr>
          <a:xfrm rot="5400000">
            <a:off x="691849" y="3179464"/>
            <a:ext cx="6883400" cy="499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685800" algn="l" rtl="0" eaLnBrk="0">
              <a:lnSpc>
                <a:spcPct val="81000"/>
              </a:lnSpc>
              <a:spcBef>
                <a:spcPts val="6"/>
              </a:spcBef>
              <a:tabLst>
                <a:tab pos="6870065" algn="l"/>
              </a:tabLst>
            </a:pPr>
            <a:r>
              <a:rPr sz="3200" kern="0" spc="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	</a:t>
            </a:r>
            <a:r>
              <a:rPr sz="3200" kern="0" spc="-215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</a:t>
            </a:r>
            <a:r>
              <a:rPr sz="3200" kern="0" spc="-263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</a:t>
            </a:r>
            <a:r>
              <a:rPr sz="3200" kern="0" spc="-261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</a:t>
            </a:r>
            <a:r>
              <a:rPr sz="3200" kern="0" spc="-185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</a:t>
            </a:r>
            <a:r>
              <a:rPr sz="3200" kern="0" spc="-178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</a:t>
            </a:r>
            <a:r>
              <a:rPr sz="3200" kern="0" spc="-261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</a:t>
            </a:r>
            <a:r>
              <a:rPr sz="3200" kern="0" spc="-185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</a:t>
            </a:r>
            <a:r>
              <a:rPr sz="3200" kern="0" spc="-186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</a:t>
            </a:r>
            <a:r>
              <a:rPr sz="3200" kern="0" spc="-1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endParaRPr sz="32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58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26852" y="0"/>
            <a:ext cx="20002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 60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" name="textbox 62"/>
          <p:cNvSpPr/>
          <p:nvPr/>
        </p:nvSpPr>
        <p:spPr>
          <a:xfrm>
            <a:off x="0" y="3816646"/>
            <a:ext cx="12192000" cy="3041650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79194" algn="l" rtl="0" eaLnBrk="0">
              <a:lnSpc>
                <a:spcPct val="100000"/>
              </a:lnSpc>
              <a:spcBef>
                <a:spcPts val="2"/>
              </a:spcBef>
              <a:tabLst/>
            </a:pP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34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Sample generation       </a:t>
            </a: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26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3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Event selection       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260" dirty="0">
                <a:solidFill>
                  <a:srgbClr val="E7E6E6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Expected</a:t>
            </a:r>
            <a:r>
              <a:rPr sz="2400" kern="0" spc="20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3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upp</a:t>
            </a:r>
            <a:r>
              <a:rPr sz="2400" kern="0" spc="-4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er</a:t>
            </a:r>
            <a:r>
              <a:rPr sz="2400" kern="0" spc="20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400" kern="0" spc="-40" dirty="0">
                <a:solidFill>
                  <a:srgbClr val="E7E6E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limit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3014" y="691260"/>
            <a:ext cx="2045970" cy="2045970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3512062" y="3116434"/>
            <a:ext cx="5165090" cy="573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7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3600" kern="0" spc="-3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BESIII</a:t>
            </a:r>
            <a:r>
              <a:rPr sz="3600" kern="0" spc="35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3600" kern="0" spc="-3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Preliminary S</a:t>
            </a:r>
            <a:r>
              <a:rPr sz="3600" kern="0" spc="-4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tudy</a:t>
            </a:r>
            <a:endParaRPr sz="3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 6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" name="path 70"/>
          <p:cNvSpPr/>
          <p:nvPr/>
        </p:nvSpPr>
        <p:spPr>
          <a:xfrm>
            <a:off x="7737856" y="5843466"/>
            <a:ext cx="482265" cy="146431"/>
          </a:xfrm>
          <a:custGeom>
            <a:avLst/>
            <a:gdLst/>
            <a:ahLst/>
            <a:cxnLst/>
            <a:rect l="0" t="0" r="0" b="0"/>
            <a:pathLst>
              <a:path w="759" h="230">
                <a:moveTo>
                  <a:pt x="10" y="61"/>
                </a:moveTo>
                <a:lnTo>
                  <a:pt x="644" y="61"/>
                </a:lnTo>
                <a:moveTo>
                  <a:pt x="644" y="7"/>
                </a:moveTo>
                <a:lnTo>
                  <a:pt x="752" y="115"/>
                </a:lnTo>
                <a:lnTo>
                  <a:pt x="644" y="223"/>
                </a:lnTo>
                <a:moveTo>
                  <a:pt x="644" y="169"/>
                </a:moveTo>
                <a:lnTo>
                  <a:pt x="10" y="169"/>
                </a:lnTo>
                <a:lnTo>
                  <a:pt x="10" y="61"/>
                </a:lnTo>
              </a:path>
            </a:pathLst>
          </a:custGeom>
          <a:noFill/>
          <a:ln w="12700" cap="flat">
            <a:solidFill>
              <a:srgbClr val="1E426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path 72"/>
          <p:cNvSpPr/>
          <p:nvPr/>
        </p:nvSpPr>
        <p:spPr>
          <a:xfrm>
            <a:off x="8140573" y="5951042"/>
            <a:ext cx="12700" cy="34366"/>
          </a:xfrm>
          <a:custGeom>
            <a:avLst/>
            <a:gdLst/>
            <a:ahLst/>
            <a:cxnLst/>
            <a:rect l="0" t="0" r="0" b="0"/>
            <a:pathLst>
              <a:path w="20" h="54">
                <a:moveTo>
                  <a:pt x="10" y="54"/>
                </a:move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1E426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" name="rect 74"/>
          <p:cNvSpPr/>
          <p:nvPr/>
        </p:nvSpPr>
        <p:spPr>
          <a:xfrm>
            <a:off x="691743" y="4819129"/>
            <a:ext cx="10891393" cy="1818386"/>
          </a:xfrm>
          <a:prstGeom prst="rect">
            <a:avLst/>
          </a:prstGeom>
          <a:solidFill>
            <a:srgbClr val="E6E5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8424747" y="4911356"/>
          <a:ext cx="2764790" cy="1250314"/>
        </p:xfrm>
        <a:graphic>
          <a:graphicData uri="http://schemas.openxmlformats.org/drawingml/2006/table">
            <a:tbl>
              <a:tblPr/>
              <a:tblGrid>
                <a:gridCol w="2764790"/>
              </a:tblGrid>
              <a:tr h="12376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(4230)</a:t>
                      </a:r>
                      <a:r>
                        <a:rPr sz="18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18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1100.91 </a:t>
                      </a:r>
                      <a:r>
                        <a:rPr sz="1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pb</a:t>
                      </a:r>
                      <a:r>
                        <a:rPr sz="2000" kern="0" spc="-40" baseline="31252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—1</a:t>
                      </a:r>
                      <a:endParaRPr sz="2000" baseline="31252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E4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4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E42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32779" y="1984631"/>
            <a:ext cx="4203208" cy="3468664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690473" y="2279726"/>
            <a:ext cx="5821679" cy="2225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SignalMC</a:t>
            </a:r>
            <a:r>
              <a:rPr sz="18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mple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800" dirty="0">
              <a:latin typeface="Arial"/>
              <a:ea typeface="Arial"/>
              <a:cs typeface="Arial"/>
            </a:endParaRPr>
          </a:p>
          <a:p>
            <a:pPr marL="232409" indent="20320" algn="l" rtl="0" eaLnBrk="0">
              <a:lnSpc>
                <a:spcPct val="145000"/>
              </a:lnSpc>
              <a:spcBef>
                <a:spcPts val="312"/>
              </a:spcBef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generated via the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DIY generator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feature of BesEvtGen.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Zhi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Hui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Guo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Pablo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Roig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Phys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Rev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.D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82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5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113016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35584" algn="l" rtl="0" eaLnBrk="0">
              <a:lnSpc>
                <a:spcPct val="85000"/>
              </a:lnSpc>
              <a:spcBef>
                <a:spcPts val="1343"/>
              </a:spcBef>
              <a:tabLst/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Published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28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2010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).</a:t>
            </a:r>
            <a:endParaRPr sz="1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1480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InclusiveMC sample (used as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und)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marL="266700" algn="l" rtl="0" eaLnBrk="0">
              <a:lnSpc>
                <a:spcPct val="85000"/>
              </a:lnSpc>
              <a:spcBef>
                <a:spcPts val="5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di-tau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samples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tau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pair gen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erated with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KKMC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82" name="rect 82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86" name="textbox 86"/>
            <p:cNvSpPr/>
            <p:nvPr/>
          </p:nvSpPr>
          <p:spPr>
            <a:xfrm>
              <a:off x="1153127" y="216147"/>
              <a:ext cx="4589779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900" kern="0" spc="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Sample ge</a:t>
              </a:r>
              <a:r>
                <a:rPr sz="3900" kern="0" spc="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neration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88" name="textbox 88"/>
          <p:cNvSpPr/>
          <p:nvPr/>
        </p:nvSpPr>
        <p:spPr>
          <a:xfrm>
            <a:off x="924636" y="4656969"/>
            <a:ext cx="5671184" cy="1494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7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5000"/>
              </a:lnSpc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decay of tau with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TAUOLA.</a:t>
            </a:r>
            <a:endParaRPr sz="1800" dirty="0">
              <a:latin typeface="Arial"/>
              <a:ea typeface="Arial"/>
              <a:cs typeface="Arial"/>
            </a:endParaRPr>
          </a:p>
          <a:p>
            <a:pPr marL="12700" indent="20320" algn="l" rtl="0" eaLnBrk="0">
              <a:lnSpc>
                <a:spcPct val="124000"/>
              </a:lnSpc>
              <a:spcBef>
                <a:spcPts val="1383"/>
              </a:spcBef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di-mu, gamma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gamma,</a:t>
            </a:r>
            <a:r>
              <a:rPr sz="1800" b="1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Bhabha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samples:generated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8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BABAYAGA.</a:t>
            </a:r>
            <a:endParaRPr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marL="33019" algn="l" rtl="0" eaLnBrk="0">
              <a:lnSpc>
                <a:spcPct val="85000"/>
              </a:lnSpc>
              <a:spcBef>
                <a:spcPts val="2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b="1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Hadronic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samples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g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enerated with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LUNDARLW.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90" name="path 90"/>
          <p:cNvSpPr/>
          <p:nvPr/>
        </p:nvSpPr>
        <p:spPr>
          <a:xfrm>
            <a:off x="3273933" y="1536191"/>
            <a:ext cx="342265" cy="293370"/>
          </a:xfrm>
          <a:custGeom>
            <a:avLst/>
            <a:gdLst/>
            <a:ahLst/>
            <a:cxnLst/>
            <a:rect l="0" t="0" r="0" b="0"/>
            <a:pathLst>
              <a:path w="539" h="462">
                <a:moveTo>
                  <a:pt x="275" y="0"/>
                </a:moveTo>
                <a:lnTo>
                  <a:pt x="335" y="0"/>
                </a:lnTo>
                <a:lnTo>
                  <a:pt x="335" y="0"/>
                </a:lnTo>
                <a:lnTo>
                  <a:pt x="539" y="0"/>
                </a:lnTo>
                <a:lnTo>
                  <a:pt x="539" y="31"/>
                </a:lnTo>
                <a:lnTo>
                  <a:pt x="306" y="31"/>
                </a:lnTo>
                <a:lnTo>
                  <a:pt x="306" y="31"/>
                </a:lnTo>
                <a:lnTo>
                  <a:pt x="292" y="31"/>
                </a:lnTo>
                <a:lnTo>
                  <a:pt x="166" y="462"/>
                </a:lnTo>
                <a:lnTo>
                  <a:pt x="143" y="462"/>
                </a:lnTo>
                <a:lnTo>
                  <a:pt x="47" y="253"/>
                </a:lnTo>
                <a:lnTo>
                  <a:pt x="7" y="271"/>
                </a:lnTo>
                <a:lnTo>
                  <a:pt x="0" y="253"/>
                </a:lnTo>
                <a:lnTo>
                  <a:pt x="77" y="218"/>
                </a:lnTo>
                <a:lnTo>
                  <a:pt x="159" y="400"/>
                </a:lnTo>
                <a:lnTo>
                  <a:pt x="27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" name="textbox 92"/>
          <p:cNvSpPr/>
          <p:nvPr/>
        </p:nvSpPr>
        <p:spPr>
          <a:xfrm>
            <a:off x="709371" y="1522975"/>
            <a:ext cx="4040504" cy="330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5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2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Boss Version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7.0.3</a:t>
            </a:r>
            <a:r>
              <a:rPr sz="18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2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s</a:t>
            </a:r>
            <a:r>
              <a:rPr sz="2400" kern="0" spc="2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=4.23GeV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94" name="textbox 94"/>
          <p:cNvSpPr/>
          <p:nvPr/>
        </p:nvSpPr>
        <p:spPr>
          <a:xfrm>
            <a:off x="7855636" y="5719368"/>
            <a:ext cx="503555" cy="2400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47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8000"/>
              </a:lnSpc>
              <a:tabLst/>
            </a:pPr>
            <a:r>
              <a:rPr sz="1800" kern="0" spc="-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Lumi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96" name="textbox 96"/>
          <p:cNvSpPr/>
          <p:nvPr/>
        </p:nvSpPr>
        <p:spPr>
          <a:xfrm>
            <a:off x="11219053" y="6458813"/>
            <a:ext cx="102235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97000"/>
              </a:lnSpc>
              <a:tabLst/>
            </a:pPr>
            <a:r>
              <a:rPr sz="1100" kern="0" spc="-6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</a:t>
            </a:r>
            <a:endParaRPr sz="11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 9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textbox 100"/>
          <p:cNvSpPr/>
          <p:nvPr/>
        </p:nvSpPr>
        <p:spPr>
          <a:xfrm>
            <a:off x="1324176" y="1204333"/>
            <a:ext cx="7200900" cy="22586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264"/>
              </a:lnSpc>
              <a:tabLst/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Tag side</a:t>
            </a:r>
            <a:r>
              <a:rPr sz="2400" kern="0" spc="2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2400" kern="0" spc="-2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600" kern="0" spc="-50" baseline="51611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+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r>
              <a:rPr sz="2400" kern="0" spc="1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μ</a:t>
            </a:r>
            <a:r>
              <a:rPr sz="2400" kern="0" spc="-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600" kern="0" spc="-50" baseline="51611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+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</a:t>
            </a:r>
            <a:r>
              <a:rPr sz="2600" kern="0" spc="-50" baseline="-10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1600" kern="0" spc="-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v</a:t>
            </a:r>
            <a:r>
              <a:rPr sz="2600" kern="0" spc="-50" baseline="-10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μ</a:t>
            </a:r>
            <a:r>
              <a:rPr sz="1600" kern="0" spc="-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   </a:t>
            </a:r>
            <a:r>
              <a:rPr sz="2400" kern="0" spc="-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Prob s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</a:t>
            </a:r>
            <a:r>
              <a:rPr sz="2400" kern="0" spc="2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2400" kern="0" spc="-2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600" kern="0" spc="-60" baseline="51611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1600" kern="0" spc="-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r>
              <a:rPr sz="2400" kern="0" spc="17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-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2400" kern="0" spc="-2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600" kern="0" spc="-60" baseline="51611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3600" kern="0" spc="-60" baseline="833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Yvτ</a:t>
            </a:r>
            <a:endParaRPr sz="3600" baseline="8337" dirty="0">
              <a:latin typeface="Cambria Math"/>
              <a:ea typeface="Cambria Math"/>
              <a:cs typeface="Cambria Math"/>
            </a:endParaRPr>
          </a:p>
          <a:p>
            <a:pPr algn="l" rtl="0" eaLnBrk="0">
              <a:lnSpc>
                <a:spcPct val="15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601"/>
              </a:spcBef>
              <a:tabLst/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Preliminary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event selection with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BESIII detector:</a:t>
            </a:r>
            <a:endParaRPr sz="2000" dirty="0">
              <a:latin typeface="Arial"/>
              <a:ea typeface="Arial"/>
              <a:cs typeface="Arial"/>
            </a:endParaRPr>
          </a:p>
          <a:p>
            <a:pPr marL="292734" algn="l" rtl="0" eaLnBrk="0">
              <a:lnSpc>
                <a:spcPct val="85000"/>
              </a:lnSpc>
              <a:spcBef>
                <a:spcPts val="762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Two good charged tracks with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zero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total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e.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92734" algn="l" rtl="0" eaLnBrk="0">
              <a:lnSpc>
                <a:spcPct val="83000"/>
              </a:lnSpc>
              <a:spcBef>
                <a:spcPts val="965"/>
              </a:spcBef>
              <a:tabLst/>
            </a:pP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two tracks are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identified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pion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muon.</a:t>
            </a:r>
            <a:endParaRPr sz="1500" dirty="0">
              <a:latin typeface="Arial"/>
              <a:ea typeface="Arial"/>
              <a:cs typeface="Arial"/>
            </a:endParaRPr>
          </a:p>
          <a:p>
            <a:pPr marL="292734" algn="l" rtl="0" eaLnBrk="0">
              <a:lnSpc>
                <a:spcPct val="85000"/>
              </a:lnSpc>
              <a:spcBef>
                <a:spcPts val="1003"/>
              </a:spcBef>
              <a:tabLst/>
            </a:pP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Two charged tracks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 Valid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er.</a:t>
            </a:r>
            <a:endParaRPr sz="1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19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2734" algn="l" rtl="0" eaLnBrk="0">
              <a:lnSpc>
                <a:spcPct val="85000"/>
              </a:lnSpc>
              <a:tabLst/>
            </a:pP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least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one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good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photon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500" dirty="0">
              <a:latin typeface="Arial"/>
              <a:ea typeface="Arial"/>
              <a:cs typeface="Arial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64140" y="1264022"/>
            <a:ext cx="157583" cy="305105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4074562" y="4088598"/>
            <a:ext cx="7135494" cy="2112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5740" indent="-193039" algn="l" rtl="0" eaLnBrk="0">
              <a:lnSpc>
                <a:spcPct val="105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E/P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E/P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ratio of prob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-20" baseline="34725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the deposit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ed energy in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EMC and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 the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momentum of the tr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ack) 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668"/>
              </a:spcBef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Angle(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Angle between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prob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π</a:t>
            </a:r>
            <a:r>
              <a:rPr sz="1400" kern="0" spc="-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-30" baseline="34725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900" kern="0" spc="-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05740" indent="-193039" algn="l" rtl="0" eaLnBrk="0">
              <a:lnSpc>
                <a:spcPct val="107000"/>
              </a:lnSpc>
              <a:spcBef>
                <a:spcPts val="612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θ</a:t>
            </a:r>
            <a:r>
              <a:rPr sz="1500" kern="0" spc="0" baseline="-1736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acop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: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Acoplanarity angle ( the angle between the planes fo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rmed by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momenta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 two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particles involved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he interaction).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147"/>
              </a:lnSpc>
              <a:spcBef>
                <a:spcPts val="238"/>
              </a:spcBef>
              <a:tabLst/>
            </a:pP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2100" kern="0" spc="90" baseline="2064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</a:t>
            </a:r>
            <a:r>
              <a:rPr sz="1500" kern="0" spc="90" baseline="2890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r>
              <a:rPr sz="1500" kern="0" spc="0" baseline="-581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miss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Missing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mass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squared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1500" kern="0" spc="0" baseline="-9289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iss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=</a:t>
            </a:r>
            <a:r>
              <a:rPr sz="1400" kern="0" spc="2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90" baseline="10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(σ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0" baseline="10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</a:t>
            </a:r>
            <a:r>
              <a:rPr sz="1500" kern="0" spc="0" baseline="112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initial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2100" kern="0" spc="90" baseline="328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90" baseline="328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σ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0" baseline="328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</a:t>
            </a:r>
            <a:r>
              <a:rPr sz="1500" kern="0" spc="0" baseline="46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final</a:t>
            </a:r>
            <a:r>
              <a:rPr sz="2100" kern="0" spc="90" baseline="328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)</a:t>
            </a:r>
            <a:r>
              <a:rPr sz="1500" kern="0" spc="90" baseline="60161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2100" kern="0" spc="90" baseline="824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—(σ</a:t>
            </a:r>
            <a:r>
              <a:rPr sz="1300" kern="0" spc="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3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500" kern="0" spc="0" baseline="-581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initial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2100" kern="0" spc="80" baseline="1072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100" kern="0" spc="80" baseline="1072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σ</a:t>
            </a:r>
            <a:r>
              <a:rPr sz="1300" kern="0" spc="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</a:t>
            </a:r>
            <a:r>
              <a:rPr sz="1500" kern="0" spc="0" baseline="1127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final</a:t>
            </a:r>
            <a:r>
              <a:rPr sz="2100" kern="0" spc="80" baseline="10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)</a:t>
            </a:r>
            <a:r>
              <a:rPr sz="1500" kern="0" spc="80" baseline="63633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N</a:t>
            </a:r>
            <a:r>
              <a:rPr sz="1500" kern="0" spc="-10" baseline="-1736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Photo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 number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</a:t>
            </a:r>
            <a:r>
              <a:rPr sz="1500" kern="0" spc="0" baseline="-1736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y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The energy of the phot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with the maximum energy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10486116" y="5428575"/>
            <a:ext cx="123189" cy="205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p</a:t>
            </a:r>
            <a:endParaRPr sz="14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10580508" y="5424830"/>
            <a:ext cx="91439" cy="74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81"/>
              </a:lnSpc>
              <a:tabLst/>
            </a:pP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endParaRPr sz="6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10" name="textbox 110"/>
          <p:cNvSpPr/>
          <p:nvPr/>
        </p:nvSpPr>
        <p:spPr>
          <a:xfrm>
            <a:off x="9606768" y="5428575"/>
            <a:ext cx="123189" cy="2057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7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p</a:t>
            </a:r>
            <a:endParaRPr sz="14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12" name="textbox 112"/>
          <p:cNvSpPr/>
          <p:nvPr/>
        </p:nvSpPr>
        <p:spPr>
          <a:xfrm>
            <a:off x="9725545" y="5424830"/>
            <a:ext cx="91439" cy="74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381"/>
              </a:lnSpc>
              <a:tabLst/>
            </a:pPr>
            <a:r>
              <a:rPr sz="6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</a:t>
            </a:r>
            <a:endParaRPr sz="6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14" name="textbox 114"/>
          <p:cNvSpPr/>
          <p:nvPr/>
        </p:nvSpPr>
        <p:spPr>
          <a:xfrm>
            <a:off x="6952157" y="5510687"/>
            <a:ext cx="144145" cy="154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16" name="textbox 116"/>
          <p:cNvSpPr/>
          <p:nvPr/>
        </p:nvSpPr>
        <p:spPr>
          <a:xfrm>
            <a:off x="7039578" y="5394888"/>
            <a:ext cx="92075" cy="154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2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118" name="rect 118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20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122" name="textbox 122"/>
            <p:cNvSpPr/>
            <p:nvPr/>
          </p:nvSpPr>
          <p:spPr>
            <a:xfrm>
              <a:off x="1170890" y="216147"/>
              <a:ext cx="3623309" cy="5664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1000"/>
                </a:lnSpc>
                <a:tabLst/>
              </a:pP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Event</a:t>
              </a:r>
              <a:r>
                <a:rPr sz="3900" kern="0" spc="27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selection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graphicFrame>
        <p:nvGraphicFramePr>
          <p:cNvPr id="124" name="table 124"/>
          <p:cNvGraphicFramePr>
            <a:graphicFrameLocks noGrp="1"/>
          </p:cNvGraphicFramePr>
          <p:nvPr/>
        </p:nvGraphicFramePr>
        <p:xfrm>
          <a:off x="1325054" y="3875023"/>
          <a:ext cx="2524125" cy="2349500"/>
        </p:xfrm>
        <a:graphic>
          <a:graphicData uri="http://schemas.openxmlformats.org/drawingml/2006/table">
            <a:tbl>
              <a:tblPr/>
              <a:tblGrid>
                <a:gridCol w="2524125"/>
              </a:tblGrid>
              <a:tr h="3403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339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500" b="1" kern="0" spc="40" dirty="0">
                          <a:solidFill>
                            <a:srgbClr val="E7E6E6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Further selectio</a:t>
                      </a:r>
                      <a:r>
                        <a:rPr sz="1500" b="1" kern="0" spc="30" dirty="0">
                          <a:solidFill>
                            <a:srgbClr val="E7E6E6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4264"/>
                    </a:solidFill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5989" algn="l" rtl="0" eaLnBrk="0">
                        <a:lnSpc>
                          <a:spcPct val="8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400" i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E/p</a:t>
                      </a:r>
                      <a:r>
                        <a:rPr sz="1400" i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</a:t>
                      </a:r>
                      <a:r>
                        <a:rPr sz="14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0.2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6269" algn="l" rtl="0" eaLnBrk="0">
                        <a:lnSpc>
                          <a:spcPct val="9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400" i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Angle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y)π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 &lt; 40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848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-140 &lt;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θ</a:t>
                      </a:r>
                      <a:r>
                        <a:rPr sz="1500" kern="0" spc="0" baseline="-17362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acop</a:t>
                      </a:r>
                      <a:r>
                        <a:rPr sz="9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140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6105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100" kern="0" spc="120" baseline="9921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M</a:t>
                      </a:r>
                      <a:r>
                        <a:rPr sz="1500" kern="0" spc="120" baseline="138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2</a:t>
                      </a:r>
                      <a:r>
                        <a:rPr sz="1500" kern="0" spc="0" baseline="-20835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miss</a:t>
                      </a:r>
                      <a:r>
                        <a:rPr sz="9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&gt;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2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2100" kern="0" spc="0" baseline="24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</a:t>
                      </a:r>
                      <a:r>
                        <a:rPr sz="2100" kern="0" spc="0" baseline="24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v</a:t>
                      </a:r>
                      <a:r>
                        <a:rPr sz="1500" kern="0" spc="120" baseline="3472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2</a:t>
                      </a:r>
                      <a:endParaRPr sz="1500" baseline="3472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66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N</a:t>
                      </a:r>
                      <a:r>
                        <a:rPr sz="1500" kern="0" spc="-20" baseline="-138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y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=</a:t>
                      </a:r>
                      <a:r>
                        <a:rPr sz="1400" kern="0" spc="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1</a:t>
                      </a:r>
                      <a:endParaRPr sz="14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7869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E</a:t>
                      </a:r>
                      <a:r>
                        <a:rPr sz="1500" kern="0" spc="-20" baseline="-17362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y</a:t>
                      </a:r>
                      <a:r>
                        <a:rPr sz="9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&gt;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0.4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GeV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B40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6" name="textbox 126"/>
          <p:cNvSpPr/>
          <p:nvPr/>
        </p:nvSpPr>
        <p:spPr>
          <a:xfrm>
            <a:off x="11214937" y="6458813"/>
            <a:ext cx="106045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2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6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 128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0" name="table 130"/>
          <p:cNvGraphicFramePr>
            <a:graphicFrameLocks noGrp="1"/>
          </p:cNvGraphicFramePr>
          <p:nvPr/>
        </p:nvGraphicFramePr>
        <p:xfrm>
          <a:off x="1443355" y="3353054"/>
          <a:ext cx="8863330" cy="1804035"/>
        </p:xfrm>
        <a:graphic>
          <a:graphicData uri="http://schemas.openxmlformats.org/drawingml/2006/table">
            <a:tbl>
              <a:tblPr/>
              <a:tblGrid>
                <a:gridCol w="1765300"/>
                <a:gridCol w="1781810"/>
                <a:gridCol w="1770380"/>
                <a:gridCol w="1769745"/>
                <a:gridCol w="1776095"/>
              </a:tblGrid>
              <a:tr h="524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622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Lumi(4.23Gev)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4004" algn="l" rtl="0" eaLnBrk="0">
                        <a:lnSpc>
                          <a:spcPts val="176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μ</a:t>
                      </a:r>
                      <a:r>
                        <a:rPr sz="14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</a:t>
                      </a:r>
                      <a:r>
                        <a:rPr sz="1500" kern="0" spc="-10" baseline="-12868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i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@95%</a:t>
                      </a:r>
                      <a:r>
                        <a:rPr sz="14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C. L</a:t>
                      </a:r>
                      <a:endParaRPr sz="14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6540" algn="l" rtl="0" eaLnBrk="0">
                        <a:lnSpc>
                          <a:spcPts val="1762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Br</a:t>
                      </a:r>
                      <a:r>
                        <a:rPr sz="1500" kern="0" spc="0" baseline="-12603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s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@95%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C.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L</a:t>
                      </a:r>
                      <a:endParaRPr sz="14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5450" indent="-154304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Expected signal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significa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nce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5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452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BESIII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0990" algn="l" rtl="0" eaLnBrk="0">
                        <a:lnSpc>
                          <a:spcPts val="1847"/>
                        </a:lnSpc>
                        <a:tabLst/>
                      </a:pPr>
                      <a:r>
                        <a:rPr sz="15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1100.81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pb</a:t>
                      </a:r>
                      <a:r>
                        <a:rPr sz="1700" kern="0" spc="10" baseline="37643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—1</a:t>
                      </a:r>
                      <a:endParaRPr sz="1700" baseline="37643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080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3.357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1154" algn="l" rtl="0" eaLnBrk="0">
                        <a:lnSpc>
                          <a:spcPts val="1847"/>
                        </a:lnSpc>
                        <a:tabLst/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5.82</a:t>
                      </a:r>
                      <a:r>
                        <a:rPr sz="15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×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10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700" kern="0" spc="-40" baseline="268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—2</a:t>
                      </a:r>
                      <a:endParaRPr sz="1700" baseline="2682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0880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0.6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indent="135254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STCF(Assuming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same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detection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efficiency as</a:t>
                      </a:r>
                      <a:r>
                        <a:rPr sz="14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BESIII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4" algn="l" rtl="0" eaLnBrk="0">
                        <a:lnSpc>
                          <a:spcPts val="1852"/>
                        </a:lnSpc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ab</a:t>
                      </a:r>
                      <a:r>
                        <a:rPr sz="11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—1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expected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008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0.108</a:t>
                      </a:r>
                      <a:endParaRPr sz="1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3695" algn="l" rtl="0" eaLnBrk="0">
                        <a:lnSpc>
                          <a:spcPts val="1852"/>
                        </a:lnSpc>
                        <a:tabLst/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1.94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×</a:t>
                      </a:r>
                      <a:r>
                        <a:rPr sz="15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10</a:t>
                      </a:r>
                      <a:r>
                        <a:rPr sz="15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 </a:t>
                      </a:r>
                      <a:r>
                        <a:rPr sz="1700" kern="0" spc="-40" baseline="269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—3</a:t>
                      </a:r>
                      <a:endParaRPr sz="1700" baseline="2691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4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179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about</a:t>
                      </a:r>
                      <a:r>
                        <a:rPr sz="1500" kern="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19.7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σ</a:t>
                      </a:r>
                      <a:endParaRPr sz="1500" dirty="0">
                        <a:latin typeface="Cambria Math"/>
                        <a:ea typeface="Cambria Math"/>
                        <a:cs typeface="Cambria Math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2" name="textbox 132"/>
          <p:cNvSpPr/>
          <p:nvPr/>
        </p:nvSpPr>
        <p:spPr>
          <a:xfrm>
            <a:off x="7247420" y="3612062"/>
            <a:ext cx="146050" cy="161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ig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7231759" y="3464234"/>
            <a:ext cx="188595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up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36" name="textbox 136"/>
          <p:cNvSpPr/>
          <p:nvPr/>
        </p:nvSpPr>
        <p:spPr>
          <a:xfrm>
            <a:off x="5478393" y="3612062"/>
            <a:ext cx="109220" cy="1612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g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5487106" y="3464234"/>
            <a:ext cx="104139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p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5371653" y="3647297"/>
            <a:ext cx="85089" cy="104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15"/>
              </a:lnSpc>
              <a:tabLst/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s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5383773" y="3464234"/>
            <a:ext cx="107314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u</a:t>
            </a:r>
            <a:endParaRPr sz="10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1126032" y="5227060"/>
            <a:ext cx="9902190" cy="1194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5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95250" algn="l" rtl="0" eaLnBrk="0">
              <a:lnSpc>
                <a:spcPct val="100000"/>
              </a:lnSpc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Bayesian-bas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ed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maximum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likelihood estimator, extended from the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profile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likelihood approach, is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used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to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algn="r" rtl="0" eaLnBrk="0">
              <a:lnSpc>
                <a:spcPct val="100000"/>
              </a:lnSpc>
              <a:spcBef>
                <a:spcPts val="1"/>
              </a:spcBef>
              <a:tabLst/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determine the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upper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limi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 of the signal strength.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Nucl.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Instrum.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Meth. A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551, 493–503(2005), arXiv:physics/0403059</a:t>
            </a:r>
            <a:endParaRPr sz="1400" dirty="0">
              <a:latin typeface="Microsoft YaHei"/>
              <a:ea typeface="Microsoft YaHei"/>
              <a:cs typeface="Microsoft YaHei"/>
            </a:endParaRPr>
          </a:p>
          <a:p>
            <a:pPr marL="241300" indent="-229234" algn="l" rtl="0" eaLnBrk="0">
              <a:lnSpc>
                <a:spcPct val="142000"/>
              </a:lnSpc>
              <a:spcBef>
                <a:spcPts val="219"/>
              </a:spcBef>
              <a:tabLst/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</a:t>
            </a:r>
            <a:r>
              <a:rPr sz="1800" kern="0" spc="19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BESIII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results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indicate that the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research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limited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by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luminosity, or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rather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statistics ; thus,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we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have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decided to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pursue this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work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at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STCF.</a:t>
            </a:r>
            <a:endParaRPr sz="1500" dirty="0">
              <a:latin typeface="Microsoft YaHei"/>
              <a:ea typeface="Microsoft YaHei"/>
              <a:cs typeface="Microsoft YaHei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146" name="rect 146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1321766" y="216147"/>
              <a:ext cx="4996815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900" kern="0" spc="-1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Expected</a:t>
              </a:r>
              <a:r>
                <a:rPr sz="3900" kern="0" spc="35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-1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upper</a:t>
              </a:r>
              <a:r>
                <a:rPr sz="3900" kern="0" spc="37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 </a:t>
              </a:r>
              <a:r>
                <a:rPr sz="3900" kern="0" spc="-1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limit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52" name="textbox 152"/>
          <p:cNvSpPr/>
          <p:nvPr/>
        </p:nvSpPr>
        <p:spPr>
          <a:xfrm>
            <a:off x="1058062" y="2371649"/>
            <a:ext cx="10072369" cy="7861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spcBef>
                <a:spcPts val="4"/>
              </a:spcBef>
              <a:tabLst/>
            </a:pP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Upper</a:t>
            </a:r>
            <a:r>
              <a:rPr sz="1500" kern="0" spc="2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limit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on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signal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can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be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calculated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by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：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17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μ       =</a:t>
            </a:r>
            <a:r>
              <a:rPr sz="1500" kern="0" spc="1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0" baseline="-43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Br</a:t>
            </a:r>
            <a:r>
              <a:rPr sz="1700" kern="0" spc="170" baseline="-612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(</a:t>
            </a:r>
            <a:r>
              <a:rPr sz="1700" kern="0" spc="0" baseline="-612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measured</a:t>
            </a:r>
            <a:r>
              <a:rPr sz="1700" kern="0" spc="170" baseline="-612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)</a:t>
            </a:r>
            <a:r>
              <a:rPr sz="2400" kern="0" spc="170" baseline="-43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/</a:t>
            </a:r>
            <a:r>
              <a:rPr sz="2400" kern="0" spc="0" baseline="-434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Br</a:t>
            </a:r>
            <a:r>
              <a:rPr sz="1700" kern="0" spc="170" baseline="-15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(</a:t>
            </a:r>
            <a:r>
              <a:rPr sz="1700" kern="0" spc="160" baseline="-15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tℎ</a:t>
            </a:r>
            <a:r>
              <a:rPr sz="1700" kern="0" spc="0" baseline="-15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eoretical</a:t>
            </a:r>
            <a:r>
              <a:rPr sz="1700" kern="0" spc="160" baseline="-1532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)</a:t>
            </a:r>
            <a:endParaRPr sz="1700" baseline="-15320" dirty="0">
              <a:latin typeface="Cambria Math"/>
              <a:ea typeface="Cambria Math"/>
              <a:cs typeface="Cambria Math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9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244"/>
              </a:lnSpc>
              <a:spcBef>
                <a:spcPts val="4"/>
              </a:spcBef>
              <a:tabLst/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= Br</a:t>
            </a:r>
            <a:r>
              <a:rPr sz="1700" kern="0" spc="0" baseline="-1452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s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（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10.82%</a:t>
            </a:r>
            <a:r>
              <a:rPr sz="1500" kern="0" spc="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×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1.61</a:t>
            </a:r>
            <a:r>
              <a:rPr sz="1500" kern="0" spc="-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10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700" kern="0" spc="0" baseline="25305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—2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0" baseline="17924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）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= Br</a:t>
            </a:r>
            <a:r>
              <a:rPr sz="1700" kern="0" spc="0" baseline="-1452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s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    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/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0.00174.</a:t>
            </a:r>
            <a:endParaRPr sz="15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9995999" y="2984298"/>
            <a:ext cx="16319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ig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9983228" y="2818181"/>
            <a:ext cx="21209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up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6943173" y="2984298"/>
            <a:ext cx="16319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ig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6911095" y="2818181"/>
            <a:ext cx="21209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up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62" name="textbox 162"/>
          <p:cNvSpPr/>
          <p:nvPr/>
        </p:nvSpPr>
        <p:spPr>
          <a:xfrm>
            <a:off x="6335403" y="2537766"/>
            <a:ext cx="121285" cy="1752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100" kern="0" spc="1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g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64" name="textbox 164"/>
          <p:cNvSpPr/>
          <p:nvPr/>
        </p:nvSpPr>
        <p:spPr>
          <a:xfrm>
            <a:off x="6337261" y="2371649"/>
            <a:ext cx="115570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100" kern="0" spc="8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p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6213593" y="2537766"/>
            <a:ext cx="145414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100" kern="0" spc="7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si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6235448" y="2371649"/>
            <a:ext cx="118745" cy="173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3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100" kern="0" spc="1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u</a:t>
            </a:r>
            <a:endParaRPr sz="1100" dirty="0">
              <a:latin typeface="Cambria Math"/>
              <a:ea typeface="Cambria Math"/>
              <a:cs typeface="Cambria Math"/>
            </a:endParaRPr>
          </a:p>
        </p:txBody>
      </p:sp>
      <p:sp>
        <p:nvSpPr>
          <p:cNvPr id="170" name="textbox 170"/>
          <p:cNvSpPr/>
          <p:nvPr/>
        </p:nvSpPr>
        <p:spPr>
          <a:xfrm>
            <a:off x="1058062" y="1232357"/>
            <a:ext cx="4234815" cy="1070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13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31140" indent="-218440" algn="l" rtl="0" eaLnBrk="0">
              <a:lnSpc>
                <a:spcPct val="95000"/>
              </a:lnSpc>
              <a:tabLst/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Theoretical articles give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relational formulas</a:t>
            </a:r>
            <a:r>
              <a:rPr sz="1500" kern="0" spc="1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PHYSICAL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EVIEW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103, 056017(2021) )</a:t>
            </a:r>
            <a:endParaRPr sz="1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89559" algn="l" rtl="0" eaLnBrk="0">
              <a:lnSpc>
                <a:spcPct val="100000"/>
              </a:lnSpc>
              <a:spcBef>
                <a:spcPts val="3"/>
              </a:spcBef>
              <a:tabLst/>
            </a:pP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Γ</a:t>
            </a:r>
            <a:r>
              <a:rPr sz="2000" kern="0" spc="30" baseline="-1302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(τ</a:t>
            </a:r>
            <a:r>
              <a:rPr sz="1300" kern="0" spc="-21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600" kern="0" spc="30" baseline="976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-</a:t>
            </a:r>
            <a:r>
              <a:rPr sz="1000" kern="0" spc="-9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000" kern="0" spc="30" baseline="-13022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→π</a:t>
            </a:r>
            <a:r>
              <a:rPr sz="1300" kern="0" spc="-20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1600" kern="0" spc="30" baseline="9766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-</a:t>
            </a:r>
            <a:r>
              <a:rPr sz="1000" kern="0" spc="-15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000" kern="0" spc="30" baseline="-18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ν</a:t>
            </a:r>
            <a:r>
              <a:rPr sz="1600" kern="0" spc="30" baseline="-22788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τ</a:t>
            </a:r>
            <a:r>
              <a:rPr sz="2000" kern="0" spc="30" baseline="-18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)</a:t>
            </a:r>
            <a:r>
              <a:rPr sz="1300" kern="0" spc="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 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=</a:t>
            </a:r>
            <a:r>
              <a:rPr sz="1800" kern="0" spc="230" dirty="0">
                <a:solidFill>
                  <a:srgbClr val="000000">
                    <a:alpha val="100000"/>
                  </a:srgbClr>
                </a:solidFill>
                <a:latin typeface="Cambria Math"/>
                <a:ea typeface="Cambria Math"/>
                <a:cs typeface="Cambria Math"/>
              </a:rPr>
              <a:t> </a:t>
            </a:r>
            <a:r>
              <a:rPr sz="2400" kern="0" spc="3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10.82%</a:t>
            </a:r>
            <a:r>
              <a:rPr sz="1500" kern="0" spc="1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given</a:t>
            </a:r>
            <a:r>
              <a:rPr sz="15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kern="0" spc="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PDG</a:t>
            </a:r>
            <a:r>
              <a:rPr sz="2400" kern="0" spc="20" baseline="2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2400" baseline="2170" dirty="0">
              <a:latin typeface="Arial"/>
              <a:ea typeface="Arial"/>
              <a:cs typeface="Arial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383402" y="1029830"/>
            <a:ext cx="3343909" cy="907046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11214328" y="6458813"/>
            <a:ext cx="106679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2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7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 17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textbox 178"/>
          <p:cNvSpPr/>
          <p:nvPr/>
        </p:nvSpPr>
        <p:spPr>
          <a:xfrm>
            <a:off x="0" y="3816646"/>
            <a:ext cx="12192000" cy="3041650"/>
          </a:xfrm>
          <a:prstGeom prst="rect">
            <a:avLst/>
          </a:prstGeom>
          <a:solidFill>
            <a:srgbClr val="1E42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88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383154" algn="l" rtl="0" eaLnBrk="0">
              <a:lnSpc>
                <a:spcPct val="100000"/>
              </a:lnSpc>
              <a:tabLst/>
            </a:pP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35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1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Selection efficiency    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       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l</a:t>
            </a:r>
            <a:r>
              <a:rPr sz="2400" kern="0" spc="-1370" dirty="0">
                <a:solidFill>
                  <a:srgbClr val="FFFFFF">
                    <a:alpha val="100000"/>
                  </a:srgbClr>
                </a:solidFill>
                <a:latin typeface="Wingdings"/>
                <a:ea typeface="Wingdings"/>
                <a:cs typeface="Wingdings"/>
              </a:rPr>
              <a:t> </a:t>
            </a:r>
            <a:r>
              <a:rPr sz="2400" kern="0" spc="-20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Comparison of Variables</a:t>
            </a:r>
            <a:endParaRPr sz="2400" dirty="0">
              <a:latin typeface="Microsoft YaHei"/>
              <a:ea typeface="Microsoft YaHei"/>
              <a:cs typeface="Microsoft YaHei"/>
            </a:endParaRPr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3014" y="691260"/>
            <a:ext cx="2045970" cy="2045970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3862933" y="3102076"/>
            <a:ext cx="5264150" cy="572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6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0000"/>
              </a:lnSpc>
              <a:tabLst/>
            </a:pPr>
            <a:r>
              <a:rPr sz="3600" kern="0" spc="-1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STCF-BESIII Compar</a:t>
            </a:r>
            <a:r>
              <a:rPr sz="3600" kern="0" spc="-20" dirty="0">
                <a:solidFill>
                  <a:srgbClr val="1E426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ison</a:t>
            </a:r>
            <a:endParaRPr sz="36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 184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solidFill>
            <a:srgbClr val="E7E6E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path 186"/>
          <p:cNvSpPr/>
          <p:nvPr/>
        </p:nvSpPr>
        <p:spPr>
          <a:xfrm>
            <a:off x="4040123" y="1391666"/>
            <a:ext cx="342265" cy="293370"/>
          </a:xfrm>
          <a:custGeom>
            <a:avLst/>
            <a:gdLst/>
            <a:ahLst/>
            <a:cxnLst/>
            <a:rect l="0" t="0" r="0" b="0"/>
            <a:pathLst>
              <a:path w="539" h="462">
                <a:moveTo>
                  <a:pt x="275" y="0"/>
                </a:moveTo>
                <a:lnTo>
                  <a:pt x="335" y="0"/>
                </a:lnTo>
                <a:lnTo>
                  <a:pt x="335" y="0"/>
                </a:lnTo>
                <a:lnTo>
                  <a:pt x="539" y="0"/>
                </a:lnTo>
                <a:lnTo>
                  <a:pt x="539" y="31"/>
                </a:lnTo>
                <a:lnTo>
                  <a:pt x="306" y="31"/>
                </a:lnTo>
                <a:lnTo>
                  <a:pt x="306" y="31"/>
                </a:lnTo>
                <a:lnTo>
                  <a:pt x="292" y="31"/>
                </a:lnTo>
                <a:lnTo>
                  <a:pt x="166" y="462"/>
                </a:lnTo>
                <a:lnTo>
                  <a:pt x="143" y="462"/>
                </a:lnTo>
                <a:lnTo>
                  <a:pt x="46" y="253"/>
                </a:lnTo>
                <a:lnTo>
                  <a:pt x="7" y="270"/>
                </a:lnTo>
                <a:lnTo>
                  <a:pt x="0" y="253"/>
                </a:lnTo>
                <a:lnTo>
                  <a:pt x="76" y="218"/>
                </a:lnTo>
                <a:lnTo>
                  <a:pt x="159" y="400"/>
                </a:lnTo>
                <a:lnTo>
                  <a:pt x="275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8" name="path 188"/>
          <p:cNvSpPr/>
          <p:nvPr/>
        </p:nvSpPr>
        <p:spPr>
          <a:xfrm>
            <a:off x="8037957" y="4498847"/>
            <a:ext cx="1077594" cy="202437"/>
          </a:xfrm>
          <a:custGeom>
            <a:avLst/>
            <a:gdLst/>
            <a:ahLst/>
            <a:cxnLst/>
            <a:rect l="0" t="0" r="0" b="0"/>
            <a:pathLst>
              <a:path w="1696" h="318">
                <a:moveTo>
                  <a:pt x="1613" y="0"/>
                </a:moveTo>
                <a:cubicBezTo>
                  <a:pt x="1640" y="7"/>
                  <a:pt x="1660" y="25"/>
                  <a:pt x="1675" y="54"/>
                </a:cubicBezTo>
                <a:cubicBezTo>
                  <a:pt x="1689" y="84"/>
                  <a:pt x="1696" y="118"/>
                  <a:pt x="1696" y="159"/>
                </a:cubicBezTo>
                <a:cubicBezTo>
                  <a:pt x="1696" y="199"/>
                  <a:pt x="1689" y="234"/>
                  <a:pt x="1675" y="263"/>
                </a:cubicBezTo>
                <a:cubicBezTo>
                  <a:pt x="1660" y="293"/>
                  <a:pt x="1640" y="311"/>
                  <a:pt x="1613" y="318"/>
                </a:cubicBezTo>
                <a:lnTo>
                  <a:pt x="1610" y="308"/>
                </a:lnTo>
                <a:cubicBezTo>
                  <a:pt x="1630" y="300"/>
                  <a:pt x="1646" y="283"/>
                  <a:pt x="1657" y="257"/>
                </a:cubicBezTo>
                <a:cubicBezTo>
                  <a:pt x="1667" y="230"/>
                  <a:pt x="1673" y="198"/>
                  <a:pt x="1673" y="159"/>
                </a:cubicBezTo>
                <a:cubicBezTo>
                  <a:pt x="1673" y="120"/>
                  <a:pt x="1667" y="87"/>
                  <a:pt x="1657" y="61"/>
                </a:cubicBezTo>
                <a:cubicBezTo>
                  <a:pt x="1646" y="35"/>
                  <a:pt x="1630" y="18"/>
                  <a:pt x="1610" y="10"/>
                </a:cubicBezTo>
                <a:lnTo>
                  <a:pt x="1613" y="0"/>
                </a:lnTo>
                <a:close/>
                <a:moveTo>
                  <a:pt x="83" y="0"/>
                </a:moveTo>
                <a:lnTo>
                  <a:pt x="86" y="10"/>
                </a:lnTo>
                <a:cubicBezTo>
                  <a:pt x="66" y="18"/>
                  <a:pt x="50" y="35"/>
                  <a:pt x="39" y="61"/>
                </a:cubicBezTo>
                <a:cubicBezTo>
                  <a:pt x="28" y="87"/>
                  <a:pt x="23" y="120"/>
                  <a:pt x="23" y="159"/>
                </a:cubicBezTo>
                <a:cubicBezTo>
                  <a:pt x="23" y="198"/>
                  <a:pt x="28" y="230"/>
                  <a:pt x="39" y="257"/>
                </a:cubicBezTo>
                <a:cubicBezTo>
                  <a:pt x="50" y="283"/>
                  <a:pt x="66" y="300"/>
                  <a:pt x="86" y="308"/>
                </a:cubicBezTo>
                <a:lnTo>
                  <a:pt x="83" y="318"/>
                </a:lnTo>
                <a:cubicBezTo>
                  <a:pt x="56" y="311"/>
                  <a:pt x="36" y="293"/>
                  <a:pt x="21" y="263"/>
                </a:cubicBezTo>
                <a:cubicBezTo>
                  <a:pt x="7" y="234"/>
                  <a:pt x="0" y="199"/>
                  <a:pt x="0" y="159"/>
                </a:cubicBezTo>
                <a:cubicBezTo>
                  <a:pt x="0" y="118"/>
                  <a:pt x="7" y="84"/>
                  <a:pt x="21" y="54"/>
                </a:cubicBezTo>
                <a:cubicBezTo>
                  <a:pt x="36" y="25"/>
                  <a:pt x="56" y="7"/>
                  <a:pt x="83" y="0"/>
                </a:cubicBezTo>
              </a:path>
            </a:pathLst>
          </a:custGeom>
          <a:solidFill>
            <a:srgbClr val="00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textbox 190"/>
          <p:cNvSpPr/>
          <p:nvPr/>
        </p:nvSpPr>
        <p:spPr>
          <a:xfrm>
            <a:off x="1289380" y="1440027"/>
            <a:ext cx="9097644" cy="4514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762"/>
              </a:lnSpc>
              <a:tabLst/>
            </a:pP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Oscar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Version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800" kern="0" spc="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2.6.2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24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S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=4.26GeV</a:t>
            </a:r>
            <a:endParaRPr sz="1800" dirty="0">
              <a:latin typeface="Arial"/>
              <a:ea typeface="Arial"/>
              <a:cs typeface="Arial"/>
            </a:endParaRPr>
          </a:p>
          <a:p>
            <a:pPr marL="326390" algn="l" rtl="0" eaLnBrk="0">
              <a:lnSpc>
                <a:spcPts val="3516"/>
              </a:lnSpc>
              <a:tabLst/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Default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Geometry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ITKM +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BTOF</a:t>
            </a:r>
            <a:endParaRPr sz="1800" dirty="0">
              <a:latin typeface="Arial"/>
              <a:ea typeface="Arial"/>
              <a:cs typeface="Arial"/>
            </a:endParaRPr>
          </a:p>
          <a:p>
            <a:pPr marL="325120" algn="l" rtl="0" eaLnBrk="0">
              <a:lnSpc>
                <a:spcPct val="85000"/>
              </a:lnSpc>
              <a:spcBef>
                <a:spcPts val="1559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Background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mixing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 considered at th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 moment.</a:t>
            </a:r>
            <a:endParaRPr sz="1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548"/>
              </a:spcBef>
              <a:tabLst/>
            </a:pP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Signal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 sa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mple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 generated via the</a:t>
            </a:r>
            <a:r>
              <a:rPr sz="1800" kern="0" spc="1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DIY generator feature of</a:t>
            </a:r>
            <a:r>
              <a:rPr sz="1800" kern="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StcfEvtGen.</a:t>
            </a:r>
            <a:endParaRPr sz="1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1404"/>
              </a:spcBef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Inclusive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MC sampl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800" kern="0" spc="1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(used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background)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800" dirty="0">
              <a:latin typeface="Arial"/>
              <a:ea typeface="Arial"/>
              <a:cs typeface="Arial"/>
            </a:endParaRPr>
          </a:p>
          <a:p>
            <a:pPr marL="318134" algn="l" rtl="0" eaLnBrk="0">
              <a:lnSpc>
                <a:spcPct val="85000"/>
              </a:lnSpc>
              <a:spcBef>
                <a:spcPts val="1404"/>
              </a:spcBef>
              <a:tabLst/>
            </a:pPr>
            <a:r>
              <a:rPr sz="1800" b="1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di-tau </a:t>
            </a:r>
            <a:r>
              <a:rPr sz="1800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mples</a:t>
            </a:r>
            <a:r>
              <a:rPr sz="1800" kern="0" spc="1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tau pair generated with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MadGraph, decay of tau with</a:t>
            </a:r>
            <a:r>
              <a:rPr sz="1800" kern="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Pythia.</a:t>
            </a:r>
            <a:endParaRPr sz="18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2185"/>
              </a:lnSpc>
              <a:spcBef>
                <a:spcPts val="1587"/>
              </a:spcBef>
              <a:tabLst/>
            </a:pP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estimated</a:t>
            </a:r>
            <a:r>
              <a:rPr sz="1800" kern="0" spc="1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number of di-tau events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(at 4.26</a:t>
            </a:r>
            <a:r>
              <a:rPr sz="1800" kern="0" spc="1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GeV)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N</a:t>
            </a:r>
            <a:r>
              <a:rPr sz="2000" kern="0" spc="-30" baseline="-3609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exp</a:t>
            </a:r>
            <a:r>
              <a:rPr sz="13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= σ</a:t>
            </a:r>
            <a:r>
              <a:rPr sz="1800" kern="0" spc="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baseline="-881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</a:t>
            </a:r>
            <a:r>
              <a:rPr sz="13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baseline="-881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e</a:t>
            </a:r>
            <a:r>
              <a:rPr sz="13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</a:t>
            </a:r>
            <a:r>
              <a:rPr sz="1000" kern="0" spc="-1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baseline="-881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→τ</a:t>
            </a:r>
            <a:r>
              <a:rPr sz="1300" kern="0" spc="-2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+</a:t>
            </a:r>
            <a:r>
              <a:rPr sz="10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2000" kern="0" spc="-30" baseline="-8818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τ</a:t>
            </a:r>
            <a:r>
              <a:rPr sz="1300" kern="0" spc="-27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一    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 Lumi</a:t>
            </a:r>
            <a:r>
              <a:rPr sz="2000" kern="0" spc="-30" baseline="-3609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(exp)</a:t>
            </a:r>
            <a:endParaRPr sz="2000" baseline="-3609" dirty="0">
              <a:latin typeface="Microsoft YaHei"/>
              <a:ea typeface="Microsoft YaHei"/>
              <a:cs typeface="Microsoft YaHei"/>
            </a:endParaRPr>
          </a:p>
          <a:p>
            <a:pPr marL="6359525" algn="l" rtl="0" eaLnBrk="0">
              <a:lnSpc>
                <a:spcPts val="3274"/>
              </a:lnSpc>
              <a:tabLst/>
            </a:pP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= 3.557 nb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700" kern="0" spc="-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1 ab-1</a:t>
            </a:r>
            <a:endParaRPr sz="1700" dirty="0">
              <a:latin typeface="Microsoft YaHei"/>
              <a:ea typeface="Microsoft YaHei"/>
              <a:cs typeface="Microsoft YaHei"/>
            </a:endParaRPr>
          </a:p>
          <a:p>
            <a:pPr marL="6359525" algn="l" rtl="0" eaLnBrk="0">
              <a:lnSpc>
                <a:spcPct val="94000"/>
              </a:lnSpc>
              <a:spcBef>
                <a:spcPts val="1435"/>
              </a:spcBef>
              <a:tabLst/>
            </a:pP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≈ 3.5</a:t>
            </a:r>
            <a:r>
              <a:rPr sz="1600" kern="0" spc="-2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×</a:t>
            </a:r>
            <a:r>
              <a:rPr sz="1600" kern="0" spc="-3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600" kern="0" spc="-3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109</a:t>
            </a:r>
            <a:r>
              <a:rPr sz="1600" kern="0" spc="5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600" kern="0" spc="-4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.</a:t>
            </a:r>
            <a:endParaRPr sz="1600" dirty="0">
              <a:latin typeface="Microsoft YaHei"/>
              <a:ea typeface="Microsoft YaHei"/>
              <a:cs typeface="Microsoft YaHei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35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Segoe UI Symbol"/>
                <a:ea typeface="Segoe UI Symbol"/>
                <a:cs typeface="Segoe UI Symbol"/>
              </a:rPr>
              <a:t>□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 60 million</a:t>
            </a:r>
            <a:r>
              <a:rPr sz="1800" kern="0" spc="9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events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800" kern="0" spc="1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been</a:t>
            </a:r>
            <a:r>
              <a:rPr sz="1800" kern="0" spc="7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generated.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0" y="37"/>
            <a:ext cx="12192000" cy="926427"/>
            <a:chOff x="0" y="0"/>
            <a:chExt cx="12192000" cy="926427"/>
          </a:xfrm>
        </p:grpSpPr>
        <p:sp>
          <p:nvSpPr>
            <p:cNvPr id="192" name="rect 192"/>
            <p:cNvSpPr/>
            <p:nvPr/>
          </p:nvSpPr>
          <p:spPr>
            <a:xfrm>
              <a:off x="0" y="0"/>
              <a:ext cx="12192000" cy="926427"/>
            </a:xfrm>
            <a:prstGeom prst="rect">
              <a:avLst/>
            </a:prstGeom>
            <a:solidFill>
              <a:srgbClr val="1E426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94" name="picture 1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266700" y="190362"/>
              <a:ext cx="8686800" cy="736065"/>
            </a:xfrm>
            <a:prstGeom prst="rect">
              <a:avLst/>
            </a:prstGeom>
          </p:spPr>
        </p:pic>
        <p:sp>
          <p:nvSpPr>
            <p:cNvPr id="196" name="textbox 196"/>
            <p:cNvSpPr/>
            <p:nvPr/>
          </p:nvSpPr>
          <p:spPr>
            <a:xfrm>
              <a:off x="1153127" y="216147"/>
              <a:ext cx="4589779" cy="6197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13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100000"/>
                </a:lnSpc>
                <a:tabLst/>
              </a:pPr>
              <a:r>
                <a:rPr sz="3900" kern="0" spc="4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Sample ge</a:t>
              </a:r>
              <a:r>
                <a:rPr sz="3900" kern="0" spc="30" dirty="0">
                  <a:solidFill>
                    <a:srgbClr val="E7E6E6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neration</a:t>
              </a:r>
              <a:endParaRPr sz="3900" dirty="0">
                <a:latin typeface="Microsoft YaHei"/>
                <a:ea typeface="Microsoft YaHei"/>
                <a:cs typeface="Microsoft YaHei"/>
              </a:endParaRPr>
            </a:p>
          </p:txBody>
        </p:sp>
      </p:grpSp>
      <p:sp>
        <p:nvSpPr>
          <p:cNvPr id="198" name="textbox 198"/>
          <p:cNvSpPr/>
          <p:nvPr/>
        </p:nvSpPr>
        <p:spPr>
          <a:xfrm>
            <a:off x="11213566" y="6458813"/>
            <a:ext cx="107314" cy="1879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44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1200" kern="0" spc="-20" dirty="0">
                <a:solidFill>
                  <a:srgbClr val="888888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9</a:t>
            </a:r>
            <a:endParaRPr sz="1200" dirty="0">
              <a:latin typeface="Microsoft YaHei"/>
              <a:ea typeface="Microsoft YaHei"/>
              <a:cs typeface="Microsoft Ya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Microsoft® PowerPoint® 2021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同济大学PPT模板</dc:title>
  <dc:creator>Administrator</dc:creator>
  <dcterms:created xsi:type="dcterms:W3CDTF">2025-07-03T15:20:28Z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wqlLaW5nc29mdCBQREYgdG8gV1BTIDExMA</vt:lpwstr>
  </property>
  <property fmtid="{D5CDD505-2E9C-101B-9397-08002B2CF9AE}" pid="3" name="Created">
    <vt:filetime>2025-07-05T13:49:01</vt:filetime>
  </property>
</Properties>
</file>