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259" r:id="rId4"/>
    <p:sldId id="257" r:id="rId5"/>
    <p:sldId id="264" r:id="rId6"/>
    <p:sldId id="266" r:id="rId7"/>
    <p:sldId id="267" r:id="rId8"/>
    <p:sldId id="276" r:id="rId9"/>
    <p:sldId id="272" r:id="rId10"/>
    <p:sldId id="273" r:id="rId11"/>
    <p:sldId id="291" r:id="rId12"/>
    <p:sldId id="275" r:id="rId13"/>
    <p:sldId id="278" r:id="rId14"/>
    <p:sldId id="279" r:id="rId15"/>
    <p:sldId id="281" r:id="rId16"/>
    <p:sldId id="282" r:id="rId17"/>
    <p:sldId id="290" r:id="rId18"/>
    <p:sldId id="283" r:id="rId19"/>
    <p:sldId id="284" r:id="rId20"/>
    <p:sldId id="285" r:id="rId21"/>
    <p:sldId id="288" r:id="rId22"/>
    <p:sldId id="294" r:id="rId23"/>
    <p:sldId id="260" r:id="rId24"/>
    <p:sldId id="29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80" autoAdjust="0"/>
  </p:normalViewPr>
  <p:slideViewPr>
    <p:cSldViewPr snapToGrid="0">
      <p:cViewPr varScale="1">
        <p:scale>
          <a:sx n="78" d="100"/>
          <a:sy n="78" d="100"/>
        </p:scale>
        <p:origin x="68" y="1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4433-9894-4477-9B1E-61BBF47033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BC43-7485-4F6C-86B9-BF93B86F3C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_righ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>
          <a:xfrm>
            <a:off x="8128000" y="-2621"/>
            <a:ext cx="4064000" cy="6858000"/>
          </a:xfrm>
          <a:prstGeom prst="rect">
            <a:avLst/>
          </a:prstGeom>
        </p:spPr>
      </p:pic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bg_main_theme"/>
          <p:cNvSpPr/>
          <p:nvPr userDrawn="1"/>
        </p:nvSpPr>
        <p:spPr>
          <a:xfrm>
            <a:off x="312912" y="0"/>
            <a:ext cx="85974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ttern"/>
          <p:cNvSpPr/>
          <p:nvPr userDrawn="1"/>
        </p:nvSpPr>
        <p:spPr>
          <a:xfrm>
            <a:off x="312912" y="2951480"/>
            <a:ext cx="8597407" cy="390389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16369" t="-11784" r="-7157" b="-99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main_board"/>
          <p:cNvGrpSpPr/>
          <p:nvPr userDrawn="1"/>
        </p:nvGrpSpPr>
        <p:grpSpPr>
          <a:xfrm>
            <a:off x="726440" y="1400452"/>
            <a:ext cx="8600440" cy="2709268"/>
            <a:chOff x="685800" y="1400452"/>
            <a:chExt cx="8600440" cy="2709268"/>
          </a:xfrm>
          <a:effectLst>
            <a:outerShdw blurRad="203200" dist="38100" dir="2700000" algn="tl" rotWithShape="0">
              <a:prstClr val="black">
                <a:alpha val="19000"/>
              </a:prstClr>
            </a:outerShdw>
          </a:effectLst>
        </p:grpSpPr>
        <p:sp>
          <p:nvSpPr>
            <p:cNvPr id="14" name="矩形 13"/>
            <p:cNvSpPr/>
            <p:nvPr userDrawn="1"/>
          </p:nvSpPr>
          <p:spPr>
            <a:xfrm>
              <a:off x="685800" y="1400452"/>
              <a:ext cx="8600440" cy="2595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85800" y="1513840"/>
              <a:ext cx="8600440" cy="259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6089" y="2004459"/>
            <a:ext cx="7934411" cy="833633"/>
          </a:xfrm>
        </p:spPr>
        <p:txBody>
          <a:bodyPr anchor="ctr">
            <a:noAutofit/>
          </a:bodyPr>
          <a:lstStyle>
            <a:lvl1pPr algn="l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6089" y="2838092"/>
            <a:ext cx="7934411" cy="4906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单击以编辑副标题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722384" y="2004459"/>
            <a:ext cx="233680" cy="7438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jwc_logo"/>
          <p:cNvGrpSpPr/>
          <p:nvPr userDrawn="1"/>
        </p:nvGrpSpPr>
        <p:grpSpPr>
          <a:xfrm>
            <a:off x="1146090" y="6242962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18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g_righ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05" r="22916"/>
          <a:stretch>
            <a:fillRect/>
          </a:stretch>
        </p:blipFill>
        <p:spPr>
          <a:xfrm>
            <a:off x="8128000" y="-2621"/>
            <a:ext cx="4064000" cy="6858000"/>
          </a:xfrm>
          <a:prstGeom prst="rect">
            <a:avLst/>
          </a:prstGeom>
        </p:spPr>
      </p:pic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abg_main_theme"/>
          <p:cNvSpPr/>
          <p:nvPr userDrawn="1"/>
        </p:nvSpPr>
        <p:spPr>
          <a:xfrm>
            <a:off x="312912" y="0"/>
            <a:ext cx="95433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ttern"/>
          <p:cNvSpPr/>
          <p:nvPr userDrawn="1"/>
        </p:nvSpPr>
        <p:spPr>
          <a:xfrm>
            <a:off x="312912" y="2951480"/>
            <a:ext cx="9540000" cy="390389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10944" t="-11784" r="-378" b="-99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main_board"/>
          <p:cNvGrpSpPr/>
          <p:nvPr userDrawn="1"/>
        </p:nvGrpSpPr>
        <p:grpSpPr>
          <a:xfrm>
            <a:off x="726439" y="825500"/>
            <a:ext cx="9539301" cy="4781549"/>
            <a:chOff x="685800" y="1400452"/>
            <a:chExt cx="8600440" cy="2709268"/>
          </a:xfrm>
          <a:effectLst>
            <a:outerShdw blurRad="203200" dist="38100" dir="2700000" algn="tl" rotWithShape="0">
              <a:prstClr val="black">
                <a:alpha val="19000"/>
              </a:prstClr>
            </a:outerShdw>
          </a:effectLst>
        </p:grpSpPr>
        <p:sp>
          <p:nvSpPr>
            <p:cNvPr id="14" name="矩形 13"/>
            <p:cNvSpPr/>
            <p:nvPr userDrawn="1"/>
          </p:nvSpPr>
          <p:spPr>
            <a:xfrm>
              <a:off x="685800" y="1400452"/>
              <a:ext cx="8600440" cy="2595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85800" y="1458019"/>
              <a:ext cx="8600440" cy="2651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066007" y="2432050"/>
            <a:ext cx="8909844" cy="24717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0" name="矩形 39"/>
          <p:cNvSpPr/>
          <p:nvPr userDrawn="1"/>
        </p:nvSpPr>
        <p:spPr>
          <a:xfrm>
            <a:off x="722384" y="1332206"/>
            <a:ext cx="233680" cy="7438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1066006" y="1216332"/>
            <a:ext cx="8909844" cy="102108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pSp>
        <p:nvGrpSpPr>
          <p:cNvPr id="42" name="jwc_logo"/>
          <p:cNvGrpSpPr/>
          <p:nvPr userDrawn="1"/>
        </p:nvGrpSpPr>
        <p:grpSpPr>
          <a:xfrm>
            <a:off x="1146090" y="6242962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43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g_righ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05" r="22916"/>
          <a:stretch>
            <a:fillRect/>
          </a:stretch>
        </p:blipFill>
        <p:spPr>
          <a:xfrm>
            <a:off x="8128000" y="-2621"/>
            <a:ext cx="4064000" cy="6858000"/>
          </a:xfrm>
          <a:prstGeom prst="rect">
            <a:avLst/>
          </a:prstGeom>
        </p:spPr>
      </p:pic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abg_main_theme"/>
          <p:cNvSpPr/>
          <p:nvPr userDrawn="1"/>
        </p:nvSpPr>
        <p:spPr>
          <a:xfrm>
            <a:off x="312912" y="0"/>
            <a:ext cx="95433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ttern"/>
          <p:cNvSpPr/>
          <p:nvPr userDrawn="1"/>
        </p:nvSpPr>
        <p:spPr>
          <a:xfrm>
            <a:off x="312912" y="2951480"/>
            <a:ext cx="9540000" cy="390389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10944" t="-11784" r="-378" b="-99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main_board"/>
          <p:cNvGrpSpPr/>
          <p:nvPr userDrawn="1"/>
        </p:nvGrpSpPr>
        <p:grpSpPr>
          <a:xfrm>
            <a:off x="726439" y="2305227"/>
            <a:ext cx="9539301" cy="1928259"/>
            <a:chOff x="685800" y="1400452"/>
            <a:chExt cx="8600440" cy="2709268"/>
          </a:xfrm>
          <a:effectLst>
            <a:outerShdw blurRad="203200" dist="38100" dir="2700000" algn="tl" rotWithShape="0">
              <a:prstClr val="black">
                <a:alpha val="19000"/>
              </a:prstClr>
            </a:outerShdw>
          </a:effectLst>
        </p:grpSpPr>
        <p:sp>
          <p:nvSpPr>
            <p:cNvPr id="14" name="矩形 13"/>
            <p:cNvSpPr/>
            <p:nvPr userDrawn="1"/>
          </p:nvSpPr>
          <p:spPr>
            <a:xfrm>
              <a:off x="685800" y="1400452"/>
              <a:ext cx="8600440" cy="2595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85800" y="1542955"/>
              <a:ext cx="8600440" cy="2566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08158" y="2774484"/>
            <a:ext cx="7726680" cy="833633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单击编辑小节标题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08158" y="3617738"/>
            <a:ext cx="7726680" cy="40991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27075" y="2800739"/>
            <a:ext cx="898525" cy="88306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grpSp>
        <p:nvGrpSpPr>
          <p:cNvPr id="41" name="jwc_logo"/>
          <p:cNvGrpSpPr/>
          <p:nvPr userDrawn="1"/>
        </p:nvGrpSpPr>
        <p:grpSpPr>
          <a:xfrm>
            <a:off x="1146090" y="6242962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4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abg_main_theme"/>
          <p:cNvSpPr/>
          <p:nvPr userDrawn="1"/>
        </p:nvSpPr>
        <p:spPr>
          <a:xfrm>
            <a:off x="312912" y="0"/>
            <a:ext cx="11879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ttern"/>
          <p:cNvSpPr/>
          <p:nvPr userDrawn="1"/>
        </p:nvSpPr>
        <p:spPr>
          <a:xfrm>
            <a:off x="312912" y="1476000"/>
            <a:ext cx="11880000" cy="5382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3788" t="-3537" r="-3788" b="-38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main_board"/>
          <p:cNvGrpSpPr/>
          <p:nvPr userDrawn="1"/>
        </p:nvGrpSpPr>
        <p:grpSpPr>
          <a:xfrm>
            <a:off x="726439" y="365125"/>
            <a:ext cx="11016382" cy="5812879"/>
            <a:chOff x="685800" y="1400452"/>
            <a:chExt cx="8600440" cy="2709269"/>
          </a:xfrm>
          <a:effectLst>
            <a:outerShdw blurRad="203200" dist="38100" dir="2700000" algn="tl" rotWithShape="0">
              <a:prstClr val="black">
                <a:alpha val="19000"/>
              </a:prstClr>
            </a:outerShdw>
          </a:effectLst>
        </p:grpSpPr>
        <p:sp>
          <p:nvSpPr>
            <p:cNvPr id="12" name="矩形 11"/>
            <p:cNvSpPr/>
            <p:nvPr userDrawn="1"/>
          </p:nvSpPr>
          <p:spPr>
            <a:xfrm>
              <a:off x="685800" y="1400452"/>
              <a:ext cx="8600440" cy="2595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85800" y="1443366"/>
              <a:ext cx="8600440" cy="2666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solidFill>
            <a:srgbClr val="000000">
              <a:alpha val="20000"/>
            </a:srgbClr>
          </a:solidFill>
        </p:spPr>
        <p:txBody>
          <a:bodyPr/>
          <a:lstStyle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034" y="606265"/>
            <a:ext cx="10555326" cy="65606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70168" y="1283641"/>
            <a:ext cx="10546192" cy="4651081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8" name="矩形 37"/>
          <p:cNvSpPr/>
          <p:nvPr userDrawn="1"/>
        </p:nvSpPr>
        <p:spPr>
          <a:xfrm>
            <a:off x="722384" y="704310"/>
            <a:ext cx="144255" cy="44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jwc_logo"/>
          <p:cNvGrpSpPr/>
          <p:nvPr userDrawn="1"/>
        </p:nvGrpSpPr>
        <p:grpSpPr>
          <a:xfrm>
            <a:off x="810813" y="6370363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abg_main_theme"/>
          <p:cNvSpPr/>
          <p:nvPr userDrawn="1"/>
        </p:nvSpPr>
        <p:spPr>
          <a:xfrm>
            <a:off x="312912" y="0"/>
            <a:ext cx="11879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ttern"/>
          <p:cNvSpPr/>
          <p:nvPr userDrawn="1"/>
        </p:nvSpPr>
        <p:spPr>
          <a:xfrm>
            <a:off x="312912" y="1476000"/>
            <a:ext cx="11880000" cy="5382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3788" t="-3537" r="-3788" b="-38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main_board"/>
          <p:cNvGrpSpPr/>
          <p:nvPr userDrawn="1"/>
        </p:nvGrpSpPr>
        <p:grpSpPr>
          <a:xfrm>
            <a:off x="726439" y="365125"/>
            <a:ext cx="11016382" cy="5812881"/>
            <a:chOff x="685800" y="1400452"/>
            <a:chExt cx="8600440" cy="2709270"/>
          </a:xfrm>
          <a:effectLst>
            <a:outerShdw blurRad="203200" dist="38100" dir="2700000" algn="tl" rotWithShape="0">
              <a:prstClr val="black">
                <a:alpha val="19000"/>
              </a:prstClr>
            </a:outerShdw>
          </a:effectLst>
        </p:grpSpPr>
        <p:sp>
          <p:nvSpPr>
            <p:cNvPr id="12" name="矩形 11"/>
            <p:cNvSpPr/>
            <p:nvPr userDrawn="1"/>
          </p:nvSpPr>
          <p:spPr>
            <a:xfrm>
              <a:off x="685800" y="1400452"/>
              <a:ext cx="8600440" cy="2595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85800" y="1443367"/>
              <a:ext cx="8600440" cy="2666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solidFill>
            <a:srgbClr val="000000">
              <a:alpha val="20000"/>
            </a:srgbClr>
          </a:solidFill>
        </p:spPr>
        <p:txBody>
          <a:bodyPr/>
          <a:lstStyle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70168" y="711201"/>
            <a:ext cx="10546192" cy="5223522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37" name="jwc_logo"/>
          <p:cNvGrpSpPr/>
          <p:nvPr userDrawn="1"/>
        </p:nvGrpSpPr>
        <p:grpSpPr>
          <a:xfrm>
            <a:off x="810813" y="6370363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abg_main_theme"/>
          <p:cNvSpPr/>
          <p:nvPr userDrawn="1"/>
        </p:nvSpPr>
        <p:spPr>
          <a:xfrm>
            <a:off x="312912" y="0"/>
            <a:ext cx="11879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ttern"/>
          <p:cNvSpPr/>
          <p:nvPr userDrawn="1"/>
        </p:nvSpPr>
        <p:spPr>
          <a:xfrm>
            <a:off x="312912" y="1476000"/>
            <a:ext cx="11880000" cy="5382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3788" t="-3537" r="-3788" b="-38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solidFill>
            <a:srgbClr val="000000">
              <a:alpha val="20000"/>
            </a:srgbClr>
          </a:solidFill>
        </p:spPr>
        <p:txBody>
          <a:bodyPr/>
          <a:lstStyle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grpSp>
        <p:nvGrpSpPr>
          <p:cNvPr id="37" name="jwc_logo"/>
          <p:cNvGrpSpPr/>
          <p:nvPr userDrawn="1"/>
        </p:nvGrpSpPr>
        <p:grpSpPr>
          <a:xfrm>
            <a:off x="810813" y="6370363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致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_righ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r="277"/>
          <a:stretch>
            <a:fillRect/>
          </a:stretch>
        </p:blipFill>
        <p:spPr>
          <a:xfrm>
            <a:off x="7677150" y="-2621"/>
            <a:ext cx="4514850" cy="6858000"/>
          </a:xfrm>
          <a:prstGeom prst="rect">
            <a:avLst/>
          </a:prstGeom>
        </p:spPr>
      </p:pic>
      <p:pic>
        <p:nvPicPr>
          <p:cNvPr id="8" name="bg_lef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bg_main_theme"/>
          <p:cNvSpPr/>
          <p:nvPr userDrawn="1"/>
        </p:nvSpPr>
        <p:spPr>
          <a:xfrm>
            <a:off x="956064" y="0"/>
            <a:ext cx="67782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ttern"/>
          <p:cNvSpPr/>
          <p:nvPr userDrawn="1"/>
        </p:nvSpPr>
        <p:spPr>
          <a:xfrm>
            <a:off x="504000" y="2951480"/>
            <a:ext cx="8597407" cy="390389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12182" t="-11784" r="-11344" b="-99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main_board"/>
          <p:cNvGrpSpPr/>
          <p:nvPr userDrawn="1"/>
        </p:nvGrpSpPr>
        <p:grpSpPr>
          <a:xfrm>
            <a:off x="1443990" y="1400452"/>
            <a:ext cx="6774180" cy="2709268"/>
            <a:chOff x="685800" y="1400452"/>
            <a:chExt cx="8600440" cy="2709268"/>
          </a:xfrm>
          <a:effectLst>
            <a:outerShdw blurRad="203200" dist="38100" dir="2700000" algn="tl" rotWithShape="0">
              <a:prstClr val="black">
                <a:alpha val="19000"/>
              </a:prstClr>
            </a:outerShdw>
          </a:effectLst>
        </p:grpSpPr>
        <p:sp>
          <p:nvSpPr>
            <p:cNvPr id="14" name="矩形 13"/>
            <p:cNvSpPr/>
            <p:nvPr userDrawn="1"/>
          </p:nvSpPr>
          <p:spPr>
            <a:xfrm>
              <a:off x="685800" y="1400452"/>
              <a:ext cx="8600440" cy="2595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85800" y="1513840"/>
              <a:ext cx="8600440" cy="2595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63639" y="2004459"/>
            <a:ext cx="5972261" cy="833633"/>
          </a:xfrm>
        </p:spPr>
        <p:txBody>
          <a:bodyPr anchor="ctr">
            <a:noAutofit/>
          </a:bodyPr>
          <a:lstStyle>
            <a:lvl1pPr algn="l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63639" y="2838092"/>
            <a:ext cx="5972261" cy="4906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单击以编辑副标题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1439934" y="2004459"/>
            <a:ext cx="233680" cy="7438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jwc_logo"/>
          <p:cNvGrpSpPr/>
          <p:nvPr userDrawn="1"/>
        </p:nvGrpSpPr>
        <p:grpSpPr>
          <a:xfrm>
            <a:off x="1529041" y="6238395"/>
            <a:ext cx="1809740" cy="305514"/>
            <a:chOff x="8729725" y="4570716"/>
            <a:chExt cx="2830513" cy="477838"/>
          </a:xfrm>
          <a:solidFill>
            <a:schemeClr val="bg1">
              <a:alpha val="50000"/>
            </a:schemeClr>
          </a:solidFill>
        </p:grpSpPr>
        <p:sp>
          <p:nvSpPr>
            <p:cNvPr id="61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FAE3-B6A6-4F8C-A3EE-9B3A5A9AB4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353800" y="6356349"/>
            <a:ext cx="412750" cy="365125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6" Type="http://schemas.openxmlformats.org/officeDocument/2006/relationships/tags" Target="../tags/tag13.xml"/><Relationship Id="rId5" Type="http://schemas.openxmlformats.org/officeDocument/2006/relationships/image" Target="../media/image30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6175" y="1898015"/>
            <a:ext cx="8179435" cy="1430655"/>
          </a:xfrm>
        </p:spPr>
        <p:txBody>
          <a:bodyPr/>
          <a:lstStyle/>
          <a:p>
            <a:r>
              <a:rPr lang="zh-CN" altLang="en-US" sz="2800" dirty="0"/>
              <a:t>在</a:t>
            </a:r>
            <a:r>
              <a:rPr lang="en-US" altLang="zh-CN" sz="2800" dirty="0"/>
              <a:t> OSCAR </a:t>
            </a:r>
            <a:r>
              <a:rPr lang="zh-CN" altLang="en-US" sz="2800" dirty="0"/>
              <a:t>环境下对轻子味破坏过程</a:t>
            </a:r>
            <a:br>
              <a:rPr lang="zh-CN" altLang="en-US" sz="2800" dirty="0"/>
            </a:br>
            <a:r>
              <a:rPr lang="zh-CN" altLang="en-US" sz="2800" dirty="0"/>
              <a:t>𝜏</a:t>
            </a:r>
            <a:r>
              <a:rPr lang="en-US" altLang="en-US" sz="2800" dirty="0"/>
              <a:t>→ </a:t>
            </a:r>
            <a:r>
              <a:rPr lang="en-US" altLang="zh-CN" sz="2800" dirty="0"/>
              <a:t> </a:t>
            </a:r>
            <a:r>
              <a:rPr lang="zh-CN" altLang="en-US" sz="2800" dirty="0"/>
              <a:t>𝜇𝜇𝜇</a:t>
            </a:r>
            <a:r>
              <a:rPr lang="en-US" altLang="zh-CN" sz="2800" dirty="0"/>
              <a:t> </a:t>
            </a:r>
            <a:r>
              <a:rPr lang="zh-CN" altLang="en-US" sz="2800" dirty="0"/>
              <a:t>模拟研究</a:t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6175" y="2837815"/>
            <a:ext cx="7934325" cy="1440180"/>
          </a:xfrm>
        </p:spPr>
        <p:txBody>
          <a:bodyPr>
            <a:normAutofit/>
          </a:bodyPr>
          <a:lstStyle/>
          <a:p>
            <a:pPr algn="r"/>
            <a:r>
              <a:rPr lang="en-US" altLang="zh-CN" dirty="0"/>
              <a:t>              </a:t>
            </a:r>
            <a:r>
              <a:rPr lang="zh-CN" altLang="en-US" dirty="0"/>
              <a:t>李睿翔</a:t>
            </a:r>
            <a:endParaRPr lang="zh-CN" altLang="en-US" dirty="0"/>
          </a:p>
          <a:p>
            <a:pPr algn="r"/>
            <a:r>
              <a:rPr lang="en-US" altLang="zh-CN" dirty="0"/>
              <a:t>2025/07/03    </a:t>
            </a:r>
            <a:r>
              <a:rPr lang="zh-CN" altLang="en-US" dirty="0"/>
              <a:t>湘潭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事例重建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3460" y="2353310"/>
            <a:ext cx="3593465" cy="2352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3460" y="5307330"/>
            <a:ext cx="3554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信号过程示意图</a:t>
            </a:r>
            <a:endParaRPr lang="zh-CN" altLang="en-US" sz="2000"/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970168" y="1283641"/>
            <a:ext cx="10546192" cy="4651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/>
              <a:t>对信号进行简单的筛选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86420" y="1044575"/>
            <a:ext cx="3144520" cy="63055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86115" y="1160780"/>
            <a:ext cx="2945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三条以上带电径迹</a:t>
            </a:r>
            <a:endParaRPr lang="zh-CN" altLang="en-US" sz="2000"/>
          </a:p>
        </p:txBody>
      </p:sp>
      <p:sp>
        <p:nvSpPr>
          <p:cNvPr id="13" name="下箭头 12"/>
          <p:cNvSpPr/>
          <p:nvPr/>
        </p:nvSpPr>
        <p:spPr>
          <a:xfrm>
            <a:off x="9674860" y="1770380"/>
            <a:ext cx="167005" cy="3403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13725" y="2192020"/>
            <a:ext cx="3144520" cy="73342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8313420" y="2205990"/>
                <a:ext cx="2945130" cy="70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/>
                  <a:t>至少两个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zh-CN" altLang="en-US" sz="2000"/>
                  <a:t>一个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/>
                  <a:t>(</a:t>
                </a:r>
                <a:r>
                  <a:rPr lang="zh-CN" altLang="en-US" sz="2000"/>
                  <a:t>使用</a:t>
                </a:r>
                <a:r>
                  <a:rPr lang="en-US" altLang="zh-CN" sz="2000"/>
                  <a:t>OSCAR Global PID)</a:t>
                </a:r>
                <a:endParaRPr lang="en-US" altLang="zh-CN" sz="200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420" y="2205990"/>
                <a:ext cx="2945130" cy="708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>
            <a:off x="9674860" y="2993390"/>
            <a:ext cx="167005" cy="3403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213725" y="3370580"/>
            <a:ext cx="3144520" cy="87947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7718425" y="3453130"/>
                <a:ext cx="294513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的不变质量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25" y="3453130"/>
                <a:ext cx="2945130" cy="398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610" y="3442335"/>
            <a:ext cx="1152525" cy="419100"/>
          </a:xfrm>
          <a:prstGeom prst="rect">
            <a:avLst/>
          </a:prstGeom>
        </p:spPr>
      </p:pic>
      <p:sp>
        <p:nvSpPr>
          <p:cNvPr id="20" name="下箭头 19"/>
          <p:cNvSpPr/>
          <p:nvPr/>
        </p:nvSpPr>
        <p:spPr>
          <a:xfrm>
            <a:off x="9674860" y="4343400"/>
            <a:ext cx="167005" cy="3403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213725" y="4765040"/>
            <a:ext cx="3144520" cy="101600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8313420" y="4881245"/>
                <a:ext cx="2945130" cy="71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的能量与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束流能量的差小于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0.3GeV</a:t>
                </a:r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420" y="4881245"/>
                <a:ext cx="2945130" cy="718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672965" y="5307330"/>
            <a:ext cx="3131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τ的主要衰变道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175" y="1892300"/>
            <a:ext cx="2818765" cy="3355340"/>
          </a:xfrm>
          <a:prstGeom prst="rect">
            <a:avLst/>
          </a:prstGeom>
        </p:spPr>
      </p:pic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38565" y="30981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60865" y="3841750"/>
            <a:ext cx="1052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 Math" panose="02040503050406030204" charset="0"/>
                <a:cs typeface="Cambria Math" panose="02040503050406030204" charset="0"/>
              </a:rPr>
              <a:t>GeV</a:t>
            </a:r>
            <a:endParaRPr lang="en-US" altLang="zh-CN" sz="2000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事例重建</a:t>
            </a:r>
            <a:endParaRPr lang="en-US" altLang="zh-CN"/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970168" y="1283641"/>
            <a:ext cx="10546192" cy="4651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/>
              <a:t>初步筛选后信号与本底的剩余数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0" y="1957070"/>
            <a:ext cx="10172700" cy="402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ym typeface="+mn-ea"/>
              </a:rPr>
              <a:t>事例重建</a:t>
            </a:r>
            <a:endParaRPr lang="en-US" altLang="zh-CN"/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970168" y="1283641"/>
            <a:ext cx="10546192" cy="4651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通过初步筛选的信号中，有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97%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以上的事例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Truth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匹配成功。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340485" y="5389245"/>
                <a:ext cx="956754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/>
                  <a:t>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的不变质量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——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能量平面上，重建正确与错误的事例的分布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85" y="5389245"/>
                <a:ext cx="9567545" cy="3987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mass-ener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65" y="1773555"/>
            <a:ext cx="8540750" cy="341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事例重建</a:t>
            </a:r>
            <a:endParaRPr lang="en-US" altLang="zh-CN"/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970168" y="1283641"/>
            <a:ext cx="10546192" cy="4651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通过初步筛选的（正确）信号有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77874/200000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个，本底有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</a:rPr>
              <a:t>4535/~70000000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个。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340485" y="5650230"/>
                <a:ext cx="956754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/>
                  <a:t>在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的不变质量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——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能量平面上，通过初步筛选的信号与本底的分布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85" y="5650230"/>
                <a:ext cx="9567545" cy="3987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comparis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2098040"/>
            <a:ext cx="8752205" cy="3500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DNN</a:t>
            </a:r>
            <a:r>
              <a:rPr lang="zh-CN" altLang="en-US" dirty="0"/>
              <a:t>训练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smtClean="0"/>
              <a:t>使用深度神经网络协助信号筛选，获取灵敏度</a:t>
            </a:r>
            <a:endParaRPr 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03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DNN</a:t>
            </a:r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使用深度神经网络（</a:t>
            </a:r>
            <a:r>
              <a:rPr lang="en-US" altLang="zh-CN"/>
              <a:t>Deep Neural Network, DNN</a:t>
            </a:r>
            <a:r>
              <a:rPr lang="zh-CN" altLang="en-US"/>
              <a:t>）进一步分离信号和本底。</a:t>
            </a:r>
            <a:endParaRPr lang="zh-CN" altLang="en-US"/>
          </a:p>
          <a:p>
            <a:r>
              <a:rPr lang="zh-CN" altLang="en-US"/>
              <a:t>按照</a:t>
            </a:r>
            <a:r>
              <a:rPr lang="en-US" altLang="zh-CN"/>
              <a:t>85%</a:t>
            </a:r>
            <a:r>
              <a:rPr lang="zh-CN" altLang="en-US"/>
              <a:t>与</a:t>
            </a:r>
            <a:r>
              <a:rPr lang="en-US" altLang="zh-CN"/>
              <a:t>15%</a:t>
            </a:r>
            <a:r>
              <a:rPr lang="zh-CN" altLang="en-US"/>
              <a:t>分为训练集和测试集。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5845" y="2623820"/>
            <a:ext cx="5432425" cy="26416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>
            <p:custDataLst>
              <p:tags r:id="rId3"/>
            </p:custDataLst>
          </p:nvPr>
        </p:nvCxnSpPr>
        <p:spPr>
          <a:xfrm flipH="1">
            <a:off x="2989580" y="4105910"/>
            <a:ext cx="1264285" cy="46164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109980" y="4336415"/>
            <a:ext cx="2014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r>
              <a:rPr lang="zh-CN" altLang="en-US"/>
              <a:t>个经过归一化、去除极限值的变量</a:t>
            </a:r>
            <a:endParaRPr lang="zh-CN" altLang="en-US"/>
          </a:p>
        </p:txBody>
      </p:sp>
      <p:cxnSp>
        <p:nvCxnSpPr>
          <p:cNvPr id="11" name="直接箭头连接符 10"/>
          <p:cNvCxnSpPr/>
          <p:nvPr>
            <p:custDataLst>
              <p:tags r:id="rId5"/>
            </p:custDataLst>
          </p:nvPr>
        </p:nvCxnSpPr>
        <p:spPr>
          <a:xfrm flipH="1">
            <a:off x="4600575" y="4003040"/>
            <a:ext cx="949325" cy="128968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457450" y="5414645"/>
            <a:ext cx="365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64</a:t>
            </a:r>
            <a:r>
              <a:rPr lang="zh-CN" altLang="en-US"/>
              <a:t>个神经元，激活函数为</a:t>
            </a:r>
            <a:r>
              <a:rPr lang="en-US" altLang="zh-CN"/>
              <a:t>ReLU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6724015" y="5414645"/>
            <a:ext cx="365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32</a:t>
            </a:r>
            <a:r>
              <a:rPr lang="zh-CN" altLang="en-US"/>
              <a:t>个神经元，激活函数为</a:t>
            </a:r>
            <a:r>
              <a:rPr lang="en-US" altLang="zh-CN"/>
              <a:t>ReLU</a:t>
            </a:r>
            <a:endParaRPr lang="en-US" altLang="zh-CN"/>
          </a:p>
        </p:txBody>
      </p:sp>
      <p:cxnSp>
        <p:nvCxnSpPr>
          <p:cNvPr id="14" name="直接箭头连接符 13"/>
          <p:cNvCxnSpPr/>
          <p:nvPr>
            <p:custDataLst>
              <p:tags r:id="rId8"/>
            </p:custDataLst>
          </p:nvPr>
        </p:nvCxnSpPr>
        <p:spPr>
          <a:xfrm>
            <a:off x="7099935" y="4105910"/>
            <a:ext cx="1080770" cy="12382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9"/>
            </p:custDataLst>
          </p:nvPr>
        </p:nvCxnSpPr>
        <p:spPr>
          <a:xfrm>
            <a:off x="8308975" y="3701415"/>
            <a:ext cx="1046480" cy="40449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9502775" y="3880485"/>
            <a:ext cx="1938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一个神经元，激活函数为</a:t>
            </a:r>
            <a:r>
              <a:rPr lang="en-US" altLang="zh-CN"/>
              <a:t>Sigmoid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DNN</a:t>
            </a:r>
            <a:r>
              <a:rPr lang="zh-CN" altLang="en-US">
                <a:sym typeface="+mn-ea"/>
              </a:rPr>
              <a:t>输入</a:t>
            </a:r>
            <a:endParaRPr lang="zh-CN" altLang="en-US"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energy_3mu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13815"/>
            <a:ext cx="3309620" cy="2207260"/>
          </a:xfrm>
          <a:prstGeom prst="rect">
            <a:avLst/>
          </a:prstGeom>
        </p:spPr>
      </p:pic>
      <p:pic>
        <p:nvPicPr>
          <p:cNvPr id="8" name="图片 7" descr="taunMass_comparis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1268095"/>
            <a:ext cx="3377565" cy="2252980"/>
          </a:xfrm>
          <a:prstGeom prst="rect">
            <a:avLst/>
          </a:prstGeom>
        </p:spPr>
      </p:pic>
      <p:pic>
        <p:nvPicPr>
          <p:cNvPr id="9" name="图片 8" descr="missing_momentum_comparis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730" y="1256665"/>
            <a:ext cx="3396615" cy="2264410"/>
          </a:xfrm>
          <a:prstGeom prst="rect">
            <a:avLst/>
          </a:prstGeom>
        </p:spPr>
      </p:pic>
      <p:pic>
        <p:nvPicPr>
          <p:cNvPr id="10" name="图片 9" descr="angle_between_ROE_tau_compari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55" y="3572510"/>
            <a:ext cx="3308985" cy="2205990"/>
          </a:xfrm>
          <a:prstGeom prst="rect">
            <a:avLst/>
          </a:prstGeom>
        </p:spPr>
      </p:pic>
      <p:pic>
        <p:nvPicPr>
          <p:cNvPr id="11" name="图片 10" descr="closest_cos_tau_comparis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3521075"/>
            <a:ext cx="3397885" cy="2265680"/>
          </a:xfrm>
          <a:prstGeom prst="rect">
            <a:avLst/>
          </a:prstGeom>
        </p:spPr>
      </p:pic>
      <p:pic>
        <p:nvPicPr>
          <p:cNvPr id="12" name="图片 11" descr="muon_pt_1_comparis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730" y="3526790"/>
            <a:ext cx="3396615" cy="2265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训练结果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使用深度神经网络（</a:t>
                </a:r>
                <a:r>
                  <a:rPr lang="en-US" altLang="zh-CN"/>
                  <a:t>Deep Neural Network, DNN</a:t>
                </a:r>
                <a:r>
                  <a:rPr lang="zh-CN" altLang="en-US"/>
                  <a:t>）进一步分离信号和本底。</a:t>
                </a:r>
                <a:endParaRPr lang="zh-CN" altLang="en-US"/>
              </a:p>
              <a:p>
                <a:r>
                  <a:rPr lang="zh-CN" altLang="en-US"/>
                  <a:t>按照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85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%</m:t>
                    </m:r>
                  </m:oMath>
                </a14:m>
                <a:r>
                  <a:rPr lang="zh-CN" altLang="en-US"/>
                  <a:t>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%</m:t>
                    </m:r>
                  </m:oMath>
                </a14:m>
                <a:r>
                  <a:rPr lang="zh-CN" altLang="en-US"/>
                  <a:t>分为训练集和测试集。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t="-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839720" y="5453380"/>
            <a:ext cx="2476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准确率随训练的变化</a:t>
            </a:r>
            <a:endParaRPr lang="zh-CN" altLang="en-US" sz="2000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897370" y="5453380"/>
            <a:ext cx="3278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损失函数随训练的变化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accuracy_binar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72005" y="2587625"/>
            <a:ext cx="3820795" cy="2865755"/>
          </a:xfrm>
          <a:prstGeom prst="rect">
            <a:avLst/>
          </a:prstGeom>
        </p:spPr>
      </p:pic>
      <p:pic>
        <p:nvPicPr>
          <p:cNvPr id="9" name="图片 8" descr="loss_binar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77355" y="2587625"/>
            <a:ext cx="3820160" cy="286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训练结果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将所有通过初步筛选的事例通过训练后的模型，绘制反馈值分布（</a:t>
            </a:r>
            <a:r>
              <a:rPr lang="en-US" altLang="zh-CN"/>
              <a:t>y</a:t>
            </a:r>
            <a:r>
              <a:rPr lang="zh-CN" altLang="en-US"/>
              <a:t>轴取</a:t>
            </a:r>
            <a:r>
              <a:rPr lang="en-US" altLang="zh-CN"/>
              <a:t>log</a:t>
            </a:r>
            <a:r>
              <a:rPr lang="zh-CN" altLang="en-US"/>
              <a:t>）。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78320" y="2854325"/>
            <a:ext cx="39528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红色为信号，黑色为本底。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由于数据量较小，所以分布不够平滑。</a:t>
            </a:r>
            <a:endParaRPr lang="zh-CN" altLang="en-US" sz="24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SB_rati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0370" y="2280285"/>
            <a:ext cx="4661535" cy="3496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训练结果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/>
                  <a:t>将所有通过初步筛选的事例通过训练后的模型，绘制反馈值分布（</a:t>
                </a:r>
                <a:r>
                  <a:rPr lang="en-US" altLang="zh-CN"/>
                  <a:t>y</a:t>
                </a:r>
                <a:r>
                  <a:rPr lang="zh-CN" altLang="en-US"/>
                  <a:t>轴取</a:t>
                </a:r>
                <a:r>
                  <a:rPr lang="en-US" altLang="zh-CN"/>
                  <a:t>log</a:t>
                </a:r>
                <a:r>
                  <a:rPr lang="zh-CN" altLang="en-US"/>
                  <a:t>）。</a:t>
                </a:r>
                <a:r>
                  <a:rPr lang="zh-CN"/>
                  <a:t>利用反馈值大于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995</m:t>
                    </m:r>
                  </m:oMath>
                </a14:m>
                <a:r>
                  <a:rPr lang="zh-CN" altLang="en-US"/>
                  <a:t>、反馈值大于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97</m:t>
                    </m:r>
                  </m:oMath>
                </a14:m>
                <a:r>
                  <a:rPr lang="zh-CN" altLang="en-US"/>
                  <a:t>的区间与大于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9</m:t>
                    </m:r>
                  </m:oMath>
                </a14:m>
                <a:r>
                  <a:rPr lang="zh-CN" altLang="en-US"/>
                  <a:t>三个区间来进行灵敏度计算。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t="-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043930" y="2604135"/>
                <a:ext cx="5076190" cy="1660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/>
                  <a:t>左图为灵敏度随着信号分支比的变化</a:t>
                </a:r>
                <a:endParaRPr lang="zh-CN" altLang="en-US" sz="2000"/>
              </a:p>
              <a:p>
                <a:endParaRPr lang="zh-CN" altLang="en-US" sz="2000"/>
              </a:p>
              <a:p>
                <a:r>
                  <a:rPr lang="zh-CN" altLang="en-US" sz="2000"/>
                  <a:t>用区间中的信号数</a:t>
                </a:r>
                <a:r>
                  <a:rPr lang="en-US" altLang="zh-CN" sz="2000"/>
                  <a:t>s</a:t>
                </a:r>
                <a:r>
                  <a:rPr lang="zh-CN" altLang="en-US" sz="2000"/>
                  <a:t>与本底数</a:t>
                </a:r>
                <a:r>
                  <a:rPr lang="en-US" altLang="zh-CN" sz="2000"/>
                  <a:t>b</a:t>
                </a:r>
                <a:r>
                  <a:rPr lang="zh-CN" altLang="en-US" sz="2000"/>
                  <a:t>计算</a:t>
                </a:r>
                <a:r>
                  <a:rPr lang="zh-CN" altLang="en-US" sz="2000">
                    <a:sym typeface="+mn-ea"/>
                  </a:rPr>
                  <a:t>灵敏度，</a:t>
                </a:r>
                <a:r>
                  <a:rPr lang="en-US" altLang="zh-CN" sz="2000">
                    <a:sym typeface="+mn-ea"/>
                  </a:rPr>
                  <a:t>z =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，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最终结果为三个区间之平方和开根号</a:t>
                </a:r>
                <a:endParaRPr lang="zh-CN" altLang="en-US" sz="20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30" y="2604135"/>
                <a:ext cx="5076190" cy="16605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089015" y="4392930"/>
                <a:ext cx="5031105" cy="1487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s = ditau_events * branch_ratio * signal_efficiency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b = ditau_events * bkg_efficiency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en-US" altLang="zh-CN"/>
                  <a:t>ditau_events =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</m:oMath>
                </a14:m>
                <a:r>
                  <a:rPr lang="en-US" altLang="zh-CN"/>
                  <a:t> </a:t>
                </a:r>
                <a:r>
                  <a:rPr lang="en-US" altLang="zh-CN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9</m:t>
                        </m:r>
                      </m:sup>
                    </m:sSup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15" y="4392930"/>
                <a:ext cx="5031105" cy="14878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sensitiv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520950"/>
            <a:ext cx="4630420" cy="347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514600" y="3928745"/>
                <a:ext cx="2541270" cy="657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FF0000"/>
                    </a:solidFill>
                  </a:rPr>
                  <a:t>90%</a:t>
                </a:r>
                <a:r>
                  <a:rPr lang="zh-CN" altLang="en-US">
                    <a:solidFill>
                      <a:srgbClr val="FF0000"/>
                    </a:solidFill>
                  </a:rPr>
                  <a:t>置信度下分值比上限为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69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endParaRPr lang="en-US" altLang="zh-CN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928745"/>
                <a:ext cx="2541270" cy="6572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背景介绍</a:t>
            </a:r>
            <a:endParaRPr lang="zh-CN" altLang="en-US" smtClean="0"/>
          </a:p>
          <a:p>
            <a:r>
              <a:rPr lang="zh-CN" altLang="en-US" dirty="0"/>
              <a:t>初步筛选</a:t>
            </a:r>
            <a:endParaRPr lang="zh-CN" altLang="en-US" dirty="0"/>
          </a:p>
          <a:p>
            <a:r>
              <a:rPr lang="en-US" altLang="zh-CN" dirty="0"/>
              <a:t>DNN</a:t>
            </a:r>
            <a:r>
              <a:rPr lang="zh-CN" altLang="en-US" dirty="0"/>
              <a:t>训练</a:t>
            </a:r>
            <a:endParaRPr lang="zh-CN" altLang="en-US" dirty="0"/>
          </a:p>
          <a:p>
            <a:r>
              <a:rPr lang="zh-CN" altLang="en-US" dirty="0"/>
              <a:t>总结与展望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目录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总结与展望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0000"/>
              </a:bodyPr>
              <a:p>
                <a:pPr fontAlgn="auto">
                  <a:lnSpc>
                    <a:spcPct val="120000"/>
                  </a:lnSpc>
                </a:pPr>
                <a:r>
                  <a:rPr lang="zh-CN" altLang="en-US"/>
                  <a:t>本文通过基于</a:t>
                </a:r>
                <a:r>
                  <a:rPr lang="en-US" altLang="zh-CN"/>
                  <a:t> OSCAR </a:t>
                </a:r>
                <a:r>
                  <a:rPr lang="zh-CN" altLang="en-US"/>
                  <a:t>框架进行模拟实验，分别对信号和本底进行模拟重建，建立了</a:t>
                </a:r>
                <a:r>
                  <a:rPr lang="en-US" altLang="zh-CN"/>
                  <a:t> STCF </a:t>
                </a:r>
                <a:r>
                  <a:rPr lang="zh-CN" altLang="en-US"/>
                  <a:t>进行</a:t>
                </a:r>
                <a:r>
                  <a:rPr lang="en-US" altLang="zh-CN"/>
                  <a:t> </a:t>
                </a:r>
                <a:r>
                  <a:rPr lang="zh-CN" altLang="en-US"/>
                  <a:t>𝜏</a:t>
                </a:r>
                <a:r>
                  <a:rPr lang="en-US" altLang="en-US"/>
                  <a:t>→</a:t>
                </a:r>
                <a:r>
                  <a:rPr lang="en-US" altLang="zh-CN"/>
                  <a:t>  </a:t>
                </a:r>
                <a:r>
                  <a:rPr lang="zh-CN" altLang="en-US"/>
                  <a:t>𝜇𝜇𝜇</a:t>
                </a:r>
                <a:r>
                  <a:rPr lang="en-US" altLang="zh-CN"/>
                  <a:t> </a:t>
                </a:r>
                <a:r>
                  <a:rPr lang="zh-CN" altLang="en-US"/>
                  <a:t>的分析脚本，利用信号特征与本底的区别进行事例筛选，显著提高了信号与本底的比例，利用神经网络进一步对本底与信号进行了区分，为未来实验的进一步开展提供了指导。</a:t>
                </a: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sym typeface="+mn-ea"/>
                  </a:rPr>
                  <a:t>在信号效率方面，</a:t>
                </a:r>
                <a:r>
                  <a:rPr lang="en-US" altLang="zh-CN">
                    <a:sym typeface="+mn-ea"/>
                  </a:rPr>
                  <a:t>STCF</a:t>
                </a:r>
                <a:r>
                  <a:rPr lang="zh-CN" altLang="en-US">
                    <a:sym typeface="+mn-ea"/>
                  </a:rPr>
                  <a:t>有很大的优势，目前的信号效率是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39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%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(Belle II</a:t>
                </a:r>
                <a:r>
                  <a:rPr lang="zh-CN" altLang="en-US">
                    <a:sym typeface="+mn-ea"/>
                  </a:rPr>
                  <a:t>的信号效率为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42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%</m:t>
                    </m:r>
                  </m:oMath>
                </a14:m>
                <a:r>
                  <a:rPr lang="en-US" altLang="zh-CN">
                    <a:sym typeface="+mn-ea"/>
                  </a:rPr>
                  <a:t>)</a:t>
                </a:r>
                <a:r>
                  <a:rPr lang="zh-CN" altLang="en-US">
                    <a:sym typeface="+mn-ea"/>
                  </a:rPr>
                  <a:t>，在灵敏度方面，预计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%</m:t>
                    </m:r>
                  </m:oMath>
                </a14:m>
                <a:r>
                  <a:rPr lang="zh-CN" altLang="en-US">
                    <a:sym typeface="+mn-ea"/>
                  </a:rPr>
                  <a:t>置信度下，实验可以排除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69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sym typeface="+mn-ea"/>
                  </a:rPr>
                  <a:t>以上的分支比范围，（</a:t>
                </a:r>
                <a:r>
                  <a:rPr lang="en-US" altLang="zh-CN">
                    <a:sym typeface="+mn-ea"/>
                  </a:rPr>
                  <a:t>Belle II</a:t>
                </a:r>
                <a:r>
                  <a:rPr lang="zh-CN" altLang="en-US">
                    <a:sym typeface="+mn-ea"/>
                  </a:rPr>
                  <a:t>的上限为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1.9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 CMS</a:t>
                </a:r>
                <a:r>
                  <a:rPr lang="zh-CN" altLang="en-US"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Babar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3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sym typeface="+mn-ea"/>
                  </a:rPr>
                  <a:t>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总结与展望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0000"/>
              </a:bodyPr>
              <a:p>
                <a:pPr fontAlgn="auto">
                  <a:lnSpc>
                    <a:spcPct val="120000"/>
                  </a:lnSpc>
                </a:pPr>
                <a:r>
                  <a:rPr lang="zh-CN" altLang="en-US">
                    <a:sym typeface="+mn-ea"/>
                  </a:rPr>
                  <a:t>在信号效率方面，</a:t>
                </a:r>
                <a:r>
                  <a:rPr lang="en-US" altLang="zh-CN">
                    <a:sym typeface="+mn-ea"/>
                  </a:rPr>
                  <a:t>STCF</a:t>
                </a:r>
                <a:r>
                  <a:rPr lang="zh-CN" altLang="en-US">
                    <a:sym typeface="+mn-ea"/>
                  </a:rPr>
                  <a:t>有很大的优势，目前的信号效率是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39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%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(Belle II</a:t>
                </a:r>
                <a:r>
                  <a:rPr lang="zh-CN" altLang="en-US">
                    <a:sym typeface="+mn-ea"/>
                  </a:rPr>
                  <a:t>的信号效率为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42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%</m:t>
                    </m:r>
                  </m:oMath>
                </a14:m>
                <a:r>
                  <a:rPr lang="en-US" altLang="zh-CN">
                    <a:sym typeface="+mn-ea"/>
                  </a:rPr>
                  <a:t>)</a:t>
                </a:r>
                <a:r>
                  <a:rPr lang="zh-CN" altLang="en-US">
                    <a:sym typeface="+mn-ea"/>
                  </a:rPr>
                  <a:t>，在灵敏度方面，预计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90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%</m:t>
                    </m:r>
                  </m:oMath>
                </a14:m>
                <a:r>
                  <a:rPr lang="zh-CN" altLang="en-US">
                    <a:sym typeface="+mn-ea"/>
                  </a:rPr>
                  <a:t>置信度下，实验可以排除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69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sym typeface="+mn-ea"/>
                  </a:rPr>
                  <a:t>以上的分支比范围，（</a:t>
                </a:r>
                <a:r>
                  <a:rPr lang="en-US" altLang="zh-CN">
                    <a:sym typeface="+mn-ea"/>
                  </a:rPr>
                  <a:t>Belle II</a:t>
                </a:r>
                <a:r>
                  <a:rPr lang="zh-CN" altLang="en-US">
                    <a:sym typeface="+mn-ea"/>
                  </a:rPr>
                  <a:t>的上限为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1.9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 CMS</a:t>
                </a:r>
                <a:r>
                  <a:rPr lang="zh-CN" altLang="en-US"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Babar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3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8</m:t>
                        </m:r>
                      </m:sup>
                    </m:sSup>
                  </m:oMath>
                </a14:m>
                <a:r>
                  <a:rPr lang="zh-CN" altLang="en-US">
                    <a:sym typeface="+mn-ea"/>
                  </a:rPr>
                  <a:t>）</a:t>
                </a:r>
                <a:endParaRPr lang="zh-CN" altLang="en-US">
                  <a:sym typeface="+mn-ea"/>
                </a:endParaRPr>
              </a:p>
              <a:p>
                <a:pPr fontAlgn="auto">
                  <a:lnSpc>
                    <a:spcPct val="120000"/>
                  </a:lnSpc>
                </a:pPr>
                <a:endParaRPr lang="zh-CN" altLang="en-US"/>
              </a:p>
              <a:p>
                <a:pPr fontAlgn="auto">
                  <a:lnSpc>
                    <a:spcPct val="120000"/>
                  </a:lnSpc>
                </a:pPr>
                <a:r>
                  <a:rPr lang="zh-CN" altLang="en-US"/>
                  <a:t>实验还有进一步开展空间</a:t>
                </a:r>
                <a:endParaRPr lang="zh-CN" altLang="en-US"/>
              </a:p>
              <a:p>
                <a:pPr lvl="1" fontAlgn="auto">
                  <a:lnSpc>
                    <a:spcPct val="120000"/>
                  </a:lnSpc>
                </a:pPr>
                <a:r>
                  <a:rPr lang="zh-CN" altLang="en-US"/>
                  <a:t>混入强子本底，考虑</a:t>
                </a:r>
                <a:r>
                  <a:rPr lang="en-US" altLang="zh-CN"/>
                  <a:t>tau+</a:t>
                </a:r>
                <a:r>
                  <a:rPr lang="zh-CN" altLang="en-US"/>
                  <a:t>衰变</a:t>
                </a:r>
                <a:endParaRPr lang="zh-CN" altLang="en-US"/>
              </a:p>
              <a:p>
                <a:pPr lvl="1" fontAlgn="auto">
                  <a:lnSpc>
                    <a:spcPct val="120000"/>
                  </a:lnSpc>
                </a:pPr>
                <a:r>
                  <a:rPr lang="zh-CN" altLang="en-US"/>
                  <a:t>可以考虑优化计算灵敏度的方式</a:t>
                </a:r>
                <a:endParaRPr lang="zh-CN" altLang="en-US"/>
              </a:p>
              <a:p>
                <a:pPr lvl="1" fontAlgn="auto">
                  <a:lnSpc>
                    <a:spcPct val="120000"/>
                  </a:lnSpc>
                </a:pPr>
                <a:r>
                  <a:rPr lang="zh-CN" altLang="en-US"/>
                  <a:t>可以考虑使用其他工具来进行信号与本底的区分，比如采用</a:t>
                </a:r>
                <a:r>
                  <a:rPr lang="en-US" altLang="zh-CN"/>
                  <a:t>BDT</a:t>
                </a:r>
                <a:r>
                  <a:rPr lang="zh-CN" altLang="en-US"/>
                  <a:t>代替</a:t>
                </a:r>
                <a:r>
                  <a:rPr lang="en-US" altLang="zh-CN"/>
                  <a:t>DNN</a:t>
                </a:r>
                <a:r>
                  <a:rPr lang="zh-CN" altLang="en-US"/>
                  <a:t>等等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t="-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谢谢！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请提宝贵意见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附页：</a:t>
            </a:r>
            <a:r>
              <a:rPr lang="en-US" altLang="zh-CN"/>
              <a:t>mu-pi</a:t>
            </a:r>
            <a:r>
              <a:rPr lang="zh-CN" altLang="en-US"/>
              <a:t>鉴别效率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0755" y="1373505"/>
            <a:ext cx="10462260" cy="46513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背景介绍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标准模型与轻子味破坏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01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D221-F78E-4CE2-B90E-39C483F4591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标准模型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970280" y="1283335"/>
            <a:ext cx="5125085" cy="4651375"/>
          </a:xfrm>
        </p:spPr>
        <p:txBody>
          <a:bodyPr>
            <a:normAutofit fontScale="90000"/>
          </a:bodyPr>
          <a:lstStyle/>
          <a:p>
            <a:endParaRPr lang="zh-CN" altLang="en-US" smtClean="0"/>
          </a:p>
          <a:p>
            <a:pPr fontAlgn="auto">
              <a:lnSpc>
                <a:spcPct val="120000"/>
              </a:lnSpc>
            </a:pPr>
            <a:r>
              <a:rPr lang="zh-CN" altLang="en-US" smtClean="0"/>
              <a:t>标准模型（</a:t>
            </a:r>
            <a:r>
              <a:rPr lang="en-US" altLang="zh-CN" smtClean="0"/>
              <a:t>Standard Model</a:t>
            </a:r>
            <a:r>
              <a:rPr lang="zh-CN" altLang="en-US" smtClean="0"/>
              <a:t>）是</a:t>
            </a:r>
            <a:r>
              <a:rPr lang="zh-CN" altLang="en-US" dirty="0" smtClean="0"/>
              <a:t>现代粒子物理学中描述基本粒子及其相互作用的理论框架。</a:t>
            </a:r>
            <a:endParaRPr lang="zh-CN" altLang="en-US" dirty="0" smtClean="0"/>
          </a:p>
          <a:p>
            <a:pPr fontAlgn="auto">
              <a:lnSpc>
                <a:spcPct val="120000"/>
              </a:lnSpc>
            </a:pPr>
            <a:endParaRPr lang="zh-CN" altLang="en-US" dirty="0" smtClean="0">
              <a:sym typeface="+mn-ea"/>
            </a:endParaRPr>
          </a:p>
          <a:p>
            <a:pPr marL="0" indent="0" fontAlgn="auto">
              <a:lnSpc>
                <a:spcPct val="70000"/>
              </a:lnSpc>
              <a:buNone/>
            </a:pPr>
            <a:r>
              <a:rPr lang="en-US" altLang="zh-CN" dirty="0" smtClean="0">
                <a:sym typeface="+mn-ea"/>
              </a:rPr>
              <a:t>    </a:t>
            </a:r>
            <a:r>
              <a:rPr lang="zh-CN" altLang="en-US" dirty="0" smtClean="0">
                <a:sym typeface="+mn-ea"/>
              </a:rPr>
              <a:t>标准模型的缺陷：</a:t>
            </a:r>
            <a:endParaRPr lang="zh-CN" altLang="en-US" dirty="0" smtClean="0"/>
          </a:p>
          <a:p>
            <a:pPr fontAlgn="auto">
              <a:lnSpc>
                <a:spcPct val="70000"/>
              </a:lnSpc>
            </a:pPr>
            <a:r>
              <a:rPr lang="zh-CN" altLang="en-US" dirty="0" smtClean="0">
                <a:sym typeface="+mn-ea"/>
              </a:rPr>
              <a:t>不包含引力（广义相对论描述它）</a:t>
            </a:r>
            <a:endParaRPr lang="en-US" altLang="zh-CN" dirty="0" smtClean="0"/>
          </a:p>
          <a:p>
            <a:pPr fontAlgn="auto">
              <a:lnSpc>
                <a:spcPct val="70000"/>
              </a:lnSpc>
            </a:pPr>
            <a:r>
              <a:rPr lang="zh-CN" altLang="en-US" dirty="0" smtClean="0">
                <a:sym typeface="+mn-ea"/>
              </a:rPr>
              <a:t>无法解释暗物质、暗能量</a:t>
            </a:r>
            <a:endParaRPr lang="en-US" altLang="zh-CN" dirty="0" smtClean="0"/>
          </a:p>
          <a:p>
            <a:pPr fontAlgn="auto">
              <a:lnSpc>
                <a:spcPct val="70000"/>
              </a:lnSpc>
            </a:pPr>
            <a:r>
              <a:rPr lang="zh-CN" altLang="en-US" dirty="0" smtClean="0">
                <a:sym typeface="+mn-ea"/>
              </a:rPr>
              <a:t>没有解释中微子为何有质量</a:t>
            </a:r>
            <a:endParaRPr lang="en-US" altLang="zh-CN" dirty="0" smtClean="0"/>
          </a:p>
          <a:p>
            <a:pPr fontAlgn="auto">
              <a:lnSpc>
                <a:spcPct val="70000"/>
              </a:lnSpc>
            </a:pPr>
            <a:r>
              <a:rPr lang="zh-CN" altLang="en-US" dirty="0" smtClean="0">
                <a:sym typeface="+mn-ea"/>
              </a:rPr>
              <a:t>未统一四种相互作用</a:t>
            </a: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217295"/>
            <a:ext cx="5126355" cy="471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轻子味破坏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在标准模型的基本假设中，带电轻子（电子、𝜇</a:t>
            </a:r>
            <a:r>
              <a:rPr lang="en-US" altLang="zh-CN"/>
              <a:t> </a:t>
            </a:r>
            <a:r>
              <a:rPr lang="zh-CN" altLang="en-US"/>
              <a:t>子和</a:t>
            </a:r>
            <a:r>
              <a:rPr lang="en-US" altLang="zh-CN"/>
              <a:t> </a:t>
            </a:r>
            <a:r>
              <a:rPr lang="zh-CN" altLang="en-US"/>
              <a:t>𝜏</a:t>
            </a:r>
            <a:r>
              <a:rPr lang="en-US" altLang="zh-CN"/>
              <a:t> </a:t>
            </a:r>
            <a:r>
              <a:rPr lang="zh-CN" altLang="en-US"/>
              <a:t>子）的味量子数在所有可观测的相互作用过程中都是守恒的。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245" y="2426335"/>
            <a:ext cx="3906520" cy="2215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0500" y="5259705"/>
            <a:ext cx="4144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味守恒过程</a:t>
            </a: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15" y="2075180"/>
            <a:ext cx="3346450" cy="3043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00470" y="5215890"/>
            <a:ext cx="4523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中微子振荡实验证明中微子有重量、且可以互相转化（味破坏）</a:t>
            </a:r>
            <a:endParaRPr lang="zh-CN" altLang="en-US" sz="20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轻子味破坏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不禁思考：中微子味破坏</a:t>
            </a:r>
            <a:r>
              <a:rPr lang="en-US" altLang="zh-CN"/>
              <a:t> → </a:t>
            </a:r>
            <a:r>
              <a:rPr lang="zh-CN"/>
              <a:t>轻子味破坏？（寻找</a:t>
            </a:r>
            <a:r>
              <a:rPr lang="zh-CN" altLang="en-US" dirty="0">
                <a:sym typeface="+mn-ea"/>
              </a:rPr>
              <a:t>𝜏</a:t>
            </a:r>
            <a:r>
              <a:rPr lang="en-US" altLang="en-US" dirty="0">
                <a:sym typeface="+mn-ea"/>
              </a:rPr>
              <a:t>→</a:t>
            </a:r>
            <a:r>
              <a:rPr lang="en-US" altLang="zh-CN" dirty="0">
                <a:sym typeface="+mn-ea"/>
              </a:rPr>
              <a:t>  </a:t>
            </a:r>
            <a:r>
              <a:rPr lang="zh-CN" altLang="en-US" dirty="0">
                <a:sym typeface="+mn-ea"/>
              </a:rPr>
              <a:t>𝜇𝜇𝜇</a:t>
            </a:r>
            <a:r>
              <a:rPr lang="zh-CN"/>
              <a:t>）</a:t>
            </a:r>
            <a:endParaRPr 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612265" y="5177790"/>
                <a:ext cx="4144645" cy="71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/>
                  <a:t>标准模型</a:t>
                </a:r>
                <a:r>
                  <a:rPr lang="en-US" altLang="zh-CN" sz="2000"/>
                  <a:t> + </a:t>
                </a:r>
                <a:r>
                  <a:rPr lang="zh-CN" altLang="en-US" sz="2000"/>
                  <a:t>中微子振荡</a:t>
                </a:r>
                <a:endParaRPr lang="zh-CN" altLang="en-US" sz="2000"/>
              </a:p>
              <a:p>
                <a:pPr algn="ctr"/>
                <a:r>
                  <a:rPr lang="zh-CN" altLang="en-US" sz="2000"/>
                  <a:t>（分支比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zh-CN" altLang="en-US" sz="2000"/>
                  <a:t>）</a:t>
                </a:r>
                <a:endParaRPr lang="zh-CN" altLang="en-US" sz="20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65" y="5177790"/>
                <a:ext cx="4144645" cy="7194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300470" y="2107565"/>
            <a:ext cx="4523740" cy="3507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en-US" altLang="zh-CN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2107565"/>
            <a:ext cx="4723765" cy="2628265"/>
          </a:xfrm>
          <a:prstGeom prst="rect">
            <a:avLst/>
          </a:prstGeom>
        </p:spPr>
      </p:pic>
      <p:sp>
        <p:nvSpPr>
          <p:cNvPr id="9" name="内容占位符 6"/>
          <p:cNvSpPr>
            <a:spLocks noGrp="1"/>
          </p:cNvSpPr>
          <p:nvPr/>
        </p:nvSpPr>
        <p:spPr>
          <a:xfrm>
            <a:off x="6217285" y="2107565"/>
            <a:ext cx="4689475" cy="3444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 smtClean="0"/>
          </a:p>
          <a:p>
            <a:r>
              <a:rPr lang="zh-CN" altLang="en-US" sz="2400" dirty="0" smtClean="0"/>
              <a:t>超出标准模型的新物理下信号分</a:t>
            </a:r>
            <a:endParaRPr lang="zh-CN" altLang="en-US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</a:t>
            </a:r>
            <a:r>
              <a:rPr lang="zh-CN" altLang="en-US" sz="2400" dirty="0" smtClean="0"/>
              <a:t>支比更高，实验或可测量到。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信号优势：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末态都是带电粒子</a:t>
            </a:r>
            <a:endParaRPr lang="zh-CN" altLang="en-US" sz="2400" dirty="0" smtClean="0"/>
          </a:p>
          <a:p>
            <a:r>
              <a:rPr lang="zh-CN" altLang="en-US" sz="2400" dirty="0" smtClean="0"/>
              <a:t>无中微子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endParaRPr lang="zh-CN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轻子味破坏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不禁思考：中微子味破坏</a:t>
            </a:r>
            <a:r>
              <a:rPr lang="en-US" altLang="zh-CN"/>
              <a:t> → </a:t>
            </a:r>
            <a:r>
              <a:rPr lang="zh-CN"/>
              <a:t>轻子味破坏？（寻找</a:t>
            </a:r>
            <a:r>
              <a:rPr lang="zh-CN" altLang="en-US" dirty="0">
                <a:sym typeface="+mn-ea"/>
              </a:rPr>
              <a:t>𝜏</a:t>
            </a:r>
            <a:r>
              <a:rPr lang="en-US" altLang="zh-CN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→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𝜇𝜇𝜇</a:t>
            </a:r>
            <a:r>
              <a:rPr lang="zh-CN"/>
              <a:t>）</a:t>
            </a:r>
            <a:endParaRPr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2080260"/>
            <a:ext cx="9563100" cy="305752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初步筛选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smtClean="0"/>
              <a:t>对信号进行简单的筛选</a:t>
            </a:r>
            <a:endParaRPr 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/>
              <a:t>02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事例产生</a:t>
            </a:r>
            <a:endParaRPr 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zh-CN"/>
                  <a:t>基于</a:t>
                </a:r>
                <a:r>
                  <a:rPr lang="en-US" altLang="zh-CN"/>
                  <a:t>OSCAR</a:t>
                </a:r>
                <a:r>
                  <a:rPr lang="zh-CN" altLang="en-US"/>
                  <a:t>框架，在质心能量为</a:t>
                </a:r>
                <a:r>
                  <a:rPr lang="en-US" altLang="zh-CN"/>
                  <a:t>4.26GeV</a:t>
                </a:r>
                <a:r>
                  <a:rPr lang="zh-CN" altLang="en-US"/>
                  <a:t>下各产生</a:t>
                </a:r>
                <a:r>
                  <a:rPr lang="en-US" altLang="zh-CN"/>
                  <a:t>200000</a:t>
                </a:r>
                <a:r>
                  <a:rPr lang="zh-CN" altLang="en-US"/>
                  <a:t>信号，并使用课题组统一产生的约</a:t>
                </a:r>
                <a:r>
                  <a:rPr lang="en-US" altLang="zh-CN"/>
                  <a:t>70000000</a:t>
                </a:r>
                <a:r>
                  <a:rPr lang="zh-CN" altLang="en-US"/>
                  <a:t>本底事例（本研究中仅考虑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对本底）。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5" t="-1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30" y="2466340"/>
            <a:ext cx="3291840" cy="26409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3685" y="5367655"/>
            <a:ext cx="3580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信号事例产生的衰变卡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5832475" y="2473325"/>
            <a:ext cx="48380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重建信号过程中，要求径迹的</a:t>
            </a:r>
            <a:r>
              <a:rPr lang="en-US" altLang="zh-CN" sz="2400"/>
              <a:t>POCA</a:t>
            </a:r>
            <a:r>
              <a:rPr lang="zh-CN" altLang="en-US" sz="2400"/>
              <a:t>点（径迹螺旋线在</a:t>
            </a:r>
            <a:r>
              <a:rPr lang="en-US" altLang="zh-CN" sz="2400"/>
              <a:t>xy</a:t>
            </a:r>
            <a:r>
              <a:rPr lang="zh-CN" altLang="en-US" sz="2400"/>
              <a:t>平面距离参考点最近的点）满足：</a:t>
            </a:r>
            <a:endParaRPr lang="zh-CN" altLang="en-US" sz="2400"/>
          </a:p>
          <a:p>
            <a:endParaRPr lang="en-US" altLang="zh-CN" sz="2400"/>
          </a:p>
          <a:p>
            <a:r>
              <a:rPr lang="zh-CN" altLang="en-US" sz="2400"/>
              <a:t>在</a:t>
            </a:r>
            <a:r>
              <a:rPr lang="en-US" altLang="zh-CN" sz="2400"/>
              <a:t>z</a:t>
            </a:r>
            <a:r>
              <a:rPr lang="zh-CN" altLang="en-US" sz="2400"/>
              <a:t>轴距离参考点距离小于</a:t>
            </a:r>
            <a:r>
              <a:rPr lang="en-US" altLang="zh-CN" sz="2400"/>
              <a:t>3cm</a:t>
            </a:r>
            <a:endParaRPr lang="en-US" altLang="zh-CN" sz="2400"/>
          </a:p>
          <a:p>
            <a:r>
              <a:rPr lang="zh-CN" altLang="en-US" sz="2400"/>
              <a:t>在</a:t>
            </a:r>
            <a:r>
              <a:rPr lang="en-US" altLang="zh-CN" sz="2400"/>
              <a:t>xy</a:t>
            </a:r>
            <a:r>
              <a:rPr lang="zh-CN" altLang="en-US" sz="2400"/>
              <a:t>平面距离参考点距离小于</a:t>
            </a:r>
            <a:r>
              <a:rPr lang="en-US" altLang="zh-CN" sz="2400"/>
              <a:t>1cm</a:t>
            </a:r>
            <a:endParaRPr lang="en-US" altLang="zh-CN" sz="2400"/>
          </a:p>
          <a:p>
            <a:r>
              <a:rPr lang="zh-CN" altLang="en-US" sz="2400"/>
              <a:t>动量在</a:t>
            </a:r>
            <a:r>
              <a:rPr lang="en-US" altLang="zh-CN" sz="2400"/>
              <a:t>xy</a:t>
            </a:r>
            <a:r>
              <a:rPr lang="zh-CN" altLang="en-US" sz="2400"/>
              <a:t>平面投影大于</a:t>
            </a:r>
            <a:r>
              <a:rPr lang="en-US" altLang="zh-CN" sz="2400"/>
              <a:t>0.03GeV</a:t>
            </a:r>
            <a:endParaRPr lang="en-US" altLang="zh-CN" sz="24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74D221-F78E-4CE2-B90E-39C483F459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10.xml><?xml version="1.0" encoding="utf-8"?>
<p:tagLst xmlns:p="http://schemas.openxmlformats.org/presentationml/2006/main">
  <p:tag name="KSO_WM_DIAGRAM_VIRTUALLY_FRAME" val="{&quot;height&quot;:257.05,&quot;left&quot;:163.15,&quot;top&quot;:203.75,&quot;width&quot;:671.3}"/>
</p:tagLst>
</file>

<file path=ppt/tags/tag11.xml><?xml version="1.0" encoding="utf-8"?>
<p:tagLst xmlns:p="http://schemas.openxmlformats.org/presentationml/2006/main">
  <p:tag name="KSO_WM_DIAGRAM_VIRTUALLY_FRAME" val="{&quot;height&quot;:257.05,&quot;left&quot;:163.15,&quot;top&quot;:203.75,&quot;width&quot;:671.3}"/>
</p:tagLst>
</file>

<file path=ppt/tags/tag12.xml><?xml version="1.0" encoding="utf-8"?>
<p:tagLst xmlns:p="http://schemas.openxmlformats.org/presentationml/2006/main">
  <p:tag name="KSO_WM_DIAGRAM_VIRTUALLY_FRAME" val="{&quot;height&quot;:257.05,&quot;left&quot;:163.15,&quot;top&quot;:203.75,&quot;width&quot;:671.3}"/>
</p:tagLst>
</file>

<file path=ppt/tags/tag13.xml><?xml version="1.0" encoding="utf-8"?>
<p:tagLst xmlns:p="http://schemas.openxmlformats.org/presentationml/2006/main">
  <p:tag name="KSO_WM_DIAGRAM_VIRTUALLY_FRAME" val="{&quot;height&quot;:257.05,&quot;left&quot;:163.15,&quot;top&quot;:203.75,&quot;width&quot;:671.3}"/>
</p:tagLst>
</file>

<file path=ppt/tags/tag2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3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4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5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6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7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8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ags/tag9.xml><?xml version="1.0" encoding="utf-8"?>
<p:tagLst xmlns:p="http://schemas.openxmlformats.org/presentationml/2006/main">
  <p:tag name="KSO_WM_DIAGRAM_VIRTUALLY_FRAME" val="{&quot;height&quot;:248.75,&quot;left&quot;:87.4,&quot;top&quot;:206.6,&quot;width&quot;:813.45}"/>
</p:tagLst>
</file>

<file path=ppt/theme/theme1.xml><?xml version="1.0" encoding="utf-8"?>
<a:theme xmlns:a="http://schemas.openxmlformats.org/drawingml/2006/main" name="Office 主题​​">
  <a:themeElements>
    <a:clrScheme name="teach05">
      <a:dk1>
        <a:srgbClr val="323F4F"/>
      </a:dk1>
      <a:lt1>
        <a:sysClr val="window" lastClr="FFFFFF"/>
      </a:lt1>
      <a:dk2>
        <a:srgbClr val="44546A"/>
      </a:dk2>
      <a:lt2>
        <a:srgbClr val="E7E6E6"/>
      </a:lt2>
      <a:accent1>
        <a:srgbClr val="123B64"/>
      </a:accent1>
      <a:accent2>
        <a:srgbClr val="3798EC"/>
      </a:accent2>
      <a:accent3>
        <a:srgbClr val="FFCB0E"/>
      </a:accent3>
      <a:accent4>
        <a:srgbClr val="D7244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ach">
      <a:majorFont>
        <a:latin typeface="Candara"/>
        <a:ea typeface="微软雅黑"/>
        <a:cs typeface=""/>
      </a:majorFont>
      <a:minorFont>
        <a:latin typeface="Candar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2148</Words>
  <Application>WPS 演示</Application>
  <PresentationFormat>宽屏</PresentationFormat>
  <Paragraphs>222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Cambria Math</vt:lpstr>
      <vt:lpstr>Candara</vt:lpstr>
      <vt:lpstr>微软雅黑</vt:lpstr>
      <vt:lpstr>BatangChe</vt:lpstr>
      <vt:lpstr>Segoe Print</vt:lpstr>
      <vt:lpstr>Arial Unicode MS</vt:lpstr>
      <vt:lpstr>等线</vt:lpstr>
      <vt:lpstr>Office 主题​​</vt:lpstr>
      <vt:lpstr>在 OSCAR 环境下对轻子味破坏过程 𝜏→  𝜇𝜇𝜇 模拟研究 </vt:lpstr>
      <vt:lpstr>目录</vt:lpstr>
      <vt:lpstr>背景介绍</vt:lpstr>
      <vt:lpstr>标准模型</vt:lpstr>
      <vt:lpstr>轻子味破坏</vt:lpstr>
      <vt:lpstr>轻子味破坏</vt:lpstr>
      <vt:lpstr>轻子味破坏</vt:lpstr>
      <vt:lpstr>初步筛选</vt:lpstr>
      <vt:lpstr>事例产生</vt:lpstr>
      <vt:lpstr>事例重建</vt:lpstr>
      <vt:lpstr>事例重建</vt:lpstr>
      <vt:lpstr>事例重建</vt:lpstr>
      <vt:lpstr>事例重建</vt:lpstr>
      <vt:lpstr>DNN训练</vt:lpstr>
      <vt:lpstr>DNN结构</vt:lpstr>
      <vt:lpstr>DNN输入</vt:lpstr>
      <vt:lpstr>训练结果</vt:lpstr>
      <vt:lpstr>训练结果</vt:lpstr>
      <vt:lpstr>训练结果</vt:lpstr>
      <vt:lpstr>总结与展望</vt:lpstr>
      <vt:lpstr>总结与展望</vt:lpstr>
      <vt:lpstr>谢谢！</vt:lpstr>
      <vt:lpstr>总结与展望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教务处PPT模板005</dc:title>
  <dc:creator>现代教育技术中心</dc:creator>
  <cp:lastModifiedBy>芝麻开花</cp:lastModifiedBy>
  <cp:revision>102</cp:revision>
  <dcterms:created xsi:type="dcterms:W3CDTF">2019-09-10T12:31:00Z</dcterms:created>
  <dcterms:modified xsi:type="dcterms:W3CDTF">2025-07-03T06:46:59Z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BF6684C0EB894923B5A8C4DD56888BAD_13</vt:lpwstr>
  </property>
  <property fmtid="{D5CDD505-2E9C-101B-9397-08002B2CF9AE}" pid="3" name="KSOProductBuildVer">
    <vt:lpwstr>2052-12.1.0.20784</vt:lpwstr>
  </property>
</Properties>
</file>