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23"/>
  </p:notesMasterIdLst>
  <p:sldIdLst>
    <p:sldId id="311" r:id="rId2"/>
    <p:sldId id="473" r:id="rId3"/>
    <p:sldId id="474" r:id="rId4"/>
    <p:sldId id="475" r:id="rId5"/>
    <p:sldId id="476" r:id="rId6"/>
    <p:sldId id="477" r:id="rId7"/>
    <p:sldId id="478" r:id="rId8"/>
    <p:sldId id="481" r:id="rId9"/>
    <p:sldId id="482" r:id="rId10"/>
    <p:sldId id="480" r:id="rId11"/>
    <p:sldId id="483" r:id="rId12"/>
    <p:sldId id="479" r:id="rId13"/>
    <p:sldId id="484" r:id="rId14"/>
    <p:sldId id="485" r:id="rId15"/>
    <p:sldId id="486" r:id="rId16"/>
    <p:sldId id="488" r:id="rId17"/>
    <p:sldId id="489" r:id="rId18"/>
    <p:sldId id="487" r:id="rId19"/>
    <p:sldId id="490" r:id="rId20"/>
    <p:sldId id="454" r:id="rId21"/>
    <p:sldId id="49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626"/>
    <a:srgbClr val="F5F5DC"/>
    <a:srgbClr val="FFCF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9" autoAdjust="0"/>
    <p:restoredTop sz="95791" autoAdjust="0"/>
  </p:normalViewPr>
  <p:slideViewPr>
    <p:cSldViewPr>
      <p:cViewPr varScale="1">
        <p:scale>
          <a:sx n="109" d="100"/>
          <a:sy n="109" d="100"/>
        </p:scale>
        <p:origin x="61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86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C19417-EE43-4305-9334-1BBA28F4A112}" type="datetimeFigureOut">
              <a:rPr lang="zh-CN" altLang="en-US" smtClean="0"/>
              <a:t>2025/2/22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D6516-85B0-487C-A986-E1959919294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34DB1-6FB4-4D82-8DE8-2EC641B8949D}" type="datetime1">
              <a:rPr lang="zh-CN" altLang="en-US" smtClean="0"/>
              <a:t>2025/2/22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刘昱林</a:t>
            </a:r>
            <a:r>
              <a:rPr lang="en-US" altLang="zh-CN"/>
              <a:t>, USTC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04AA2-096C-42B3-9796-228BF2FD7F8C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29768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83974-5EFF-4DB9-84B3-EB0A93EC1CF3}" type="datetime1">
              <a:rPr lang="zh-CN" altLang="en-US" smtClean="0"/>
              <a:t>2025/2/22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刘昱林</a:t>
            </a:r>
            <a:r>
              <a:rPr lang="en-US" altLang="zh-CN"/>
              <a:t>, USTC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43BD3-E450-430C-A362-6E2F42019C41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621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EA279-E05A-45C3-B2DA-FEFE99116811}" type="datetime1">
              <a:rPr lang="zh-CN" altLang="en-US" smtClean="0"/>
              <a:t>2025/2/22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刘昱林</a:t>
            </a:r>
            <a:r>
              <a:rPr lang="en-US" altLang="zh-CN"/>
              <a:t>, USTC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4BDA7-1B02-4EBD-A9B8-F2DE601F0702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5098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EAB1E-FBA5-462E-BC0D-120A4AD7769B}" type="datetime1">
              <a:rPr lang="zh-CN" altLang="en-US" smtClean="0"/>
              <a:pPr/>
              <a:t>2025/2/22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刘昱林</a:t>
            </a:r>
            <a:r>
              <a:rPr lang="en-US" altLang="zh-CN"/>
              <a:t>, USTC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188837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305B-5CD8-4D5A-BC57-E0741A4C62D9}" type="datetime1">
              <a:rPr lang="zh-CN" altLang="en-US" smtClean="0"/>
              <a:t>2025/2/22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刘昱林</a:t>
            </a:r>
            <a:r>
              <a:rPr lang="en-US" altLang="zh-CN"/>
              <a:t>, USTC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D531-EFFB-4132-8CCB-78526F630312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32499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B8A30-B9DD-4C80-954E-935FD7BC20DA}" type="datetime1">
              <a:rPr lang="zh-CN" altLang="en-US" smtClean="0"/>
              <a:t>2025/2/22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刘昱林</a:t>
            </a:r>
            <a:r>
              <a:rPr lang="en-US" altLang="zh-CN"/>
              <a:t>, USTC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6C623-300E-4293-A809-4638BD16FE8E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36176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54298-2FBE-4A6B-A69B-D759F888A6BB}" type="datetime1">
              <a:rPr lang="zh-CN" altLang="en-US" smtClean="0"/>
              <a:t>2025/2/22</a:t>
            </a:fld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刘昱林</a:t>
            </a:r>
            <a:r>
              <a:rPr lang="en-US" altLang="zh-CN"/>
              <a:t>, USTC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A7B8-9500-457A-86E9-6273E096DE98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3050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2FA12-599C-47B8-99B3-2BDC91B5E0DC}" type="datetime1">
              <a:rPr lang="zh-CN" altLang="en-US" smtClean="0"/>
              <a:t>2025/2/22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刘昱林</a:t>
            </a:r>
            <a:r>
              <a:rPr lang="en-US" altLang="zh-CN"/>
              <a:t>, USTC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CDC61-A4FF-40F0-9C3E-5C20A7DEF06D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61330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F76D8-2134-4AC4-A5C0-3D3385721235}" type="datetime1">
              <a:rPr lang="zh-CN" altLang="en-US" smtClean="0"/>
              <a:t>2025/2/22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刘昱林</a:t>
            </a:r>
            <a:r>
              <a:rPr lang="en-US" altLang="zh-CN"/>
              <a:t>, USTC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E04B8-9FE5-48A4-9AA0-3235B1FBEDC1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1049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AC7AE-6F34-4DBA-B3BF-7314B6CD72A2}" type="datetime1">
              <a:rPr lang="zh-CN" altLang="en-US" smtClean="0"/>
              <a:t>2025/2/22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刘昱林</a:t>
            </a:r>
            <a:r>
              <a:rPr lang="en-US" altLang="zh-CN"/>
              <a:t>, USTC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E6CD-9CE0-47FE-81D0-C4CCB5383BC8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4831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E99F7-10A7-4D1D-9678-56C258815BC4}" type="datetime1">
              <a:rPr lang="zh-CN" altLang="en-US" smtClean="0"/>
              <a:t>2025/2/22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/>
              <a:t>刘昱林</a:t>
            </a:r>
            <a:r>
              <a:rPr lang="en-US" altLang="zh-CN"/>
              <a:t>, USTC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6C526-515B-4D89-85BD-6D8F93FB361C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96280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C4073A-4A89-490A-902D-11880C63D7AA}" type="datetime1">
              <a:rPr lang="zh-CN" altLang="en-US" smtClean="0"/>
              <a:t>2025/2/22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CN" altLang="en-US"/>
              <a:t>刘昱林</a:t>
            </a:r>
            <a:r>
              <a:rPr lang="en-US" altLang="zh-CN"/>
              <a:t>, USTC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32D0A-C5C3-4159-8757-A23EBDF00E98}" type="slidenum">
              <a:rPr lang="en-US" altLang="zh-CN" smtClean="0"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2959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d4hep.web.cern.ch/dd4hep/page/users-manual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dd4hep.web.cern.ch/dd4hep/reference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6C62F74-9D10-43AF-BAE3-2F747D10A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1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1598712" y="2425701"/>
            <a:ext cx="8994576" cy="1470025"/>
          </a:xfrm>
        </p:spPr>
        <p:txBody>
          <a:bodyPr anchor="ctr"/>
          <a:lstStyle/>
          <a:p>
            <a:r>
              <a:rPr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OSCAR</a:t>
            </a:r>
            <a:r>
              <a:rPr lang="zh-CN" altLang="en-US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几何构建</a:t>
            </a: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5116512"/>
            <a:ext cx="6400800" cy="990600"/>
          </a:xfrm>
        </p:spPr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报告人：刘昱林</a:t>
            </a:r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755CDEE-D83E-4085-AB7A-171BEECF6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F0EAF-47F1-46A5-B615-C62F5C2F65F8}" type="datetime1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2025/2/22</a:t>
            </a:fld>
            <a:endParaRPr lang="en-US" altLang="zh-CN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D990C3EF-B9B3-47CB-86BC-6485F7DD4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6037885"/>
            <a:ext cx="6400800" cy="683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核探测与核电子学国家重点实验室</a:t>
            </a:r>
          </a:p>
          <a:p>
            <a:r>
              <a:rPr lang="zh-CN" altLang="en-US" sz="160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中国科学技术大学</a:t>
            </a:r>
            <a:endParaRPr lang="en-US" altLang="zh-CN" sz="1600" baseline="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PT内页副本1">
            <a:extLst>
              <a:ext uri="{FF2B5EF4-FFF2-40B4-BE49-F238E27FC236}">
                <a16:creationId xmlns:a16="http://schemas.microsoft.com/office/drawing/2014/main" id="{775852D9-AE7F-4445-A014-63CBB726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86456"/>
          <a:stretch/>
        </p:blipFill>
        <p:spPr bwMode="auto">
          <a:xfrm>
            <a:off x="0" y="0"/>
            <a:ext cx="12192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297088"/>
            <a:ext cx="6481936" cy="563562"/>
          </a:xfrm>
        </p:spPr>
        <p:txBody>
          <a:bodyPr/>
          <a:lstStyle/>
          <a:p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DD4hep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几何构建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en-US" altLang="zh-CN" sz="3200" dirty="0" err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c++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刘昱林</a:t>
            </a:r>
            <a:r>
              <a:rPr lang="en-US" altLang="zh-CN" dirty="0"/>
              <a:t>, USTC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t>10</a:t>
            </a:fld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227BB958-B308-4ADF-91FF-8C8A5FE5C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1500" y="2011812"/>
            <a:ext cx="5068007" cy="3905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2A9AA6C-6016-4E51-B4B2-345AB80D6D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1500" y="2996952"/>
            <a:ext cx="7440063" cy="2295845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8428BAA-24CB-4EC2-A8FC-05F93270F5B4}"/>
              </a:ext>
            </a:extLst>
          </p:cNvPr>
          <p:cNvSpPr txBox="1"/>
          <p:nvPr/>
        </p:nvSpPr>
        <p:spPr>
          <a:xfrm>
            <a:off x="2057525" y="1539261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声明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c++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5739DD3-3AB2-4D5F-A597-03BCCDE8537F}"/>
              </a:ext>
            </a:extLst>
          </p:cNvPr>
          <p:cNvSpPr txBox="1"/>
          <p:nvPr/>
        </p:nvSpPr>
        <p:spPr>
          <a:xfrm>
            <a:off x="3785717" y="1539261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c++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模块名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DE71D062-45F3-4328-8FF9-6AFEC2052AF3}"/>
              </a:ext>
            </a:extLst>
          </p:cNvPr>
          <p:cNvSpPr txBox="1"/>
          <p:nvPr/>
        </p:nvSpPr>
        <p:spPr>
          <a:xfrm>
            <a:off x="5369893" y="1545211"/>
            <a:ext cx="17281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此模块调用的函数</a:t>
            </a: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1EE2B409-D6AB-4B2C-A4B0-B92B5D9C5F03}"/>
              </a:ext>
            </a:extLst>
          </p:cNvPr>
          <p:cNvCxnSpPr/>
          <p:nvPr/>
        </p:nvCxnSpPr>
        <p:spPr>
          <a:xfrm flipH="1">
            <a:off x="4375503" y="2275907"/>
            <a:ext cx="1354430" cy="6480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>
            <a:extLst>
              <a:ext uri="{FF2B5EF4-FFF2-40B4-BE49-F238E27FC236}">
                <a16:creationId xmlns:a16="http://schemas.microsoft.com/office/drawing/2014/main" id="{B45CC73F-08E8-408E-93AE-0D152C14702F}"/>
              </a:ext>
            </a:extLst>
          </p:cNvPr>
          <p:cNvSpPr txBox="1"/>
          <p:nvPr/>
        </p:nvSpPr>
        <p:spPr>
          <a:xfrm>
            <a:off x="9474349" y="4081623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拿到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detector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标签</a:t>
            </a:r>
          </a:p>
        </p:txBody>
      </p: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F3C137EC-5357-4C6E-8C5B-4CEC0DCA5373}"/>
              </a:ext>
            </a:extLst>
          </p:cNvPr>
          <p:cNvCxnSpPr>
            <a:cxnSpLocks/>
          </p:cNvCxnSpPr>
          <p:nvPr/>
        </p:nvCxnSpPr>
        <p:spPr>
          <a:xfrm flipH="1">
            <a:off x="4505797" y="4220123"/>
            <a:ext cx="4968552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>
            <a:extLst>
              <a:ext uri="{FF2B5EF4-FFF2-40B4-BE49-F238E27FC236}">
                <a16:creationId xmlns:a16="http://schemas.microsoft.com/office/drawing/2014/main" id="{CCD68D5E-EB97-4F5B-8990-049DA804F94A}"/>
              </a:ext>
            </a:extLst>
          </p:cNvPr>
          <p:cNvSpPr txBox="1"/>
          <p:nvPr/>
        </p:nvSpPr>
        <p:spPr>
          <a:xfrm>
            <a:off x="9474349" y="4358622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拿到标签中的属性，其中字符串需要加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Str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后缀</a:t>
            </a:r>
          </a:p>
        </p:txBody>
      </p: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1754B94F-0E6F-496D-9A93-AB00A01B4C1D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5873949" y="4497123"/>
            <a:ext cx="3600400" cy="923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>
            <a:extLst>
              <a:ext uri="{FF2B5EF4-FFF2-40B4-BE49-F238E27FC236}">
                <a16:creationId xmlns:a16="http://schemas.microsoft.com/office/drawing/2014/main" id="{BEEF4BE1-B045-439E-91AF-B64789F7F3D9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6017965" y="4589455"/>
            <a:ext cx="3456384" cy="2308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>
            <a:extLst>
              <a:ext uri="{FF2B5EF4-FFF2-40B4-BE49-F238E27FC236}">
                <a16:creationId xmlns:a16="http://schemas.microsoft.com/office/drawing/2014/main" id="{3E5044E8-71F1-461F-B66B-BCBE1E274A09}"/>
              </a:ext>
            </a:extLst>
          </p:cNvPr>
          <p:cNvSpPr txBox="1"/>
          <p:nvPr/>
        </p:nvSpPr>
        <p:spPr>
          <a:xfrm>
            <a:off x="263352" y="4559286"/>
            <a:ext cx="15781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拿到定义的材料</a:t>
            </a:r>
          </a:p>
        </p:txBody>
      </p:sp>
      <p:cxnSp>
        <p:nvCxnSpPr>
          <p:cNvPr id="27" name="直接箭头连接符 26">
            <a:extLst>
              <a:ext uri="{FF2B5EF4-FFF2-40B4-BE49-F238E27FC236}">
                <a16:creationId xmlns:a16="http://schemas.microsoft.com/office/drawing/2014/main" id="{9581143D-DC6E-40B2-BB78-9EC879838E7B}"/>
              </a:ext>
            </a:extLst>
          </p:cNvPr>
          <p:cNvCxnSpPr/>
          <p:nvPr/>
        </p:nvCxnSpPr>
        <p:spPr>
          <a:xfrm>
            <a:off x="1559496" y="4681787"/>
            <a:ext cx="576064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 27">
            <a:extLst>
              <a:ext uri="{FF2B5EF4-FFF2-40B4-BE49-F238E27FC236}">
                <a16:creationId xmlns:a16="http://schemas.microsoft.com/office/drawing/2014/main" id="{20CE6C51-79FA-40E4-B052-43023DC4F9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360" y="5843680"/>
            <a:ext cx="6039693" cy="247685"/>
          </a:xfrm>
          <a:prstGeom prst="rect">
            <a:avLst/>
          </a:prstGeom>
        </p:spPr>
      </p:pic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7178B913-1F8E-48F5-9EDE-EF090D14801D}"/>
              </a:ext>
            </a:extLst>
          </p:cNvPr>
          <p:cNvCxnSpPr/>
          <p:nvPr/>
        </p:nvCxnSpPr>
        <p:spPr>
          <a:xfrm>
            <a:off x="838200" y="4863450"/>
            <a:ext cx="0" cy="83728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>
            <a:extLst>
              <a:ext uri="{FF2B5EF4-FFF2-40B4-BE49-F238E27FC236}">
                <a16:creationId xmlns:a16="http://schemas.microsoft.com/office/drawing/2014/main" id="{4DBA124E-F671-4716-A58A-152680FE3B5E}"/>
              </a:ext>
            </a:extLst>
          </p:cNvPr>
          <p:cNvSpPr txBox="1"/>
          <p:nvPr/>
        </p:nvSpPr>
        <p:spPr>
          <a:xfrm>
            <a:off x="335360" y="3236410"/>
            <a:ext cx="13133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定义该几何的顶层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DetElement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，并作为该模块的返回值</a:t>
            </a:r>
          </a:p>
        </p:txBody>
      </p:sp>
      <p:cxnSp>
        <p:nvCxnSpPr>
          <p:cNvPr id="43" name="直接箭头连接符 42">
            <a:extLst>
              <a:ext uri="{FF2B5EF4-FFF2-40B4-BE49-F238E27FC236}">
                <a16:creationId xmlns:a16="http://schemas.microsoft.com/office/drawing/2014/main" id="{5E15F740-9863-4167-9E6E-08AFDEC36AC2}"/>
              </a:ext>
            </a:extLst>
          </p:cNvPr>
          <p:cNvCxnSpPr/>
          <p:nvPr/>
        </p:nvCxnSpPr>
        <p:spPr>
          <a:xfrm flipH="1" flipV="1">
            <a:off x="1415480" y="3944254"/>
            <a:ext cx="720080" cy="9802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A314FC61-AF3D-4E5E-9A54-D3D7E01F543D}"/>
              </a:ext>
            </a:extLst>
          </p:cNvPr>
          <p:cNvCxnSpPr>
            <a:cxnSpLocks/>
          </p:cNvCxnSpPr>
          <p:nvPr/>
        </p:nvCxnSpPr>
        <p:spPr>
          <a:xfrm flipV="1">
            <a:off x="1415480" y="3236411"/>
            <a:ext cx="1236533" cy="7635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>
            <a:extLst>
              <a:ext uri="{FF2B5EF4-FFF2-40B4-BE49-F238E27FC236}">
                <a16:creationId xmlns:a16="http://schemas.microsoft.com/office/drawing/2014/main" id="{2D05AD45-FDF3-47A8-916D-0B860340EC50}"/>
              </a:ext>
            </a:extLst>
          </p:cNvPr>
          <p:cNvSpPr txBox="1"/>
          <p:nvPr/>
        </p:nvSpPr>
        <p:spPr>
          <a:xfrm>
            <a:off x="6535638" y="5431297"/>
            <a:ext cx="21602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拿到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WorldPhysicalVol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F83AF335-9918-4A7D-A787-96749F9DE2BC}"/>
              </a:ext>
            </a:extLst>
          </p:cNvPr>
          <p:cNvCxnSpPr/>
          <p:nvPr/>
        </p:nvCxnSpPr>
        <p:spPr>
          <a:xfrm flipH="1" flipV="1">
            <a:off x="4079168" y="5269714"/>
            <a:ext cx="2295885" cy="3000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文本框 49">
            <a:extLst>
              <a:ext uri="{FF2B5EF4-FFF2-40B4-BE49-F238E27FC236}">
                <a16:creationId xmlns:a16="http://schemas.microsoft.com/office/drawing/2014/main" id="{2C5A5692-3DEC-4F32-B139-B7EA98AAD31D}"/>
              </a:ext>
            </a:extLst>
          </p:cNvPr>
          <p:cNvSpPr txBox="1"/>
          <p:nvPr/>
        </p:nvSpPr>
        <p:spPr>
          <a:xfrm>
            <a:off x="9006297" y="1609346"/>
            <a:ext cx="28083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detectorMUD_06.cpp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6406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PT内页副本1">
            <a:extLst>
              <a:ext uri="{FF2B5EF4-FFF2-40B4-BE49-F238E27FC236}">
                <a16:creationId xmlns:a16="http://schemas.microsoft.com/office/drawing/2014/main" id="{775852D9-AE7F-4445-A014-63CBB726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86456"/>
          <a:stretch/>
        </p:blipFill>
        <p:spPr bwMode="auto">
          <a:xfrm>
            <a:off x="0" y="0"/>
            <a:ext cx="12192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297088"/>
            <a:ext cx="6481936" cy="563562"/>
          </a:xfrm>
        </p:spPr>
        <p:txBody>
          <a:bodyPr/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读取标签信息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刘昱林</a:t>
            </a:r>
            <a:r>
              <a:rPr lang="en-US" altLang="zh-CN" dirty="0"/>
              <a:t>, USTC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t>11</a:t>
            </a:fld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1E734F5-9E0A-4FB0-90E6-09D6F011C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1804768"/>
            <a:ext cx="5553850" cy="431542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3972C4F-CDC9-44BD-B6AD-64D6C0E621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2050" y="4923303"/>
            <a:ext cx="5020376" cy="118126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BB509C0-54AD-4559-B69D-13326847757A}"/>
              </a:ext>
            </a:extLst>
          </p:cNvPr>
          <p:cNvSpPr txBox="1"/>
          <p:nvPr/>
        </p:nvSpPr>
        <p:spPr>
          <a:xfrm>
            <a:off x="6503280" y="1994497"/>
            <a:ext cx="4884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通过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xml_coll_t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获取次级标签，然后传给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xml_comp_t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读取标签属性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F6E6667-ACBE-403C-A088-452F56C6089B}"/>
              </a:ext>
            </a:extLst>
          </p:cNvPr>
          <p:cNvSpPr txBox="1"/>
          <p:nvPr/>
        </p:nvSpPr>
        <p:spPr>
          <a:xfrm>
            <a:off x="6503280" y="2341688"/>
            <a:ext cx="5020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其中使用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_U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读取的标签是已经在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DD4hep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内声明的标签，可查看文件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lzufs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/user/STCF/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oscar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/centos7_amd64_gcc850/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ExternalLibs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/Build/DD4hep-01-27/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DDCore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/include/XML/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UnicodeValues.h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8A8C5D5-5571-4269-9587-F69C957E6156}"/>
              </a:ext>
            </a:extLst>
          </p:cNvPr>
          <p:cNvSpPr txBox="1"/>
          <p:nvPr/>
        </p:nvSpPr>
        <p:spPr>
          <a:xfrm>
            <a:off x="6503280" y="3004238"/>
            <a:ext cx="5020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如果没有声明，则使用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_Unicode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读取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CD0407B-4AAC-4C29-B67C-ACFD4864D773}"/>
              </a:ext>
            </a:extLst>
          </p:cNvPr>
          <p:cNvSpPr txBox="1"/>
          <p:nvPr/>
        </p:nvSpPr>
        <p:spPr>
          <a:xfrm>
            <a:off x="6503280" y="4454217"/>
            <a:ext cx="44644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xml_coll_t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可用作循环变量</a:t>
            </a:r>
          </a:p>
        </p:txBody>
      </p:sp>
    </p:spTree>
    <p:extLst>
      <p:ext uri="{BB962C8B-B14F-4D97-AF65-F5344CB8AC3E}">
        <p14:creationId xmlns:p14="http://schemas.microsoft.com/office/powerpoint/2010/main" val="188631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PT内页副本1">
            <a:extLst>
              <a:ext uri="{FF2B5EF4-FFF2-40B4-BE49-F238E27FC236}">
                <a16:creationId xmlns:a16="http://schemas.microsoft.com/office/drawing/2014/main" id="{775852D9-AE7F-4445-A014-63CBB726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86456"/>
          <a:stretch/>
        </p:blipFill>
        <p:spPr bwMode="auto">
          <a:xfrm>
            <a:off x="0" y="0"/>
            <a:ext cx="12192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297088"/>
            <a:ext cx="6481936" cy="563562"/>
          </a:xfrm>
        </p:spPr>
        <p:txBody>
          <a:bodyPr/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Geant4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构建几何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刘昱林</a:t>
            </a:r>
            <a:r>
              <a:rPr lang="en-US" altLang="zh-CN" dirty="0"/>
              <a:t>, USTC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t>12</a:t>
            </a:fld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C895E5B-5CD9-4F79-80F9-6C465C751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944" y="3020670"/>
            <a:ext cx="5239481" cy="1267002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EA84770F-F1EF-4828-A2FD-2685EC21C8A6}"/>
              </a:ext>
            </a:extLst>
          </p:cNvPr>
          <p:cNvGrpSpPr/>
          <p:nvPr/>
        </p:nvGrpSpPr>
        <p:grpSpPr>
          <a:xfrm>
            <a:off x="974903" y="1953832"/>
            <a:ext cx="3031232" cy="2710207"/>
            <a:chOff x="7752184" y="2329850"/>
            <a:chExt cx="3031232" cy="2710207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7143E9F5-62B7-4DF6-998C-86C850C8D751}"/>
                </a:ext>
              </a:extLst>
            </p:cNvPr>
            <p:cNvSpPr/>
            <p:nvPr/>
          </p:nvSpPr>
          <p:spPr>
            <a:xfrm>
              <a:off x="7752184" y="2329850"/>
              <a:ext cx="1224136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material</a:t>
              </a:r>
              <a:endParaRPr lang="zh-CN" altLang="en-US" dirty="0"/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9DD6378E-5528-46D3-A1AE-F34AEE327115}"/>
                </a:ext>
              </a:extLst>
            </p:cNvPr>
            <p:cNvSpPr/>
            <p:nvPr/>
          </p:nvSpPr>
          <p:spPr>
            <a:xfrm>
              <a:off x="9559280" y="2330532"/>
              <a:ext cx="1224136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solid</a:t>
              </a:r>
              <a:endParaRPr lang="zh-CN" altLang="en-US" dirty="0"/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BF800F13-9264-41F5-9156-2B6D94B086D9}"/>
                </a:ext>
              </a:extLst>
            </p:cNvPr>
            <p:cNvSpPr/>
            <p:nvPr/>
          </p:nvSpPr>
          <p:spPr>
            <a:xfrm>
              <a:off x="8304820" y="3455881"/>
              <a:ext cx="1872208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/>
                <a:t>LogicalVolume</a:t>
              </a:r>
              <a:endParaRPr lang="zh-CN" altLang="en-US" dirty="0"/>
            </a:p>
          </p:txBody>
        </p:sp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524BEAF5-3B67-4613-998C-CB9F6C0D2ACE}"/>
                </a:ext>
              </a:extLst>
            </p:cNvPr>
            <p:cNvSpPr/>
            <p:nvPr/>
          </p:nvSpPr>
          <p:spPr>
            <a:xfrm>
              <a:off x="8299140" y="4463993"/>
              <a:ext cx="1872208" cy="5760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/>
                <a:t>PhysicalVolume</a:t>
              </a:r>
              <a:endParaRPr lang="zh-CN" altLang="en-US" dirty="0"/>
            </a:p>
          </p:txBody>
        </p:sp>
        <p:cxnSp>
          <p:nvCxnSpPr>
            <p:cNvPr id="7" name="直接箭头连接符 6">
              <a:extLst>
                <a:ext uri="{FF2B5EF4-FFF2-40B4-BE49-F238E27FC236}">
                  <a16:creationId xmlns:a16="http://schemas.microsoft.com/office/drawing/2014/main" id="{658B9807-9174-4A1D-9A71-32E430418EE1}"/>
                </a:ext>
              </a:extLst>
            </p:cNvPr>
            <p:cNvCxnSpPr>
              <a:stCxn id="5" idx="2"/>
              <a:endCxn id="10" idx="0"/>
            </p:cNvCxnSpPr>
            <p:nvPr/>
          </p:nvCxnSpPr>
          <p:spPr>
            <a:xfrm>
              <a:off x="8364252" y="2905914"/>
              <a:ext cx="876672" cy="5499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>
              <a:extLst>
                <a:ext uri="{FF2B5EF4-FFF2-40B4-BE49-F238E27FC236}">
                  <a16:creationId xmlns:a16="http://schemas.microsoft.com/office/drawing/2014/main" id="{EBFDE215-A4C9-47BE-9BA7-CF14A9A2C153}"/>
                </a:ext>
              </a:extLst>
            </p:cNvPr>
            <p:cNvCxnSpPr>
              <a:stCxn id="9" idx="2"/>
              <a:endCxn id="10" idx="0"/>
            </p:cNvCxnSpPr>
            <p:nvPr/>
          </p:nvCxnSpPr>
          <p:spPr>
            <a:xfrm flipH="1">
              <a:off x="9240924" y="2906596"/>
              <a:ext cx="930424" cy="54928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箭头连接符 14">
              <a:extLst>
                <a:ext uri="{FF2B5EF4-FFF2-40B4-BE49-F238E27FC236}">
                  <a16:creationId xmlns:a16="http://schemas.microsoft.com/office/drawing/2014/main" id="{612ACD45-72C6-471F-A74C-54B2C58E7DCB}"/>
                </a:ext>
              </a:extLst>
            </p:cNvPr>
            <p:cNvCxnSpPr>
              <a:stCxn id="10" idx="2"/>
              <a:endCxn id="12" idx="0"/>
            </p:cNvCxnSpPr>
            <p:nvPr/>
          </p:nvCxnSpPr>
          <p:spPr>
            <a:xfrm flipH="1">
              <a:off x="9235244" y="4031945"/>
              <a:ext cx="5680" cy="43204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FA1D9099-E41E-4267-9571-C64C5C665E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965" y="5202506"/>
            <a:ext cx="11422069" cy="704948"/>
          </a:xfrm>
          <a:prstGeom prst="rect">
            <a:avLst/>
          </a:prstGeom>
        </p:spPr>
      </p:pic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AA88B4A2-C7D2-448C-AE7C-A5140C177167}"/>
              </a:ext>
            </a:extLst>
          </p:cNvPr>
          <p:cNvCxnSpPr>
            <a:cxnSpLocks/>
            <a:stCxn id="9" idx="3"/>
            <a:endCxn id="14" idx="1"/>
          </p:cNvCxnSpPr>
          <p:nvPr/>
        </p:nvCxnSpPr>
        <p:spPr>
          <a:xfrm flipV="1">
            <a:off x="4006135" y="2241864"/>
            <a:ext cx="937737" cy="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314517EB-A4D5-4824-A9D5-A320B088E318}"/>
              </a:ext>
            </a:extLst>
          </p:cNvPr>
          <p:cNvSpPr/>
          <p:nvPr/>
        </p:nvSpPr>
        <p:spPr>
          <a:xfrm>
            <a:off x="4943872" y="1953832"/>
            <a:ext cx="345638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G4Box/G4Tubs/G4Sphere etc.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97348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PT内页副本1">
            <a:extLst>
              <a:ext uri="{FF2B5EF4-FFF2-40B4-BE49-F238E27FC236}">
                <a16:creationId xmlns:a16="http://schemas.microsoft.com/office/drawing/2014/main" id="{775852D9-AE7F-4445-A014-63CBB726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86456"/>
          <a:stretch/>
        </p:blipFill>
        <p:spPr bwMode="auto">
          <a:xfrm>
            <a:off x="0" y="0"/>
            <a:ext cx="12192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297088"/>
            <a:ext cx="6481936" cy="563562"/>
          </a:xfrm>
        </p:spPr>
        <p:txBody>
          <a:bodyPr/>
          <a:lstStyle/>
          <a:p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DD4hep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几何结构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刘昱林</a:t>
            </a:r>
            <a:r>
              <a:rPr lang="en-US" altLang="zh-CN" dirty="0"/>
              <a:t>, USTC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t>13</a:t>
            </a:fld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59638B8-7855-4484-BA9E-FC149D26B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803" y="4002784"/>
            <a:ext cx="5453691" cy="2035423"/>
          </a:xfrm>
          <a:prstGeom prst="rect">
            <a:avLst/>
          </a:prstGeom>
        </p:spPr>
      </p:pic>
      <p:grpSp>
        <p:nvGrpSpPr>
          <p:cNvPr id="56" name="组合 55">
            <a:extLst>
              <a:ext uri="{FF2B5EF4-FFF2-40B4-BE49-F238E27FC236}">
                <a16:creationId xmlns:a16="http://schemas.microsoft.com/office/drawing/2014/main" id="{7FACF8F4-2525-40D6-97B7-C309623F8CC5}"/>
              </a:ext>
            </a:extLst>
          </p:cNvPr>
          <p:cNvGrpSpPr/>
          <p:nvPr/>
        </p:nvGrpSpPr>
        <p:grpSpPr>
          <a:xfrm>
            <a:off x="8047286" y="1988417"/>
            <a:ext cx="3216613" cy="3423809"/>
            <a:chOff x="7307932" y="1646238"/>
            <a:chExt cx="3216613" cy="3423809"/>
          </a:xfrm>
        </p:grpSpPr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89C0F361-9E6B-41E7-90A0-08E5C4D38650}"/>
                </a:ext>
              </a:extLst>
            </p:cNvPr>
            <p:cNvSpPr/>
            <p:nvPr/>
          </p:nvSpPr>
          <p:spPr>
            <a:xfrm>
              <a:off x="7307932" y="2619489"/>
              <a:ext cx="1409328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/>
                <a:t>DetElement</a:t>
              </a:r>
              <a:endParaRPr lang="zh-CN" altLang="en-US" dirty="0"/>
            </a:p>
          </p:txBody>
        </p:sp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863DA32D-6CA8-4482-9065-2069ABE84DD1}"/>
                </a:ext>
              </a:extLst>
            </p:cNvPr>
            <p:cNvSpPr/>
            <p:nvPr/>
          </p:nvSpPr>
          <p:spPr>
            <a:xfrm>
              <a:off x="7307932" y="3587316"/>
              <a:ext cx="1409328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/>
                <a:t>DetElement</a:t>
              </a:r>
              <a:endParaRPr lang="zh-CN" altLang="en-US" dirty="0"/>
            </a:p>
          </p:txBody>
        </p:sp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D81BC9C9-FD36-4F34-B472-3D2A964F4CAD}"/>
                </a:ext>
              </a:extLst>
            </p:cNvPr>
            <p:cNvSpPr/>
            <p:nvPr/>
          </p:nvSpPr>
          <p:spPr>
            <a:xfrm>
              <a:off x="7307932" y="4565991"/>
              <a:ext cx="1409328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/>
                <a:t>DetElement</a:t>
              </a:r>
              <a:endParaRPr lang="zh-CN" altLang="en-US" dirty="0"/>
            </a:p>
          </p:txBody>
        </p:sp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DD6A0DD6-F041-4F7E-AB81-BB2142C5FDAB}"/>
                </a:ext>
              </a:extLst>
            </p:cNvPr>
            <p:cNvSpPr/>
            <p:nvPr/>
          </p:nvSpPr>
          <p:spPr>
            <a:xfrm>
              <a:off x="9115217" y="2619489"/>
              <a:ext cx="1409328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/>
                <a:t>PlacedVol</a:t>
              </a:r>
              <a:endParaRPr lang="zh-CN" altLang="en-US" dirty="0"/>
            </a:p>
          </p:txBody>
        </p:sp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1DF8CE4F-439F-4533-99A7-83388540BA7C}"/>
                </a:ext>
              </a:extLst>
            </p:cNvPr>
            <p:cNvSpPr/>
            <p:nvPr/>
          </p:nvSpPr>
          <p:spPr>
            <a:xfrm>
              <a:off x="9115217" y="3592740"/>
              <a:ext cx="1409328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/>
                <a:t>PlacedVol</a:t>
              </a:r>
              <a:endParaRPr lang="zh-CN" altLang="en-US" dirty="0"/>
            </a:p>
          </p:txBody>
        </p:sp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id="{E0695140-D71D-4B5F-9ABD-923128CF5D48}"/>
                </a:ext>
              </a:extLst>
            </p:cNvPr>
            <p:cNvSpPr/>
            <p:nvPr/>
          </p:nvSpPr>
          <p:spPr>
            <a:xfrm>
              <a:off x="9115217" y="4565991"/>
              <a:ext cx="1409328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/>
                <a:t>PlacedVol</a:t>
              </a:r>
              <a:endParaRPr lang="zh-CN" altLang="en-US" dirty="0"/>
            </a:p>
          </p:txBody>
        </p: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0D0A1948-3F3C-4834-9CF0-D82080151E86}"/>
                </a:ext>
              </a:extLst>
            </p:cNvPr>
            <p:cNvCxnSpPr>
              <a:stCxn id="15" idx="1"/>
              <a:endCxn id="5" idx="3"/>
            </p:cNvCxnSpPr>
            <p:nvPr/>
          </p:nvCxnSpPr>
          <p:spPr>
            <a:xfrm flipH="1">
              <a:off x="8717260" y="2871517"/>
              <a:ext cx="39795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>
              <a:extLst>
                <a:ext uri="{FF2B5EF4-FFF2-40B4-BE49-F238E27FC236}">
                  <a16:creationId xmlns:a16="http://schemas.microsoft.com/office/drawing/2014/main" id="{51933892-1FA8-4443-941B-C26A543F7896}"/>
                </a:ext>
              </a:extLst>
            </p:cNvPr>
            <p:cNvCxnSpPr>
              <a:cxnSpLocks/>
              <a:stCxn id="16" idx="1"/>
              <a:endCxn id="9" idx="3"/>
            </p:cNvCxnSpPr>
            <p:nvPr/>
          </p:nvCxnSpPr>
          <p:spPr>
            <a:xfrm flipH="1" flipV="1">
              <a:off x="8717260" y="3839344"/>
              <a:ext cx="397957" cy="542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id="{E2F31430-1EED-4568-9B9A-8AC1C0255DD2}"/>
                </a:ext>
              </a:extLst>
            </p:cNvPr>
            <p:cNvCxnSpPr>
              <a:stCxn id="17" idx="1"/>
              <a:endCxn id="10" idx="3"/>
            </p:cNvCxnSpPr>
            <p:nvPr/>
          </p:nvCxnSpPr>
          <p:spPr>
            <a:xfrm flipH="1">
              <a:off x="8717260" y="4818019"/>
              <a:ext cx="39795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矩形: 圆角 27">
              <a:extLst>
                <a:ext uri="{FF2B5EF4-FFF2-40B4-BE49-F238E27FC236}">
                  <a16:creationId xmlns:a16="http://schemas.microsoft.com/office/drawing/2014/main" id="{A912EDC8-D589-413F-B105-CE19F4200F7D}"/>
                </a:ext>
              </a:extLst>
            </p:cNvPr>
            <p:cNvSpPr/>
            <p:nvPr/>
          </p:nvSpPr>
          <p:spPr>
            <a:xfrm>
              <a:off x="9115217" y="1646238"/>
              <a:ext cx="1409328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/>
                <a:t>WorldVol</a:t>
              </a:r>
              <a:endParaRPr lang="zh-CN" altLang="en-US" dirty="0"/>
            </a:p>
          </p:txBody>
        </p:sp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id="{829CB9B2-3D38-4890-BB5A-38F0C497A560}"/>
                </a:ext>
              </a:extLst>
            </p:cNvPr>
            <p:cNvSpPr/>
            <p:nvPr/>
          </p:nvSpPr>
          <p:spPr>
            <a:xfrm>
              <a:off x="7307932" y="1646238"/>
              <a:ext cx="1409328" cy="50405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/>
                <a:t>Ref_t</a:t>
              </a:r>
              <a:endParaRPr lang="zh-CN" altLang="en-US" dirty="0"/>
            </a:p>
          </p:txBody>
        </p:sp>
        <p:cxnSp>
          <p:nvCxnSpPr>
            <p:cNvPr id="27" name="直接箭头连接符 26">
              <a:extLst>
                <a:ext uri="{FF2B5EF4-FFF2-40B4-BE49-F238E27FC236}">
                  <a16:creationId xmlns:a16="http://schemas.microsoft.com/office/drawing/2014/main" id="{4FC3DB16-44D6-4CE8-9E28-3243F5EDE470}"/>
                </a:ext>
              </a:extLst>
            </p:cNvPr>
            <p:cNvCxnSpPr>
              <a:stCxn id="5" idx="0"/>
              <a:endCxn id="29" idx="2"/>
            </p:cNvCxnSpPr>
            <p:nvPr/>
          </p:nvCxnSpPr>
          <p:spPr>
            <a:xfrm flipV="1">
              <a:off x="8012596" y="2150294"/>
              <a:ext cx="0" cy="4691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箭头连接符 30">
              <a:extLst>
                <a:ext uri="{FF2B5EF4-FFF2-40B4-BE49-F238E27FC236}">
                  <a16:creationId xmlns:a16="http://schemas.microsoft.com/office/drawing/2014/main" id="{B09E4C3C-8415-428F-A52D-C05AF6F79C6A}"/>
                </a:ext>
              </a:extLst>
            </p:cNvPr>
            <p:cNvCxnSpPr>
              <a:stCxn id="15" idx="0"/>
              <a:endCxn id="28" idx="2"/>
            </p:cNvCxnSpPr>
            <p:nvPr/>
          </p:nvCxnSpPr>
          <p:spPr>
            <a:xfrm flipV="1">
              <a:off x="9819881" y="2150294"/>
              <a:ext cx="0" cy="4691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箭头连接符 32">
              <a:extLst>
                <a:ext uri="{FF2B5EF4-FFF2-40B4-BE49-F238E27FC236}">
                  <a16:creationId xmlns:a16="http://schemas.microsoft.com/office/drawing/2014/main" id="{B05EA959-9B2B-47CA-903C-2581B1A4222B}"/>
                </a:ext>
              </a:extLst>
            </p:cNvPr>
            <p:cNvCxnSpPr>
              <a:stCxn id="9" idx="0"/>
              <a:endCxn id="5" idx="2"/>
            </p:cNvCxnSpPr>
            <p:nvPr/>
          </p:nvCxnSpPr>
          <p:spPr>
            <a:xfrm flipV="1">
              <a:off x="8012596" y="3123545"/>
              <a:ext cx="0" cy="46377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箭头连接符 34">
              <a:extLst>
                <a:ext uri="{FF2B5EF4-FFF2-40B4-BE49-F238E27FC236}">
                  <a16:creationId xmlns:a16="http://schemas.microsoft.com/office/drawing/2014/main" id="{C9E261A7-C37A-4567-9380-0E54F5C40B64}"/>
                </a:ext>
              </a:extLst>
            </p:cNvPr>
            <p:cNvCxnSpPr>
              <a:stCxn id="16" idx="0"/>
              <a:endCxn id="15" idx="2"/>
            </p:cNvCxnSpPr>
            <p:nvPr/>
          </p:nvCxnSpPr>
          <p:spPr>
            <a:xfrm flipV="1">
              <a:off x="9819881" y="3123545"/>
              <a:ext cx="0" cy="4691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箭头连接符 36">
              <a:extLst>
                <a:ext uri="{FF2B5EF4-FFF2-40B4-BE49-F238E27FC236}">
                  <a16:creationId xmlns:a16="http://schemas.microsoft.com/office/drawing/2014/main" id="{E68F7B99-141B-4139-A901-2EAAC754E3A3}"/>
                </a:ext>
              </a:extLst>
            </p:cNvPr>
            <p:cNvCxnSpPr>
              <a:stCxn id="10" idx="0"/>
              <a:endCxn id="9" idx="2"/>
            </p:cNvCxnSpPr>
            <p:nvPr/>
          </p:nvCxnSpPr>
          <p:spPr>
            <a:xfrm flipV="1">
              <a:off x="8012596" y="4091372"/>
              <a:ext cx="0" cy="4746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接箭头连接符 38">
              <a:extLst>
                <a:ext uri="{FF2B5EF4-FFF2-40B4-BE49-F238E27FC236}">
                  <a16:creationId xmlns:a16="http://schemas.microsoft.com/office/drawing/2014/main" id="{758CA981-D7E3-4966-8CC8-640ABD9C6CF6}"/>
                </a:ext>
              </a:extLst>
            </p:cNvPr>
            <p:cNvCxnSpPr>
              <a:cxnSpLocks/>
              <a:stCxn id="17" idx="0"/>
              <a:endCxn id="16" idx="2"/>
            </p:cNvCxnSpPr>
            <p:nvPr/>
          </p:nvCxnSpPr>
          <p:spPr>
            <a:xfrm flipV="1">
              <a:off x="9819881" y="4096796"/>
              <a:ext cx="0" cy="4691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89" name="组合 7188">
            <a:extLst>
              <a:ext uri="{FF2B5EF4-FFF2-40B4-BE49-F238E27FC236}">
                <a16:creationId xmlns:a16="http://schemas.microsoft.com/office/drawing/2014/main" id="{892A4249-1488-4E82-A4A5-815C32008783}"/>
              </a:ext>
            </a:extLst>
          </p:cNvPr>
          <p:cNvGrpSpPr/>
          <p:nvPr/>
        </p:nvGrpSpPr>
        <p:grpSpPr>
          <a:xfrm>
            <a:off x="695400" y="1517158"/>
            <a:ext cx="6124349" cy="2293539"/>
            <a:chOff x="407378" y="3660200"/>
            <a:chExt cx="6124349" cy="2293539"/>
          </a:xfrm>
        </p:grpSpPr>
        <p:sp>
          <p:nvSpPr>
            <p:cNvPr id="63" name="文本框 62">
              <a:extLst>
                <a:ext uri="{FF2B5EF4-FFF2-40B4-BE49-F238E27FC236}">
                  <a16:creationId xmlns:a16="http://schemas.microsoft.com/office/drawing/2014/main" id="{21D45707-FF88-4DD1-A0A2-3139D499F1DB}"/>
                </a:ext>
              </a:extLst>
            </p:cNvPr>
            <p:cNvSpPr txBox="1"/>
            <p:nvPr/>
          </p:nvSpPr>
          <p:spPr>
            <a:xfrm>
              <a:off x="782821" y="3660200"/>
              <a:ext cx="8640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Geant4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类</a:t>
              </a:r>
            </a:p>
          </p:txBody>
        </p:sp>
        <p:sp>
          <p:nvSpPr>
            <p:cNvPr id="7168" name="文本框 7167">
              <a:extLst>
                <a:ext uri="{FF2B5EF4-FFF2-40B4-BE49-F238E27FC236}">
                  <a16:creationId xmlns:a16="http://schemas.microsoft.com/office/drawing/2014/main" id="{F0FEDEBC-FBB4-43DC-96C2-D754DBCBA45B}"/>
                </a:ext>
              </a:extLst>
            </p:cNvPr>
            <p:cNvSpPr txBox="1"/>
            <p:nvPr/>
          </p:nvSpPr>
          <p:spPr>
            <a:xfrm>
              <a:off x="3179676" y="3663340"/>
              <a:ext cx="151216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DD4hep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类</a:t>
              </a:r>
            </a:p>
          </p:txBody>
        </p:sp>
        <p:sp>
          <p:nvSpPr>
            <p:cNvPr id="7169" name="矩形: 圆角 7168">
              <a:extLst>
                <a:ext uri="{FF2B5EF4-FFF2-40B4-BE49-F238E27FC236}">
                  <a16:creationId xmlns:a16="http://schemas.microsoft.com/office/drawing/2014/main" id="{B84AE5B2-1971-4D49-9836-70FEBD66D0CF}"/>
                </a:ext>
              </a:extLst>
            </p:cNvPr>
            <p:cNvSpPr/>
            <p:nvPr/>
          </p:nvSpPr>
          <p:spPr>
            <a:xfrm>
              <a:off x="407379" y="3979807"/>
              <a:ext cx="1705680" cy="4221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/>
                <a:t>PhysicalVolume</a:t>
              </a:r>
              <a:endParaRPr lang="zh-CN" altLang="en-US" dirty="0"/>
            </a:p>
          </p:txBody>
        </p:sp>
        <p:sp>
          <p:nvSpPr>
            <p:cNvPr id="68" name="矩形: 圆角 67">
              <a:extLst>
                <a:ext uri="{FF2B5EF4-FFF2-40B4-BE49-F238E27FC236}">
                  <a16:creationId xmlns:a16="http://schemas.microsoft.com/office/drawing/2014/main" id="{8F0E5120-1092-4723-832B-2254C713538E}"/>
                </a:ext>
              </a:extLst>
            </p:cNvPr>
            <p:cNvSpPr/>
            <p:nvPr/>
          </p:nvSpPr>
          <p:spPr>
            <a:xfrm>
              <a:off x="2851956" y="3976348"/>
              <a:ext cx="1659863" cy="4221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/>
                <a:t>PlacedVolume</a:t>
              </a:r>
              <a:endParaRPr lang="zh-CN" altLang="en-US" dirty="0"/>
            </a:p>
          </p:txBody>
        </p:sp>
        <p:sp>
          <p:nvSpPr>
            <p:cNvPr id="69" name="矩形: 圆角 68">
              <a:extLst>
                <a:ext uri="{FF2B5EF4-FFF2-40B4-BE49-F238E27FC236}">
                  <a16:creationId xmlns:a16="http://schemas.microsoft.com/office/drawing/2014/main" id="{2B5BCBBD-DA47-409F-B539-5A794FA587F5}"/>
                </a:ext>
              </a:extLst>
            </p:cNvPr>
            <p:cNvSpPr/>
            <p:nvPr/>
          </p:nvSpPr>
          <p:spPr>
            <a:xfrm>
              <a:off x="407378" y="4764577"/>
              <a:ext cx="1705679" cy="4221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err="1"/>
                <a:t>LogicalVolume</a:t>
              </a:r>
              <a:endParaRPr lang="zh-CN" altLang="en-US" dirty="0"/>
            </a:p>
          </p:txBody>
        </p:sp>
        <p:sp>
          <p:nvSpPr>
            <p:cNvPr id="70" name="矩形: 圆角 69">
              <a:extLst>
                <a:ext uri="{FF2B5EF4-FFF2-40B4-BE49-F238E27FC236}">
                  <a16:creationId xmlns:a16="http://schemas.microsoft.com/office/drawing/2014/main" id="{7F415C41-EF70-4035-AF36-7B569CB42613}"/>
                </a:ext>
              </a:extLst>
            </p:cNvPr>
            <p:cNvSpPr/>
            <p:nvPr/>
          </p:nvSpPr>
          <p:spPr>
            <a:xfrm>
              <a:off x="2851956" y="4764577"/>
              <a:ext cx="1659863" cy="4221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Volume</a:t>
              </a:r>
              <a:endParaRPr lang="zh-CN" altLang="en-US" dirty="0"/>
            </a:p>
          </p:txBody>
        </p:sp>
        <p:sp>
          <p:nvSpPr>
            <p:cNvPr id="71" name="矩形: 圆角 70">
              <a:extLst>
                <a:ext uri="{FF2B5EF4-FFF2-40B4-BE49-F238E27FC236}">
                  <a16:creationId xmlns:a16="http://schemas.microsoft.com/office/drawing/2014/main" id="{BED83F02-C43E-4F2B-8D69-812167A24D09}"/>
                </a:ext>
              </a:extLst>
            </p:cNvPr>
            <p:cNvSpPr/>
            <p:nvPr/>
          </p:nvSpPr>
          <p:spPr>
            <a:xfrm>
              <a:off x="407378" y="5525919"/>
              <a:ext cx="1705679" cy="4221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solid</a:t>
              </a:r>
              <a:endParaRPr lang="zh-CN" altLang="en-US" dirty="0"/>
            </a:p>
          </p:txBody>
        </p:sp>
        <p:sp>
          <p:nvSpPr>
            <p:cNvPr id="72" name="矩形: 圆角 71">
              <a:extLst>
                <a:ext uri="{FF2B5EF4-FFF2-40B4-BE49-F238E27FC236}">
                  <a16:creationId xmlns:a16="http://schemas.microsoft.com/office/drawing/2014/main" id="{6E8A0E3A-2628-41EE-B2FF-5C1FF3764C9C}"/>
                </a:ext>
              </a:extLst>
            </p:cNvPr>
            <p:cNvSpPr/>
            <p:nvPr/>
          </p:nvSpPr>
          <p:spPr>
            <a:xfrm>
              <a:off x="2851956" y="5525919"/>
              <a:ext cx="1659863" cy="422164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solid</a:t>
              </a:r>
              <a:endParaRPr lang="zh-CN" altLang="en-US" dirty="0"/>
            </a:p>
          </p:txBody>
        </p:sp>
        <p:cxnSp>
          <p:nvCxnSpPr>
            <p:cNvPr id="7171" name="直接箭头连接符 7170">
              <a:extLst>
                <a:ext uri="{FF2B5EF4-FFF2-40B4-BE49-F238E27FC236}">
                  <a16:creationId xmlns:a16="http://schemas.microsoft.com/office/drawing/2014/main" id="{F5DB756F-06B8-4BE6-9FBA-BB0EF0498BCF}"/>
                </a:ext>
              </a:extLst>
            </p:cNvPr>
            <p:cNvCxnSpPr>
              <a:cxnSpLocks/>
              <a:stCxn id="7169" idx="3"/>
              <a:endCxn id="68" idx="1"/>
            </p:cNvCxnSpPr>
            <p:nvPr/>
          </p:nvCxnSpPr>
          <p:spPr>
            <a:xfrm flipV="1">
              <a:off x="2113059" y="4187430"/>
              <a:ext cx="738897" cy="345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3" name="直接箭头连接符 7172">
              <a:extLst>
                <a:ext uri="{FF2B5EF4-FFF2-40B4-BE49-F238E27FC236}">
                  <a16:creationId xmlns:a16="http://schemas.microsoft.com/office/drawing/2014/main" id="{AD3635F5-2CF4-46CC-96C3-7203D8D96A10}"/>
                </a:ext>
              </a:extLst>
            </p:cNvPr>
            <p:cNvCxnSpPr>
              <a:cxnSpLocks/>
              <a:stCxn id="69" idx="3"/>
              <a:endCxn id="70" idx="1"/>
            </p:cNvCxnSpPr>
            <p:nvPr/>
          </p:nvCxnSpPr>
          <p:spPr>
            <a:xfrm>
              <a:off x="2113057" y="4975659"/>
              <a:ext cx="738899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75" name="直接箭头连接符 7174">
              <a:extLst>
                <a:ext uri="{FF2B5EF4-FFF2-40B4-BE49-F238E27FC236}">
                  <a16:creationId xmlns:a16="http://schemas.microsoft.com/office/drawing/2014/main" id="{8AB9E76C-4385-4118-9923-919CD56C4690}"/>
                </a:ext>
              </a:extLst>
            </p:cNvPr>
            <p:cNvCxnSpPr>
              <a:cxnSpLocks/>
              <a:stCxn id="71" idx="3"/>
              <a:endCxn id="72" idx="1"/>
            </p:cNvCxnSpPr>
            <p:nvPr/>
          </p:nvCxnSpPr>
          <p:spPr>
            <a:xfrm>
              <a:off x="2113057" y="5737001"/>
              <a:ext cx="738899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86" name="文本框 7185">
              <a:extLst>
                <a:ext uri="{FF2B5EF4-FFF2-40B4-BE49-F238E27FC236}">
                  <a16:creationId xmlns:a16="http://schemas.microsoft.com/office/drawing/2014/main" id="{FD8D3FCA-51E7-4075-A443-ECC3F17D4938}"/>
                </a:ext>
              </a:extLst>
            </p:cNvPr>
            <p:cNvSpPr txBox="1"/>
            <p:nvPr/>
          </p:nvSpPr>
          <p:spPr>
            <a:xfrm>
              <a:off x="4921376" y="4094551"/>
              <a:ext cx="158417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基于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ROOT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的几何，可同时参考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DD4hep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和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ROOT</a:t>
              </a:r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的手册</a:t>
              </a:r>
            </a:p>
          </p:txBody>
        </p:sp>
        <p:sp>
          <p:nvSpPr>
            <p:cNvPr id="88" name="矩形: 圆角 87">
              <a:extLst>
                <a:ext uri="{FF2B5EF4-FFF2-40B4-BE49-F238E27FC236}">
                  <a16:creationId xmlns:a16="http://schemas.microsoft.com/office/drawing/2014/main" id="{1E2F6BD5-197D-4397-8778-686A811910D7}"/>
                </a:ext>
              </a:extLst>
            </p:cNvPr>
            <p:cNvSpPr/>
            <p:nvPr/>
          </p:nvSpPr>
          <p:spPr>
            <a:xfrm>
              <a:off x="4871864" y="4936556"/>
              <a:ext cx="1659863" cy="101718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Box/</a:t>
              </a:r>
              <a:r>
                <a:rPr lang="en-US" altLang="zh-CN" dirty="0" err="1"/>
                <a:t>CutTube</a:t>
              </a:r>
              <a:r>
                <a:rPr lang="en-US" altLang="zh-CN" dirty="0"/>
                <a:t>/Sphere/</a:t>
              </a:r>
              <a:r>
                <a:rPr lang="en-US" altLang="zh-CN" dirty="0" err="1"/>
                <a:t>UnionSolid</a:t>
              </a:r>
              <a:r>
                <a:rPr lang="en-US" altLang="zh-CN" dirty="0"/>
                <a:t> etc.</a:t>
              </a:r>
              <a:endParaRPr lang="zh-CN" altLang="en-US" dirty="0"/>
            </a:p>
          </p:txBody>
        </p:sp>
        <p:cxnSp>
          <p:nvCxnSpPr>
            <p:cNvPr id="7188" name="直接箭头连接符 7187">
              <a:extLst>
                <a:ext uri="{FF2B5EF4-FFF2-40B4-BE49-F238E27FC236}">
                  <a16:creationId xmlns:a16="http://schemas.microsoft.com/office/drawing/2014/main" id="{3A29D785-8FF6-482C-BCB3-EC08333107EF}"/>
                </a:ext>
              </a:extLst>
            </p:cNvPr>
            <p:cNvCxnSpPr>
              <a:stCxn id="72" idx="3"/>
            </p:cNvCxnSpPr>
            <p:nvPr/>
          </p:nvCxnSpPr>
          <p:spPr>
            <a:xfrm>
              <a:off x="4511819" y="5737001"/>
              <a:ext cx="36004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90" name="文本框 7189">
            <a:extLst>
              <a:ext uri="{FF2B5EF4-FFF2-40B4-BE49-F238E27FC236}">
                <a16:creationId xmlns:a16="http://schemas.microsoft.com/office/drawing/2014/main" id="{4BD0340D-EF16-42F4-A644-33575F5C92E3}"/>
              </a:ext>
            </a:extLst>
          </p:cNvPr>
          <p:cNvSpPr txBox="1"/>
          <p:nvPr/>
        </p:nvSpPr>
        <p:spPr>
          <a:xfrm>
            <a:off x="8843619" y="5612949"/>
            <a:ext cx="2021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DD4hep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几何结构</a:t>
            </a:r>
          </a:p>
        </p:txBody>
      </p:sp>
      <p:cxnSp>
        <p:nvCxnSpPr>
          <p:cNvPr id="7192" name="直接箭头连接符 7191">
            <a:extLst>
              <a:ext uri="{FF2B5EF4-FFF2-40B4-BE49-F238E27FC236}">
                <a16:creationId xmlns:a16="http://schemas.microsoft.com/office/drawing/2014/main" id="{2E719DB9-D931-4246-B5AF-822D5C1146CD}"/>
              </a:ext>
            </a:extLst>
          </p:cNvPr>
          <p:cNvCxnSpPr>
            <a:stCxn id="72" idx="0"/>
            <a:endCxn id="70" idx="2"/>
          </p:cNvCxnSpPr>
          <p:nvPr/>
        </p:nvCxnSpPr>
        <p:spPr>
          <a:xfrm flipV="1">
            <a:off x="3969910" y="3043699"/>
            <a:ext cx="0" cy="339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94" name="直接箭头连接符 7193">
            <a:extLst>
              <a:ext uri="{FF2B5EF4-FFF2-40B4-BE49-F238E27FC236}">
                <a16:creationId xmlns:a16="http://schemas.microsoft.com/office/drawing/2014/main" id="{6D22CA65-606B-462E-ACAE-F1E3494AED75}"/>
              </a:ext>
            </a:extLst>
          </p:cNvPr>
          <p:cNvCxnSpPr>
            <a:stCxn id="70" idx="0"/>
            <a:endCxn id="68" idx="2"/>
          </p:cNvCxnSpPr>
          <p:nvPr/>
        </p:nvCxnSpPr>
        <p:spPr>
          <a:xfrm flipV="1">
            <a:off x="3969910" y="2255470"/>
            <a:ext cx="0" cy="3660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96" name="直接箭头连接符 7195">
            <a:extLst>
              <a:ext uri="{FF2B5EF4-FFF2-40B4-BE49-F238E27FC236}">
                <a16:creationId xmlns:a16="http://schemas.microsoft.com/office/drawing/2014/main" id="{448CC708-D71D-44E8-9409-9A24FDBD2AE3}"/>
              </a:ext>
            </a:extLst>
          </p:cNvPr>
          <p:cNvCxnSpPr>
            <a:stCxn id="71" idx="0"/>
            <a:endCxn id="69" idx="2"/>
          </p:cNvCxnSpPr>
          <p:nvPr/>
        </p:nvCxnSpPr>
        <p:spPr>
          <a:xfrm flipV="1">
            <a:off x="1548240" y="3043699"/>
            <a:ext cx="0" cy="3391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98" name="直接箭头连接符 7197">
            <a:extLst>
              <a:ext uri="{FF2B5EF4-FFF2-40B4-BE49-F238E27FC236}">
                <a16:creationId xmlns:a16="http://schemas.microsoft.com/office/drawing/2014/main" id="{2F85B31B-4D3E-4679-821B-2C6F76D905F4}"/>
              </a:ext>
            </a:extLst>
          </p:cNvPr>
          <p:cNvCxnSpPr>
            <a:stCxn id="69" idx="0"/>
            <a:endCxn id="7169" idx="2"/>
          </p:cNvCxnSpPr>
          <p:nvPr/>
        </p:nvCxnSpPr>
        <p:spPr>
          <a:xfrm flipV="1">
            <a:off x="1548240" y="2258929"/>
            <a:ext cx="1" cy="3626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961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PT内页副本1">
            <a:extLst>
              <a:ext uri="{FF2B5EF4-FFF2-40B4-BE49-F238E27FC236}">
                <a16:creationId xmlns:a16="http://schemas.microsoft.com/office/drawing/2014/main" id="{775852D9-AE7F-4445-A014-63CBB726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86456"/>
          <a:stretch/>
        </p:blipFill>
        <p:spPr bwMode="auto">
          <a:xfrm>
            <a:off x="0" y="0"/>
            <a:ext cx="12192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297088"/>
            <a:ext cx="6481936" cy="563562"/>
          </a:xfrm>
        </p:spPr>
        <p:txBody>
          <a:bodyPr/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DD4hep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构建几何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刘昱林</a:t>
            </a:r>
            <a:r>
              <a:rPr lang="en-US" altLang="zh-CN" dirty="0"/>
              <a:t>, USTC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t>14</a:t>
            </a:fld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BC0927B-129F-4C4E-AD56-8FE6CED01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82" y="1916324"/>
            <a:ext cx="7992888" cy="90060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0D2A1BB3-DDAF-4250-B629-A81D4FDB3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82" y="3259984"/>
            <a:ext cx="10873208" cy="62017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6EE63B5-8D9B-4C25-8289-E347DB4C35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782" y="4523566"/>
            <a:ext cx="11353800" cy="111664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60BB8BD-FDFF-48C3-A12A-34D08B51BFE3}"/>
              </a:ext>
            </a:extLst>
          </p:cNvPr>
          <p:cNvSpPr txBox="1"/>
          <p:nvPr/>
        </p:nvSpPr>
        <p:spPr>
          <a:xfrm>
            <a:off x="8557439" y="2043462"/>
            <a:ext cx="2669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拿到几何材料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创建次级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DetElement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创建几何形状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CD499B5-A811-407A-88EE-E5C78E6933DB}"/>
              </a:ext>
            </a:extLst>
          </p:cNvPr>
          <p:cNvSpPr txBox="1"/>
          <p:nvPr/>
        </p:nvSpPr>
        <p:spPr>
          <a:xfrm>
            <a:off x="2855640" y="1346931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上级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DetElement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2D0F83EE-0FD0-462B-9A93-8F36D31710CB}"/>
              </a:ext>
            </a:extLst>
          </p:cNvPr>
          <p:cNvCxnSpPr/>
          <p:nvPr/>
        </p:nvCxnSpPr>
        <p:spPr>
          <a:xfrm flipH="1">
            <a:off x="3359696" y="1623930"/>
            <a:ext cx="72008" cy="6529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>
            <a:extLst>
              <a:ext uri="{FF2B5EF4-FFF2-40B4-BE49-F238E27FC236}">
                <a16:creationId xmlns:a16="http://schemas.microsoft.com/office/drawing/2014/main" id="{8F6C9245-896F-4503-A0AE-B1D5708784B1}"/>
              </a:ext>
            </a:extLst>
          </p:cNvPr>
          <p:cNvSpPr txBox="1"/>
          <p:nvPr/>
        </p:nvSpPr>
        <p:spPr>
          <a:xfrm>
            <a:off x="502755" y="2939859"/>
            <a:ext cx="42472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创建逻辑几何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BBCDE586-F464-463E-9D8D-1D997CE27D97}"/>
              </a:ext>
            </a:extLst>
          </p:cNvPr>
          <p:cNvSpPr txBox="1"/>
          <p:nvPr/>
        </p:nvSpPr>
        <p:spPr>
          <a:xfrm>
            <a:off x="502755" y="4007398"/>
            <a:ext cx="3415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放置物理几何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并关联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DetElement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3F8B7837-33DA-49FB-AA7E-F46A6703BFF5}"/>
              </a:ext>
            </a:extLst>
          </p:cNvPr>
          <p:cNvSpPr txBox="1"/>
          <p:nvPr/>
        </p:nvSpPr>
        <p:spPr>
          <a:xfrm>
            <a:off x="4025841" y="3992364"/>
            <a:ext cx="4248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设置几何位置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Transform3D(Rotation3D, Translation3D)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7BBA2E46-D164-4503-AACE-4F0E323F516E}"/>
              </a:ext>
            </a:extLst>
          </p:cNvPr>
          <p:cNvCxnSpPr>
            <a:cxnSpLocks/>
          </p:cNvCxnSpPr>
          <p:nvPr/>
        </p:nvCxnSpPr>
        <p:spPr>
          <a:xfrm flipH="1">
            <a:off x="3431704" y="4269363"/>
            <a:ext cx="647464" cy="21475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D593D0F7-46EB-457A-8C77-DBD431FDB64F}"/>
              </a:ext>
            </a:extLst>
          </p:cNvPr>
          <p:cNvSpPr txBox="1"/>
          <p:nvPr/>
        </p:nvSpPr>
        <p:spPr>
          <a:xfrm>
            <a:off x="1703512" y="5878864"/>
            <a:ext cx="19442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关联几何与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DetElement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0DD8D116-4F52-44C3-84E2-F143ACBA1600}"/>
              </a:ext>
            </a:extLst>
          </p:cNvPr>
          <p:cNvCxnSpPr>
            <a:cxnSpLocks/>
          </p:cNvCxnSpPr>
          <p:nvPr/>
        </p:nvCxnSpPr>
        <p:spPr>
          <a:xfrm flipV="1">
            <a:off x="2423592" y="5640206"/>
            <a:ext cx="0" cy="2617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>
            <a:extLst>
              <a:ext uri="{FF2B5EF4-FFF2-40B4-BE49-F238E27FC236}">
                <a16:creationId xmlns:a16="http://schemas.microsoft.com/office/drawing/2014/main" id="{538C7CA4-2CBC-4339-ADB1-3C985752A7FA}"/>
              </a:ext>
            </a:extLst>
          </p:cNvPr>
          <p:cNvSpPr txBox="1"/>
          <p:nvPr/>
        </p:nvSpPr>
        <p:spPr>
          <a:xfrm>
            <a:off x="2315580" y="3997987"/>
            <a:ext cx="1224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设置几何属性</a:t>
            </a:r>
          </a:p>
        </p:txBody>
      </p: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6425E07B-14B9-45E4-93E5-3E805B09E16F}"/>
              </a:ext>
            </a:extLst>
          </p:cNvPr>
          <p:cNvCxnSpPr>
            <a:cxnSpLocks/>
          </p:cNvCxnSpPr>
          <p:nvPr/>
        </p:nvCxnSpPr>
        <p:spPr>
          <a:xfrm flipH="1" flipV="1">
            <a:off x="2495600" y="3835940"/>
            <a:ext cx="130784" cy="17145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7204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PT内页副本1">
            <a:extLst>
              <a:ext uri="{FF2B5EF4-FFF2-40B4-BE49-F238E27FC236}">
                <a16:creationId xmlns:a16="http://schemas.microsoft.com/office/drawing/2014/main" id="{775852D9-AE7F-4445-A014-63CBB726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86456"/>
          <a:stretch/>
        </p:blipFill>
        <p:spPr bwMode="auto">
          <a:xfrm>
            <a:off x="0" y="0"/>
            <a:ext cx="12192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297088"/>
            <a:ext cx="6481936" cy="563562"/>
          </a:xfrm>
        </p:spPr>
        <p:txBody>
          <a:bodyPr/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一个简单例子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8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构建一个简单的几何，一个正方体，内部放置一个铁管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Geometry/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FullGeometry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/compact/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下新建一个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testGeo.xml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文件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Geometry/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FullGeometry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src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下新建一个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testGeo.cpp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文件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刘昱林</a:t>
            </a:r>
            <a:r>
              <a:rPr lang="en-US" altLang="zh-CN" dirty="0"/>
              <a:t>, USTC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t>15</a:t>
            </a:fld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228A882-1019-4DD4-9806-8D2E0535B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1930" y="3645024"/>
            <a:ext cx="8312241" cy="2317028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4C22F71B-0923-4BF2-863E-54FBDFD332E0}"/>
              </a:ext>
            </a:extLst>
          </p:cNvPr>
          <p:cNvSpPr txBox="1"/>
          <p:nvPr/>
        </p:nvSpPr>
        <p:spPr>
          <a:xfrm>
            <a:off x="1055440" y="2851333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testGeo.xml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BF38813-5665-4B6A-9EC0-5CD22B5888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281" y="3181920"/>
            <a:ext cx="3213531" cy="3356992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9C6D8036-E2DB-475C-A596-679D020BF329}"/>
              </a:ext>
            </a:extLst>
          </p:cNvPr>
          <p:cNvSpPr/>
          <p:nvPr/>
        </p:nvSpPr>
        <p:spPr>
          <a:xfrm>
            <a:off x="479376" y="4509120"/>
            <a:ext cx="2880320" cy="11521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A9C8688E-DEEB-422A-AC72-827137F9D900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359696" y="5085184"/>
            <a:ext cx="281696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8794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PT内页副本1">
            <a:extLst>
              <a:ext uri="{FF2B5EF4-FFF2-40B4-BE49-F238E27FC236}">
                <a16:creationId xmlns:a16="http://schemas.microsoft.com/office/drawing/2014/main" id="{775852D9-AE7F-4445-A014-63CBB726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86456"/>
          <a:stretch/>
        </p:blipFill>
        <p:spPr bwMode="auto">
          <a:xfrm>
            <a:off x="0" y="0"/>
            <a:ext cx="12192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297088"/>
            <a:ext cx="6481936" cy="563562"/>
          </a:xfrm>
        </p:spPr>
        <p:txBody>
          <a:bodyPr/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一个简单例子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刘昱林</a:t>
            </a:r>
            <a:r>
              <a:rPr lang="en-US" altLang="zh-CN" dirty="0"/>
              <a:t>, USTC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t>16</a:t>
            </a:fld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332AE3C-CE62-491B-8B37-3BEB8C982F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4027"/>
          <a:stretch/>
        </p:blipFill>
        <p:spPr>
          <a:xfrm>
            <a:off x="1007504" y="2633142"/>
            <a:ext cx="10033227" cy="2736304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1F9DC13C-7C1E-475A-B74B-D2429BD092C5}"/>
              </a:ext>
            </a:extLst>
          </p:cNvPr>
          <p:cNvSpPr txBox="1"/>
          <p:nvPr/>
        </p:nvSpPr>
        <p:spPr>
          <a:xfrm>
            <a:off x="1007504" y="2103001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testGeo.cpp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9EC3AB54-D2B7-4210-9BEC-38CD98CD697D}"/>
              </a:ext>
            </a:extLst>
          </p:cNvPr>
          <p:cNvSpPr txBox="1"/>
          <p:nvPr/>
        </p:nvSpPr>
        <p:spPr>
          <a:xfrm>
            <a:off x="9619329" y="3994843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</a:t>
            </a:r>
            <a:r>
              <a:rPr lang="en-US" altLang="zh-CN" sz="1200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worldVol</a:t>
            </a:r>
            <a:endParaRPr lang="zh-CN" altLang="en-US" sz="12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D3917FC-6B06-487B-BE9E-14C56009AB5C}"/>
              </a:ext>
            </a:extLst>
          </p:cNvPr>
          <p:cNvSpPr/>
          <p:nvPr/>
        </p:nvSpPr>
        <p:spPr>
          <a:xfrm>
            <a:off x="1211366" y="3917990"/>
            <a:ext cx="9769267" cy="136815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2136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PT内页副本1">
            <a:extLst>
              <a:ext uri="{FF2B5EF4-FFF2-40B4-BE49-F238E27FC236}">
                <a16:creationId xmlns:a16="http://schemas.microsoft.com/office/drawing/2014/main" id="{775852D9-AE7F-4445-A014-63CBB726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86456"/>
          <a:stretch/>
        </p:blipFill>
        <p:spPr bwMode="auto">
          <a:xfrm>
            <a:off x="0" y="0"/>
            <a:ext cx="12192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297088"/>
            <a:ext cx="6481936" cy="563562"/>
          </a:xfrm>
        </p:spPr>
        <p:txBody>
          <a:bodyPr/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一个简单例子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刘昱林</a:t>
            </a:r>
            <a:r>
              <a:rPr lang="en-US" altLang="zh-CN" dirty="0"/>
              <a:t>, USTC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t>17</a:t>
            </a:fld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059DBE8-A4BB-467C-97A5-82F45F5BCF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300"/>
          <a:stretch/>
        </p:blipFill>
        <p:spPr>
          <a:xfrm>
            <a:off x="1271464" y="1749977"/>
            <a:ext cx="9046028" cy="4437112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9D2425C-0288-4C3A-86A9-7AC5BB71DF5B}"/>
              </a:ext>
            </a:extLst>
          </p:cNvPr>
          <p:cNvSpPr txBox="1"/>
          <p:nvPr/>
        </p:nvSpPr>
        <p:spPr>
          <a:xfrm>
            <a:off x="7818512" y="2060848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创建正方体，放置于</a:t>
            </a:r>
            <a:r>
              <a:rPr lang="en-US" altLang="zh-CN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world</a:t>
            </a:r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里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9CABEE2-F673-47C8-815C-63FE9C78B272}"/>
              </a:ext>
            </a:extLst>
          </p:cNvPr>
          <p:cNvSpPr txBox="1"/>
          <p:nvPr/>
        </p:nvSpPr>
        <p:spPr>
          <a:xfrm>
            <a:off x="7818512" y="3737700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创建铁管，放置于正方体里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8080F9D-7F99-4E6D-95E1-323C4AAF1D32}"/>
              </a:ext>
            </a:extLst>
          </p:cNvPr>
          <p:cNvSpPr txBox="1"/>
          <p:nvPr/>
        </p:nvSpPr>
        <p:spPr>
          <a:xfrm>
            <a:off x="7818512" y="5803702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声明此模块</a:t>
            </a:r>
          </a:p>
        </p:txBody>
      </p:sp>
    </p:spTree>
    <p:extLst>
      <p:ext uri="{BB962C8B-B14F-4D97-AF65-F5344CB8AC3E}">
        <p14:creationId xmlns:p14="http://schemas.microsoft.com/office/powerpoint/2010/main" val="1047528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PT内页副本1">
            <a:extLst>
              <a:ext uri="{FF2B5EF4-FFF2-40B4-BE49-F238E27FC236}">
                <a16:creationId xmlns:a16="http://schemas.microsoft.com/office/drawing/2014/main" id="{775852D9-AE7F-4445-A014-63CBB726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86456"/>
          <a:stretch/>
        </p:blipFill>
        <p:spPr bwMode="auto">
          <a:xfrm>
            <a:off x="0" y="0"/>
            <a:ext cx="12192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297088"/>
            <a:ext cx="6481936" cy="563562"/>
          </a:xfrm>
        </p:spPr>
        <p:txBody>
          <a:bodyPr/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一个简单例子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刘昱林</a:t>
            </a:r>
            <a:r>
              <a:rPr lang="en-US" altLang="zh-CN" dirty="0"/>
              <a:t>, USTC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t>18</a:t>
            </a:fld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9A0AB5B0-E977-4007-B995-7913535C1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983" y="2492896"/>
            <a:ext cx="4639322" cy="272453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EAF632CE-9F98-43F2-B93E-4EE7C7E1A531}"/>
              </a:ext>
            </a:extLst>
          </p:cNvPr>
          <p:cNvSpPr txBox="1"/>
          <p:nvPr/>
        </p:nvSpPr>
        <p:spPr>
          <a:xfrm>
            <a:off x="1559496" y="2053161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STCF.xml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中，引用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testGeo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几何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F5B441B-B4E3-453C-9067-21534EAE39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4275" y="2420888"/>
            <a:ext cx="4796808" cy="314424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8CD7ACB-19F3-4E06-B78A-6CD120DDA84F}"/>
              </a:ext>
            </a:extLst>
          </p:cNvPr>
          <p:cNvSpPr txBox="1"/>
          <p:nvPr/>
        </p:nvSpPr>
        <p:spPr>
          <a:xfrm>
            <a:off x="6816080" y="1729995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重新运行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cmake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配置和编译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运行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geoDisplay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-compact STCF.xml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5000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PT内页副本1">
            <a:extLst>
              <a:ext uri="{FF2B5EF4-FFF2-40B4-BE49-F238E27FC236}">
                <a16:creationId xmlns:a16="http://schemas.microsoft.com/office/drawing/2014/main" id="{775852D9-AE7F-4445-A014-63CBB726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86456"/>
          <a:stretch/>
        </p:blipFill>
        <p:spPr bwMode="auto">
          <a:xfrm>
            <a:off x="0" y="0"/>
            <a:ext cx="12192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297088"/>
            <a:ext cx="6481936" cy="563562"/>
          </a:xfrm>
        </p:spPr>
        <p:txBody>
          <a:bodyPr/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一个简单例子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8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运行几何重叠检查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刘昱林</a:t>
            </a:r>
            <a:r>
              <a:rPr lang="en-US" altLang="zh-CN" dirty="0"/>
              <a:t>, USTC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t>19</a:t>
            </a:fld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B7CED3E-6704-4798-94C9-5E2AB76A4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2156540"/>
            <a:ext cx="6793422" cy="419981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FA0CAEFC-5018-4D11-877A-B283A5DF2FD4}"/>
              </a:ext>
            </a:extLst>
          </p:cNvPr>
          <p:cNvSpPr txBox="1"/>
          <p:nvPr/>
        </p:nvSpPr>
        <p:spPr>
          <a:xfrm>
            <a:off x="8472264" y="4916998"/>
            <a:ext cx="21659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几何重叠为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1AD85A22-0790-4361-BD0B-3F824311B2CF}"/>
              </a:ext>
            </a:extLst>
          </p:cNvPr>
          <p:cNvCxnSpPr>
            <a:cxnSpLocks/>
          </p:cNvCxnSpPr>
          <p:nvPr/>
        </p:nvCxnSpPr>
        <p:spPr>
          <a:xfrm flipH="1">
            <a:off x="6234336" y="5085184"/>
            <a:ext cx="2165920" cy="19395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25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PT内页副本1">
            <a:extLst>
              <a:ext uri="{FF2B5EF4-FFF2-40B4-BE49-F238E27FC236}">
                <a16:creationId xmlns:a16="http://schemas.microsoft.com/office/drawing/2014/main" id="{775852D9-AE7F-4445-A014-63CBB726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86456"/>
          <a:stretch/>
        </p:blipFill>
        <p:spPr bwMode="auto">
          <a:xfrm>
            <a:off x="0" y="0"/>
            <a:ext cx="12192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297088"/>
            <a:ext cx="6481936" cy="563562"/>
          </a:xfrm>
        </p:spPr>
        <p:txBody>
          <a:bodyPr/>
          <a:lstStyle/>
          <a:p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DD4hep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介绍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8" name="Rectangle 10"/>
          <p:cNvSpPr>
            <a:spLocks noGrp="1" noChangeArrowheads="1"/>
          </p:cNvSpPr>
          <p:nvPr>
            <p:ph idx="1"/>
          </p:nvPr>
        </p:nvSpPr>
        <p:spPr>
          <a:xfrm>
            <a:off x="838200" y="2093523"/>
            <a:ext cx="5257800" cy="4083439"/>
          </a:xfrm>
        </p:spPr>
        <p:txBody>
          <a:bodyPr/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OSCAR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DD4hep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构建几何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DD4hep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https://dd4hep.web.cern.ch/dd4hep/page/users-manual/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DD4hep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代码参考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https://dd4hep.web.cern.ch/dd4hep/reference/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DD4hep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xml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c++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描述几何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Xml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提供几何描述参数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C++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根据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xml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参数构建几何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DD4hep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也提供几何可视化、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Geant4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几何转化的功能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本文主要内容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OSCAR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几何使用方法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如何使用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DD4hep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描述几何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刘昱林</a:t>
            </a:r>
            <a:r>
              <a:rPr lang="en-US" altLang="zh-CN" dirty="0"/>
              <a:t>, USTC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t>2</a:t>
            </a:fld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42F8688-C10D-43A8-82DA-D7241AC039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0016" y="2040200"/>
            <a:ext cx="4897760" cy="268481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A4D26E30-E6C1-4370-ACA8-D767BA85C41C}"/>
              </a:ext>
            </a:extLst>
          </p:cNvPr>
          <p:cNvSpPr txBox="1"/>
          <p:nvPr/>
        </p:nvSpPr>
        <p:spPr>
          <a:xfrm>
            <a:off x="8040216" y="5301083"/>
            <a:ext cx="34563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DD4hep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模块组成</a:t>
            </a: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86061500-D133-4517-A508-7FA68A0BC6D0}"/>
              </a:ext>
            </a:extLst>
          </p:cNvPr>
          <p:cNvSpPr/>
          <p:nvPr/>
        </p:nvSpPr>
        <p:spPr>
          <a:xfrm>
            <a:off x="6240016" y="2276872"/>
            <a:ext cx="2088232" cy="64807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92D27A43-92FF-4C1B-8E03-71C57A059B97}"/>
              </a:ext>
            </a:extLst>
          </p:cNvPr>
          <p:cNvSpPr/>
          <p:nvPr/>
        </p:nvSpPr>
        <p:spPr>
          <a:xfrm>
            <a:off x="7074396" y="2989902"/>
            <a:ext cx="893812" cy="36709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id="{86CBD0CF-C6A7-46D5-AEFF-720260ED5810}"/>
              </a:ext>
            </a:extLst>
          </p:cNvPr>
          <p:cNvSpPr/>
          <p:nvPr/>
        </p:nvSpPr>
        <p:spPr>
          <a:xfrm>
            <a:off x="8040216" y="3501008"/>
            <a:ext cx="936104" cy="116608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E1C375A8-E30A-4AEC-8CE8-92B3D8EEF12F}"/>
              </a:ext>
            </a:extLst>
          </p:cNvPr>
          <p:cNvSpPr txBox="1"/>
          <p:nvPr/>
        </p:nvSpPr>
        <p:spPr>
          <a:xfrm>
            <a:off x="6228592" y="4850611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主要使用的模块</a:t>
            </a: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E0A4ACE9-94AD-4D45-9643-FF3AC2AD82C1}"/>
              </a:ext>
            </a:extLst>
          </p:cNvPr>
          <p:cNvCxnSpPr>
            <a:cxnSpLocks/>
          </p:cNvCxnSpPr>
          <p:nvPr/>
        </p:nvCxnSpPr>
        <p:spPr>
          <a:xfrm flipV="1">
            <a:off x="6744072" y="3068960"/>
            <a:ext cx="36612" cy="15981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5C8818DC-1A58-43F6-8E4E-AA84962E57D1}"/>
              </a:ext>
            </a:extLst>
          </p:cNvPr>
          <p:cNvCxnSpPr>
            <a:cxnSpLocks/>
          </p:cNvCxnSpPr>
          <p:nvPr/>
        </p:nvCxnSpPr>
        <p:spPr>
          <a:xfrm flipV="1">
            <a:off x="6850875" y="3437176"/>
            <a:ext cx="198927" cy="12299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153D9D31-A377-4598-8BCF-EC99FD5A6F9A}"/>
              </a:ext>
            </a:extLst>
          </p:cNvPr>
          <p:cNvCxnSpPr>
            <a:cxnSpLocks/>
          </p:cNvCxnSpPr>
          <p:nvPr/>
        </p:nvCxnSpPr>
        <p:spPr>
          <a:xfrm flipV="1">
            <a:off x="7521302" y="4678076"/>
            <a:ext cx="529791" cy="2263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407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07AE08F-97A9-45CA-B4E8-2927F8378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61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279576" y="2564905"/>
            <a:ext cx="7772400" cy="1470025"/>
          </a:xfrm>
        </p:spPr>
        <p:txBody>
          <a:bodyPr anchor="ctr"/>
          <a:lstStyle/>
          <a:p>
            <a:r>
              <a:rPr lang="en-US" altLang="zh-CN" sz="4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zh-CN" sz="4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1985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PT内页副本1">
            <a:extLst>
              <a:ext uri="{FF2B5EF4-FFF2-40B4-BE49-F238E27FC236}">
                <a16:creationId xmlns:a16="http://schemas.microsoft.com/office/drawing/2014/main" id="{775852D9-AE7F-4445-A014-63CBB726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86456"/>
          <a:stretch/>
        </p:blipFill>
        <p:spPr bwMode="auto">
          <a:xfrm>
            <a:off x="0" y="0"/>
            <a:ext cx="12192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297088"/>
            <a:ext cx="6481936" cy="563562"/>
          </a:xfrm>
        </p:spPr>
        <p:txBody>
          <a:bodyPr/>
          <a:lstStyle/>
          <a:p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8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刘昱林</a:t>
            </a:r>
            <a:r>
              <a:rPr lang="en-US" altLang="zh-CN" dirty="0"/>
              <a:t>, USTC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t>21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979948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PT内页副本1">
            <a:extLst>
              <a:ext uri="{FF2B5EF4-FFF2-40B4-BE49-F238E27FC236}">
                <a16:creationId xmlns:a16="http://schemas.microsoft.com/office/drawing/2014/main" id="{775852D9-AE7F-4445-A014-63CBB726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86456"/>
          <a:stretch/>
        </p:blipFill>
        <p:spPr bwMode="auto">
          <a:xfrm>
            <a:off x="0" y="0"/>
            <a:ext cx="12192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297088"/>
            <a:ext cx="6481936" cy="563562"/>
          </a:xfrm>
        </p:spPr>
        <p:txBody>
          <a:bodyPr/>
          <a:lstStyle/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环境配置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8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以兰大服务器为例，介绍使用方法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刘昱林</a:t>
            </a:r>
            <a:r>
              <a:rPr lang="en-US" altLang="zh-CN" dirty="0"/>
              <a:t>, USTC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t>3</a:t>
            </a:fld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6430867-BFD1-484E-828E-42C1963E9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9456" y="2564904"/>
            <a:ext cx="9630202" cy="201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353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PT内页副本1">
            <a:extLst>
              <a:ext uri="{FF2B5EF4-FFF2-40B4-BE49-F238E27FC236}">
                <a16:creationId xmlns:a16="http://schemas.microsoft.com/office/drawing/2014/main" id="{775852D9-AE7F-4445-A014-63CBB726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86456"/>
          <a:stretch/>
        </p:blipFill>
        <p:spPr bwMode="auto">
          <a:xfrm>
            <a:off x="0" y="0"/>
            <a:ext cx="12192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297088"/>
            <a:ext cx="6481936" cy="563562"/>
          </a:xfrm>
        </p:spPr>
        <p:txBody>
          <a:bodyPr/>
          <a:lstStyle/>
          <a:p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DD4hep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使用方法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8" name="Rectangle 10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4465006" cy="4351338"/>
          </a:xfrm>
        </p:spPr>
        <p:txBody>
          <a:bodyPr/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常用命令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完成几何构建后需要几何检查程序来检查几何是否存在重叠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刘昱林</a:t>
            </a:r>
            <a:r>
              <a:rPr lang="en-US" altLang="zh-CN" dirty="0"/>
              <a:t>, USTC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t>4</a:t>
            </a:fld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808DD75-BA92-4469-9C72-5D75E6E4D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676" y="2420888"/>
            <a:ext cx="4764286" cy="3266237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D7CBA1D-0B3C-407A-AF28-27CFDD4B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1144" y="3311517"/>
            <a:ext cx="1098996" cy="2375608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9D42F308-E998-4DC8-A8EC-E135050099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8362" y="2296262"/>
            <a:ext cx="5563376" cy="82879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A57073E-9D50-4769-A7A2-939D8FCD6DC3}"/>
              </a:ext>
            </a:extLst>
          </p:cNvPr>
          <p:cNvSpPr txBox="1"/>
          <p:nvPr/>
        </p:nvSpPr>
        <p:spPr>
          <a:xfrm>
            <a:off x="8112224" y="5767591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可视化界面</a:t>
            </a:r>
          </a:p>
        </p:txBody>
      </p:sp>
    </p:spTree>
    <p:extLst>
      <p:ext uri="{BB962C8B-B14F-4D97-AF65-F5344CB8AC3E}">
        <p14:creationId xmlns:p14="http://schemas.microsoft.com/office/powerpoint/2010/main" val="4079479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PT内页副本1">
            <a:extLst>
              <a:ext uri="{FF2B5EF4-FFF2-40B4-BE49-F238E27FC236}">
                <a16:creationId xmlns:a16="http://schemas.microsoft.com/office/drawing/2014/main" id="{775852D9-AE7F-4445-A014-63CBB726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86456"/>
          <a:stretch/>
        </p:blipFill>
        <p:spPr bwMode="auto">
          <a:xfrm>
            <a:off x="0" y="0"/>
            <a:ext cx="12192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297088"/>
            <a:ext cx="6481936" cy="563562"/>
          </a:xfrm>
        </p:spPr>
        <p:txBody>
          <a:bodyPr/>
          <a:lstStyle/>
          <a:p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DD4hep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使用方法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8" name="Rectangle 10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OSCAR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调用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模拟和重建算法中，通过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python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脚本调用几何服务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几何服务中，将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DD4hep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几何转换为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Geant4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几何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刘昱林</a:t>
            </a:r>
            <a:r>
              <a:rPr lang="en-US" altLang="zh-CN" dirty="0"/>
              <a:t>, USTC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t>5</a:t>
            </a:fld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1545B61-859E-40EA-A46E-B68C403125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7000" y="2345508"/>
            <a:ext cx="8897592" cy="75258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68B0A46-B2EB-4D0F-912B-20CE73E2FC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4365104"/>
            <a:ext cx="5849166" cy="171473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E20E022-FD97-4DC0-A308-6ED2DDCFFDD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5822"/>
          <a:stretch/>
        </p:blipFill>
        <p:spPr>
          <a:xfrm>
            <a:off x="2526999" y="3055660"/>
            <a:ext cx="8897593" cy="80699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3BC67BBD-9C73-41A4-92D5-27F5AFAEF068}"/>
              </a:ext>
            </a:extLst>
          </p:cNvPr>
          <p:cNvSpPr txBox="1"/>
          <p:nvPr/>
        </p:nvSpPr>
        <p:spPr>
          <a:xfrm>
            <a:off x="838200" y="2583298"/>
            <a:ext cx="1658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模拟算法的几何服务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DB007FE-911F-4EB8-A8BE-2A52B6E2EE4C}"/>
              </a:ext>
            </a:extLst>
          </p:cNvPr>
          <p:cNvSpPr txBox="1"/>
          <p:nvPr/>
        </p:nvSpPr>
        <p:spPr>
          <a:xfrm>
            <a:off x="841034" y="3261629"/>
            <a:ext cx="16586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重建算法的几何服务</a:t>
            </a:r>
          </a:p>
        </p:txBody>
      </p:sp>
    </p:spTree>
    <p:extLst>
      <p:ext uri="{BB962C8B-B14F-4D97-AF65-F5344CB8AC3E}">
        <p14:creationId xmlns:p14="http://schemas.microsoft.com/office/powerpoint/2010/main" val="4104413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PT内页副本1">
            <a:extLst>
              <a:ext uri="{FF2B5EF4-FFF2-40B4-BE49-F238E27FC236}">
                <a16:creationId xmlns:a16="http://schemas.microsoft.com/office/drawing/2014/main" id="{775852D9-AE7F-4445-A014-63CBB726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86456"/>
          <a:stretch/>
        </p:blipFill>
        <p:spPr bwMode="auto">
          <a:xfrm>
            <a:off x="0" y="0"/>
            <a:ext cx="12192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297088"/>
            <a:ext cx="6481936" cy="563562"/>
          </a:xfrm>
        </p:spPr>
        <p:txBody>
          <a:bodyPr/>
          <a:lstStyle/>
          <a:p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DD4hep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几何构建</a:t>
            </a:r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-xml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8" name="Rectangle 10"/>
          <p:cNvSpPr>
            <a:spLocks noGrp="1" noChangeArrowheads="1"/>
          </p:cNvSpPr>
          <p:nvPr>
            <p:ph idx="1"/>
          </p:nvPr>
        </p:nvSpPr>
        <p:spPr>
          <a:xfrm>
            <a:off x="838200" y="1844825"/>
            <a:ext cx="10515600" cy="4332138"/>
          </a:xfrm>
        </p:spPr>
        <p:txBody>
          <a:bodyPr numCol="2"/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Xml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：可扩展标记语言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Xml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的写法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需要次级标签以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&lt;tag&gt;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开头，以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&lt;/tag&gt;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结尾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不需要次级标签则可以直接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&lt;tag/&gt;</a:t>
            </a:r>
          </a:p>
          <a:p>
            <a:pPr lvl="1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每个标签可以添加属性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lvl="1"/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&lt;!--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开头和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--&gt;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结尾进行注释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STCF.xml</a:t>
            </a: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刘昱林</a:t>
            </a:r>
            <a:r>
              <a:rPr lang="en-US" altLang="zh-CN" dirty="0"/>
              <a:t>, USTC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t>6</a:t>
            </a:fld>
            <a:endParaRPr lang="en-US" altLang="zh-CN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27241229-69D5-4435-AAF0-EDDF25782E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944" y="2276872"/>
            <a:ext cx="5976664" cy="2264408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05092F25-EE70-460E-9057-19DFE564BB7B}"/>
              </a:ext>
            </a:extLst>
          </p:cNvPr>
          <p:cNvSpPr txBox="1"/>
          <p:nvPr/>
        </p:nvSpPr>
        <p:spPr>
          <a:xfrm>
            <a:off x="6529264" y="4834827"/>
            <a:ext cx="48245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标签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lccdd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引用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DD4hep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模板文件，预置了大量描述标签</a:t>
            </a: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6101DE61-E9E0-45A4-86A8-C35655A2025E}"/>
              </a:ext>
            </a:extLst>
          </p:cNvPr>
          <p:cNvCxnSpPr/>
          <p:nvPr/>
        </p:nvCxnSpPr>
        <p:spPr>
          <a:xfrm flipV="1">
            <a:off x="9408368" y="2924944"/>
            <a:ext cx="0" cy="179572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>
            <a:extLst>
              <a:ext uri="{FF2B5EF4-FFF2-40B4-BE49-F238E27FC236}">
                <a16:creationId xmlns:a16="http://schemas.microsoft.com/office/drawing/2014/main" id="{FA80311C-07E7-4C1F-8555-0C3385516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3432" y="3541015"/>
            <a:ext cx="3982006" cy="100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02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PT内页副本1">
            <a:extLst>
              <a:ext uri="{FF2B5EF4-FFF2-40B4-BE49-F238E27FC236}">
                <a16:creationId xmlns:a16="http://schemas.microsoft.com/office/drawing/2014/main" id="{775852D9-AE7F-4445-A014-63CBB726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86456"/>
          <a:stretch/>
        </p:blipFill>
        <p:spPr bwMode="auto">
          <a:xfrm>
            <a:off x="0" y="0"/>
            <a:ext cx="12192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297088"/>
            <a:ext cx="6481936" cy="563562"/>
          </a:xfrm>
        </p:spPr>
        <p:txBody>
          <a:bodyPr/>
          <a:lstStyle/>
          <a:p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STCF.xml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刘昱林</a:t>
            </a:r>
            <a:r>
              <a:rPr lang="en-US" altLang="zh-CN" dirty="0"/>
              <a:t>, USTC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t>7</a:t>
            </a:fld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926365A-DD99-427F-BB3C-D29B50E4F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00" y="2781924"/>
            <a:ext cx="6011114" cy="243874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42F2C28-A7E5-4B79-8ACE-F5A732E28A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6857" y="2805739"/>
            <a:ext cx="4429743" cy="2391109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CEFC6D4-9F06-46ED-AD6E-74DC6F67225D}"/>
              </a:ext>
            </a:extLst>
          </p:cNvPr>
          <p:cNvSpPr txBox="1"/>
          <p:nvPr/>
        </p:nvSpPr>
        <p:spPr>
          <a:xfrm>
            <a:off x="8153400" y="2246797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引用几何构建文件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DF06E865-3F14-45F5-990F-592387D64E8C}"/>
              </a:ext>
            </a:extLst>
          </p:cNvPr>
          <p:cNvSpPr txBox="1"/>
          <p:nvPr/>
        </p:nvSpPr>
        <p:spPr>
          <a:xfrm>
            <a:off x="3215680" y="5399497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定义常量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C79F9BE-1E53-4C58-99D4-406E4DA02431}"/>
              </a:ext>
            </a:extLst>
          </p:cNvPr>
          <p:cNvSpPr txBox="1"/>
          <p:nvPr/>
        </p:nvSpPr>
        <p:spPr>
          <a:xfrm>
            <a:off x="2927648" y="2251568"/>
            <a:ext cx="20162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引用元素和材料文件</a:t>
            </a: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B9908D48-EEBA-4AA2-9CB8-A1FF6920B664}"/>
              </a:ext>
            </a:extLst>
          </p:cNvPr>
          <p:cNvCxnSpPr>
            <a:cxnSpLocks/>
            <a:stCxn id="12" idx="2"/>
          </p:cNvCxnSpPr>
          <p:nvPr/>
        </p:nvCxnSpPr>
        <p:spPr>
          <a:xfrm flipH="1">
            <a:off x="3863752" y="2590122"/>
            <a:ext cx="72008" cy="40683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9031F9BD-D926-41AC-BE68-70D2734706CC}"/>
              </a:ext>
            </a:extLst>
          </p:cNvPr>
          <p:cNvCxnSpPr/>
          <p:nvPr/>
        </p:nvCxnSpPr>
        <p:spPr>
          <a:xfrm flipH="1" flipV="1">
            <a:off x="3215680" y="5013176"/>
            <a:ext cx="288032" cy="38632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C48E1C2E-660D-4EF4-BA07-2929FC497FAA}"/>
              </a:ext>
            </a:extLst>
          </p:cNvPr>
          <p:cNvCxnSpPr/>
          <p:nvPr/>
        </p:nvCxnSpPr>
        <p:spPr>
          <a:xfrm>
            <a:off x="8976320" y="2585351"/>
            <a:ext cx="144016" cy="4116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171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PT内页副本1">
            <a:extLst>
              <a:ext uri="{FF2B5EF4-FFF2-40B4-BE49-F238E27FC236}">
                <a16:creationId xmlns:a16="http://schemas.microsoft.com/office/drawing/2014/main" id="{775852D9-AE7F-4445-A014-63CBB726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86456"/>
          <a:stretch/>
        </p:blipFill>
        <p:spPr bwMode="auto">
          <a:xfrm>
            <a:off x="0" y="0"/>
            <a:ext cx="12192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297088"/>
            <a:ext cx="6481936" cy="563562"/>
          </a:xfrm>
        </p:spPr>
        <p:txBody>
          <a:bodyPr/>
          <a:lstStyle/>
          <a:p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material.xml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刘昱林</a:t>
            </a:r>
            <a:r>
              <a:rPr lang="en-US" altLang="zh-CN" dirty="0"/>
              <a:t>, USTC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t>8</a:t>
            </a:fld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858EEF5A-C1E8-4000-9369-6222E8765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368" y="3036086"/>
            <a:ext cx="3810532" cy="169568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4CBC743-2D6A-4484-8D8C-9FFC0CEBD1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0056" y="3112296"/>
            <a:ext cx="3734321" cy="154326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7FA2F942-35BC-45CF-B0BC-0BC41C41DA09}"/>
              </a:ext>
            </a:extLst>
          </p:cNvPr>
          <p:cNvSpPr txBox="1"/>
          <p:nvPr/>
        </p:nvSpPr>
        <p:spPr>
          <a:xfrm>
            <a:off x="4655840" y="2248596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材料密度</a:t>
            </a: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E31226B2-3FCC-49BD-BD80-1AABE0A6AD6F}"/>
              </a:ext>
            </a:extLst>
          </p:cNvPr>
          <p:cNvCxnSpPr/>
          <p:nvPr/>
        </p:nvCxnSpPr>
        <p:spPr>
          <a:xfrm flipH="1">
            <a:off x="4583832" y="2636912"/>
            <a:ext cx="432048" cy="7200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C5CDC37A-993A-4884-86C2-08DE9B37BB91}"/>
              </a:ext>
            </a:extLst>
          </p:cNvPr>
          <p:cNvCxnSpPr>
            <a:cxnSpLocks/>
          </p:cNvCxnSpPr>
          <p:nvPr/>
        </p:nvCxnSpPr>
        <p:spPr>
          <a:xfrm>
            <a:off x="5195900" y="2636912"/>
            <a:ext cx="1404156" cy="86409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>
            <a:extLst>
              <a:ext uri="{FF2B5EF4-FFF2-40B4-BE49-F238E27FC236}">
                <a16:creationId xmlns:a16="http://schemas.microsoft.com/office/drawing/2014/main" id="{8561CCC1-B117-4602-91C7-1D3111482F09}"/>
              </a:ext>
            </a:extLst>
          </p:cNvPr>
          <p:cNvSpPr txBox="1"/>
          <p:nvPr/>
        </p:nvSpPr>
        <p:spPr>
          <a:xfrm>
            <a:off x="865838" y="5180709"/>
            <a:ext cx="2304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成分的两种写法：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9E57570-5CF1-4874-9B9D-54580AF358FC}"/>
              </a:ext>
            </a:extLst>
          </p:cNvPr>
          <p:cNvSpPr txBox="1"/>
          <p:nvPr/>
        </p:nvSpPr>
        <p:spPr>
          <a:xfrm>
            <a:off x="3140414" y="5191541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使用元素组成定义</a:t>
            </a: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E21507CB-2862-4338-A5E1-5DD93EC96385}"/>
              </a:ext>
            </a:extLst>
          </p:cNvPr>
          <p:cNvCxnSpPr>
            <a:cxnSpLocks/>
          </p:cNvCxnSpPr>
          <p:nvPr/>
        </p:nvCxnSpPr>
        <p:spPr>
          <a:xfrm flipH="1" flipV="1">
            <a:off x="3647728" y="4455165"/>
            <a:ext cx="288032" cy="66016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6953C4E2-78CB-456F-A38F-80B0229C5FF9}"/>
              </a:ext>
            </a:extLst>
          </p:cNvPr>
          <p:cNvSpPr txBox="1"/>
          <p:nvPr/>
        </p:nvSpPr>
        <p:spPr>
          <a:xfrm>
            <a:off x="7247107" y="5175703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使用质量分数定义</a:t>
            </a:r>
          </a:p>
        </p:txBody>
      </p:sp>
      <p:cxnSp>
        <p:nvCxnSpPr>
          <p:cNvPr id="21" name="直接箭头连接符 20">
            <a:extLst>
              <a:ext uri="{FF2B5EF4-FFF2-40B4-BE49-F238E27FC236}">
                <a16:creationId xmlns:a16="http://schemas.microsoft.com/office/drawing/2014/main" id="{4A1C8D91-01CA-46C6-A9AE-AEDD37B16640}"/>
              </a:ext>
            </a:extLst>
          </p:cNvPr>
          <p:cNvCxnSpPr>
            <a:cxnSpLocks/>
          </p:cNvCxnSpPr>
          <p:nvPr/>
        </p:nvCxnSpPr>
        <p:spPr>
          <a:xfrm flipV="1">
            <a:off x="8130834" y="4443109"/>
            <a:ext cx="197414" cy="6655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853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8" descr="PPT内页副本1">
            <a:extLst>
              <a:ext uri="{FF2B5EF4-FFF2-40B4-BE49-F238E27FC236}">
                <a16:creationId xmlns:a16="http://schemas.microsoft.com/office/drawing/2014/main" id="{775852D9-AE7F-4445-A014-63CBB72694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" b="86456"/>
          <a:stretch/>
        </p:blipFill>
        <p:spPr bwMode="auto">
          <a:xfrm>
            <a:off x="0" y="0"/>
            <a:ext cx="12192000" cy="105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9" name="Rectangle 11"/>
          <p:cNvSpPr>
            <a:spLocks noGrp="1" noChangeArrowheads="1"/>
          </p:cNvSpPr>
          <p:nvPr>
            <p:ph type="title"/>
          </p:nvPr>
        </p:nvSpPr>
        <p:spPr>
          <a:xfrm>
            <a:off x="838200" y="297088"/>
            <a:ext cx="6481936" cy="563562"/>
          </a:xfrm>
        </p:spPr>
        <p:txBody>
          <a:bodyPr/>
          <a:lstStyle/>
          <a:p>
            <a:r>
              <a:rPr lang="en-US" altLang="zh-CN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detectorMUD.xml</a:t>
            </a:r>
            <a:endParaRPr lang="zh-CN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/>
              <a:t>刘昱林</a:t>
            </a:r>
            <a:r>
              <a:rPr lang="en-US" altLang="zh-CN" dirty="0"/>
              <a:t>, USTC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9F04B-5877-41F0-9C64-7B26430A3A52}" type="slidenum">
              <a:rPr lang="en-US" altLang="zh-CN" smtClean="0"/>
              <a:t>9</a:t>
            </a:fld>
            <a:endParaRPr lang="en-US" altLang="zh-CN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583EC74-8AA1-4ADF-9279-C8E624953B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641" y="5251144"/>
            <a:ext cx="7201599" cy="92581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5F1513A-142C-45DE-AC12-71BC5B3B0E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641" y="2144300"/>
            <a:ext cx="8820547" cy="2785059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2052AF50-9F85-41C7-985D-448C48F16F78}"/>
              </a:ext>
            </a:extLst>
          </p:cNvPr>
          <p:cNvSpPr txBox="1"/>
          <p:nvPr/>
        </p:nvSpPr>
        <p:spPr>
          <a:xfrm>
            <a:off x="3575720" y="1458932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此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xml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使用的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c++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模块名</a:t>
            </a: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4AFE4FC0-DAEE-4559-AA0E-3CFF5C203693}"/>
              </a:ext>
            </a:extLst>
          </p:cNvPr>
          <p:cNvCxnSpPr>
            <a:cxnSpLocks/>
          </p:cNvCxnSpPr>
          <p:nvPr/>
        </p:nvCxnSpPr>
        <p:spPr>
          <a:xfrm>
            <a:off x="4151784" y="1735931"/>
            <a:ext cx="0" cy="54094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>
            <a:extLst>
              <a:ext uri="{FF2B5EF4-FFF2-40B4-BE49-F238E27FC236}">
                <a16:creationId xmlns:a16="http://schemas.microsoft.com/office/drawing/2014/main" id="{6C624C22-6FFF-4799-8F9C-0FB0975CAF73}"/>
              </a:ext>
            </a:extLst>
          </p:cNvPr>
          <p:cNvSpPr/>
          <p:nvPr/>
        </p:nvSpPr>
        <p:spPr>
          <a:xfrm>
            <a:off x="7464152" y="4077072"/>
            <a:ext cx="360040" cy="6480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1D6BB7F2-6E8A-43E0-87E1-80F6F0BEB439}"/>
              </a:ext>
            </a:extLst>
          </p:cNvPr>
          <p:cNvCxnSpPr/>
          <p:nvPr/>
        </p:nvCxnSpPr>
        <p:spPr>
          <a:xfrm flipH="1">
            <a:off x="6240016" y="4869160"/>
            <a:ext cx="1224136" cy="4685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6A71D876-02F0-4D58-970E-404CFA1E36C6}"/>
              </a:ext>
            </a:extLst>
          </p:cNvPr>
          <p:cNvSpPr txBox="1"/>
          <p:nvPr/>
        </p:nvSpPr>
        <p:spPr>
          <a:xfrm>
            <a:off x="7297613" y="4960803"/>
            <a:ext cx="2411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可视化设置</a:t>
            </a:r>
          </a:p>
        </p:txBody>
      </p:sp>
    </p:spTree>
    <p:extLst>
      <p:ext uri="{BB962C8B-B14F-4D97-AF65-F5344CB8AC3E}">
        <p14:creationId xmlns:p14="http://schemas.microsoft.com/office/powerpoint/2010/main" val="1271340450"/>
      </p:ext>
    </p:extLst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2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47271</TotalTime>
  <Words>743</Words>
  <Application>Microsoft Office PowerPoint</Application>
  <PresentationFormat>宽屏</PresentationFormat>
  <Paragraphs>180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8" baseType="lpstr">
      <vt:lpstr>等线</vt:lpstr>
      <vt:lpstr>等线 Light</vt:lpstr>
      <vt:lpstr>微软雅黑</vt:lpstr>
      <vt:lpstr>Arial</vt:lpstr>
      <vt:lpstr>Calibri</vt:lpstr>
      <vt:lpstr>Calibri Light</vt:lpstr>
      <vt:lpstr>默认设计模板</vt:lpstr>
      <vt:lpstr>OSCAR几何构建</vt:lpstr>
      <vt:lpstr>DD4hep介绍</vt:lpstr>
      <vt:lpstr>环境配置</vt:lpstr>
      <vt:lpstr>DD4hep使用方法</vt:lpstr>
      <vt:lpstr>DD4hep使用方法</vt:lpstr>
      <vt:lpstr>DD4hep几何构建-xml</vt:lpstr>
      <vt:lpstr>STCF.xml</vt:lpstr>
      <vt:lpstr>material.xml</vt:lpstr>
      <vt:lpstr>detectorMUD.xml</vt:lpstr>
      <vt:lpstr>DD4hep几何构建-c++</vt:lpstr>
      <vt:lpstr>读取标签信息</vt:lpstr>
      <vt:lpstr>使用Geant4构建几何</vt:lpstr>
      <vt:lpstr>DD4hep几何结构</vt:lpstr>
      <vt:lpstr>使用DD4hep构建几何</vt:lpstr>
      <vt:lpstr>一个简单例子</vt:lpstr>
      <vt:lpstr>一个简单例子</vt:lpstr>
      <vt:lpstr>一个简单例子</vt:lpstr>
      <vt:lpstr>一个简单例子</vt:lpstr>
      <vt:lpstr>一个简单例子</vt:lpstr>
      <vt:lpstr>Thanks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超级陶粲装置上MUD探测器 的设计与模拟重建研究</dc:title>
  <dc:creator>幻 梦澄</dc:creator>
  <cp:lastModifiedBy>幻 梦澄</cp:lastModifiedBy>
  <cp:revision>763</cp:revision>
  <cp:lastPrinted>2024-02-15T04:14:47Z</cp:lastPrinted>
  <dcterms:created xsi:type="dcterms:W3CDTF">2024-02-15T04:14:47Z</dcterms:created>
  <dcterms:modified xsi:type="dcterms:W3CDTF">2025-02-22T13:35:59Z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2052-0.0.0.0</vt:lpwstr>
  </property>
</Properties>
</file>