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258" r:id="rId2"/>
    <p:sldId id="1319" r:id="rId3"/>
    <p:sldId id="1309" r:id="rId4"/>
    <p:sldId id="1326" r:id="rId5"/>
    <p:sldId id="1327" r:id="rId6"/>
    <p:sldId id="1283" r:id="rId7"/>
    <p:sldId id="1324" r:id="rId8"/>
    <p:sldId id="1312" r:id="rId9"/>
    <p:sldId id="1325" r:id="rId10"/>
    <p:sldId id="1306" r:id="rId11"/>
    <p:sldId id="1316" r:id="rId12"/>
    <p:sldId id="1328" r:id="rId13"/>
    <p:sldId id="1329" r:id="rId14"/>
    <p:sldId id="1330" r:id="rId15"/>
    <p:sldId id="1331" r:id="rId16"/>
    <p:sldId id="1332" r:id="rId17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8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439" autoAdjust="0"/>
  </p:normalViewPr>
  <p:slideViewPr>
    <p:cSldViewPr>
      <p:cViewPr varScale="1">
        <p:scale>
          <a:sx n="103" d="100"/>
          <a:sy n="103" d="100"/>
        </p:scale>
        <p:origin x="6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2025/2/10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05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1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63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42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15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4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62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47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没有区分不同</a:t>
            </a:r>
            <a:r>
              <a:rPr lang="en-US" altLang="zh-CN" dirty="0"/>
              <a:t>H</a:t>
            </a:r>
            <a:r>
              <a:rPr lang="zh-CN" altLang="en-US" dirty="0"/>
              <a:t>的情况，磁导率虚部的差异，也区分不了，否则磁单极子穿越的过程中，问题过于复杂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emf"/><Relationship Id="rId5" Type="http://schemas.openxmlformats.org/officeDocument/2006/relationships/image" Target="../media/image24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</a:t>
            </a:r>
            <a:r>
              <a:rPr lang="en-US" altLang="zh-CN" b="1" dirty="0">
                <a:cs typeface="+mn-ea"/>
                <a:sym typeface="+mn-lt"/>
              </a:rPr>
              <a:t>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F6C1EA-3CB6-4062-98CE-4D6935D6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2A30D8-E011-4C7B-92BF-6A5B098F6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VS</a:t>
            </a:r>
            <a:r>
              <a:rPr lang="zh-CN" altLang="en-US" dirty="0"/>
              <a:t>测试结果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E140B3-3970-4BA7-8F7B-418EC166B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8906" y="2209800"/>
            <a:ext cx="11041812" cy="495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1F176A-3120-440D-91B5-C8BE454229D7}"/>
                  </a:ext>
                </a:extLst>
              </p:cNvPr>
              <p:cNvSpPr txBox="1"/>
              <p:nvPr/>
            </p:nvSpPr>
            <p:spPr>
              <a:xfrm>
                <a:off x="228600" y="1057637"/>
                <a:ext cx="8686800" cy="1380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认为对于磁芯线圈的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，仿真也足够准确（不稳定因素：磁芯形状非理想圆柱）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的测试结果，减去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的仿真结果，得到：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1F176A-3120-440D-91B5-C8BE45422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57637"/>
                <a:ext cx="8686800" cy="1380763"/>
              </a:xfrm>
              <a:prstGeom prst="rect">
                <a:avLst/>
              </a:prstGeom>
              <a:blipFill>
                <a:blip r:embed="rId4"/>
                <a:stretch>
                  <a:fillRect l="-632" r="-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3D6C2409-5F3B-4D44-92F1-FB41BD3498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t="13012" r="25625" b="18100"/>
          <a:stretch/>
        </p:blipFill>
        <p:spPr>
          <a:xfrm>
            <a:off x="7848600" y="1523628"/>
            <a:ext cx="988159" cy="9881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BB66A2-D9B4-4F17-B799-CD32F7A0855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-948906" y="2209200"/>
            <a:ext cx="11041200" cy="49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8873E5-30B8-412A-A8EA-D695CE0D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058BBB-1DF9-455E-8C7F-1FFC8C4A3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磁导率虚部求解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97E32C-1C52-4C4A-87E0-6390099D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143000"/>
            <a:ext cx="4735985" cy="35519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E3E3E5-0F4A-4D2A-A6B3-6A8AED8BF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975" y="4062413"/>
            <a:ext cx="3302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0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DF8162-107B-4CC4-BE32-3CC466A9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12EF11-0564-45CA-85F4-B0E6D6829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Coil1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FD6C7B-FD69-4C64-9AE9-7A6E4CDAD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8000" y="1524000"/>
            <a:ext cx="11160000" cy="55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DF8162-107B-4CC4-BE32-3CC466A9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12EF11-0564-45CA-85F4-B0E6D6829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Coil2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8151F3A-3C10-4547-B49F-CE4BCB137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8000" y="1447800"/>
            <a:ext cx="11160000" cy="55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3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DF8162-107B-4CC4-BE32-3CC466A9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12EF11-0564-45CA-85F4-B0E6D6829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Coil3</a:t>
            </a:r>
          </a:p>
        </p:txBody>
      </p:sp>
    </p:spTree>
    <p:extLst>
      <p:ext uri="{BB962C8B-B14F-4D97-AF65-F5344CB8AC3E}">
        <p14:creationId xmlns:p14="http://schemas.microsoft.com/office/powerpoint/2010/main" val="256276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F50E945-11C5-4604-87FC-A9C103FE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B9AA83-BC86-4B15-B119-E95AB68E5B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DEF11A-2B7A-4B11-9CD3-0A1D48C91502}"/>
              </a:ext>
            </a:extLst>
          </p:cNvPr>
          <p:cNvSpPr txBox="1"/>
          <p:nvPr/>
        </p:nvSpPr>
        <p:spPr>
          <a:xfrm>
            <a:off x="171450" y="1219200"/>
            <a:ext cx="5772150" cy="544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线圈的绕制参数（匝数）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</a:rPr>
              <a:t>磁芯的几何尺寸（高度）</a:t>
            </a:r>
            <a:r>
              <a:rPr lang="zh-CN" altLang="en-US" dirty="0"/>
              <a:t>均会对磁导率虚部有影响，其中线圈的绕制参数的影响更大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采用</a:t>
            </a:r>
            <a:r>
              <a:rPr lang="zh-CN" altLang="en-US" dirty="0">
                <a:solidFill>
                  <a:srgbClr val="FF0000"/>
                </a:solidFill>
              </a:rPr>
              <a:t>平均</a:t>
            </a:r>
            <a:r>
              <a:rPr lang="zh-CN" altLang="en-US" dirty="0"/>
              <a:t>的方法，“消除</a:t>
            </a:r>
            <a:r>
              <a:rPr lang="en-US" altLang="zh-CN" dirty="0"/>
              <a:t>”</a:t>
            </a:r>
            <a:r>
              <a:rPr lang="zh-CN" altLang="en-US" dirty="0"/>
              <a:t>磁芯几何尺寸的影响，得到磁导率虚部并作</a:t>
            </a:r>
            <a:r>
              <a:rPr lang="zh-CN" altLang="en-US" dirty="0">
                <a:solidFill>
                  <a:srgbClr val="FF0000"/>
                </a:solidFill>
              </a:rPr>
              <a:t>指数拟合</a:t>
            </a:r>
            <a:r>
              <a:rPr lang="zh-CN" altLang="en-US" dirty="0"/>
              <a:t>，在一定程度上，能反映相应的线圈在不同磁芯尺寸下的交流电阻，并且具备一定的</a:t>
            </a:r>
            <a:r>
              <a:rPr lang="zh-CN" altLang="en-US" dirty="0">
                <a:solidFill>
                  <a:srgbClr val="FF0000"/>
                </a:solidFill>
              </a:rPr>
              <a:t>预测能力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磁导率的虚部并不是一个只和材料相关的参数，这意味着，预测特定尺寸（</a:t>
            </a:r>
            <a:r>
              <a:rPr lang="en-US" altLang="zh-CN" dirty="0"/>
              <a:t>r=50cm</a:t>
            </a:r>
            <a:r>
              <a:rPr lang="zh-CN" altLang="en-US" dirty="0"/>
              <a:t>）磁芯线圈的交流电阻仍存在难度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磁芯损耗与</a:t>
            </a:r>
            <a:r>
              <a:rPr lang="zh-CN" altLang="en-US" dirty="0"/>
              <a:t>磁芯内的磁场分布密切相关，若磁芯内的磁场分布相同，则理论上磁导率虚部相同    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小尺寸磁芯线圈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zh-CN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等几何比例的大尺寸磁芯线圈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BC4BCE-CE2C-469B-B460-1A7AD1F2A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650" y="1514047"/>
            <a:ext cx="3240000" cy="2430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39F64A5-C90F-4275-9F74-6AF88EAB1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4351800"/>
            <a:ext cx="3240000" cy="243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E529444-AEA6-4195-8B25-1897C59A3E47}"/>
              </a:ext>
            </a:extLst>
          </p:cNvPr>
          <p:cNvSpPr txBox="1"/>
          <p:nvPr/>
        </p:nvSpPr>
        <p:spPr>
          <a:xfrm>
            <a:off x="9753600" y="334387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不同匝数的线圈直接影响磁芯的磁化体积与磁滞损耗大小，</a:t>
            </a:r>
            <a:r>
              <a:rPr lang="en-US" altLang="zh-CN" dirty="0"/>
              <a:t>coil1</a:t>
            </a:r>
            <a:r>
              <a:rPr lang="zh-CN" altLang="en-US" dirty="0"/>
              <a:t>，</a:t>
            </a:r>
            <a:r>
              <a:rPr lang="en-US" altLang="zh-CN" dirty="0"/>
              <a:t>coil2</a:t>
            </a:r>
            <a:r>
              <a:rPr lang="zh-CN" altLang="en-US" dirty="0"/>
              <a:t>，</a:t>
            </a:r>
            <a:r>
              <a:rPr lang="en-US" altLang="zh-CN" dirty="0"/>
              <a:t>coil3</a:t>
            </a:r>
            <a:r>
              <a:rPr lang="zh-CN" altLang="en-US" dirty="0"/>
              <a:t>的理论上磁滞损耗的比例关系应近似为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594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3727F71-6473-4141-B5DE-6D023934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600FDC-C4DF-4628-AC00-8CA95BC46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大尺寸线圈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D2F8AD-8414-4725-8466-B9D91674DBFD}"/>
              </a:ext>
            </a:extLst>
          </p:cNvPr>
          <p:cNvSpPr txBox="1"/>
          <p:nvPr/>
        </p:nvSpPr>
        <p:spPr>
          <a:xfrm>
            <a:off x="304800" y="1371600"/>
            <a:ext cx="41148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磁芯尺寸：</a:t>
            </a:r>
            <a:endParaRPr lang="en-US" altLang="zh-CN" dirty="0"/>
          </a:p>
          <a:p>
            <a:r>
              <a:rPr lang="en-US" altLang="zh-CN" dirty="0"/>
              <a:t>D32mm H80mm||120mm||160mm||200mm</a:t>
            </a:r>
          </a:p>
          <a:p>
            <a:r>
              <a:rPr lang="zh-CN" altLang="en-US" dirty="0"/>
              <a:t>线圈尺寸</a:t>
            </a:r>
            <a:r>
              <a:rPr lang="zh-CN" altLang="en-US" dirty="0">
                <a:sym typeface="Wingdings" panose="05000000000000000000" pitchFamily="2" charset="2"/>
              </a:rPr>
              <a:t>：（分别为内径外径和高度）</a:t>
            </a:r>
            <a:endParaRPr lang="en-US" altLang="zh-CN" dirty="0"/>
          </a:p>
          <a:p>
            <a:r>
              <a:rPr lang="en-US" altLang="zh-CN" dirty="0"/>
              <a:t>40mm//57mm//30mm||45mm||60mm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可以预估：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磁芯尺寸：</a:t>
            </a:r>
            <a:endParaRPr lang="en-US" altLang="zh-CN" dirty="0"/>
          </a:p>
          <a:p>
            <a:r>
              <a:rPr lang="en-US" altLang="zh-CN" dirty="0"/>
              <a:t>D80cm</a:t>
            </a:r>
            <a:r>
              <a:rPr lang="en-US" altLang="zh-CN" dirty="0">
                <a:solidFill>
                  <a:srgbClr val="FF0000"/>
                </a:solidFill>
              </a:rPr>
              <a:t>H200cm</a:t>
            </a:r>
          </a:p>
          <a:p>
            <a:r>
              <a:rPr lang="zh-CN" altLang="en-US" dirty="0"/>
              <a:t>线圈尺寸：</a:t>
            </a:r>
            <a:endParaRPr lang="en-US" altLang="zh-CN" dirty="0"/>
          </a:p>
          <a:p>
            <a:r>
              <a:rPr lang="en-US" altLang="zh-CN" dirty="0"/>
              <a:t>100cm//142.5cm//75cm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线圈要保证相同的匝密度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923588-C019-4607-8A8A-4FCA5091C74F}"/>
              </a:ext>
            </a:extLst>
          </p:cNvPr>
          <p:cNvSpPr txBox="1"/>
          <p:nvPr/>
        </p:nvSpPr>
        <p:spPr>
          <a:xfrm>
            <a:off x="4191000" y="4419600"/>
            <a:ext cx="4876802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To do</a:t>
            </a:r>
          </a:p>
          <a:p>
            <a:pPr>
              <a:lnSpc>
                <a:spcPct val="150000"/>
              </a:lnSpc>
            </a:pPr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仿真得到相应的交流电阻</a:t>
            </a:r>
            <a:r>
              <a:rPr lang="en-US" altLang="zh-CN" dirty="0"/>
              <a:t>&amp;</a:t>
            </a:r>
            <a:r>
              <a:rPr lang="zh-CN" altLang="en-US" dirty="0"/>
              <a:t>信号增益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得到</a:t>
            </a:r>
            <a:r>
              <a:rPr lang="en-US" altLang="zh-CN" dirty="0"/>
              <a:t>SNR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优化线圈设计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076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5DD57F-1E08-410E-87E5-5D724F5C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15D92-8BF9-4C49-8BD4-358C1A3FB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D89049-82B9-416C-8D83-6427990B4064}"/>
              </a:ext>
            </a:extLst>
          </p:cNvPr>
          <p:cNvSpPr txBox="1"/>
          <p:nvPr/>
        </p:nvSpPr>
        <p:spPr>
          <a:xfrm>
            <a:off x="990600" y="2362200"/>
            <a:ext cx="60960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温度对磁芯线圈的影响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线圈部分损耗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磁滞损耗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579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22DED7E-AA3E-46FC-9366-85B9B2E8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C11C08-07DA-4EED-9964-B5DBC54F7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加热时间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2A6F492-0071-42FD-8761-BB988D77F90F}"/>
              </a:ext>
            </a:extLst>
          </p:cNvPr>
          <p:cNvSpPr txBox="1"/>
          <p:nvPr/>
        </p:nvSpPr>
        <p:spPr>
          <a:xfrm>
            <a:off x="254032" y="5105400"/>
            <a:ext cx="8585167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加热时间</a:t>
            </a:r>
            <a:r>
              <a:rPr lang="en-US" altLang="zh-CN" dirty="0"/>
              <a:t>~2h</a:t>
            </a:r>
            <a:r>
              <a:rPr lang="zh-CN" altLang="en-US" dirty="0"/>
              <a:t>时，线圈交流电阻达到峰值，之后随着时间增加，线圈交流电阻逐渐下降，在</a:t>
            </a:r>
            <a:r>
              <a:rPr lang="en-US" altLang="zh-CN" dirty="0"/>
              <a:t>22h</a:t>
            </a:r>
            <a:r>
              <a:rPr lang="zh-CN" altLang="en-US" dirty="0"/>
              <a:t>时回升。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6730EE-2AC6-4953-8126-87443F0E4058}"/>
              </a:ext>
            </a:extLst>
          </p:cNvPr>
          <p:cNvSpPr txBox="1"/>
          <p:nvPr/>
        </p:nvSpPr>
        <p:spPr>
          <a:xfrm>
            <a:off x="254033" y="1219200"/>
            <a:ext cx="464820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设定温箱温度为</a:t>
            </a:r>
            <a:r>
              <a:rPr lang="en-US" altLang="zh-CN" dirty="0"/>
              <a:t>40</a:t>
            </a:r>
            <a:r>
              <a:rPr lang="zh-CN" altLang="en-US" dirty="0"/>
              <a:t>℃，线圈从室温（</a:t>
            </a:r>
            <a:r>
              <a:rPr lang="en-US" altLang="zh-CN" dirty="0"/>
              <a:t> 14.7</a:t>
            </a:r>
            <a:r>
              <a:rPr lang="zh-CN" altLang="en-US" dirty="0"/>
              <a:t>℃ ）开始加热，</a:t>
            </a:r>
            <a:r>
              <a:rPr lang="en-US" altLang="zh-CN" dirty="0"/>
              <a:t>2min</a:t>
            </a:r>
            <a:r>
              <a:rPr lang="zh-CN" altLang="en-US" dirty="0"/>
              <a:t>之后，温箱即达到预设温度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065C98-8EC4-4DDF-8395-CAEED394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280600"/>
            <a:ext cx="3360000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6A8B19-037F-4B5D-973B-12F11284E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2280600"/>
            <a:ext cx="3360000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9843A5A-4D63-4A22-BCD4-D9850606C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2806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7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300FFF-E6F9-47E1-8619-C0124C7B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D517D9-CEE2-492B-92DF-16DF02BEC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再测试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F35397-5F55-4BC9-9FA8-144F7652B0C8}"/>
              </a:ext>
            </a:extLst>
          </p:cNvPr>
          <p:cNvSpPr txBox="1"/>
          <p:nvPr/>
        </p:nvSpPr>
        <p:spPr>
          <a:xfrm>
            <a:off x="409575" y="1066800"/>
            <a:ext cx="832485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20240117</a:t>
            </a:r>
            <a:r>
              <a:rPr lang="zh-CN" altLang="en-US" dirty="0"/>
              <a:t>（前一页的测试结果）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20240122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固定线圈位置不变，加热</a:t>
            </a:r>
            <a:r>
              <a:rPr lang="en-US" altLang="zh-CN" dirty="0"/>
              <a:t>2h</a:t>
            </a:r>
            <a:r>
              <a:rPr lang="zh-CN" altLang="en-US" dirty="0"/>
              <a:t>，每</a:t>
            </a:r>
            <a:r>
              <a:rPr lang="en-US" altLang="zh-CN" dirty="0"/>
              <a:t>30min</a:t>
            </a:r>
            <a:r>
              <a:rPr lang="zh-CN" altLang="en-US" dirty="0"/>
              <a:t>测试一次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将线圈位置移动</a:t>
            </a:r>
            <a:r>
              <a:rPr lang="en-US" altLang="zh-CN" dirty="0"/>
              <a:t>10cm</a:t>
            </a:r>
            <a:r>
              <a:rPr lang="zh-CN" altLang="en-US" dirty="0"/>
              <a:t>（靠近温箱金属壁），测试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8CAFC8-6DDF-4499-AA12-3FD6A502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819400"/>
            <a:ext cx="4320000" cy="32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EBDC9C7-E7D9-43E0-8506-DC444978E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100" y="2819400"/>
            <a:ext cx="4320000" cy="3240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685A2CA-1878-4E48-ADE3-7EF3E76F7456}"/>
              </a:ext>
            </a:extLst>
          </p:cNvPr>
          <p:cNvSpPr/>
          <p:nvPr/>
        </p:nvSpPr>
        <p:spPr>
          <a:xfrm>
            <a:off x="3474450" y="2919325"/>
            <a:ext cx="7620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F6023B8-2A64-4086-93A3-FE360A0BEDE9}"/>
              </a:ext>
            </a:extLst>
          </p:cNvPr>
          <p:cNvCxnSpPr>
            <a:stCxn id="11" idx="3"/>
          </p:cNvCxnSpPr>
          <p:nvPr/>
        </p:nvCxnSpPr>
        <p:spPr>
          <a:xfrm>
            <a:off x="4236450" y="3490825"/>
            <a:ext cx="41175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15AF0C6-6EFD-4616-92EA-0225E05C742F}"/>
              </a:ext>
            </a:extLst>
          </p:cNvPr>
          <p:cNvSpPr txBox="1"/>
          <p:nvPr/>
        </p:nvSpPr>
        <p:spPr>
          <a:xfrm>
            <a:off x="228600" y="5943600"/>
            <a:ext cx="48768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两次结果并不符合，存在除了温度以外的因素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金属环境对测试结果有很大的影响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73BB6D-B4AD-45E9-9362-59EBBA76051F}"/>
              </a:ext>
            </a:extLst>
          </p:cNvPr>
          <p:cNvSpPr txBox="1"/>
          <p:nvPr/>
        </p:nvSpPr>
        <p:spPr>
          <a:xfrm>
            <a:off x="5410200" y="6255835"/>
            <a:ext cx="241935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当前加热方式不合适</a:t>
            </a:r>
          </a:p>
        </p:txBody>
      </p:sp>
    </p:spTree>
    <p:extLst>
      <p:ext uri="{BB962C8B-B14F-4D97-AF65-F5344CB8AC3E}">
        <p14:creationId xmlns:p14="http://schemas.microsoft.com/office/powerpoint/2010/main" val="341326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5DD57F-1E08-410E-87E5-5D724F5C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15D92-8BF9-4C49-8BD4-358C1A3FB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D89049-82B9-416C-8D83-6427990B4064}"/>
              </a:ext>
            </a:extLst>
          </p:cNvPr>
          <p:cNvSpPr txBox="1"/>
          <p:nvPr/>
        </p:nvSpPr>
        <p:spPr>
          <a:xfrm>
            <a:off x="990600" y="2362200"/>
            <a:ext cx="60960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温度对磁芯线圈的影响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线圈部分损耗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磁滞损耗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486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ECAD708-B087-44B8-96A5-DD89CCE07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864" y="4107449"/>
            <a:ext cx="2609850" cy="21048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9A22DD-3857-402C-9A4A-B1202D538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714" y="1219200"/>
            <a:ext cx="2610000" cy="235162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921FEF-C35F-44DA-8B72-31C9E05D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04A3D-D38F-4FE9-A9B0-EAE5E870E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/>
              <p:nvPr/>
            </p:nvSpPr>
            <p:spPr>
              <a:xfrm>
                <a:off x="76200" y="1151925"/>
                <a:ext cx="6381750" cy="562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dirty="0"/>
                  <a:t>磁芯线圈总交流电阻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涡流损耗项：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CN" altLang="en-US" dirty="0"/>
                  <a:t>，此项可以忽略不计</a:t>
                </a:r>
                <a:endParaRPr lang="en-US" altLang="zh-CN" dirty="0"/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线圈本身损耗项：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可能是磁芯线圈交流电阻的主要来源</a:t>
                </a:r>
                <a:endParaRPr lang="en-US" altLang="zh-CN" dirty="0"/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磁滞损耗项：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复数磁导率：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zh-CN" dirty="0"/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不同绕制参数的线圈 </a:t>
                </a:r>
                <a:r>
                  <a:rPr lang="en-US" altLang="zh-CN" dirty="0"/>
                  <a:t>&amp; </a:t>
                </a:r>
                <a:r>
                  <a:rPr lang="zh-CN" altLang="en-US" dirty="0"/>
                  <a:t>不同几何尺寸的磁芯均会影响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的大小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还存在频率依赖性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51925"/>
                <a:ext cx="6381750" cy="5628977"/>
              </a:xfrm>
              <a:prstGeom prst="rect">
                <a:avLst/>
              </a:prstGeom>
              <a:blipFill>
                <a:blip r:embed="rId5"/>
                <a:stretch>
                  <a:fillRect l="-860" b="-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1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F6C1EA-3CB6-4062-98CE-4D6935D6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2A30D8-E011-4C7B-92BF-6A5B098F6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空气芯线圈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DE359C6-8CFE-4175-BA39-5E87358733A8}"/>
                  </a:ext>
                </a:extLst>
              </p:cNvPr>
              <p:cNvSpPr txBox="1"/>
              <p:nvPr/>
            </p:nvSpPr>
            <p:spPr>
              <a:xfrm>
                <a:off x="5035421" y="1219200"/>
                <a:ext cx="4038600" cy="1392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仿真使用电导率：</a:t>
                </a:r>
                <a:r>
                  <a:rPr lang="en-US" altLang="zh-CN" dirty="0"/>
                  <a:t>5.998e7 S/m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铜的电导率随温度的关系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DE359C6-8CFE-4175-BA39-5E8735873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21" y="1219200"/>
                <a:ext cx="4038600" cy="1392304"/>
              </a:xfrm>
              <a:prstGeom prst="rect">
                <a:avLst/>
              </a:prstGeom>
              <a:blipFill>
                <a:blip r:embed="rId2"/>
                <a:stretch>
                  <a:fillRect l="-1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D2ED827-9E36-4C63-82B6-BB1CE1FD1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1" y="1066800"/>
            <a:ext cx="5334000" cy="40005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9944270-827F-4D5E-958F-E43E6D081C37}"/>
              </a:ext>
            </a:extLst>
          </p:cNvPr>
          <p:cNvSpPr txBox="1"/>
          <p:nvPr/>
        </p:nvSpPr>
        <p:spPr>
          <a:xfrm>
            <a:off x="300913" y="5045529"/>
            <a:ext cx="4572000" cy="171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20240708</a:t>
            </a:r>
            <a:r>
              <a:rPr lang="zh-CN" altLang="en-US" dirty="0"/>
              <a:t>：气温</a:t>
            </a:r>
            <a:r>
              <a:rPr lang="en-US" altLang="zh-CN" dirty="0"/>
              <a:t>27~36</a:t>
            </a:r>
            <a:r>
              <a:rPr lang="zh-CN" altLang="en-US" dirty="0"/>
              <a:t>℃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20240729</a:t>
            </a:r>
            <a:r>
              <a:rPr lang="zh-CN" altLang="en-US" dirty="0"/>
              <a:t>：气温</a:t>
            </a:r>
            <a:r>
              <a:rPr lang="en-US" altLang="zh-CN" dirty="0"/>
              <a:t>26~34</a:t>
            </a:r>
            <a:r>
              <a:rPr lang="zh-CN" altLang="en-US" dirty="0"/>
              <a:t>℃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20241125</a:t>
            </a:r>
            <a:r>
              <a:rPr lang="zh-CN" altLang="en-US" dirty="0"/>
              <a:t>：气温</a:t>
            </a:r>
            <a:r>
              <a:rPr lang="en-US" altLang="zh-CN" dirty="0"/>
              <a:t>8~10</a:t>
            </a:r>
            <a:r>
              <a:rPr lang="zh-CN" altLang="en-US" dirty="0"/>
              <a:t>℃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20250107</a:t>
            </a:r>
            <a:r>
              <a:rPr lang="zh-CN" altLang="en-US" dirty="0"/>
              <a:t>：气温</a:t>
            </a:r>
            <a:r>
              <a:rPr lang="en-US" altLang="zh-CN" dirty="0"/>
              <a:t>0~9</a:t>
            </a:r>
            <a:r>
              <a:rPr lang="zh-CN" altLang="en-US" dirty="0"/>
              <a:t>℃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6">
                <a:extLst>
                  <a:ext uri="{FF2B5EF4-FFF2-40B4-BE49-F238E27FC236}">
                    <a16:creationId xmlns:a16="http://schemas.microsoft.com/office/drawing/2014/main" id="{19F5DA79-B21F-49B7-AA47-F357A4D95B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8092917"/>
                  </p:ext>
                </p:extLst>
              </p:nvPr>
            </p:nvGraphicFramePr>
            <p:xfrm>
              <a:off x="4953000" y="2757165"/>
              <a:ext cx="4038600" cy="30404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441579">
                      <a:extLst>
                        <a:ext uri="{9D8B030D-6E8A-4147-A177-3AD203B41FA5}">
                          <a16:colId xmlns:a16="http://schemas.microsoft.com/office/drawing/2014/main" val="1749792394"/>
                        </a:ext>
                      </a:extLst>
                    </a:gridCol>
                    <a:gridCol w="1250821">
                      <a:extLst>
                        <a:ext uri="{9D8B030D-6E8A-4147-A177-3AD203B41FA5}">
                          <a16:colId xmlns:a16="http://schemas.microsoft.com/office/drawing/2014/main" val="1161438154"/>
                        </a:ext>
                      </a:extLst>
                    </a:gridCol>
                    <a:gridCol w="1346200">
                      <a:extLst>
                        <a:ext uri="{9D8B030D-6E8A-4147-A177-3AD203B41FA5}">
                          <a16:colId xmlns:a16="http://schemas.microsoft.com/office/drawing/2014/main" val="2984015046"/>
                        </a:ext>
                      </a:extLst>
                    </a:gridCol>
                  </a:tblGrid>
                  <a:tr h="7556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Temperature</a:t>
                          </a:r>
                        </a:p>
                        <a:p>
                          <a:pPr algn="ctr"/>
                          <a:r>
                            <a:rPr lang="en-US" altLang="zh-CN" dirty="0"/>
                            <a:t>(</a:t>
                          </a:r>
                          <a:r>
                            <a:rPr lang="zh-CN" altLang="en-US" dirty="0"/>
                            <a:t>℃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Conductivity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(S/m)</a:t>
                          </a:r>
                          <a:endParaRPr lang="zh-CN" altLang="en-US" dirty="0"/>
                        </a:p>
                        <a:p>
                          <a:pPr algn="ctr"/>
                          <a:r>
                            <a:rPr lang="en-US" altLang="zh-CN" dirty="0"/>
                            <a:t>Wiki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=4.04e-3</a:t>
                          </a:r>
                          <a:endParaRPr lang="en-US" altLang="zh-CN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Conductivity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(S/m)</a:t>
                          </a:r>
                          <a:endParaRPr lang="zh-CN" altLang="en-US" dirty="0"/>
                        </a:p>
                        <a:p>
                          <a:pPr algn="ctr"/>
                          <a:r>
                            <a:rPr lang="en-US" altLang="zh-CN" dirty="0" err="1"/>
                            <a:t>Comsol</a:t>
                          </a:r>
                          <a:endParaRPr lang="en-US" altLang="zh-CN" dirty="0"/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=3.862e-3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5958908"/>
                      </a:ext>
                    </a:extLst>
                  </a:tr>
                  <a:tr h="425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5.48e7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5.535e7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94352497"/>
                      </a:ext>
                    </a:extLst>
                  </a:tr>
                  <a:tr h="425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5.72e7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5.766e7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655848"/>
                      </a:ext>
                    </a:extLst>
                  </a:tr>
                  <a:tr h="425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5.96e7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5.998e7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5457234"/>
                      </a:ext>
                    </a:extLst>
                  </a:tr>
                  <a:tr h="425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6.20e7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6.230e7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0172663"/>
                      </a:ext>
                    </a:extLst>
                  </a:tr>
                  <a:tr h="425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6.44e7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6.461e7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431202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6">
                <a:extLst>
                  <a:ext uri="{FF2B5EF4-FFF2-40B4-BE49-F238E27FC236}">
                    <a16:creationId xmlns:a16="http://schemas.microsoft.com/office/drawing/2014/main" id="{19F5DA79-B21F-49B7-AA47-F357A4D95B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8092917"/>
                  </p:ext>
                </p:extLst>
              </p:nvPr>
            </p:nvGraphicFramePr>
            <p:xfrm>
              <a:off x="4953000" y="2757165"/>
              <a:ext cx="4038600" cy="30404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441579">
                      <a:extLst>
                        <a:ext uri="{9D8B030D-6E8A-4147-A177-3AD203B41FA5}">
                          <a16:colId xmlns:a16="http://schemas.microsoft.com/office/drawing/2014/main" val="1749792394"/>
                        </a:ext>
                      </a:extLst>
                    </a:gridCol>
                    <a:gridCol w="1250821">
                      <a:extLst>
                        <a:ext uri="{9D8B030D-6E8A-4147-A177-3AD203B41FA5}">
                          <a16:colId xmlns:a16="http://schemas.microsoft.com/office/drawing/2014/main" val="1161438154"/>
                        </a:ext>
                      </a:extLst>
                    </a:gridCol>
                    <a:gridCol w="1346200">
                      <a:extLst>
                        <a:ext uri="{9D8B030D-6E8A-4147-A177-3AD203B41FA5}">
                          <a16:colId xmlns:a16="http://schemas.microsoft.com/office/drawing/2014/main" val="2984015046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Temperature</a:t>
                          </a:r>
                        </a:p>
                        <a:p>
                          <a:pPr algn="ctr"/>
                          <a:r>
                            <a:rPr lang="en-US" altLang="zh-CN" dirty="0"/>
                            <a:t>(</a:t>
                          </a:r>
                          <a:r>
                            <a:rPr lang="zh-CN" altLang="en-US" dirty="0"/>
                            <a:t>℃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6098" t="-1333" r="-109268" b="-2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452" t="-1333" r="-1357" b="-23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5958908"/>
                      </a:ext>
                    </a:extLst>
                  </a:tr>
                  <a:tr h="425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5.48e7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5.535e7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94352497"/>
                      </a:ext>
                    </a:extLst>
                  </a:tr>
                  <a:tr h="425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5.72e7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5.766e7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655848"/>
                      </a:ext>
                    </a:extLst>
                  </a:tr>
                  <a:tr h="425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5.96e7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5.998e7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5457234"/>
                      </a:ext>
                    </a:extLst>
                  </a:tr>
                  <a:tr h="425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6.20e7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6.230e7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0172663"/>
                      </a:ext>
                    </a:extLst>
                  </a:tr>
                  <a:tr h="425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6.44e7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6.461e7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43120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1F29C11-D38B-44AD-A011-031AC650857F}"/>
              </a:ext>
            </a:extLst>
          </p:cNvPr>
          <p:cNvSpPr txBox="1"/>
          <p:nvPr/>
        </p:nvSpPr>
        <p:spPr>
          <a:xfrm>
            <a:off x="4690965" y="5901596"/>
            <a:ext cx="4423488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To do: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测量空气芯线圈在不同温度下的交流电阻</a:t>
            </a:r>
          </a:p>
        </p:txBody>
      </p:sp>
    </p:spTree>
    <p:extLst>
      <p:ext uri="{BB962C8B-B14F-4D97-AF65-F5344CB8AC3E}">
        <p14:creationId xmlns:p14="http://schemas.microsoft.com/office/powerpoint/2010/main" val="311331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F6C1EA-3CB6-4062-98CE-4D6935D6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2A30D8-E011-4C7B-92BF-6A5B098F6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VS</a:t>
            </a:r>
            <a:r>
              <a:rPr lang="zh-CN" altLang="en-US" dirty="0"/>
              <a:t>测试结果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AFB5F9-7BA5-4E5E-90B9-146075A3B960}"/>
              </a:ext>
            </a:extLst>
          </p:cNvPr>
          <p:cNvSpPr txBox="1"/>
          <p:nvPr/>
        </p:nvSpPr>
        <p:spPr>
          <a:xfrm>
            <a:off x="5686559" y="4379080"/>
            <a:ext cx="3250837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对于不同匝数的线圈仿真结果能较好符合测试结果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C13C7B-AB6A-462B-BFDA-74EA38224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04" y="2819400"/>
            <a:ext cx="5334000" cy="40005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82378BA-3A2D-41F3-AC3B-3E952B3BA70B}"/>
              </a:ext>
            </a:extLst>
          </p:cNvPr>
          <p:cNvSpPr txBox="1"/>
          <p:nvPr/>
        </p:nvSpPr>
        <p:spPr>
          <a:xfrm>
            <a:off x="76200" y="1137298"/>
            <a:ext cx="8991600" cy="175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sz="2000" dirty="0"/>
              <a:t>参数依次为，绕线内径，绕线外径，绕线高度（</a:t>
            </a:r>
            <a:r>
              <a:rPr lang="en-US" altLang="zh-CN" sz="2000" dirty="0"/>
              <a:t>mm</a:t>
            </a:r>
            <a:r>
              <a:rPr lang="zh-CN" altLang="zh-CN" sz="2000" dirty="0"/>
              <a:t>）：</a:t>
            </a:r>
          </a:p>
          <a:p>
            <a:pPr lvl="1"/>
            <a:r>
              <a:rPr lang="en-US" altLang="zh-CN" dirty="0"/>
              <a:t>coil1</a:t>
            </a:r>
            <a:r>
              <a:rPr lang="zh-CN" altLang="en-US" dirty="0"/>
              <a:t>：</a:t>
            </a:r>
            <a:r>
              <a:rPr lang="en-US" altLang="zh-CN" dirty="0"/>
              <a:t>40//57//30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*50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en-US" altLang="zh-CN" dirty="0"/>
              <a:t>coil2</a:t>
            </a:r>
            <a:r>
              <a:rPr lang="zh-CN" altLang="en-US" dirty="0"/>
              <a:t>： </a:t>
            </a:r>
            <a:r>
              <a:rPr lang="en-US" altLang="zh-CN" dirty="0"/>
              <a:t>40//57//45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*75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en-US" altLang="zh-CN" dirty="0"/>
              <a:t>coil3</a:t>
            </a:r>
            <a:r>
              <a:rPr lang="zh-CN" altLang="en-US" dirty="0"/>
              <a:t>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198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E02062-1FAA-4A2E-B95D-07835F79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F1EB64-ED0C-468A-80BE-D4CC3FEB5D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复数磁导率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0457592-5CFA-43E3-AA38-85D419BCC911}"/>
                  </a:ext>
                </a:extLst>
              </p:cNvPr>
              <p:cNvSpPr txBox="1"/>
              <p:nvPr/>
            </p:nvSpPr>
            <p:spPr>
              <a:xfrm>
                <a:off x="342900" y="1079867"/>
                <a:ext cx="8458200" cy="3034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其中：</a:t>
                </a:r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0457592-5CFA-43E3-AA38-85D419BCC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079867"/>
                <a:ext cx="8458200" cy="3034933"/>
              </a:xfrm>
              <a:prstGeom prst="rect">
                <a:avLst/>
              </a:prstGeom>
              <a:blipFill>
                <a:blip r:embed="rId2"/>
                <a:stretch>
                  <a:fillRect l="-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形 7">
            <a:extLst>
              <a:ext uri="{FF2B5EF4-FFF2-40B4-BE49-F238E27FC236}">
                <a16:creationId xmlns:a16="http://schemas.microsoft.com/office/drawing/2014/main" id="{BB8FC5F4-2165-43CC-BD04-1468E8B83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952119"/>
            <a:ext cx="9144000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E601190-9A51-46ED-A967-8B3FC27B7D17}"/>
                  </a:ext>
                </a:extLst>
              </p:cNvPr>
              <p:cNvSpPr txBox="1"/>
              <p:nvPr/>
            </p:nvSpPr>
            <p:spPr>
              <a:xfrm>
                <a:off x="342900" y="5934874"/>
                <a:ext cx="7315200" cy="880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使用复数磁导率，即使用椭圆近似实际磁滞回线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随着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的增大</m:t>
                    </m:r>
                  </m:oMath>
                </a14:m>
                <a:r>
                  <a:rPr lang="zh-CN" altLang="en-US" dirty="0"/>
                  <a:t>，磁滞回线面积先增大后减小，这与仿真的结果符合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E601190-9A51-46ED-A967-8B3FC27B7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934874"/>
                <a:ext cx="7315200" cy="880241"/>
              </a:xfrm>
              <a:prstGeom prst="rect">
                <a:avLst/>
              </a:prstGeom>
              <a:blipFill>
                <a:blip r:embed="rId5"/>
                <a:stretch>
                  <a:fillRect l="-667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C936F106-5A1C-4C01-929E-599D60BBF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0568" y="914400"/>
            <a:ext cx="5334000" cy="40005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343F292-2845-424A-BBCF-5C4B46B3B7BC}"/>
              </a:ext>
            </a:extLst>
          </p:cNvPr>
          <p:cNvSpPr txBox="1"/>
          <p:nvPr/>
        </p:nvSpPr>
        <p:spPr>
          <a:xfrm>
            <a:off x="1981200" y="175260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仿真结果</a:t>
            </a:r>
            <a:r>
              <a:rPr lang="en-US" altLang="zh-CN" dirty="0">
                <a:solidFill>
                  <a:srgbClr val="C00000"/>
                </a:solidFill>
              </a:rPr>
              <a:t>&amp;</a:t>
            </a:r>
            <a:r>
              <a:rPr lang="zh-CN" altLang="en-US" dirty="0">
                <a:solidFill>
                  <a:srgbClr val="C00000"/>
                </a:solidFill>
              </a:rPr>
              <a:t>计算结果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3A83A74-36AA-46F9-965E-3700356F8CBE}"/>
                  </a:ext>
                </a:extLst>
              </p:cNvPr>
              <p:cNvSpPr txBox="1"/>
              <p:nvPr/>
            </p:nvSpPr>
            <p:spPr>
              <a:xfrm>
                <a:off x="5681072" y="2936091"/>
                <a:ext cx="2537939" cy="609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3A83A74-36AA-46F9-965E-3700356F8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72" y="2936091"/>
                <a:ext cx="2537939" cy="609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5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498718</TotalTime>
  <Words>835</Words>
  <Application>Microsoft Office PowerPoint</Application>
  <PresentationFormat>全屏显示(4:3)</PresentationFormat>
  <Paragraphs>142</Paragraphs>
  <Slides>16</Slides>
  <Notes>10</Notes>
  <HiddenSlides>2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6292</cp:revision>
  <cp:lastPrinted>2023-09-04T07:35:07Z</cp:lastPrinted>
  <dcterms:created xsi:type="dcterms:W3CDTF">1601-01-01T00:00:00Z</dcterms:created>
  <dcterms:modified xsi:type="dcterms:W3CDTF">2025-02-11T08:57:35Z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