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0"/>
  </p:notesMasterIdLst>
  <p:handoutMasterIdLst>
    <p:handoutMasterId r:id="rId21"/>
  </p:handoutMasterIdLst>
  <p:sldIdLst>
    <p:sldId id="258" r:id="rId2"/>
    <p:sldId id="1315" r:id="rId3"/>
    <p:sldId id="1320" r:id="rId4"/>
    <p:sldId id="1319" r:id="rId5"/>
    <p:sldId id="1321" r:id="rId6"/>
    <p:sldId id="1309" r:id="rId7"/>
    <p:sldId id="1302" r:id="rId8"/>
    <p:sldId id="1322" r:id="rId9"/>
    <p:sldId id="1310" r:id="rId10"/>
    <p:sldId id="1323" r:id="rId11"/>
    <p:sldId id="1314" r:id="rId12"/>
    <p:sldId id="1283" r:id="rId13"/>
    <p:sldId id="1325" r:id="rId14"/>
    <p:sldId id="1301" r:id="rId15"/>
    <p:sldId id="1324" r:id="rId16"/>
    <p:sldId id="1312" r:id="rId17"/>
    <p:sldId id="1306" r:id="rId18"/>
    <p:sldId id="1316" r:id="rId19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8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1439" autoAdjust="0"/>
  </p:normalViewPr>
  <p:slideViewPr>
    <p:cSldViewPr>
      <p:cViewPr varScale="1">
        <p:scale>
          <a:sx n="103" d="100"/>
          <a:sy n="103" d="100"/>
        </p:scale>
        <p:origin x="40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2025/1/21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89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638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42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zhuanlan.zhihu.com/p/436325710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emf"/><Relationship Id="rId5" Type="http://schemas.openxmlformats.org/officeDocument/2006/relationships/image" Target="../media/image24.png"/><Relationship Id="rId4" Type="http://schemas.openxmlformats.org/officeDocument/2006/relationships/image" Target="../media/image1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emf"/><Relationship Id="rId5" Type="http://schemas.openxmlformats.org/officeDocument/2006/relationships/image" Target="../media/image30.jpeg"/><Relationship Id="rId4" Type="http://schemas.openxmlformats.org/officeDocument/2006/relationships/image" Target="../media/image1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磁芯线圈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21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CFEFF-8A7E-4815-AA8D-3A464A0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CBBDE-85D7-4BB7-A5FF-D318FCC9F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磁滞回线交流测试方案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D94892-37BB-4507-9625-1ADA0808B496}"/>
              </a:ext>
            </a:extLst>
          </p:cNvPr>
          <p:cNvSpPr txBox="1"/>
          <p:nvPr/>
        </p:nvSpPr>
        <p:spPr>
          <a:xfrm>
            <a:off x="381000" y="12954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检测</a:t>
            </a:r>
            <a:r>
              <a:rPr lang="en-US" altLang="zh-CN" dirty="0">
                <a:hlinkClick r:id="rId2"/>
              </a:rPr>
              <a:t>B</a:t>
            </a:r>
            <a:r>
              <a:rPr lang="zh-CN" altLang="en-US" dirty="0">
                <a:hlinkClick r:id="rId2"/>
              </a:rPr>
              <a:t>－</a:t>
            </a:r>
            <a:r>
              <a:rPr lang="en-US" altLang="zh-CN" dirty="0">
                <a:hlinkClick r:id="rId2"/>
              </a:rPr>
              <a:t>H</a:t>
            </a:r>
            <a:r>
              <a:rPr lang="zh-CN" altLang="en-US" dirty="0">
                <a:hlinkClick r:id="rId2"/>
              </a:rPr>
              <a:t>磁滞回线的原理和方法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B045EB-20C4-479F-A26E-34698A0C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3" y="2057400"/>
            <a:ext cx="8428653" cy="31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3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交流电阻测量方法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774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ECAD708-B087-44B8-96A5-DD89CCE07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864" y="4107449"/>
            <a:ext cx="2609850" cy="21048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9A22DD-3857-402C-9A4A-B1202D538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0714" y="1219200"/>
            <a:ext cx="2610000" cy="2351628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D921FEF-C35F-44DA-8B72-31C9E05D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904A3D-D38F-4FE9-A9B0-EAE5E870EC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磁芯线圈交流电阻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/>
              <p:nvPr/>
            </p:nvSpPr>
            <p:spPr>
              <a:xfrm>
                <a:off x="76200" y="1143000"/>
                <a:ext cx="6381750" cy="562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zh-CN" altLang="en-US" dirty="0"/>
                  <a:t>磁芯线圈总交流电阻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涡流损耗项：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CN" altLang="en-US" dirty="0"/>
                  <a:t>，此项可以忽略不计</a:t>
                </a:r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磁滞损耗项：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altLang="zh-CN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>
                    <a:solidFill>
                      <a:srgbClr val="C00000"/>
                    </a:solidFill>
                  </a:rPr>
                  <a:t>	</a:t>
                </a:r>
                <a:r>
                  <a:rPr lang="zh-CN" altLang="en-US" dirty="0"/>
                  <a:t>复数磁导率：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altLang="zh-CN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不同绕制参数的线圈 </a:t>
                </a:r>
                <a:r>
                  <a:rPr lang="en-US" altLang="zh-CN" dirty="0"/>
                  <a:t>&amp; </a:t>
                </a:r>
                <a:r>
                  <a:rPr lang="zh-CN" altLang="en-US" dirty="0"/>
                  <a:t>不同几何尺寸的磁芯 均会影响磁滞回线的面积，既而影响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的大小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?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	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altLang="zh-CN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zh-CN" altLang="en-US" dirty="0"/>
                  <a:t>还存在频率依赖性</a:t>
                </a:r>
                <a:endParaRPr lang="en-US" altLang="zh-CN" dirty="0"/>
              </a:p>
              <a:p>
                <a:pPr marL="285750" indent="-28575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线圈本身损耗项：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200000"/>
                  </a:lnSpc>
                </a:pPr>
                <a:r>
                  <a:rPr lang="en-US" altLang="zh-CN" dirty="0"/>
                  <a:t>	</a:t>
                </a:r>
                <a:r>
                  <a:rPr lang="zh-CN" altLang="en-US" dirty="0"/>
                  <a:t>可能是磁芯线圈交流电阻的主要来源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3B29D01-6AD4-4C05-9ABB-B770A95EC2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143000"/>
                <a:ext cx="6381750" cy="5629875"/>
              </a:xfrm>
              <a:prstGeom prst="rect">
                <a:avLst/>
              </a:prstGeom>
              <a:blipFill>
                <a:blip r:embed="rId5"/>
                <a:stretch>
                  <a:fillRect l="-860" b="-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6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E02062-1FAA-4A2E-B95D-07835F797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F1EB64-ED0C-468A-80BE-D4CC3FEB5D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复数磁导率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457592-5CFA-43E3-AA38-85D419BCC911}"/>
                  </a:ext>
                </a:extLst>
              </p:cNvPr>
              <p:cNvSpPr txBox="1"/>
              <p:nvPr/>
            </p:nvSpPr>
            <p:spPr>
              <a:xfrm>
                <a:off x="342900" y="1079867"/>
                <a:ext cx="8458200" cy="30349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altLang="zh-CN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zh-CN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d>
                        </m:sup>
                      </m:sSup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𝜑</m:t>
                          </m:r>
                        </m:sup>
                      </m:sSup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其中：</a:t>
                </a:r>
                <a:endParaRPr lang="en-US" altLang="zh-CN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altLang="zh-CN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0457592-5CFA-43E3-AA38-85D419BCC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1079867"/>
                <a:ext cx="8458200" cy="3034933"/>
              </a:xfrm>
              <a:prstGeom prst="rect">
                <a:avLst/>
              </a:prstGeom>
              <a:blipFill>
                <a:blip r:embed="rId2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形 7">
            <a:extLst>
              <a:ext uri="{FF2B5EF4-FFF2-40B4-BE49-F238E27FC236}">
                <a16:creationId xmlns:a16="http://schemas.microsoft.com/office/drawing/2014/main" id="{BB8FC5F4-2165-43CC-BD04-1468E8B838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52119"/>
            <a:ext cx="9144000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E601190-9A51-46ED-A967-8B3FC27B7D17}"/>
                  </a:ext>
                </a:extLst>
              </p:cNvPr>
              <p:cNvSpPr txBox="1"/>
              <p:nvPr/>
            </p:nvSpPr>
            <p:spPr>
              <a:xfrm>
                <a:off x="342900" y="5934874"/>
                <a:ext cx="7315200" cy="880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使用复数磁导率，即使用椭圆近似实际磁滞回线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随着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的增大</m:t>
                    </m:r>
                  </m:oMath>
                </a14:m>
                <a:r>
                  <a:rPr lang="zh-CN" altLang="en-US" dirty="0"/>
                  <a:t>，磁滞回线面积先增大后减小，这与仿真的结果符合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9E601190-9A51-46ED-A967-8B3FC27B7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934874"/>
                <a:ext cx="7315200" cy="880241"/>
              </a:xfrm>
              <a:prstGeom prst="rect">
                <a:avLst/>
              </a:prstGeom>
              <a:blipFill>
                <a:blip r:embed="rId5"/>
                <a:stretch>
                  <a:fillRect l="-667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936F106-5A1C-4C01-929E-599D60BBFD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4300" y="905631"/>
            <a:ext cx="5334000" cy="4000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343F292-2845-424A-BBCF-5C4B46B3B7BC}"/>
              </a:ext>
            </a:extLst>
          </p:cNvPr>
          <p:cNvSpPr txBox="1"/>
          <p:nvPr/>
        </p:nvSpPr>
        <p:spPr>
          <a:xfrm>
            <a:off x="1981200" y="17526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仿真结果</a:t>
            </a:r>
            <a:r>
              <a:rPr lang="en-US" altLang="zh-CN" dirty="0">
                <a:solidFill>
                  <a:srgbClr val="C00000"/>
                </a:solidFill>
              </a:rPr>
              <a:t>&amp;</a:t>
            </a:r>
            <a:r>
              <a:rPr lang="zh-CN" altLang="en-US" dirty="0">
                <a:solidFill>
                  <a:srgbClr val="C00000"/>
                </a:solidFill>
              </a:rPr>
              <a:t>计算结果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A83A74-36AA-46F9-965E-3700356F8CBE}"/>
                  </a:ext>
                </a:extLst>
              </p:cNvPr>
              <p:cNvSpPr txBox="1"/>
              <p:nvPr/>
            </p:nvSpPr>
            <p:spPr>
              <a:xfrm>
                <a:off x="5681072" y="2936091"/>
                <a:ext cx="2537939" cy="6094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3A83A74-36AA-46F9-965E-3700356F8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1072" y="2936091"/>
                <a:ext cx="2537939" cy="6094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C854D3DF-F6C1-4007-A19C-3A5B5DF6B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125" y="1640691"/>
            <a:ext cx="3195896" cy="23969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20B2C28-4B81-4132-87CD-A980C72A7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779" y="2367320"/>
            <a:ext cx="5334000" cy="40005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381000" y="1200656"/>
            <a:ext cx="76200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对于空气芯的交流电阻，仿真结果能较好符合测试结果</a:t>
            </a:r>
            <a:endParaRPr lang="en-US" altLang="zh-CN" dirty="0">
              <a:solidFill>
                <a:srgbClr val="C00000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054129B-0FFD-4AC1-BE09-6B7D2E20A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191000"/>
            <a:ext cx="2592789" cy="194459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388E997-B2EF-4FD6-AACB-928A08BB2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6821" y="4191000"/>
            <a:ext cx="2592000" cy="194400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3DD45D16-9BDF-4A02-9D50-3B01217CAD9C}"/>
              </a:ext>
            </a:extLst>
          </p:cNvPr>
          <p:cNvSpPr/>
          <p:nvPr/>
        </p:nvSpPr>
        <p:spPr>
          <a:xfrm>
            <a:off x="228600" y="5486400"/>
            <a:ext cx="1447800" cy="869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8E3DF938-1150-4986-90D7-48D64D26B5BE}"/>
              </a:ext>
            </a:extLst>
          </p:cNvPr>
          <p:cNvCxnSpPr/>
          <p:nvPr/>
        </p:nvCxnSpPr>
        <p:spPr>
          <a:xfrm flipV="1">
            <a:off x="1219200" y="2819400"/>
            <a:ext cx="4125798" cy="2667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8CB876F-A554-4D0B-AC0D-B5BE0610B4CC}"/>
              </a:ext>
            </a:extLst>
          </p:cNvPr>
          <p:cNvSpPr txBox="1"/>
          <p:nvPr/>
        </p:nvSpPr>
        <p:spPr>
          <a:xfrm>
            <a:off x="5078318" y="6135000"/>
            <a:ext cx="1703481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先前测试结果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54C4266-5B45-4DDB-BDF1-7315DEF2A5BC}"/>
              </a:ext>
            </a:extLst>
          </p:cNvPr>
          <p:cNvSpPr txBox="1"/>
          <p:nvPr/>
        </p:nvSpPr>
        <p:spPr>
          <a:xfrm>
            <a:off x="7331881" y="6135000"/>
            <a:ext cx="1703481" cy="465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70C0"/>
                </a:solidFill>
              </a:rPr>
              <a:t>目前测试结果</a:t>
            </a:r>
          </a:p>
        </p:txBody>
      </p:sp>
    </p:spTree>
    <p:extLst>
      <p:ext uri="{BB962C8B-B14F-4D97-AF65-F5344CB8AC3E}">
        <p14:creationId xmlns:p14="http://schemas.microsoft.com/office/powerpoint/2010/main" val="758222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228600" y="1182191"/>
            <a:ext cx="65151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修改</a:t>
            </a:r>
            <a:r>
              <a:rPr lang="en-US" altLang="zh-CN" dirty="0">
                <a:solidFill>
                  <a:srgbClr val="C00000"/>
                </a:solidFill>
              </a:rPr>
              <a:t>20240708</a:t>
            </a:r>
            <a:r>
              <a:rPr lang="zh-CN" altLang="en-US" dirty="0">
                <a:solidFill>
                  <a:srgbClr val="C00000"/>
                </a:solidFill>
              </a:rPr>
              <a:t>的拟合放结果，使用的测试数据限制在</a:t>
            </a:r>
            <a:r>
              <a:rPr lang="en-US" altLang="zh-CN" dirty="0">
                <a:solidFill>
                  <a:srgbClr val="C00000"/>
                </a:solidFill>
              </a:rPr>
              <a:t>&lt;9kHz</a:t>
            </a:r>
            <a:r>
              <a:rPr lang="zh-CN" altLang="en-US" dirty="0">
                <a:solidFill>
                  <a:srgbClr val="C00000"/>
                </a:solidFill>
              </a:rPr>
              <a:t>，得到</a:t>
            </a:r>
            <a:r>
              <a:rPr lang="en-US" altLang="zh-CN" dirty="0">
                <a:solidFill>
                  <a:srgbClr val="C00000"/>
                </a:solidFill>
              </a:rPr>
              <a:t>rac_3_2_20240708_2.csv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E359C6-8CFE-4175-BA39-5E87358733A8}"/>
              </a:ext>
            </a:extLst>
          </p:cNvPr>
          <p:cNvSpPr txBox="1"/>
          <p:nvPr/>
        </p:nvSpPr>
        <p:spPr>
          <a:xfrm>
            <a:off x="5638800" y="3315611"/>
            <a:ext cx="3155302" cy="2543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与仿真方法以及数据基本无关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20240708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27~36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20240729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26~34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20241125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8~10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20240107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0~9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2ED827-9E36-4C63-82B6-BB1CE1FD1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37917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10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EAFB5F9-7BA5-4E5E-90B9-146075A3B960}"/>
              </a:ext>
            </a:extLst>
          </p:cNvPr>
          <p:cNvSpPr txBox="1"/>
          <p:nvPr/>
        </p:nvSpPr>
        <p:spPr>
          <a:xfrm>
            <a:off x="6096000" y="3886200"/>
            <a:ext cx="25146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对于不同匝数的线圈仿真结果能较好符合测试结果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C13C7B-AB6A-462B-BFDA-74EA38224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04" y="2819400"/>
            <a:ext cx="5334000" cy="4000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82378BA-3A2D-41F3-AC3B-3E952B3BA70B}"/>
              </a:ext>
            </a:extLst>
          </p:cNvPr>
          <p:cNvSpPr txBox="1"/>
          <p:nvPr/>
        </p:nvSpPr>
        <p:spPr>
          <a:xfrm>
            <a:off x="76200" y="1137298"/>
            <a:ext cx="8991600" cy="175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lvl1pPr>
            <a:lvl2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lvl2pPr>
          </a:lstStyle>
          <a:p>
            <a:r>
              <a:rPr lang="zh-CN" altLang="zh-CN" sz="2000" dirty="0"/>
              <a:t>参数依次为，绕线内径，绕线外径，绕线高度（</a:t>
            </a:r>
            <a:r>
              <a:rPr lang="en-US" altLang="zh-CN" sz="2000" dirty="0"/>
              <a:t>mm</a:t>
            </a:r>
            <a:r>
              <a:rPr lang="zh-CN" altLang="zh-CN" sz="2000" dirty="0"/>
              <a:t>）：</a:t>
            </a:r>
          </a:p>
          <a:p>
            <a:pPr lvl="1"/>
            <a:r>
              <a:rPr lang="en-US" altLang="zh-CN" dirty="0"/>
              <a:t>coil1</a:t>
            </a:r>
            <a:r>
              <a:rPr lang="zh-CN" altLang="en-US" dirty="0"/>
              <a:t>：</a:t>
            </a:r>
            <a:r>
              <a:rPr lang="en-US" altLang="zh-CN" dirty="0"/>
              <a:t>40//57//30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*50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coil2</a:t>
            </a:r>
            <a:r>
              <a:rPr lang="zh-CN" altLang="en-US" dirty="0"/>
              <a:t>： </a:t>
            </a:r>
            <a:r>
              <a:rPr lang="en-US" altLang="zh-CN" dirty="0"/>
              <a:t>40//57//45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*75</a:t>
            </a:r>
            <a:r>
              <a:rPr lang="zh-CN" altLang="zh-CN" dirty="0"/>
              <a:t>匝</a:t>
            </a:r>
            <a:endParaRPr lang="en-US" altLang="zh-CN" dirty="0"/>
          </a:p>
          <a:p>
            <a:pPr lvl="1"/>
            <a:r>
              <a:rPr lang="en-US" altLang="zh-CN" dirty="0"/>
              <a:t>coil3</a:t>
            </a:r>
            <a:r>
              <a:rPr lang="zh-CN" altLang="en-US" dirty="0"/>
              <a:t>： </a:t>
            </a:r>
            <a:r>
              <a:rPr lang="en-US" altLang="zh-CN" dirty="0"/>
              <a:t>40//57//60</a:t>
            </a:r>
            <a:r>
              <a:rPr lang="zh-CN" altLang="zh-CN" dirty="0"/>
              <a:t>，</a:t>
            </a:r>
            <a:r>
              <a:rPr lang="en-US" altLang="zh-CN" dirty="0"/>
              <a:t>0.6</a:t>
            </a:r>
            <a:r>
              <a:rPr lang="zh-CN" altLang="zh-CN" dirty="0"/>
              <a:t>实心线，预计</a:t>
            </a:r>
            <a:r>
              <a:rPr lang="en-US" altLang="zh-CN" dirty="0"/>
              <a:t>14</a:t>
            </a:r>
            <a:r>
              <a:rPr lang="zh-CN" altLang="zh-CN" dirty="0"/>
              <a:t>层</a:t>
            </a:r>
            <a:r>
              <a:rPr lang="en-US" altLang="zh-CN" dirty="0"/>
              <a:t>*100</a:t>
            </a:r>
            <a:r>
              <a:rPr lang="zh-CN" altLang="zh-CN" dirty="0"/>
              <a:t>匝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91981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6F6C1EA-3CB6-4062-98CE-4D6935D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2A30D8-E011-4C7B-92BF-6A5B098F63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仿真结果</a:t>
            </a:r>
            <a:r>
              <a:rPr lang="en-US" altLang="zh-CN" dirty="0"/>
              <a:t>VS</a:t>
            </a:r>
            <a:r>
              <a:rPr lang="zh-CN" altLang="en-US" dirty="0"/>
              <a:t>测试结果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AE140B3-3970-4BA7-8F7B-418EC166B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8906" y="2209800"/>
            <a:ext cx="11041812" cy="4953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/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认为对于磁芯线圈的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，仿真也足够准确（不稳定因素：磁芯形状非理想圆柱）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利用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𝑡𝑜𝑡𝑎𝑙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的测试结果，减去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𝑎𝑐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的仿真结果，得到：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𝑐𝑜𝑖𝑙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81F176A-3120-440D-91B5-C8BE45422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057637"/>
                <a:ext cx="8686800" cy="1380763"/>
              </a:xfrm>
              <a:prstGeom prst="rect">
                <a:avLst/>
              </a:prstGeom>
              <a:blipFill>
                <a:blip r:embed="rId4"/>
                <a:stretch>
                  <a:fillRect l="-632" r="-3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D6C2409-5F3B-4D44-92F1-FB41BD3498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9" t="13012" r="25625" b="18100"/>
          <a:stretch/>
        </p:blipFill>
        <p:spPr>
          <a:xfrm>
            <a:off x="7848600" y="1523628"/>
            <a:ext cx="988159" cy="9881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8BB66A2-D9B4-4F17-B799-CD32F7A0855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-948906" y="2209200"/>
            <a:ext cx="11041200" cy="49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8873E5-30B8-412A-A8EA-D695CE0D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058BBB-1DF9-455E-8C7F-1FFC8C4A32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磁导率虚部求解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97E32C-1C52-4C4A-87E0-6390099D6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143000"/>
            <a:ext cx="4735985" cy="35519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EE3E3E5-0F4A-4D2A-A6B3-6A8AED8B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975" y="4062413"/>
            <a:ext cx="3302000" cy="2476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F425D5-FDEC-486E-88A5-A3F79DD75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130016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交流电阻测量方法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42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1BF50BA-729C-495C-B67C-C0D82D22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AFBEEB-0A98-46CE-9B0B-B45CD20261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交流电阻测量方法</a:t>
            </a:r>
            <a:endParaRPr lang="en-US" altLang="zh-CN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A65C878-9A37-42D1-8CFD-E5EB32253B4B}"/>
              </a:ext>
            </a:extLst>
          </p:cNvPr>
          <p:cNvCxnSpPr>
            <a:cxnSpLocks/>
          </p:cNvCxnSpPr>
          <p:nvPr/>
        </p:nvCxnSpPr>
        <p:spPr>
          <a:xfrm>
            <a:off x="4572000" y="1219200"/>
            <a:ext cx="0" cy="340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BA375F27-7362-4B73-A70C-F4D684E4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23" y="4130618"/>
            <a:ext cx="3606030" cy="2704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FC97F0-1504-4FE0-B60B-200DD6A83637}"/>
                  </a:ext>
                </a:extLst>
              </p:cNvPr>
              <p:cNvSpPr txBox="1"/>
              <p:nvPr/>
            </p:nvSpPr>
            <p:spPr>
              <a:xfrm>
                <a:off x="228600" y="1219200"/>
                <a:ext cx="4114800" cy="2772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/>
                  <a:t>方法</a:t>
                </a:r>
                <a:r>
                  <a:rPr lang="en-US" altLang="zh-CN" dirty="0"/>
                  <a:t>1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线圈参数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altLang="zh-CN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𝑎𝑓</m:t>
                        </m:r>
                      </m:e>
                      <m:sup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kumimoji="0" lang="en-US" altLang="zh-CN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US" altLang="zh-CN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180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𝐷𝐶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将如上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5</a:t>
                </a:r>
                <a:r>
                  <a:rPr lang="zh-CN" altLang="en-US" dirty="0"/>
                  <a:t>个参数，参与最优解查找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zh-CN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𝑍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0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𝑡𝑒𝑠𝑡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0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 sz="1000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tan</m:t>
                                              </m:r>
                                            </m:fName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zh-CN" altLang="en-US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_</m:t>
                                                  </m:r>
                                                  <m: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𝑚𝑜𝑑𝑒𝑙</m:t>
                                                  </m:r>
                                                </m:sub>
                                              </m:sSub>
                                            </m:e>
                                          </m:func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𝑒𝑟𝑟𝑜𝑟</m:t>
                                              </m:r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_</m:t>
                                              </m:r>
                                              <m:func>
                                                <m:funcPr>
                                                  <m:ctrlPr>
                                                    <a:rPr lang="en-US" altLang="zh-CN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funcPr>
                                                <m:fNam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 sz="1000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tan</m:t>
                                                  </m:r>
                                                </m:fName>
                                                <m:e>
                                                  <m:r>
                                                    <a:rPr lang="zh-CN" altLang="en-US" sz="10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func>
                                            </m:e>
                                            <m:sub>
                                              <m:r>
                                                <a:rPr lang="en-US" altLang="zh-CN" sz="10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zh-CN" altLang="en-US" dirty="0"/>
                  <a:t>得到的交流电阻的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指数表达式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zh-CN" altLang="en-US" dirty="0"/>
                  <a:t>通过</a:t>
                </a:r>
                <a:r>
                  <a:rPr lang="en-US" altLang="zh-CN" dirty="0"/>
                  <a:t>Bootstrap</a:t>
                </a:r>
                <a:r>
                  <a:rPr lang="zh-CN" altLang="en-US" dirty="0"/>
                  <a:t>得到置信区间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4FC97F0-1504-4FE0-B60B-200DD6A83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19200"/>
                <a:ext cx="4114800" cy="2772106"/>
              </a:xfrm>
              <a:prstGeom prst="rect">
                <a:avLst/>
              </a:prstGeom>
              <a:blipFill>
                <a:blip r:embed="rId3"/>
                <a:stretch>
                  <a:fillRect l="-889" b="-24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1CC895-C995-4657-AAF0-B39E5AFE0B9A}"/>
                  </a:ext>
                </a:extLst>
              </p:cNvPr>
              <p:cNvSpPr txBox="1"/>
              <p:nvPr/>
            </p:nvSpPr>
            <p:spPr>
              <a:xfrm>
                <a:off x="4875896" y="987425"/>
                <a:ext cx="4114800" cy="3639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dirty="0"/>
                  <a:t>方法</a:t>
                </a:r>
                <a:r>
                  <a:rPr lang="en-US" altLang="zh-CN" dirty="0"/>
                  <a:t>2</a:t>
                </a: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线圈参数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0" lang="en-US" altLang="zh-CN" sz="18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altLang="zh-CN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𝐴𝐶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将如上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3</a:t>
                </a:r>
                <a:r>
                  <a:rPr lang="zh-CN" altLang="en-US" dirty="0"/>
                  <a:t>个参数，参与最优解查找</a:t>
                </a:r>
                <a:endParaRPr kumimoji="0" lang="en-US" altLang="zh-CN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+mn-cs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altLang="zh-CN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altLang="zh-CN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altLang="zh-CN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func>
                            <m:funcPr>
                              <m:ctrlPr>
                                <a:rPr kumimoji="0" lang="en-US" altLang="zh-CN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altLang="zh-CN" sz="10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kumimoji="0" lang="zh-CN" altLang="en-US" sz="1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kumimoji="0" lang="zh-CN" altLang="en-US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kumimoji="0" lang="en-US" altLang="zh-CN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kumimoji="0" lang="en-US" altLang="zh-CN" sz="1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func>
                        <m:funcPr>
                          <m:ctrlPr>
                            <a:rPr lang="en-US" altLang="zh-CN" sz="1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00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zh-CN" altLang="en-US" sz="1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US" altLang="zh-CN" sz="1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1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sz="1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𝑎𝑐</m:t>
                          </m:r>
                        </m:sub>
                      </m:sSub>
                      <m:d>
                        <m:d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CN" sz="1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zh-CN" sz="1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𝑡𝑒𝑠𝑡</m:t>
                                      </m:r>
                                    </m:sub>
                                  </m:sSub>
                                  <m:r>
                                    <a:rPr lang="en-US" altLang="zh-CN" sz="1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0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  <m:sub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lang="en-US" altLang="zh-CN" sz="10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𝑚𝑜𝑑𝑒𝑙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1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zh-CN" altLang="en-US" dirty="0"/>
                  <a:t>得到的交流电阻的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离散解</a:t>
                </a:r>
                <a:endParaRPr lang="en-US" altLang="zh-CN" dirty="0">
                  <a:solidFill>
                    <a:srgbClr val="C00000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 startAt="3"/>
                </a:pPr>
                <a:r>
                  <a:rPr lang="zh-CN" altLang="en-US" dirty="0"/>
                  <a:t>通过</a:t>
                </a:r>
                <a:r>
                  <a:rPr lang="en-US" altLang="zh-CN" dirty="0"/>
                  <a:t>Bootstrap</a:t>
                </a:r>
                <a:r>
                  <a:rPr lang="zh-CN" altLang="en-US" dirty="0"/>
                  <a:t>得到置信区间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D1CC895-C995-4657-AAF0-B39E5AFE0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896" y="987425"/>
                <a:ext cx="4114800" cy="3639073"/>
              </a:xfrm>
              <a:prstGeom prst="rect">
                <a:avLst/>
              </a:prstGeom>
              <a:blipFill>
                <a:blip r:embed="rId4"/>
                <a:stretch>
                  <a:fillRect l="-889" b="-1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0C1F192D-2E2C-49DB-B7E6-76853EC2EE6F}"/>
              </a:ext>
            </a:extLst>
          </p:cNvPr>
          <p:cNvSpPr txBox="1"/>
          <p:nvPr/>
        </p:nvSpPr>
        <p:spPr>
          <a:xfrm>
            <a:off x="3792853" y="4648200"/>
            <a:ext cx="52578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测试线圈：</a:t>
            </a:r>
            <a:r>
              <a:rPr lang="en-US" altLang="zh-CN" dirty="0"/>
              <a:t>coil3_2_core2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方法</a:t>
            </a:r>
            <a:r>
              <a:rPr lang="en-US" altLang="zh-CN" dirty="0"/>
              <a:t>1</a:t>
            </a:r>
            <a:r>
              <a:rPr lang="zh-CN" altLang="en-US" dirty="0"/>
              <a:t>残差：</a:t>
            </a:r>
            <a:r>
              <a:rPr lang="en-US" altLang="zh-CN" dirty="0"/>
              <a:t>6772968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方法</a:t>
            </a:r>
            <a:r>
              <a:rPr lang="en-US" altLang="zh-CN" dirty="0"/>
              <a:t>2</a:t>
            </a:r>
            <a:r>
              <a:rPr lang="zh-CN" altLang="en-US" dirty="0"/>
              <a:t>残差：</a:t>
            </a:r>
            <a:r>
              <a:rPr lang="en-US" altLang="zh-CN" dirty="0"/>
              <a:t>6508186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两个方法交流电阻结果符合较好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对于交流电阻的求解两种方法均适用</a:t>
            </a:r>
            <a:endParaRPr lang="en-US" altLang="zh-CN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93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25DD57F-1E08-410E-87E5-5D724F5C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315D92-8BF9-4C49-8BD4-358C1A3FB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ED89049-82B9-416C-8D83-6427990B4064}"/>
              </a:ext>
            </a:extLst>
          </p:cNvPr>
          <p:cNvSpPr txBox="1"/>
          <p:nvPr/>
        </p:nvSpPr>
        <p:spPr>
          <a:xfrm>
            <a:off x="990600" y="2362200"/>
            <a:ext cx="60960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交流电阻测量方法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温度对磁芯线圈的影响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磁芯线圈交流电阻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线圈部分损耗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磁滞损耗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579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2DED7E-AA3E-46FC-9366-85B9B2E8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C11C08-07DA-4EED-9964-B5DBC54F7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加热时间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8378B7-B790-463B-953C-460F9F8C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720975"/>
            <a:ext cx="5334000" cy="40005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9C4E3B6-A6B6-4496-A385-A8D0DDC25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50" y="1143000"/>
            <a:ext cx="3987800" cy="299085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2A6F492-0071-42FD-8761-BB988D77F90F}"/>
              </a:ext>
            </a:extLst>
          </p:cNvPr>
          <p:cNvSpPr txBox="1"/>
          <p:nvPr/>
        </p:nvSpPr>
        <p:spPr>
          <a:xfrm>
            <a:off x="5486400" y="4804531"/>
            <a:ext cx="34290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加热时间</a:t>
            </a:r>
            <a:r>
              <a:rPr lang="en-US" altLang="zh-CN" dirty="0">
                <a:solidFill>
                  <a:srgbClr val="C00000"/>
                </a:solidFill>
              </a:rPr>
              <a:t>&gt;1h</a:t>
            </a:r>
            <a:r>
              <a:rPr lang="zh-CN" altLang="en-US" dirty="0">
                <a:solidFill>
                  <a:srgbClr val="C00000"/>
                </a:solidFill>
              </a:rPr>
              <a:t>，磁芯温度基本可以保持稳定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6730EE-2AC6-4953-8126-87443F0E4058}"/>
              </a:ext>
            </a:extLst>
          </p:cNvPr>
          <p:cNvSpPr txBox="1"/>
          <p:nvPr/>
        </p:nvSpPr>
        <p:spPr>
          <a:xfrm>
            <a:off x="254033" y="1407280"/>
            <a:ext cx="46482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设定温箱温度为</a:t>
            </a:r>
            <a:r>
              <a:rPr lang="en-US" altLang="zh-CN" dirty="0"/>
              <a:t>40</a:t>
            </a:r>
            <a:r>
              <a:rPr lang="zh-CN" altLang="en-US" dirty="0"/>
              <a:t>℃，线圈从室温（</a:t>
            </a:r>
            <a:r>
              <a:rPr lang="en-US" altLang="zh-CN" dirty="0"/>
              <a:t> 16.8</a:t>
            </a:r>
            <a:r>
              <a:rPr lang="zh-CN" altLang="en-US" dirty="0"/>
              <a:t>℃ ）开始加热，</a:t>
            </a:r>
            <a:r>
              <a:rPr lang="en-US" altLang="zh-CN" dirty="0"/>
              <a:t>2min</a:t>
            </a:r>
            <a:r>
              <a:rPr lang="zh-CN" altLang="en-US" dirty="0"/>
              <a:t>之后，温箱即达到预设温度</a:t>
            </a:r>
          </a:p>
        </p:txBody>
      </p:sp>
    </p:spTree>
    <p:extLst>
      <p:ext uri="{BB962C8B-B14F-4D97-AF65-F5344CB8AC3E}">
        <p14:creationId xmlns:p14="http://schemas.microsoft.com/office/powerpoint/2010/main" val="15449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22DED7E-AA3E-46FC-9366-85B9B2E8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C11C08-07DA-4EED-9964-B5DBC54F7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加热时间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2A6F492-0071-42FD-8761-BB988D77F90F}"/>
              </a:ext>
            </a:extLst>
          </p:cNvPr>
          <p:cNvSpPr txBox="1"/>
          <p:nvPr/>
        </p:nvSpPr>
        <p:spPr>
          <a:xfrm>
            <a:off x="254032" y="5105400"/>
            <a:ext cx="8585167" cy="1296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加热时间</a:t>
            </a:r>
            <a:r>
              <a:rPr lang="en-US" altLang="zh-CN" dirty="0"/>
              <a:t>~2h</a:t>
            </a:r>
            <a:r>
              <a:rPr lang="zh-CN" altLang="en-US" dirty="0"/>
              <a:t>时，线圈交流电阻达到峰值，之后随着时间增加，线圈交流电阻逐渐下降，在</a:t>
            </a:r>
            <a:r>
              <a:rPr lang="en-US" altLang="zh-CN" dirty="0"/>
              <a:t>22h</a:t>
            </a:r>
            <a:r>
              <a:rPr lang="zh-CN" altLang="en-US" dirty="0"/>
              <a:t>时回升。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线圈温度在</a:t>
            </a:r>
            <a:r>
              <a:rPr lang="en-US" altLang="zh-CN" dirty="0">
                <a:solidFill>
                  <a:srgbClr val="C00000"/>
                </a:solidFill>
              </a:rPr>
              <a:t>&gt;22h</a:t>
            </a:r>
            <a:r>
              <a:rPr lang="zh-CN" altLang="en-US" dirty="0">
                <a:solidFill>
                  <a:srgbClr val="C00000"/>
                </a:solidFill>
              </a:rPr>
              <a:t>，才稳定？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A6730EE-2AC6-4953-8126-87443F0E4058}"/>
              </a:ext>
            </a:extLst>
          </p:cNvPr>
          <p:cNvSpPr txBox="1"/>
          <p:nvPr/>
        </p:nvSpPr>
        <p:spPr>
          <a:xfrm>
            <a:off x="254033" y="1219200"/>
            <a:ext cx="4648200" cy="881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设定温箱温度为</a:t>
            </a:r>
            <a:r>
              <a:rPr lang="en-US" altLang="zh-CN" dirty="0"/>
              <a:t>40</a:t>
            </a:r>
            <a:r>
              <a:rPr lang="zh-CN" altLang="en-US" dirty="0"/>
              <a:t>℃，线圈从室温（</a:t>
            </a:r>
            <a:r>
              <a:rPr lang="en-US" altLang="zh-CN" dirty="0"/>
              <a:t> 14.7</a:t>
            </a:r>
            <a:r>
              <a:rPr lang="zh-CN" altLang="en-US" dirty="0"/>
              <a:t>℃ ）开始加热，</a:t>
            </a:r>
            <a:r>
              <a:rPr lang="en-US" altLang="zh-CN" dirty="0"/>
              <a:t>2min</a:t>
            </a:r>
            <a:r>
              <a:rPr lang="zh-CN" altLang="en-US" dirty="0"/>
              <a:t>之后，温箱即达到预设温度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065C98-8EC4-4DDF-8395-CAEED394D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280600"/>
            <a:ext cx="3360000" cy="25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C6A8B19-037F-4B5D-973B-12F11284E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2280600"/>
            <a:ext cx="336000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843A5A-4D63-4A22-BCD4-D9850606C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280600"/>
            <a:ext cx="3360000" cy="252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D1E923A-1C92-496E-A930-0BA55C678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200" y="974725"/>
            <a:ext cx="5334000" cy="4000500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F7694C67-944D-43F6-98FD-4C1F3835B380}"/>
              </a:ext>
            </a:extLst>
          </p:cNvPr>
          <p:cNvSpPr txBox="1"/>
          <p:nvPr/>
        </p:nvSpPr>
        <p:spPr>
          <a:xfrm>
            <a:off x="10287000" y="630793"/>
            <a:ext cx="175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10h </a:t>
            </a:r>
            <a:r>
              <a:rPr lang="zh-CN" altLang="en-US" dirty="0"/>
              <a:t>测试结果</a:t>
            </a:r>
          </a:p>
        </p:txBody>
      </p:sp>
    </p:spTree>
    <p:extLst>
      <p:ext uri="{BB962C8B-B14F-4D97-AF65-F5344CB8AC3E}">
        <p14:creationId xmlns:p14="http://schemas.microsoft.com/office/powerpoint/2010/main" val="45857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4946B02-8042-49B4-AE2F-331E66A0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6BD4DF-909E-4BDC-9AC4-339FCC9951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温度对磁芯线圈的影响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670AE72-06FC-4163-9182-CDA2AC432F4C}"/>
              </a:ext>
            </a:extLst>
          </p:cNvPr>
          <p:cNvSpPr txBox="1"/>
          <p:nvPr/>
        </p:nvSpPr>
        <p:spPr>
          <a:xfrm>
            <a:off x="237931" y="4674706"/>
            <a:ext cx="8001000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实验设置：温箱在</a:t>
            </a:r>
            <a:r>
              <a:rPr lang="en-US" altLang="zh-CN" dirty="0"/>
              <a:t>15</a:t>
            </a:r>
            <a:r>
              <a:rPr lang="zh-CN" altLang="en-US" dirty="0"/>
              <a:t>℃</a:t>
            </a:r>
            <a:r>
              <a:rPr lang="en-US" altLang="zh-CN" dirty="0"/>
              <a:t>/ 25</a:t>
            </a:r>
            <a:r>
              <a:rPr lang="zh-CN" altLang="en-US" dirty="0"/>
              <a:t>℃</a:t>
            </a:r>
            <a:r>
              <a:rPr lang="en-US" altLang="zh-CN" dirty="0"/>
              <a:t>/40</a:t>
            </a:r>
            <a:r>
              <a:rPr lang="zh-CN" altLang="en-US" dirty="0"/>
              <a:t>℃稳定运行</a:t>
            </a:r>
            <a:r>
              <a:rPr lang="en-US" altLang="zh-CN" dirty="0"/>
              <a:t>&gt;2h</a:t>
            </a:r>
            <a:r>
              <a:rPr lang="zh-CN" altLang="en-US" dirty="0"/>
              <a:t>，关闭温箱，进行线圈测试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实验结论：磁芯的损耗特性受温度影响较大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20241005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17~24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20241223</a:t>
            </a:r>
            <a:r>
              <a:rPr lang="zh-CN" altLang="en-US" dirty="0">
                <a:solidFill>
                  <a:srgbClr val="FF0000"/>
                </a:solidFill>
              </a:rPr>
              <a:t>：气温</a:t>
            </a:r>
            <a:r>
              <a:rPr lang="en-US" altLang="zh-CN" dirty="0">
                <a:solidFill>
                  <a:srgbClr val="FF0000"/>
                </a:solidFill>
              </a:rPr>
              <a:t>1~6</a:t>
            </a:r>
            <a:r>
              <a:rPr lang="zh-CN" altLang="en-US" dirty="0">
                <a:solidFill>
                  <a:srgbClr val="FF0000"/>
                </a:solidFill>
              </a:rPr>
              <a:t>℃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98593C-4ED3-4676-8F5C-614BFAF04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1534975"/>
            <a:ext cx="5931429" cy="28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6E8A17E-3F0B-4EA0-B253-CB57BE05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34975"/>
            <a:ext cx="3840000" cy="288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EE8EFE3-0BD9-4643-BF90-6BD5914BF6AC}"/>
              </a:ext>
            </a:extLst>
          </p:cNvPr>
          <p:cNvSpPr txBox="1"/>
          <p:nvPr/>
        </p:nvSpPr>
        <p:spPr>
          <a:xfrm>
            <a:off x="5702829" y="5911954"/>
            <a:ext cx="3272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https://lishi.tianqi.com/hefei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72583C-5FA7-42AB-8F22-613230BA4D36}"/>
              </a:ext>
            </a:extLst>
          </p:cNvPr>
          <p:cNvSpPr txBox="1"/>
          <p:nvPr/>
        </p:nvSpPr>
        <p:spPr>
          <a:xfrm>
            <a:off x="304800" y="1145427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Core</a:t>
            </a:r>
            <a:r>
              <a:rPr lang="zh-CN" altLang="en-US" dirty="0"/>
              <a:t>：</a:t>
            </a:r>
            <a:r>
              <a:rPr lang="en-US" altLang="zh-CN" dirty="0"/>
              <a:t>80mm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78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6C0EDF-4A46-4B7C-BB8B-5C7124178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DB9495-F470-4636-9E8C-F615DB692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更多的测试结果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D0967C-34DD-4D36-8DCF-0289A7231069}"/>
              </a:ext>
            </a:extLst>
          </p:cNvPr>
          <p:cNvSpPr txBox="1"/>
          <p:nvPr/>
        </p:nvSpPr>
        <p:spPr>
          <a:xfrm>
            <a:off x="304800" y="1145427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Core</a:t>
            </a:r>
            <a:r>
              <a:rPr lang="zh-CN" altLang="en-US" dirty="0"/>
              <a:t>：</a:t>
            </a:r>
            <a:r>
              <a:rPr lang="en-US" altLang="zh-CN" dirty="0"/>
              <a:t>120mm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4713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CCFEFF-8A7E-4815-AA8D-3A464A092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CCBBDE-85D7-4BB7-A5FF-D318FCC9F4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dirty="0"/>
              <a:t>不同温度的磁滞回线</a:t>
            </a:r>
            <a:r>
              <a:rPr lang="en-US" altLang="zh-CN" dirty="0"/>
              <a:t>_</a:t>
            </a:r>
            <a:r>
              <a:rPr lang="zh-CN" altLang="en-US" dirty="0"/>
              <a:t>直流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6631B3F-FD74-431F-BEEB-DF23C4DBE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295400"/>
            <a:ext cx="4800000" cy="36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864F63-D43A-409C-8D70-EA426E27E6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00" y="1295400"/>
            <a:ext cx="4800000" cy="360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33E79BA-02AC-4BE1-948C-063DB45B0FAD}"/>
              </a:ext>
            </a:extLst>
          </p:cNvPr>
          <p:cNvSpPr txBox="1"/>
          <p:nvPr/>
        </p:nvSpPr>
        <p:spPr>
          <a:xfrm>
            <a:off x="4581525" y="5488583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直流条件下的磁滞回线变化符合预期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1310CE2-15D8-4ECB-B287-ABCA963CA17E}"/>
              </a:ext>
            </a:extLst>
          </p:cNvPr>
          <p:cNvSpPr txBox="1"/>
          <p:nvPr/>
        </p:nvSpPr>
        <p:spPr>
          <a:xfrm>
            <a:off x="400051" y="5061585"/>
            <a:ext cx="3105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Area for 273K: -0.0048884</a:t>
            </a:r>
          </a:p>
          <a:p>
            <a:r>
              <a:rPr lang="zh-CN" altLang="en-US" dirty="0"/>
              <a:t>Area for 283K: 0.087259</a:t>
            </a:r>
          </a:p>
          <a:p>
            <a:r>
              <a:rPr lang="zh-CN" altLang="en-US" dirty="0"/>
              <a:t>Area for 293K: 0.11568</a:t>
            </a:r>
          </a:p>
          <a:p>
            <a:r>
              <a:rPr lang="zh-CN" altLang="en-US" dirty="0"/>
              <a:t>Area for 303K: 0.12429</a:t>
            </a:r>
          </a:p>
          <a:p>
            <a:r>
              <a:rPr lang="zh-CN" altLang="en-US" dirty="0"/>
              <a:t>Area for 313K: 0.15137</a:t>
            </a:r>
          </a:p>
        </p:txBody>
      </p:sp>
    </p:spTree>
    <p:extLst>
      <p:ext uri="{BB962C8B-B14F-4D97-AF65-F5344CB8AC3E}">
        <p14:creationId xmlns:p14="http://schemas.microsoft.com/office/powerpoint/2010/main" val="636008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495557</TotalTime>
  <Words>805</Words>
  <Application>Microsoft Office PowerPoint</Application>
  <PresentationFormat>全屏显示(4:3)</PresentationFormat>
  <Paragraphs>134</Paragraphs>
  <Slides>18</Slides>
  <Notes>4</Notes>
  <HiddenSlides>1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等线</vt:lpstr>
      <vt:lpstr>等线 Light</vt:lpstr>
      <vt:lpstr>微软雅黑</vt:lpstr>
      <vt:lpstr>Arial</vt:lpstr>
      <vt:lpstr>Cambria Math</vt:lpstr>
      <vt:lpstr>Wingdings</vt:lpstr>
      <vt:lpstr>Office 主题​​</vt:lpstr>
      <vt:lpstr>磁芯线圈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6239</cp:revision>
  <cp:lastPrinted>2023-09-04T07:35:07Z</cp:lastPrinted>
  <dcterms:created xsi:type="dcterms:W3CDTF">1601-01-01T00:00:00Z</dcterms:created>
  <dcterms:modified xsi:type="dcterms:W3CDTF">2025-01-21T08:55:25Z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