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2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3" r:id="rId3"/>
    <p:sldId id="284" r:id="rId4"/>
    <p:sldId id="285" r:id="rId5"/>
    <p:sldId id="291" r:id="rId6"/>
    <p:sldId id="286" r:id="rId7"/>
    <p:sldId id="310" r:id="rId8"/>
    <p:sldId id="311" r:id="rId9"/>
    <p:sldId id="297" r:id="rId10"/>
    <p:sldId id="302" r:id="rId11"/>
    <p:sldId id="308" r:id="rId12"/>
    <p:sldId id="307" r:id="rId13"/>
    <p:sldId id="289" r:id="rId14"/>
    <p:sldId id="290" r:id="rId15"/>
    <p:sldId id="288" r:id="rId16"/>
    <p:sldId id="287" r:id="rId17"/>
    <p:sldId id="309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8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4B26C0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48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58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en-US" altLang="zh-CN" dirty="0"/>
              <a:t>test</a:t>
            </a:r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diaohb</a:t>
            </a:r>
            <a:endParaRPr lang="en-US" altLang="zh-CN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330" y="1026795"/>
            <a:ext cx="10972800" cy="522986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08400" y="18676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en-US" altLang="zh-CN" smtClean="0"/>
              <a:t>test</a:t>
            </a:r>
            <a:endParaRPr lang="en-US" altLang="zh-CN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330" y="1172210"/>
            <a:ext cx="10968990" cy="507746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57.xml"/><Relationship Id="rId17" Type="http://schemas.openxmlformats.org/officeDocument/2006/relationships/image" Target="../media/image2.svg"/><Relationship Id="rId16" Type="http://schemas.openxmlformats.org/officeDocument/2006/relationships/image" Target="../media/image1.png"/><Relationship Id="rId15" Type="http://schemas.openxmlformats.org/officeDocument/2006/relationships/tags" Target="../tags/tag56.xml"/><Relationship Id="rId14" Type="http://schemas.openxmlformats.org/officeDocument/2006/relationships/tags" Target="../tags/tag55.xml"/><Relationship Id="rId13" Type="http://schemas.openxmlformats.org/officeDocument/2006/relationships/tags" Target="../tags/tag54.xml"/><Relationship Id="rId12" Type="http://schemas.openxmlformats.org/officeDocument/2006/relationships/tags" Target="../tags/tag53.xml"/><Relationship Id="rId11" Type="http://schemas.openxmlformats.org/officeDocument/2006/relationships/tags" Target="../tags/tag52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27450" y="161360"/>
            <a:ext cx="10969200" cy="705600"/>
          </a:xfrm>
          <a:prstGeom prst="rect">
            <a:avLst/>
          </a:prstGeom>
          <a:effectLst>
            <a:outerShdw dir="5400000" sx="1000" sy="1000" algn="ctr" rotWithShape="0">
              <a:srgbClr val="000000">
                <a:alpha val="100000"/>
              </a:srgbClr>
            </a:outerShdw>
          </a:effectLst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en-US" altLang="zh-CN" dirty="0"/>
              <a:t>test</a:t>
            </a:r>
            <a:endParaRPr lang="en-US" alt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608330" y="1139825"/>
            <a:ext cx="10968990" cy="510984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en-US" altLang="zh-CN" dirty="0"/>
              <a:t>test</a:t>
            </a:r>
            <a:endParaRPr lang="zh-CN" altLang="en-US" dirty="0"/>
          </a:p>
          <a:p>
            <a:pPr lvl="1"/>
            <a:r>
              <a:rPr lang="en-US" altLang="zh-CN" dirty="0"/>
              <a:t>test</a:t>
            </a:r>
            <a:endParaRPr lang="zh-CN" altLang="en-US" dirty="0"/>
          </a:p>
          <a:p>
            <a:pPr lvl="2"/>
            <a:r>
              <a:rPr lang="en-US" altLang="zh-CN" dirty="0"/>
              <a:t>test</a:t>
            </a:r>
            <a:endParaRPr lang="zh-CN" altLang="en-US" dirty="0"/>
          </a:p>
          <a:p>
            <a:pPr lvl="3"/>
            <a:r>
              <a:rPr lang="en-US" altLang="zh-CN" dirty="0"/>
              <a:t>test</a:t>
            </a:r>
            <a:endParaRPr lang="zh-CN" altLang="en-US" dirty="0"/>
          </a:p>
          <a:p>
            <a:pPr lvl="4"/>
            <a:r>
              <a:rPr lang="en-US" altLang="zh-CN" dirty="0"/>
              <a:t>test</a:t>
            </a:r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3"/>
            </p:custDataLst>
          </p:nvPr>
        </p:nvSpPr>
        <p:spPr>
          <a:xfrm>
            <a:off x="251320" y="642362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4"/>
            </p:custDataLst>
          </p:nvPr>
        </p:nvSpPr>
        <p:spPr>
          <a:xfrm>
            <a:off x="4097495" y="6423620"/>
            <a:ext cx="395986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5"/>
            </p:custDataLst>
          </p:nvPr>
        </p:nvSpPr>
        <p:spPr>
          <a:xfrm>
            <a:off x="9203530" y="6423620"/>
            <a:ext cx="2699385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logo"/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380095" y="105410"/>
            <a:ext cx="3201035" cy="61277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640080" y="874395"/>
            <a:ext cx="10934065" cy="9525"/>
          </a:xfrm>
          <a:prstGeom prst="line">
            <a:avLst/>
          </a:prstGeom>
          <a:ln>
            <a:solidFill>
              <a:schemeClr val="accent1"/>
            </a:solidFill>
          </a:ln>
          <a:effectLst>
            <a:outerShdw dir="5400000" sx="1000" sy="1000" algn="ctr" rotWithShape="0">
              <a:schemeClr val="accent1">
                <a:lumMod val="40000"/>
                <a:lumOff val="60000"/>
                <a:alpha val="100000"/>
              </a:schemeClr>
            </a:outerShdw>
          </a:effec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Wingdings" panose="05000000000000000000" charset="0"/>
        <a:buChar char="Ø"/>
        <a:defRPr sz="24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lt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Wingdings" panose="05000000000000000000" charset="0"/>
        <a:buChar char="Ø"/>
        <a:tabLst>
          <a:tab pos="1609725" algn="l"/>
          <a:tab pos="1609725" algn="l"/>
          <a:tab pos="1609725" algn="l"/>
          <a:tab pos="1609725" algn="l"/>
        </a:tabLst>
        <a:defRPr sz="20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lt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Wingdings" panose="05000000000000000000" charset="0"/>
        <a:buChar char="Ø"/>
        <a:defRPr sz="18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lt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Ø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lt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Ø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l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76935" y="914400"/>
            <a:ext cx="10332720" cy="2570480"/>
          </a:xfrm>
        </p:spPr>
        <p:txBody>
          <a:bodyPr/>
          <a:p>
            <a:r>
              <a:rPr lang="en-US" altLang="zh-CN" sz="4400"/>
              <a:t>AHCAL </a:t>
            </a:r>
            <a:r>
              <a:rPr lang="en-US" altLang="zh-CN" sz="4400"/>
              <a:t>PS Data Analysis</a:t>
            </a:r>
            <a:endParaRPr lang="en-US" altLang="zh-CN" sz="44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p>
            <a:r>
              <a:rPr lang="en-US" altLang="zh-CN"/>
              <a:t>Hongbin Diao</a:t>
            </a:r>
            <a:endParaRPr lang="en-US" altLang="zh-CN"/>
          </a:p>
          <a:p>
            <a:pPr algn="ctr"/>
            <a:r>
              <a:rPr lang="en-US" altLang="zh-CN">
                <a:sym typeface="+mn-ea"/>
              </a:rPr>
              <a:t>State key laboratory of particle detection and electronics</a:t>
            </a:r>
            <a:endParaRPr lang="en-US" altLang="zh-CN">
              <a:sym typeface="+mn-ea"/>
            </a:endParaRPr>
          </a:p>
          <a:p>
            <a:pPr algn="ctr"/>
            <a:r>
              <a:rPr lang="en-US" altLang="zh-CN">
                <a:sym typeface="+mn-ea"/>
              </a:rPr>
              <a:t>USTC</a:t>
            </a:r>
            <a:endParaRPr lang="en-US" altLang="zh-C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exclude ADC&gt;800</a:t>
            </a:r>
            <a:endParaRPr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658735" y="3926840"/>
            <a:ext cx="3290570" cy="241490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375" y="1361440"/>
            <a:ext cx="3290570" cy="24149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670" y="1361440"/>
            <a:ext cx="3290570" cy="24149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8735" y="1430020"/>
            <a:ext cx="3290570" cy="24149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100" y="3844925"/>
            <a:ext cx="3290570" cy="24149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1670" y="3863975"/>
            <a:ext cx="3290570" cy="24149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exclude ADC&gt;800</a:t>
            </a:r>
            <a:endParaRPr lang="en-US" altLang="zh-CN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158615" y="1346200"/>
            <a:ext cx="6648450" cy="495490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68070" y="1446530"/>
            <a:ext cx="27711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energy of different layers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red: data</a:t>
            </a:r>
            <a:endParaRPr lang="en-US" altLang="zh-CN"/>
          </a:p>
          <a:p>
            <a:r>
              <a:rPr lang="en-US" altLang="zh-CN"/>
              <a:t>blue: MC digi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7031355" y="976630"/>
            <a:ext cx="12496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5GeV e-</a:t>
            </a:r>
            <a:endParaRPr lang="en-US" altLang="zh-CN"/>
          </a:p>
        </p:txBody>
      </p:sp>
      <p:pic>
        <p:nvPicPr>
          <p:cNvPr id="8" name="内容占位符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" y="3292475"/>
            <a:ext cx="3475990" cy="25507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Summery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preliminary calibration and energy reconstruction are done</a:t>
            </a:r>
            <a:endParaRPr lang="en-US" altLang="zh-CN"/>
          </a:p>
          <a:p>
            <a:r>
              <a:rPr lang="en-US" altLang="zh-CN"/>
              <a:t>pedestal and high-lowgain raito of PS are similar to SPS</a:t>
            </a:r>
            <a:endParaRPr lang="en-US" altLang="zh-CN"/>
          </a:p>
          <a:p>
            <a:r>
              <a:rPr lang="en-US" altLang="zh-CN"/>
              <a:t>MIP and SPE is transformed from SPS</a:t>
            </a:r>
            <a:endParaRPr lang="en-US" altLang="zh-CN"/>
          </a:p>
          <a:p>
            <a:r>
              <a:rPr lang="en-US" altLang="zh-CN"/>
              <a:t>the mean value of data and MC are close, but data is wider than MC</a:t>
            </a:r>
            <a:endParaRPr lang="en-US" altLang="zh-CN"/>
          </a:p>
          <a:p>
            <a:r>
              <a:rPr lang="en-US" altLang="zh-CN"/>
              <a:t>after exclude channels whose lowgain ADC &gt;800, it become worse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backup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2658110"/>
            <a:ext cx="10968990" cy="3591560"/>
          </a:xfrm>
        </p:spPr>
        <p:txBody>
          <a:bodyPr/>
          <a:p>
            <a:pPr marL="0" indent="0" algn="ctr">
              <a:buNone/>
            </a:pPr>
            <a:endParaRPr lang="en-US" altLang="zh-CN" sz="4000" b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layer 6</a:t>
            </a:r>
            <a:endParaRPr lang="en-US" altLang="zh-CN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474845" y="2957195"/>
            <a:ext cx="3176905" cy="247713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85" y="2957195"/>
            <a:ext cx="3177540" cy="24771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8470" y="2957195"/>
            <a:ext cx="3176905" cy="2477135"/>
          </a:xfrm>
          <a:prstGeom prst="rect">
            <a:avLst/>
          </a:prstGeom>
        </p:spPr>
      </p:pic>
      <p:sp>
        <p:nvSpPr>
          <p:cNvPr id="9" name="内容占位符 2"/>
          <p:cNvSpPr>
            <a:spLocks noGrp="1"/>
          </p:cNvSpPr>
          <p:nvPr/>
        </p:nvSpPr>
        <p:spPr>
          <a:xfrm>
            <a:off x="608330" y="1172210"/>
            <a:ext cx="10968990" cy="507746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charset="0"/>
              <a:buChar char="Ø"/>
              <a:defRPr sz="24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lt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charset="0"/>
              <a:buChar char="Ø"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lt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charset="0"/>
              <a:buChar char="Ø"/>
              <a:defRPr sz="18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lt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Ø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lt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Ø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l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pedestal and mip of layer6 chip4 are higher than normal value, which is same as SPS</a:t>
            </a:r>
            <a:endParaRPr lang="en-US" altLang="zh-C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Energy rec. exclude layer 6</a:t>
            </a:r>
            <a:endParaRPr lang="en-US" altLang="zh-CN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699000" y="3750945"/>
            <a:ext cx="3227070" cy="243395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110" y="3750945"/>
            <a:ext cx="3227070" cy="24339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355" y="3750945"/>
            <a:ext cx="3227070" cy="24339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2110" y="1388745"/>
            <a:ext cx="3227070" cy="24339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020" y="1388745"/>
            <a:ext cx="3227070" cy="24339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1930" y="1388745"/>
            <a:ext cx="3227070" cy="2433955"/>
          </a:xfrm>
          <a:prstGeom prst="rect">
            <a:avLst/>
          </a:prstGeom>
        </p:spPr>
      </p:pic>
      <p:pic>
        <p:nvPicPr>
          <p:cNvPr id="12" name="内容占位符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60900" y="3822700"/>
            <a:ext cx="3227070" cy="243395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010" y="3822700"/>
            <a:ext cx="3227070" cy="24339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255" y="3822700"/>
            <a:ext cx="3227070" cy="243395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position select </a:t>
            </a:r>
            <a:endParaRPr lang="en-US" altLang="zh-CN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08430" y="1442085"/>
            <a:ext cx="2966085" cy="220408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310" y="1687830"/>
            <a:ext cx="2966085" cy="22040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630" y="1768475"/>
            <a:ext cx="2966085" cy="22040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195" y="3587115"/>
            <a:ext cx="3322320" cy="24695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8810" y="3587115"/>
            <a:ext cx="3322320" cy="24695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0340" y="3702050"/>
            <a:ext cx="3322320" cy="2469515"/>
          </a:xfrm>
          <a:prstGeom prst="rect">
            <a:avLst/>
          </a:prstGeom>
        </p:spPr>
      </p:pic>
      <p:pic>
        <p:nvPicPr>
          <p:cNvPr id="12" name="内容占位符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6645" y="1285875"/>
            <a:ext cx="3322320" cy="24695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020" y="1309370"/>
            <a:ext cx="3322320" cy="24695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340" y="1309370"/>
            <a:ext cx="3322320" cy="24695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Calibration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pedestal is calibrated from force trigger mode file</a:t>
            </a:r>
            <a:endParaRPr lang="en-US" altLang="zh-CN"/>
          </a:p>
          <a:p>
            <a:r>
              <a:rPr lang="en-US" altLang="zh-CN"/>
              <a:t>high-lowgain ratio is calibrated from pion</a:t>
            </a:r>
            <a:endParaRPr lang="en-US" altLang="zh-CN"/>
          </a:p>
          <a:p>
            <a:r>
              <a:rPr lang="en-US" altLang="zh-CN"/>
              <a:t>pedestal and high-lowgain ratio are close to SPS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highgainpea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4055" y="3275965"/>
            <a:ext cx="3759200" cy="2701925"/>
          </a:xfrm>
          <a:prstGeom prst="rect">
            <a:avLst/>
          </a:prstGeom>
        </p:spPr>
      </p:pic>
      <p:pic>
        <p:nvPicPr>
          <p:cNvPr id="7" name="图片 6" descr="lowgainpea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225" y="3275965"/>
            <a:ext cx="3759200" cy="2701925"/>
          </a:xfrm>
          <a:prstGeom prst="rect">
            <a:avLst/>
          </a:prstGeom>
        </p:spPr>
      </p:pic>
      <p:pic>
        <p:nvPicPr>
          <p:cNvPr id="8" name="图片 7" descr="rati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395" y="3275965"/>
            <a:ext cx="3759200" cy="2701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Calibration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for MIP and SPE, due to there is no muon position scan, only few channels can be calibrated </a:t>
            </a:r>
            <a:endParaRPr lang="en-US" altLang="zh-CN"/>
          </a:p>
          <a:p>
            <a:r>
              <a:rPr lang="en-US" altLang="zh-CN"/>
              <a:t>so they are transformed from SPS using a linear function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037070" y="3027680"/>
            <a:ext cx="4035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MPV relationship (entries &gt; 1000)</a:t>
            </a:r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4610" y="3102610"/>
            <a:ext cx="4497070" cy="30765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600" y="3396615"/>
            <a:ext cx="3938270" cy="28536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内容占位符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31290" y="1355090"/>
            <a:ext cx="3130550" cy="23164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Energy reconstruction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840" y="1355090"/>
            <a:ext cx="3322320" cy="24231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290" y="3564890"/>
            <a:ext cx="3342640" cy="25349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280" y="3564890"/>
            <a:ext cx="3342640" cy="25349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1270" y="3564890"/>
            <a:ext cx="3342640" cy="2534920"/>
          </a:xfrm>
          <a:prstGeom prst="rect">
            <a:avLst/>
          </a:prstGeom>
        </p:spPr>
      </p:pic>
      <p:pic>
        <p:nvPicPr>
          <p:cNvPr id="18" name="内容占位符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7295" y="1141730"/>
            <a:ext cx="3342640" cy="253492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845" y="1141730"/>
            <a:ext cx="3342640" cy="253492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8395" y="1148080"/>
            <a:ext cx="3342640" cy="25349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内容占位符 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117340" y="1429385"/>
            <a:ext cx="6858000" cy="507746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layer profile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550535" y="3194050"/>
            <a:ext cx="1206500" cy="154876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68070" y="2415540"/>
            <a:ext cx="27711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energy of different layers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red: data</a:t>
            </a:r>
            <a:endParaRPr lang="en-US" altLang="zh-CN"/>
          </a:p>
          <a:p>
            <a:r>
              <a:rPr lang="en-US" altLang="zh-CN"/>
              <a:t>blue: MC digi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7031355" y="976630"/>
            <a:ext cx="12496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5GeV e-</a:t>
            </a:r>
            <a:endParaRPr lang="en-US" altLang="zh-C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remove layer6</a:t>
            </a:r>
            <a:endParaRPr lang="en-US" altLang="zh-CN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48105" y="1250950"/>
            <a:ext cx="3182620" cy="238823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260" y="1388110"/>
            <a:ext cx="3182620" cy="23882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880" y="1388110"/>
            <a:ext cx="3182620" cy="23882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8105" y="3639185"/>
            <a:ext cx="3182620" cy="23882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0725" y="3701415"/>
            <a:ext cx="3182620" cy="23882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9345" y="3701415"/>
            <a:ext cx="3182620" cy="23882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28495" y="1288415"/>
            <a:ext cx="3423285" cy="507746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89480"/>
            <a:ext cx="4542155" cy="39027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layer hitno</a:t>
            </a:r>
            <a:endParaRPr lang="en-US" altLang="zh-CN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436745" y="1433830"/>
            <a:ext cx="6346825" cy="474408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68070" y="2415540"/>
            <a:ext cx="27711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hitno of different layers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red: data</a:t>
            </a:r>
            <a:endParaRPr lang="en-US" altLang="zh-CN"/>
          </a:p>
          <a:p>
            <a:r>
              <a:rPr lang="en-US" altLang="zh-CN"/>
              <a:t>blue: MC digi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7031355" y="976630"/>
            <a:ext cx="12496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5GeV e-</a:t>
            </a:r>
            <a:endParaRPr lang="en-US" altLang="zh-C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8645" y="3888740"/>
            <a:ext cx="3574415" cy="245808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765" y="3888740"/>
            <a:ext cx="3537585" cy="24669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layer </a:t>
            </a:r>
            <a:r>
              <a:rPr lang="en-US" altLang="zh-CN"/>
              <a:t>hitno</a:t>
            </a:r>
            <a:endParaRPr lang="en-US" altLang="zh-CN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8645" y="1574165"/>
            <a:ext cx="3526790" cy="248666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1765" y="1574165"/>
            <a:ext cx="3503295" cy="24669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095625" y="1120775"/>
            <a:ext cx="12363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MC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8172450" y="1120775"/>
            <a:ext cx="12363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data</a:t>
            </a:r>
            <a:endParaRPr lang="en-US" altLang="zh-CN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58.xml><?xml version="1.0" encoding="utf-8"?>
<p:tagLst xmlns:p="http://schemas.openxmlformats.org/presentationml/2006/main">
  <p:tag name="commondata" val="eyJoZGlkIjoiODg0NzE5MjA4ZDZmZThhMWE4MmViMjc5ZjJkMzJlOGYifQ=="/>
  <p:tag name="resource_record_key" val="{&quot;13&quot;:[4364974]}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1162</Words>
  <Application>WPS 演示</Application>
  <PresentationFormat>宽屏</PresentationFormat>
  <Paragraphs>136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AHCAL PS Data Analysis</vt:lpstr>
      <vt:lpstr>Calibration</vt:lpstr>
      <vt:lpstr>Calibration</vt:lpstr>
      <vt:lpstr>Energy reconstruction</vt:lpstr>
      <vt:lpstr>layer profile</vt:lpstr>
      <vt:lpstr>PowerPoint 演示文稿</vt:lpstr>
      <vt:lpstr>PowerPoint 演示文稿</vt:lpstr>
      <vt:lpstr>layer hitno</vt:lpstr>
      <vt:lpstr>layer hitno</vt:lpstr>
      <vt:lpstr>PowerPoint 演示文稿</vt:lpstr>
      <vt:lpstr>PowerPoint 演示文稿</vt:lpstr>
      <vt:lpstr>Summery</vt:lpstr>
      <vt:lpstr>backup</vt:lpstr>
      <vt:lpstr>layer 6</vt:lpstr>
      <vt:lpstr>Energy rec. exclude layer 6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。。</cp:lastModifiedBy>
  <cp:revision>871</cp:revision>
  <dcterms:created xsi:type="dcterms:W3CDTF">2019-06-19T02:08:00Z</dcterms:created>
  <dcterms:modified xsi:type="dcterms:W3CDTF">2025-01-20T06:56:49Z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31D53175BF87426FBB1E042605EEBA18_13</vt:lpwstr>
  </property>
</Properties>
</file>