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6" r:id="rId2"/>
    <p:sldId id="268" r:id="rId3"/>
    <p:sldId id="264" r:id="rId4"/>
    <p:sldId id="267" r:id="rId5"/>
    <p:sldId id="265" r:id="rId6"/>
    <p:sldId id="273" r:id="rId7"/>
    <p:sldId id="271" r:id="rId8"/>
    <p:sldId id="272" r:id="rId9"/>
    <p:sldId id="269" r:id="rId10"/>
    <p:sldId id="266" r:id="rId11"/>
    <p:sldId id="270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6552199E-B7E1-464F-B7DC-D4C4B9DE0724}">
          <p14:sldIdLst>
            <p14:sldId id="256"/>
            <p14:sldId id="268"/>
            <p14:sldId id="264"/>
            <p14:sldId id="267"/>
            <p14:sldId id="265"/>
            <p14:sldId id="273"/>
            <p14:sldId id="271"/>
            <p14:sldId id="272"/>
            <p14:sldId id="269"/>
            <p14:sldId id="266"/>
            <p14:sldId id="27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ang jiaxuan" initials="wj" lastIdx="1" clrIdx="0">
    <p:extLst>
      <p:ext uri="{19B8F6BF-5375-455C-9EA6-DF929625EA0E}">
        <p15:presenceInfo xmlns:p15="http://schemas.microsoft.com/office/powerpoint/2012/main" userId="4b801fb3c31c0de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8A5F"/>
    <a:srgbClr val="000000"/>
    <a:srgbClr val="CFB5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 snapToGrid="0">
      <p:cViewPr varScale="1">
        <p:scale>
          <a:sx n="86" d="100"/>
          <a:sy n="86" d="100"/>
        </p:scale>
        <p:origin x="72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3420" y="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5410C3-E7AA-444A-9369-935F5E367B7E}" type="datetimeFigureOut">
              <a:rPr lang="zh-CN" altLang="en-US" smtClean="0"/>
              <a:t>2025/1/19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0AD3FD-C722-4D8C-B2D4-583222EFDC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2696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1">
          <a:blip r:embed="rId2">
            <a:alphaModFix amt="57000"/>
            <a:lum/>
          </a:blip>
          <a:srcRect/>
          <a:stretch>
            <a:fillRect l="49000" t="55000" r="-5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EA9485-C026-4D58-862E-4D9EFC86AFA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noFill/>
          <a:ln>
            <a:noFill/>
          </a:ln>
        </p:spPr>
        <p:txBody>
          <a:bodyPr anchor="b">
            <a:normAutofit/>
          </a:bodyPr>
          <a:lstStyle>
            <a:lvl1pPr algn="ctr"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dirty="0"/>
              <a:t>Title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ECCA71A-E087-483D-BE23-C301228762F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dirty="0"/>
              <a:t>subtitle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79C8BF-FCAD-40FA-B350-640927806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FF490-9BFB-4FF0-881F-308AF6AA94F2}" type="datetime1">
              <a:rPr lang="zh-CN" altLang="en-US" smtClean="0"/>
              <a:t>2025/1/19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CB29FA0-68B2-4172-BA86-DE363B58C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Name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550C688-04D6-44FC-B76C-F8F1C01B0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DDCB0505-5B7F-47D5-A06E-7CEF5C2272D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1866" y="417901"/>
            <a:ext cx="2633700" cy="4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538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C8D620-D813-40A8-91E8-EC930D00A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4176C0B-A274-4E36-A818-9DA95BE450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F40C484-4F9C-4C45-896B-92B6180F3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AB1DD-8A51-4008-A474-E6F32A368F28}" type="datetime1">
              <a:rPr lang="zh-CN" altLang="en-US" smtClean="0"/>
              <a:t>2025/1/19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A2DF727-3AE2-402C-ADE6-EE9E58D32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Name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8B09F92-F447-493F-AD75-2FCBD1E53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4444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E35E5F9-AAD2-4ACB-AEFC-5DD21F3151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43AA612-4293-4EE5-B38B-13EB5420D0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1699A7E-6D0D-4FE6-9D0F-7269E543B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FFEF0-225B-4491-BAB0-43ECDE15AA0F}" type="datetime1">
              <a:rPr lang="zh-CN" altLang="en-US" smtClean="0"/>
              <a:t>2025/1/19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398F88A-73DD-44BD-AB09-5BA0A35ED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Name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7135AE1-374B-4FE0-8B3D-F1699FA8B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784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176460-23A6-4AE4-8A82-3CDAE8960A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0462" y="120011"/>
            <a:ext cx="10165330" cy="681178"/>
          </a:xfrm>
        </p:spPr>
        <p:txBody>
          <a:bodyPr>
            <a:normAutofit/>
          </a:bodyPr>
          <a:lstStyle>
            <a:lvl1pPr>
              <a:defRPr sz="2600" b="1" baseline="0">
                <a:latin typeface="Söhne"/>
                <a:ea typeface="黑体" panose="02010609060101010101" pitchFamily="49" charset="-122"/>
                <a:cs typeface="Arial" panose="020B0604020202020204" pitchFamily="34" charset="0"/>
              </a:defRPr>
            </a:lvl1pPr>
          </a:lstStyle>
          <a:p>
            <a:r>
              <a:rPr lang="en-US" altLang="zh-CN" dirty="0"/>
              <a:t>Title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A2FE2BE-EF55-4E93-A0E3-59FC6E23110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20462" y="786832"/>
            <a:ext cx="10515600" cy="5389990"/>
          </a:xfrm>
        </p:spPr>
        <p:txBody>
          <a:bodyPr/>
          <a:lstStyle>
            <a:lvl1pPr marL="342900" indent="-288000" algn="l">
              <a:lnSpc>
                <a:spcPct val="10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2400" b="0" baseline="0">
                <a:latin typeface="Söhne"/>
                <a:ea typeface="黑体" panose="02010609060101010101" pitchFamily="49" charset="-122"/>
                <a:cs typeface="Arial" panose="020B0604020202020204" pitchFamily="34" charset="0"/>
              </a:defRPr>
            </a:lvl1pPr>
            <a:lvl2pPr marL="685800" indent="-270000">
              <a:lnSpc>
                <a:spcPct val="100000"/>
              </a:lnSpc>
              <a:buFont typeface="Wingdings" panose="05000000000000000000" pitchFamily="2" charset="2"/>
              <a:buChar char="Ø"/>
              <a:defRPr sz="2000" baseline="0">
                <a:latin typeface="Söhne"/>
                <a:ea typeface="黑体" panose="02010609060101010101" pitchFamily="49" charset="-122"/>
                <a:cs typeface="Arial" panose="020B0604020202020204" pitchFamily="34" charset="0"/>
              </a:defRPr>
            </a:lvl2pPr>
            <a:lvl3pPr marL="1143000" indent="-228600">
              <a:lnSpc>
                <a:spcPct val="100000"/>
              </a:lnSpc>
              <a:buFont typeface="Wingdings" panose="05000000000000000000" pitchFamily="2" charset="2"/>
              <a:buChar char="p"/>
              <a:defRPr sz="1800" baseline="0">
                <a:latin typeface="Söhne"/>
                <a:ea typeface="黑体" panose="02010609060101010101" pitchFamily="49" charset="-122"/>
                <a:cs typeface="Arial" panose="020B0604020202020204" pitchFamily="34" charset="0"/>
              </a:defRPr>
            </a:lvl3pPr>
          </a:lstStyle>
          <a:p>
            <a:pPr lvl="0"/>
            <a:r>
              <a:rPr lang="en-US" altLang="zh-CN" dirty="0"/>
              <a:t>First class</a:t>
            </a:r>
            <a:endParaRPr lang="zh-CN" altLang="en-US" dirty="0"/>
          </a:p>
          <a:p>
            <a:pPr lvl="1"/>
            <a:r>
              <a:rPr lang="en-US" altLang="zh-CN" dirty="0"/>
              <a:t>Second class</a:t>
            </a:r>
          </a:p>
          <a:p>
            <a:pPr lvl="2"/>
            <a:r>
              <a:rPr lang="en-US" altLang="zh-CN" dirty="0"/>
              <a:t>third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A20AD61-2850-4E41-B102-46B7E8953D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309" y="6372864"/>
            <a:ext cx="2743200" cy="365125"/>
          </a:xfrm>
        </p:spPr>
        <p:txBody>
          <a:bodyPr/>
          <a:lstStyle/>
          <a:p>
            <a:fld id="{E9E873FF-65FB-4CAE-BAD0-4C5D8B97C2BF}" type="datetime1">
              <a:rPr lang="zh-CN" altLang="en-US" smtClean="0"/>
              <a:t>2025/1/19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1FBDBB2-E86B-4986-9F6F-FBC6B9BE9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14828" y="6372863"/>
            <a:ext cx="4114800" cy="365125"/>
          </a:xfrm>
        </p:spPr>
        <p:txBody>
          <a:bodyPr/>
          <a:lstStyle/>
          <a:p>
            <a:r>
              <a:rPr lang="en-US" altLang="zh-CN" dirty="0"/>
              <a:t>Name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88D3C02-32C4-4F0A-926C-41D5C3771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7258" y="6372864"/>
            <a:ext cx="2743200" cy="365125"/>
          </a:xfrm>
        </p:spPr>
        <p:txBody>
          <a:bodyPr/>
          <a:lstStyle/>
          <a:p>
            <a:fld id="{594EB773-AC9C-4FD7-86AF-8E7E9F681A4F}" type="slidenum">
              <a:rPr lang="zh-CN" altLang="en-US" smtClean="0"/>
              <a:t>‹#›</a:t>
            </a:fld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D95082B-446E-4CA1-826E-E4876B26BC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17258" y="120011"/>
            <a:ext cx="2633700" cy="438950"/>
          </a:xfrm>
          <a:prstGeom prst="rect">
            <a:avLst/>
          </a:prstGeom>
        </p:spPr>
      </p:pic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6EC96068-972E-4350-88A1-D9F3D1744444}"/>
              </a:ext>
            </a:extLst>
          </p:cNvPr>
          <p:cNvCxnSpPr>
            <a:cxnSpLocks/>
          </p:cNvCxnSpPr>
          <p:nvPr userDrawn="1"/>
        </p:nvCxnSpPr>
        <p:spPr>
          <a:xfrm>
            <a:off x="320462" y="681178"/>
            <a:ext cx="11503533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35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3599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15CF299-6C7A-4AE1-822D-279B669AE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3206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32D3AEB-EED7-4A6B-B5D3-5330DDC6E0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25509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D3C7FB5-578C-4D5B-B7E0-1350C3C21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D91B5-E3CD-4523-BFE6-3FAC96C071AB}" type="datetime1">
              <a:rPr lang="zh-CN" altLang="en-US" smtClean="0"/>
              <a:t>2025/1/19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7963393-4F19-41AD-9D52-65AF92CBC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Name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73852E1-11B5-4141-AFBA-315CB7BC8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98581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CFBCA82-12EB-4375-99E8-B440AF3D5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10F881C-0ACC-42B2-B84A-38A83EEDF0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7FA3796-C9D0-4F11-A5AB-057CA18D7F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6001FF9-3578-4327-92F2-538A3BA3D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7BA0E-BC6F-4FD4-8F07-D1E71589CB1B}" type="datetime1">
              <a:rPr lang="zh-CN" altLang="en-US" smtClean="0"/>
              <a:t>2025/1/19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D60CEA8-8CF5-40D3-9425-A20243C35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Name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60ED133-88C0-4709-9013-7E6F0E1DB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8815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AE0065-136C-4BD7-8CDD-48CB5A88A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4FFAF18-F770-4A07-9DA3-43DDBA12C1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E1A3CDB-5EB4-4DB2-8EB4-430080749A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32430B3-A5D9-4BE8-9726-C38AB8C288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8F8CD75-6A68-4146-A9FF-06365702DC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78BD0E4-6294-4B62-ADBD-4F9B704A8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E7117-79AE-48E5-A9AA-74CFA55728A8}" type="datetime1">
              <a:rPr lang="zh-CN" altLang="en-US" smtClean="0"/>
              <a:t>2025/1/19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DC69B4A-2A6D-4EB9-82D3-ED0AF7B96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Name</a:t>
            </a:r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41CF7B1-5E05-4CDE-9141-B50D3A2B8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6473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30E94E-897B-45B8-964D-575A19417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654A970-9A3D-4381-8A0A-F3E695E31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A766A-4696-4782-AB33-A918D3112164}" type="datetime1">
              <a:rPr lang="zh-CN" altLang="en-US" smtClean="0"/>
              <a:t>2025/1/19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00C2FFD-2B5B-4781-9896-30B2BCC77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Name</a:t>
            </a: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F2A80F8-D007-48AB-BDED-76492E459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7063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069F189-075D-4164-8242-F4C2DDA59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1D9B-EA44-465C-B477-DA5057822216}" type="datetime1">
              <a:rPr lang="zh-CN" altLang="en-US" smtClean="0"/>
              <a:t>2025/1/19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4342C8A-5439-4410-93F2-273A00833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Name</a:t>
            </a:r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62DE539-C537-4E39-80BC-079A12DF2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8397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751B905-E2AC-435F-8B12-768B77F4E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8E23D98-9D09-4835-BDDF-FDA57077F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3072901-8622-4591-B808-35901950A5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7DDC6EF-EBDE-43A5-A360-E36ECA767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5CC74-F0C9-4563-A516-673C446CF62A}" type="datetime1">
              <a:rPr lang="zh-CN" altLang="en-US" smtClean="0"/>
              <a:t>2025/1/19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5119B6D-93E5-4A65-A852-A91F1F236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Name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099ECE4-D387-423D-9C40-160B0EF2C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3014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CA5FAB-06E2-485A-86BA-0D0838774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8C5D2B6-0406-4784-8FE2-AA07B00619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F0FF5FC-A3FC-4480-A81D-5425B0E6C4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81547C6-1A7A-4C51-B9A8-4BBDFA1A2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9FA1-93C0-43E1-8CCB-91597615F429}" type="datetime1">
              <a:rPr lang="zh-CN" altLang="en-US" smtClean="0"/>
              <a:t>2025/1/19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186D8E3-BAB4-42B5-BEE5-420C53B31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Name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47E3F9F-B921-4EDA-B568-0A319A793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3353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1F82E0A-8ADC-4E82-9030-057228E3A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205" y="605986"/>
            <a:ext cx="10156931" cy="7344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dirty="0"/>
              <a:t>Title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192ED06-BA16-4CAB-99E3-4D20E8FCA5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6188" y="1409939"/>
            <a:ext cx="10291549" cy="41242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dirty="0"/>
              <a:t>Title 1</a:t>
            </a:r>
            <a:endParaRPr lang="zh-CN" altLang="en-US" dirty="0"/>
          </a:p>
          <a:p>
            <a:pPr lvl="1"/>
            <a:r>
              <a:rPr lang="en-US" altLang="zh-CN" dirty="0"/>
              <a:t>Title 2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41B3552-88AB-43B5-9E54-0F97794B9E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CEE8A-EDF8-4913-AA4E-6D552DF68962}" type="datetime1">
              <a:rPr lang="zh-CN" altLang="en-US" smtClean="0"/>
              <a:t>2025/1/19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46E00D7-F075-4EA5-9A8A-BE1F6D7519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Name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68FCBB-90E7-443D-9221-DF47A695B7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EB773-AC9C-4FD7-86AF-8E7E9F681A4F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16988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华光小标宋_CNKI" panose="02000500000000000000" pitchFamily="2" charset="-122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华光小标宋_CNKI" panose="02000500000000000000" pitchFamily="2" charset="-122"/>
          <a:ea typeface="华光小标宋_CNKI" panose="02000500000000000000" pitchFamily="2" charset="-122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华光小标宋_CNKI" panose="02000500000000000000" pitchFamily="2" charset="-122"/>
          <a:ea typeface="华光小标宋_CNKI" panose="02000500000000000000" pitchFamily="2" charset="-122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华光小标宋_CNKI" panose="02000500000000000000" pitchFamily="2" charset="-122"/>
          <a:ea typeface="华光小标宋_CNKI" panose="02000500000000000000" pitchFamily="2" charset="-122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7000"/>
            <a:lum/>
          </a:blip>
          <a:srcRect/>
          <a:stretch>
            <a:fillRect l="64000" t="59000" r="-4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976F51-1BA3-49A2-9A54-923E1366F3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r>
              <a:rPr lang="en-US" altLang="zh-CN" b="1"/>
              <a:t>VLAST-P on</a:t>
            </a:r>
            <a:r>
              <a:rPr lang="en-US" altLang="zh-CN" b="1" dirty="0"/>
              <a:t>-</a:t>
            </a:r>
            <a:r>
              <a:rPr lang="en-US" altLang="zh-CN" b="1"/>
              <a:t>orbit</a:t>
            </a:r>
            <a:r>
              <a:rPr lang="zh-CN" altLang="en-US" b="1" dirty="0"/>
              <a:t> </a:t>
            </a:r>
            <a:r>
              <a:rPr lang="en-US" altLang="zh-CN" b="1" dirty="0"/>
              <a:t>calibration</a:t>
            </a:r>
            <a:r>
              <a:rPr lang="zh-CN" altLang="en-US" b="1" dirty="0"/>
              <a:t> </a:t>
            </a:r>
            <a:r>
              <a:rPr lang="en-US" altLang="zh-CN" b="1" dirty="0"/>
              <a:t>plan</a:t>
            </a:r>
            <a:endParaRPr lang="zh-CN" altLang="en-US" b="1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A307C54-CFF7-4F7F-BD5B-77D8F00892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38486"/>
            <a:ext cx="9144000" cy="1655762"/>
          </a:xfrm>
        </p:spPr>
        <p:txBody>
          <a:bodyPr/>
          <a:lstStyle/>
          <a:p>
            <a:r>
              <a:rPr lang="en-US" altLang="zh-CN" dirty="0"/>
              <a:t>2025/01/15</a:t>
            </a:r>
          </a:p>
          <a:p>
            <a:r>
              <a:rPr lang="en-US" altLang="zh-CN" dirty="0"/>
              <a:t>Speaker : Jiaxuan Wang</a:t>
            </a:r>
          </a:p>
        </p:txBody>
      </p:sp>
    </p:spTree>
    <p:extLst>
      <p:ext uri="{BB962C8B-B14F-4D97-AF65-F5344CB8AC3E}">
        <p14:creationId xmlns:p14="http://schemas.microsoft.com/office/powerpoint/2010/main" val="2617596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CECE16C-7E64-F8EF-32FF-B0F5C9863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VLAST-P on-orbit calibration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B864338-1FF0-56CB-A3C2-2F07EB8216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All detectors</a:t>
            </a:r>
          </a:p>
          <a:p>
            <a:r>
              <a:rPr lang="en-US" altLang="zh-CN" dirty="0"/>
              <a:t>About ECAL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887B84A-A311-8472-4FE7-540B6D1CC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73FF-65FB-4CAE-BAD0-4C5D8B97C2BF}" type="datetime1">
              <a:rPr lang="zh-CN" altLang="en-US" smtClean="0"/>
              <a:t>2025/1/19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B5E2A49-F8EB-33EC-7CDD-3F35DEABE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Name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99DEE86-3673-2BB9-AB6B-01ACAB45D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10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144634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65BEE0A-A07C-5DED-0216-8B08B740F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16FEEF6-DE6C-24CF-B133-0E358CDAE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73FF-65FB-4CAE-BAD0-4C5D8B97C2BF}" type="datetime1">
              <a:rPr lang="zh-CN" altLang="en-US" smtClean="0"/>
              <a:t>2025/1/20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1E5FD2D-7EB6-A9F6-2F86-7A4F9173A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Name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249527D-E16E-C47C-5211-FDB2D22F9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11</a:t>
            </a:fld>
            <a:endParaRPr lang="zh-CN" altLang="en-US" dirty="0"/>
          </a:p>
        </p:txBody>
      </p:sp>
      <p:sp>
        <p:nvSpPr>
          <p:cNvPr id="8" name="内容占位符 7">
            <a:extLst>
              <a:ext uri="{FF2B5EF4-FFF2-40B4-BE49-F238E27FC236}">
                <a16:creationId xmlns:a16="http://schemas.microsoft.com/office/drawing/2014/main" id="{8ADE2440-D3BE-203A-D144-BA70A6FC95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3897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96C4EF-626D-C492-4265-39F383BB2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Motivation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21F1B7F-F795-5AF9-738E-BF69CCDE58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VLAST-P launch mission -&gt; on-orbit calibration accuracy</a:t>
            </a:r>
          </a:p>
          <a:p>
            <a:r>
              <a:rPr lang="en-US" altLang="zh-CN" dirty="0"/>
              <a:t>Space cosmic ray main component is proton -&gt; muon-like proton for calibration</a:t>
            </a:r>
          </a:p>
          <a:p>
            <a:r>
              <a:rPr lang="en-US" altLang="zh-CN" dirty="0"/>
              <a:t>Geomagnetic cutoff -&gt; asymmetry proton spectrum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0EE426E-B35C-1097-D3A1-BE1EF25B9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73FF-65FB-4CAE-BAD0-4C5D8B97C2BF}" type="datetime1">
              <a:rPr lang="zh-CN" altLang="en-US" smtClean="0"/>
              <a:t>2025/1/19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321C7BF-BF54-148B-B898-37CBEAB43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Name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D0B0945-0753-7D77-E521-869112D51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87145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446D4AC-68F9-1568-75F7-95BBCF862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What is Geomagnetic Cutoff?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713BED4-A552-1C1C-CE1E-AD84F7311C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461" y="786832"/>
            <a:ext cx="5454037" cy="5389990"/>
          </a:xfrm>
        </p:spPr>
        <p:txBody>
          <a:bodyPr/>
          <a:lstStyle/>
          <a:p>
            <a:r>
              <a:rPr lang="en-US" altLang="zh-CN" dirty="0"/>
              <a:t>Earth's magnetic field's ability to block or filter charged particles</a:t>
            </a:r>
          </a:p>
          <a:p>
            <a:pPr lvl="1"/>
            <a:r>
              <a:rPr lang="en-US" altLang="zh-CN" dirty="0"/>
              <a:t>Magnetic latitude</a:t>
            </a:r>
          </a:p>
          <a:p>
            <a:pPr lvl="1"/>
            <a:r>
              <a:rPr lang="en-US" altLang="zh-CN" dirty="0"/>
              <a:t>Particle energy and type</a:t>
            </a:r>
          </a:p>
          <a:p>
            <a:pPr lvl="1"/>
            <a:r>
              <a:rPr lang="en-US" altLang="zh-CN" dirty="0"/>
              <a:t>Solar activities</a:t>
            </a:r>
          </a:p>
          <a:p>
            <a:r>
              <a:rPr lang="en-US" altLang="zh-CN" dirty="0"/>
              <a:t>Magnetic rigidity = momentum/charge</a:t>
            </a:r>
          </a:p>
          <a:p>
            <a:pPr lvl="1"/>
            <a:r>
              <a:rPr lang="en-US" altLang="zh-CN" dirty="0"/>
              <a:t>Ability of a particle to overcome the influence of the magnetic field</a:t>
            </a:r>
          </a:p>
          <a:p>
            <a:pPr lvl="1"/>
            <a:r>
              <a:rPr lang="en-US" altLang="zh-CN" dirty="0"/>
              <a:t>Cutoff rigidity: the minimum magnetic rigidity to penetrate the Earth's magnetic field.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E47DC81-6619-C629-E6EB-E23905002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73FF-65FB-4CAE-BAD0-4C5D8B97C2BF}" type="datetime1">
              <a:rPr lang="zh-CN" altLang="en-US" smtClean="0"/>
              <a:t>2025/1/19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6AE5512-517F-8B39-31F0-8579E0798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Name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A016A58-D707-5456-B02B-654760780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3</a:t>
            </a:fld>
            <a:endParaRPr lang="zh-CN" altLang="en-US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978466EA-7CA8-0E0D-AB4B-9C49B6BD08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4498" y="1291592"/>
            <a:ext cx="3023382" cy="316202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7BFFCA7-6147-767F-391F-064A2A1417B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0000"/>
          <a:stretch/>
        </p:blipFill>
        <p:spPr>
          <a:xfrm>
            <a:off x="9217258" y="1618009"/>
            <a:ext cx="2790999" cy="2772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987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6097DB-2118-34A5-6130-46E2BA863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East-west Asymmetry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3756B8E-C8E3-7C64-DA23-8FB248B50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462" y="786832"/>
            <a:ext cx="7217762" cy="5389990"/>
          </a:xfrm>
        </p:spPr>
        <p:txBody>
          <a:bodyPr/>
          <a:lstStyle/>
          <a:p>
            <a:r>
              <a:rPr lang="en-US" altLang="zh-CN" dirty="0"/>
              <a:t>Spectrum discrepancy between from east and west</a:t>
            </a:r>
          </a:p>
          <a:p>
            <a:r>
              <a:rPr lang="en-US" altLang="zh-CN" dirty="0"/>
              <a:t>General equation for the motion of charged particles</a:t>
            </a:r>
          </a:p>
          <a:p>
            <a:r>
              <a:rPr lang="en-US" altLang="zh-CN" dirty="0"/>
              <a:t>Geomagnetic cutoff rigidities determined from the IGRF models</a:t>
            </a:r>
          </a:p>
          <a:p>
            <a:pPr lvl="1"/>
            <a:endParaRPr lang="en-US" altLang="zh-CN" dirty="0"/>
          </a:p>
          <a:p>
            <a:endParaRPr lang="en-US" altLang="zh-CN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0B72552-4457-EC16-7469-A942601BB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73FF-65FB-4CAE-BAD0-4C5D8B97C2BF}" type="datetime1">
              <a:rPr lang="zh-CN" altLang="en-US" smtClean="0"/>
              <a:t>2025/1/19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6835E46-EEE7-5055-2D28-C28E1D68B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Name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81522A-DC7B-0B7B-8C9D-B5D2803BB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4</a:t>
            </a:fld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40BAA1CA-D0FD-7610-9435-5C68B04A2E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0886" y="763121"/>
            <a:ext cx="3484607" cy="278880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DFB2806-1269-BD7B-3BAC-02DD49B263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0886" y="3632142"/>
            <a:ext cx="3484607" cy="285648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BC2BA864-9884-E761-0E5A-0C7623673D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5720" y="2648114"/>
            <a:ext cx="1086699" cy="21831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79DFB77-7775-0484-1B90-32FCF761B0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041" y="3429000"/>
            <a:ext cx="4096322" cy="200052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676DA41-5EFB-39EB-4F6F-1B10E21E22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94583" y="3465471"/>
            <a:ext cx="1600423" cy="1914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658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7170EA-E083-0F7E-697E-B7A8EDA29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Fermi on-orbit calibration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AF2F08D-8716-BD32-4766-57B26AEACD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Overview</a:t>
            </a:r>
          </a:p>
          <a:p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485E07F-8C16-990B-2DD1-02982FBA3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73FF-65FB-4CAE-BAD0-4C5D8B97C2BF}" type="datetime1">
              <a:rPr lang="zh-CN" altLang="en-US" smtClean="0"/>
              <a:t>2025/1/20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234C4D-9B92-3975-874C-EB7C63998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Name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686B60-188A-C456-539D-D8AE0E003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5</a:t>
            </a:fld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55F815D0-FB1E-4CC2-257E-FF4C4D5924D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4557"/>
          <a:stretch/>
        </p:blipFill>
        <p:spPr>
          <a:xfrm>
            <a:off x="6250051" y="1183083"/>
            <a:ext cx="5673641" cy="5308609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1658F144-FFEA-3158-1276-F5D9F1AE2F82}"/>
              </a:ext>
            </a:extLst>
          </p:cNvPr>
          <p:cNvSpPr/>
          <p:nvPr/>
        </p:nvSpPr>
        <p:spPr>
          <a:xfrm>
            <a:off x="6445520" y="3226419"/>
            <a:ext cx="5099824" cy="133814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内容占位符 10">
            <a:extLst>
              <a:ext uri="{FF2B5EF4-FFF2-40B4-BE49-F238E27FC236}">
                <a16:creationId xmlns:a16="http://schemas.microsoft.com/office/drawing/2014/main" id="{C74181D2-6B6E-35FE-7E6F-CE42ED7940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543" y="3057918"/>
            <a:ext cx="5039428" cy="133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365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B67055-0B21-34A6-D115-D475C6E004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91BDB42-0894-DD82-7D2E-AA8BABDE2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Fermi on-orbit calibration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5D70FA9-6204-F3FD-BAAE-11955D69F0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Pedestal</a:t>
            </a:r>
          </a:p>
          <a:p>
            <a:r>
              <a:rPr lang="en-US" altLang="zh-CN" sz="2400" b="0" i="0" u="none" strike="noStrike" baseline="0" dirty="0">
                <a:latin typeface="CMBX12"/>
              </a:rPr>
              <a:t>Individual crystal energy scales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F568964-F68C-010D-5961-0E9B69E04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73FF-65FB-4CAE-BAD0-4C5D8B97C2BF}" type="datetime1">
              <a:rPr lang="zh-CN" altLang="en-US" smtClean="0"/>
              <a:t>2025/1/20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312F01E-B6D6-63DA-0E29-EF53D6DCF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Name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E6267D6-C775-BD77-545A-AD566086F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6</a:t>
            </a:fld>
            <a:endParaRPr lang="zh-CN" altLang="en-US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3EFF6D1B-D7CA-1332-1761-E9BA0571C6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415" y="2225680"/>
            <a:ext cx="9499260" cy="338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044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5BED7E-C567-3A5B-B0A7-6C6B880FAC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2166A1-4DAD-EF1B-D70D-6AB39B242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Fermi on-orbit calibration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4CAE98D-2EAE-2EDB-7294-1EE5D6923E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462" y="786832"/>
            <a:ext cx="4615811" cy="5389990"/>
          </a:xfrm>
        </p:spPr>
        <p:txBody>
          <a:bodyPr/>
          <a:lstStyle/>
          <a:p>
            <a:r>
              <a:rPr lang="en-US" altLang="zh-CN" dirty="0"/>
              <a:t>Light asymmetry</a:t>
            </a:r>
          </a:p>
          <a:p>
            <a:pPr lvl="1"/>
            <a:r>
              <a:rPr lang="en-US" altLang="zh-CN" dirty="0"/>
              <a:t>Heavy nuclei event</a:t>
            </a:r>
          </a:p>
          <a:p>
            <a:pPr lvl="1"/>
            <a:r>
              <a:rPr lang="en-US" altLang="zh-CN" dirty="0"/>
              <a:t>12 evenly spaced bin</a:t>
            </a:r>
          </a:p>
          <a:p>
            <a:pPr lvl="1"/>
            <a:r>
              <a:rPr lang="en-US" altLang="zh-CN" dirty="0"/>
              <a:t>on the ground with sea-level cosmic muons, on orbit with GCRs.</a:t>
            </a:r>
          </a:p>
          <a:p>
            <a:pPr marL="54900" indent="0">
              <a:buNone/>
            </a:pP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B6D638-2E04-3815-B2B2-DC066381E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73FF-65FB-4CAE-BAD0-4C5D8B97C2BF}" type="datetime1">
              <a:rPr lang="zh-CN" altLang="en-US" smtClean="0"/>
              <a:t>2025/1/20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DEA4962-4F9C-C0D4-2E03-420C0086F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Name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6F3C039-2581-9E6B-3C22-300BCF0B4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7</a:t>
            </a:fld>
            <a:endParaRPr lang="zh-CN" altLang="en-US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C73848A9-1EB7-7D34-027A-5A0CEEE503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7353" y="1343882"/>
            <a:ext cx="6565041" cy="461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908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CB018C-4518-0900-C8AE-3A288D312B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A7DC7F4-7BEC-B23E-BD79-E84C45B27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Fermi on-orbit calibration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2F5D59A-219A-A4BB-F4DD-E65989005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462" y="786832"/>
            <a:ext cx="11551076" cy="5389990"/>
          </a:xfrm>
        </p:spPr>
        <p:txBody>
          <a:bodyPr>
            <a:normAutofit lnSpcReduction="10000"/>
          </a:bodyPr>
          <a:lstStyle/>
          <a:p>
            <a:r>
              <a:rPr lang="en-US" altLang="zh-CN" dirty="0"/>
              <a:t>LAC Threshold (Log-Accept)</a:t>
            </a:r>
          </a:p>
          <a:p>
            <a:pPr lvl="1"/>
            <a:r>
              <a:rPr lang="en-US" altLang="zh-CN" dirty="0"/>
              <a:t>Typical Setting: ~2 MeV, roughly 10 times the electronic noise level.</a:t>
            </a:r>
          </a:p>
          <a:p>
            <a:pPr lvl="1"/>
            <a:r>
              <a:rPr lang="en-US" altLang="zh-CN" dirty="0"/>
              <a:t>Purpose: Discriminates very low-energy deposits (a few MeV) from noise.</a:t>
            </a:r>
          </a:p>
          <a:p>
            <a:pPr lvl="1"/>
            <a:r>
              <a:rPr lang="en-US" altLang="zh-CN" dirty="0"/>
              <a:t>Calibration and Stability: sets one crystal end to maximum threshold, the other end to the nominal threshold, and looks at the trigger rate (logical OR). A step-function fit then yields the actual threshold in MeV.</a:t>
            </a:r>
          </a:p>
          <a:p>
            <a:r>
              <a:rPr lang="en-US" altLang="zh-CN" dirty="0"/>
              <a:t>FLE / FHE Thresholds (Fast Low Energy / Fast High Energy)</a:t>
            </a:r>
          </a:p>
          <a:p>
            <a:pPr lvl="1"/>
            <a:r>
              <a:rPr lang="en-US" altLang="zh-CN" dirty="0"/>
              <a:t>Typical Values: ~100 MeV for FLE and ~1000 MeV for FHE.</a:t>
            </a:r>
          </a:p>
          <a:p>
            <a:pPr lvl="1"/>
            <a:r>
              <a:rPr lang="en-US" altLang="zh-CN" dirty="0"/>
              <a:t>Purpose: Provide quick triggering for moderate (FLE) and high (FHE) energy events</a:t>
            </a:r>
          </a:p>
          <a:p>
            <a:pPr lvl="1"/>
            <a:r>
              <a:rPr lang="en-US" altLang="zh-CN" dirty="0"/>
              <a:t>On-Orbit Calibration: Performed by dedicating runs to background events or using injected charge; the efficiency vs. deposited energy curve is fitted to extract each threshold.</a:t>
            </a:r>
          </a:p>
          <a:p>
            <a:r>
              <a:rPr lang="en-US" altLang="zh-CN" dirty="0"/>
              <a:t>ULD (Upper Level Discriminator)</a:t>
            </a:r>
          </a:p>
          <a:p>
            <a:pPr lvl="1"/>
            <a:r>
              <a:rPr lang="en-US" altLang="zh-CN" dirty="0" err="1"/>
              <a:t>Puropose</a:t>
            </a:r>
            <a:r>
              <a:rPr lang="en-US" altLang="zh-CN" dirty="0"/>
              <a:t>: ensure signals do not saturate the ADC in three energy ranges (LEX8, LEX1, and HEX8) </a:t>
            </a:r>
          </a:p>
          <a:p>
            <a:pPr lvl="1"/>
            <a:r>
              <a:rPr lang="en-US" altLang="zh-CN" dirty="0"/>
              <a:t>Ground DAC calibration: ~5% below ADC saturation; On-orbit: slightly modified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12A98B1-7388-5982-A85E-FDCD758C1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73FF-65FB-4CAE-BAD0-4C5D8B97C2BF}" type="datetime1">
              <a:rPr lang="zh-CN" altLang="en-US" smtClean="0"/>
              <a:t>2025/1/20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E440A35-3278-918B-F0C2-7665B66FC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Name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4A5C44-877E-1CE3-85EB-F179D2631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81417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40DA368-B047-0E5B-0F9A-307133F8C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DAMPE on-orbit calibration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3415A35-22A0-3E92-6089-D51B4EC993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EE92A40-0559-23B2-DA1A-44BF14EC6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73FF-65FB-4CAE-BAD0-4C5D8B97C2BF}" type="datetime1">
              <a:rPr lang="zh-CN" altLang="en-US" smtClean="0"/>
              <a:t>2025/1/20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3F063B9-E377-5381-9BD5-D77F02545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Name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FBA5664-45D5-CBF0-BCB3-9E1473CD0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175979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极端阴影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eting_update.potx" id="{06A62707-4089-4FE0-91EA-654A9CFBB859}" vid="{627E3F17-D035-480B-B43A-D00C4BA96090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meeting_update</Template>
  <TotalTime>2454</TotalTime>
  <Words>383</Words>
  <Application>Microsoft Office PowerPoint</Application>
  <PresentationFormat>宽屏</PresentationFormat>
  <Paragraphs>75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CMBX12</vt:lpstr>
      <vt:lpstr>Söhne</vt:lpstr>
      <vt:lpstr>等线</vt:lpstr>
      <vt:lpstr>华光小标宋_CNKI</vt:lpstr>
      <vt:lpstr>Arial</vt:lpstr>
      <vt:lpstr>Wingdings</vt:lpstr>
      <vt:lpstr>Office 主题​​</vt:lpstr>
      <vt:lpstr>VLAST-P on-orbit calibration plan</vt:lpstr>
      <vt:lpstr>Motivation</vt:lpstr>
      <vt:lpstr>What is Geomagnetic Cutoff?</vt:lpstr>
      <vt:lpstr>East-west Asymmetry</vt:lpstr>
      <vt:lpstr>Fermi on-orbit calibration</vt:lpstr>
      <vt:lpstr>Fermi on-orbit calibration</vt:lpstr>
      <vt:lpstr>Fermi on-orbit calibration</vt:lpstr>
      <vt:lpstr>Fermi on-orbit calibration</vt:lpstr>
      <vt:lpstr>DAMPE on-orbit calibration</vt:lpstr>
      <vt:lpstr>VLAST-P on-orbit calibration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jiaxuan wang</dc:creator>
  <cp:lastModifiedBy>jiaxuan wang</cp:lastModifiedBy>
  <cp:revision>3</cp:revision>
  <dcterms:created xsi:type="dcterms:W3CDTF">2025-01-15T09:29:22Z</dcterms:created>
  <dcterms:modified xsi:type="dcterms:W3CDTF">2025-01-20T07:03:15Z</dcterms:modified>
</cp:coreProperties>
</file>