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8" r:id="rId9"/>
    <p:sldId id="272" r:id="rId10"/>
    <p:sldId id="263" r:id="rId11"/>
    <p:sldId id="270" r:id="rId12"/>
    <p:sldId id="262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6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95290-F697-4772-94A1-045CC7E24270}" type="datetimeFigureOut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C1CC4-156A-47F2-9BE6-859DD6E6C7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227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CA5E-0E34-4E78-A6AF-A3A42D62AC6C}" type="datetime1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DC52-10CF-4AE0-807D-1A57B1CE91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353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FEDA-2753-4264-A551-9413DADE3A56}" type="datetime1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DC52-10CF-4AE0-807D-1A57B1CE91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350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1433-AAC8-41D3-949B-AE32CD1A7939}" type="datetime1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DC52-10CF-4AE0-807D-1A57B1CE91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49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CCB5-C74E-43BB-9DE6-990C0E3C0D11}" type="datetime1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DC52-10CF-4AE0-807D-1A57B1CE91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88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F7E2-DDCD-4A4D-AB12-7089CF097BE7}" type="datetime1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DC52-10CF-4AE0-807D-1A57B1CE91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329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4D93-2C89-4F32-AB4E-786D65CC1C34}" type="datetime1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DC52-10CF-4AE0-807D-1A57B1CE91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26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69EF-24F5-4B77-BB8F-B55BC70FE9E5}" type="datetime1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DC52-10CF-4AE0-807D-1A57B1CE91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515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529C-1347-48D4-9406-CE23E355A86B}" type="datetime1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DC52-10CF-4AE0-807D-1A57B1CE91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40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ECE1-C6B5-4D3E-8988-1E8D0CAEB76C}" type="datetime1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DC52-10CF-4AE0-807D-1A57B1CE91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88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D005-4B89-47D3-9B3A-BE4BB9266D08}" type="datetime1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DC52-10CF-4AE0-807D-1A57B1CE91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934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A16E-433F-41D4-8631-CBEBE880593A}" type="datetime1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DC52-10CF-4AE0-807D-1A57B1CE91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787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B058C-5F65-4B9A-A586-751ADEC49B28}" type="datetime1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2DC52-10CF-4AE0-807D-1A57B1CE91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00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Study of CEPC </a:t>
            </a:r>
            <a:r>
              <a:rPr lang="en-US" altLang="zh-CN" dirty="0" smtClean="0"/>
              <a:t>ECAL </a:t>
            </a:r>
            <a:r>
              <a:rPr lang="en-US" altLang="zh-CN" dirty="0" smtClean="0"/>
              <a:t>Calibration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--</a:t>
            </a:r>
            <a:r>
              <a:rPr lang="en-US" altLang="zh-CN" u="sng" dirty="0" smtClean="0"/>
              <a:t>Zhen Wang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Jiaxuan</a:t>
            </a:r>
            <a:r>
              <a:rPr lang="en-US" altLang="zh-CN" dirty="0" smtClean="0"/>
              <a:t> Wang, Xiang Li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F1E0-9B20-4AB7-85FF-79AE6816A64A}" type="datetime1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DC52-10CF-4AE0-807D-1A57B1CE918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821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9192" y="612559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Summary &amp; </a:t>
            </a:r>
            <a:r>
              <a:rPr lang="en-US" altLang="zh-CN" dirty="0" err="1" smtClean="0"/>
              <a:t>Todos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9192" y="1938122"/>
            <a:ext cx="10515600" cy="4351338"/>
          </a:xfrm>
        </p:spPr>
        <p:txBody>
          <a:bodyPr/>
          <a:lstStyle/>
          <a:p>
            <a:r>
              <a:rPr lang="en-US" altLang="zh-CN" dirty="0" smtClean="0"/>
              <a:t>Channels normalized with scale factors</a:t>
            </a:r>
          </a:p>
          <a:p>
            <a:endParaRPr lang="en-US" altLang="zh-CN" dirty="0"/>
          </a:p>
          <a:p>
            <a:r>
              <a:rPr lang="en-US" altLang="zh-CN" dirty="0" smtClean="0"/>
              <a:t>Calibration factors estimated with MC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Apply these factors and estimate energy resolutions (Scripts ready from </a:t>
            </a:r>
            <a:r>
              <a:rPr lang="en-US" altLang="zh-CN" dirty="0" err="1" smtClean="0"/>
              <a:t>Jiaxuan</a:t>
            </a:r>
            <a:r>
              <a:rPr lang="en-US" altLang="zh-CN" dirty="0" smtClean="0"/>
              <a:t>?)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B8D3-B211-44D1-AF67-83D23410C74D}" type="datetime1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DC52-10CF-4AE0-807D-1A57B1CE918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158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Backup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CCB5-C74E-43BB-9DE6-990C0E3C0D11}" type="datetime1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DC52-10CF-4AE0-807D-1A57B1CE918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795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Performance --example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10" y="2116937"/>
            <a:ext cx="5121759" cy="371578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18409" y="1747605"/>
            <a:ext cx="861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Before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460" y="2116937"/>
            <a:ext cx="5121759" cy="371578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653340" y="1747605"/>
            <a:ext cx="66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After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965446" y="6017390"/>
            <a:ext cx="8584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Distributions are matching after the scaling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63880" y="1310640"/>
            <a:ext cx="5233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Standard channal:12</a:t>
            </a:r>
            <a:endParaRPr lang="en-US" altLang="zh-CN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4204-C1B7-490F-A731-45F88C03F3A5}" type="datetime1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DC52-10CF-4AE0-807D-1A57B1CE918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606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vs MC –layer5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76805"/>
            <a:ext cx="5217377" cy="37851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807" y="1876805"/>
            <a:ext cx="5217377" cy="3785156"/>
          </a:xfrm>
          <a:prstGeom prst="rect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F809-D4D9-4D48-9C13-C2249F748AE5}" type="datetime1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DC52-10CF-4AE0-807D-1A57B1CE918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226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vs MC –layer6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76805"/>
            <a:ext cx="5217377" cy="37851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807" y="1876805"/>
            <a:ext cx="5217377" cy="378515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363E-6A1A-4380-98C0-1EB09C8A8049}" type="datetime1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DC52-10CF-4AE0-807D-1A57B1CE918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679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vs MC –layer13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876805"/>
            <a:ext cx="5217375" cy="37851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808" y="1876805"/>
            <a:ext cx="5217375" cy="37851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71044" y="6020474"/>
            <a:ext cx="9297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MC underestimates data generally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673C6-922F-4D4E-A824-B673CCBAA806}" type="datetime1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DC52-10CF-4AE0-807D-1A57B1CE918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506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0" y="1325563"/>
            <a:ext cx="100850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400" dirty="0" smtClean="0"/>
              <a:t>MIP calibration does not work due to </a:t>
            </a:r>
            <a:r>
              <a:rPr lang="en-US" altLang="zh-CN" sz="2400" dirty="0" smtClean="0">
                <a:solidFill>
                  <a:srgbClr val="FF0000"/>
                </a:solidFill>
              </a:rPr>
              <a:t>low</a:t>
            </a:r>
            <a:r>
              <a:rPr lang="en-US" altLang="zh-CN" sz="2400" dirty="0" smtClean="0"/>
              <a:t> </a:t>
            </a:r>
            <a:r>
              <a:rPr lang="en-US" altLang="zh-CN" sz="2400" dirty="0" smtClean="0">
                <a:solidFill>
                  <a:srgbClr val="00B0F0"/>
                </a:solidFill>
              </a:rPr>
              <a:t>signal-noise ratio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zh-CN" sz="2400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400" dirty="0" smtClean="0"/>
              <a:t>Need to find an </a:t>
            </a:r>
            <a:r>
              <a:rPr lang="en-US" altLang="zh-CN" sz="2400" dirty="0" smtClean="0">
                <a:solidFill>
                  <a:srgbClr val="FF0000"/>
                </a:solidFill>
              </a:rPr>
              <a:t>alternative</a:t>
            </a:r>
            <a:r>
              <a:rPr lang="en-US" altLang="zh-CN" sz="2400" dirty="0" smtClean="0"/>
              <a:t> method for calibration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218321"/>
            <a:ext cx="6276057" cy="3138029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1CFA-15B2-4688-82CE-4E99B2302AF0}" type="datetime1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DC52-10CF-4AE0-807D-1A57B1CE918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402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Strategy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325563"/>
            <a:ext cx="10515600" cy="2240348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Electron events as one of the substitutions</a:t>
            </a:r>
          </a:p>
          <a:p>
            <a:r>
              <a:rPr lang="en-US" altLang="zh-CN" sz="2400" dirty="0" smtClean="0"/>
              <a:t>Look at the </a:t>
            </a:r>
            <a:r>
              <a:rPr lang="en-US" altLang="zh-CN" sz="2400" dirty="0" smtClean="0">
                <a:solidFill>
                  <a:srgbClr val="FF0000"/>
                </a:solidFill>
              </a:rPr>
              <a:t>weighted</a:t>
            </a:r>
            <a:r>
              <a:rPr lang="en-US" altLang="zh-CN" sz="2400" dirty="0" smtClean="0"/>
              <a:t> energy(ADC) distribution of center cells</a:t>
            </a:r>
          </a:p>
          <a:p>
            <a:r>
              <a:rPr lang="en-US" altLang="zh-CN" sz="2400" dirty="0" smtClean="0"/>
              <a:t>Find scale factors to scale channels back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43" y="3017925"/>
            <a:ext cx="5121760" cy="37157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773" y="3017925"/>
            <a:ext cx="5114383" cy="3710435"/>
          </a:xfrm>
          <a:prstGeom prst="rect">
            <a:avLst/>
          </a:prstGeom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FF28-C96E-4A68-ADDC-3A8752ADAC68}" type="datetime1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DC52-10CF-4AE0-807D-1A57B1CE9183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802910" y="2722121"/>
            <a:ext cx="2479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Weighted filled energy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199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Histogram fitting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3581" y="1544048"/>
            <a:ext cx="6311788" cy="4351338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Standard</a:t>
            </a:r>
            <a:r>
              <a:rPr lang="en-US" altLang="zh-CN" dirty="0" smtClean="0"/>
              <a:t> channel selection:</a:t>
            </a:r>
          </a:p>
          <a:p>
            <a:pPr lvl="1"/>
            <a:r>
              <a:rPr lang="en-US" altLang="zh-CN" dirty="0" smtClean="0"/>
              <a:t>MIP calibration histograms</a:t>
            </a:r>
          </a:p>
          <a:p>
            <a:pPr lvl="1"/>
            <a:r>
              <a:rPr lang="en-US" altLang="zh-CN" dirty="0" smtClean="0"/>
              <a:t>Statistics</a:t>
            </a:r>
          </a:p>
          <a:p>
            <a:pPr lvl="1"/>
            <a:r>
              <a:rPr lang="en-US" altLang="zh-CN" dirty="0" smtClean="0"/>
              <a:t>MC </a:t>
            </a:r>
            <a:r>
              <a:rPr lang="en-US" altLang="zh-CN" dirty="0" smtClean="0"/>
              <a:t>comparison</a:t>
            </a:r>
          </a:p>
          <a:p>
            <a:pPr lvl="1"/>
            <a:r>
              <a:rPr lang="en-US" altLang="zh-CN" dirty="0" smtClean="0"/>
              <a:t>Denoted </a:t>
            </a:r>
            <a:r>
              <a:rPr lang="en-US" altLang="zh-CN" dirty="0" smtClean="0"/>
              <a:t>as </a:t>
            </a:r>
            <a:r>
              <a:rPr lang="en-US" altLang="zh-CN" dirty="0" err="1" smtClean="0">
                <a:solidFill>
                  <a:srgbClr val="92D050"/>
                </a:solidFill>
              </a:rPr>
              <a:t>hstd</a:t>
            </a:r>
            <a:endParaRPr lang="en-US" altLang="zh-CN" dirty="0">
              <a:solidFill>
                <a:srgbClr val="92D050"/>
              </a:solidFill>
            </a:endParaRPr>
          </a:p>
          <a:p>
            <a:r>
              <a:rPr lang="en-US" altLang="zh-CN" dirty="0" smtClean="0"/>
              <a:t>For each remaining histogram</a:t>
            </a:r>
            <a:r>
              <a:rPr lang="en-US" altLang="zh-CN" dirty="0" smtClean="0"/>
              <a:t>: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Extract all values in </a:t>
            </a:r>
            <a:r>
              <a:rPr lang="en-US" altLang="zh-CN" dirty="0" err="1" smtClean="0">
                <a:solidFill>
                  <a:srgbClr val="00B050"/>
                </a:solidFill>
              </a:rPr>
              <a:t>hist</a:t>
            </a:r>
            <a:endParaRPr lang="en-US" altLang="zh-CN" dirty="0" smtClean="0">
              <a:solidFill>
                <a:srgbClr val="00B050"/>
              </a:solidFill>
            </a:endParaRPr>
          </a:p>
          <a:p>
            <a:pPr lvl="1"/>
            <a:r>
              <a:rPr lang="en-US" altLang="zh-CN" dirty="0" smtClean="0"/>
              <a:t>Loop over SFs to generate </a:t>
            </a:r>
            <a:r>
              <a:rPr lang="en-US" altLang="zh-CN" dirty="0" err="1" smtClean="0">
                <a:solidFill>
                  <a:srgbClr val="00B050"/>
                </a:solidFill>
              </a:rPr>
              <a:t>hnew</a:t>
            </a:r>
            <a:endParaRPr lang="en-US" altLang="zh-CN" dirty="0" smtClean="0">
              <a:solidFill>
                <a:srgbClr val="00B050"/>
              </a:solidFill>
            </a:endParaRPr>
          </a:p>
          <a:p>
            <a:pPr lvl="1"/>
            <a:r>
              <a:rPr lang="en-US" altLang="zh-CN" dirty="0" smtClean="0"/>
              <a:t>Calculate </a:t>
            </a:r>
            <a:r>
              <a:rPr lang="en-US" altLang="zh-CN" dirty="0" smtClean="0">
                <a:solidFill>
                  <a:srgbClr val="00B0F0"/>
                </a:solidFill>
              </a:rPr>
              <a:t>chi2</a:t>
            </a:r>
            <a:r>
              <a:rPr lang="en-US" altLang="zh-CN" dirty="0" smtClean="0"/>
              <a:t> between </a:t>
            </a:r>
            <a:r>
              <a:rPr lang="en-US" altLang="zh-CN" dirty="0" err="1" smtClean="0">
                <a:solidFill>
                  <a:srgbClr val="00B050"/>
                </a:solidFill>
              </a:rPr>
              <a:t>hnew</a:t>
            </a:r>
            <a:r>
              <a:rPr lang="en-US" altLang="zh-CN" dirty="0" smtClean="0"/>
              <a:t> and </a:t>
            </a:r>
            <a:r>
              <a:rPr lang="en-US" altLang="zh-CN" dirty="0" err="1" smtClean="0">
                <a:solidFill>
                  <a:srgbClr val="00B050"/>
                </a:solidFill>
              </a:rPr>
              <a:t>hstd</a:t>
            </a:r>
            <a:endParaRPr lang="en-US" altLang="zh-CN" dirty="0" smtClean="0">
              <a:solidFill>
                <a:srgbClr val="00B050"/>
              </a:solidFill>
            </a:endParaRPr>
          </a:p>
          <a:p>
            <a:pPr lvl="1"/>
            <a:r>
              <a:rPr lang="en-US" altLang="zh-CN" dirty="0" smtClean="0"/>
              <a:t>Select SF that minimizes </a:t>
            </a:r>
            <a:r>
              <a:rPr lang="en-US" altLang="zh-CN" dirty="0" smtClean="0">
                <a:solidFill>
                  <a:srgbClr val="00B0F0"/>
                </a:solidFill>
              </a:rPr>
              <a:t>chi2</a:t>
            </a:r>
            <a:endParaRPr lang="en-US" altLang="zh-CN" dirty="0" smtClean="0">
              <a:solidFill>
                <a:srgbClr val="00B0F0"/>
              </a:solidFill>
            </a:endParaRP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369" y="1634905"/>
            <a:ext cx="5147162" cy="3734216"/>
          </a:xfrm>
          <a:prstGeom prst="rect">
            <a:avLst/>
          </a:prstGeom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1B21-A012-41B9-B9B9-1251639E1AAE}" type="datetime1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DC52-10CF-4AE0-807D-1A57B1CE918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439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Performance </a:t>
            </a:r>
            <a:r>
              <a:rPr lang="en-US" altLang="zh-CN" dirty="0" smtClean="0"/>
              <a:t>–Layer 5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10" y="2116937"/>
            <a:ext cx="5121760" cy="371578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18409" y="1747605"/>
            <a:ext cx="861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Before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460" y="2116937"/>
            <a:ext cx="5121760" cy="371578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653340" y="1747605"/>
            <a:ext cx="66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After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965446" y="6017390"/>
            <a:ext cx="8584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Distributions are matching after the scaling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63880" y="1310640"/>
            <a:ext cx="5233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Standard channal:10</a:t>
            </a:r>
            <a:endParaRPr lang="en-US" altLang="zh-CN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7446-C940-4B06-BF3E-CD05A33C7F22}" type="datetime1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DC52-10CF-4AE0-807D-1A57B1CE918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697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Performance </a:t>
            </a:r>
            <a:r>
              <a:rPr lang="en-US" altLang="zh-CN" dirty="0" smtClean="0"/>
              <a:t>–Layer 6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10" y="2116937"/>
            <a:ext cx="5121760" cy="371578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18409" y="1747605"/>
            <a:ext cx="861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Before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460" y="2116937"/>
            <a:ext cx="5121760" cy="371578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653340" y="1747605"/>
            <a:ext cx="66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After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965446" y="6017390"/>
            <a:ext cx="8584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Distributions are matching after the scaling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63880" y="1310640"/>
            <a:ext cx="5233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Standard channal:13</a:t>
            </a:r>
            <a:endParaRPr lang="en-US" altLang="zh-CN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9E71-649E-41C4-B290-3823490EACCD}" type="datetime1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DC52-10CF-4AE0-807D-1A57B1CE918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872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38497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Calibration among layers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0436" y="2029796"/>
            <a:ext cx="5696793" cy="4351338"/>
          </a:xfrm>
        </p:spPr>
        <p:txBody>
          <a:bodyPr/>
          <a:lstStyle/>
          <a:p>
            <a:r>
              <a:rPr lang="en-US" altLang="zh-CN" dirty="0" smtClean="0"/>
              <a:t>Target:</a:t>
            </a:r>
          </a:p>
          <a:p>
            <a:pPr lvl="1"/>
            <a:r>
              <a:rPr lang="en-US" altLang="zh-CN" dirty="0" smtClean="0"/>
              <a:t>Calibrate </a:t>
            </a:r>
            <a:r>
              <a:rPr lang="en-US" altLang="zh-CN" dirty="0" smtClean="0">
                <a:solidFill>
                  <a:srgbClr val="FF0000"/>
                </a:solidFill>
              </a:rPr>
              <a:t>ADC</a:t>
            </a:r>
            <a:r>
              <a:rPr lang="en-US" altLang="zh-CN" dirty="0" smtClean="0"/>
              <a:t> with respect to truth </a:t>
            </a:r>
            <a:r>
              <a:rPr lang="en-US" altLang="zh-CN" dirty="0" smtClean="0">
                <a:solidFill>
                  <a:srgbClr val="FF0000"/>
                </a:solidFill>
              </a:rPr>
              <a:t>energy</a:t>
            </a:r>
            <a:r>
              <a:rPr lang="en-US" altLang="zh-CN" dirty="0" smtClean="0"/>
              <a:t> deposition</a:t>
            </a:r>
          </a:p>
          <a:p>
            <a:r>
              <a:rPr lang="en-US" altLang="zh-CN" dirty="0" smtClean="0"/>
              <a:t>Methodology:</a:t>
            </a:r>
          </a:p>
          <a:p>
            <a:pPr lvl="1"/>
            <a:r>
              <a:rPr lang="en-US" altLang="zh-CN" dirty="0" smtClean="0"/>
              <a:t>Reference shower energy deposition from </a:t>
            </a:r>
            <a:r>
              <a:rPr lang="en-US" altLang="zh-CN" dirty="0" smtClean="0">
                <a:solidFill>
                  <a:srgbClr val="FF0000"/>
                </a:solidFill>
              </a:rPr>
              <a:t>MC</a:t>
            </a:r>
          </a:p>
          <a:p>
            <a:pPr lvl="1"/>
            <a:r>
              <a:rPr lang="en-US" altLang="zh-CN" dirty="0" smtClean="0"/>
              <a:t>Compare ADC distribution with energy deposition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CCB5-C74E-43BB-9DE6-990C0E3C0D11}" type="datetime1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DC52-10CF-4AE0-807D-1A57B1CE9183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5675" y="4031152"/>
            <a:ext cx="2295022" cy="1992007"/>
          </a:xfrm>
          <a:prstGeom prst="rect">
            <a:avLst/>
          </a:prstGeom>
        </p:spPr>
      </p:pic>
      <p:pic>
        <p:nvPicPr>
          <p:cNvPr id="7" name="内容占位符 5" descr="ECAL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615792" y="4075767"/>
            <a:ext cx="2255403" cy="1963337"/>
          </a:xfrm>
          <a:prstGeom prst="rect">
            <a:avLst/>
          </a:prstGeom>
          <a:noFill/>
        </p:spPr>
      </p:pic>
      <p:grpSp>
        <p:nvGrpSpPr>
          <p:cNvPr id="8" name="组合 7"/>
          <p:cNvGrpSpPr/>
          <p:nvPr/>
        </p:nvGrpSpPr>
        <p:grpSpPr>
          <a:xfrm>
            <a:off x="6615792" y="1820753"/>
            <a:ext cx="2162726" cy="1942259"/>
            <a:chOff x="448349" y="1147766"/>
            <a:chExt cx="3566479" cy="316673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8349" y="1147766"/>
              <a:ext cx="3566479" cy="3166734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6744" y="1555340"/>
              <a:ext cx="1842330" cy="460582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6744" y="3251935"/>
              <a:ext cx="2628754" cy="687688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9285675" y="1820753"/>
            <a:ext cx="2246149" cy="1939278"/>
            <a:chOff x="4784511" y="3832965"/>
            <a:chExt cx="3219619" cy="294516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4511" y="3832965"/>
              <a:ext cx="3219619" cy="294516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71242" y="4244714"/>
              <a:ext cx="1702311" cy="50869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6200000">
              <a:off x="6143146" y="4974222"/>
              <a:ext cx="2273251" cy="625679"/>
            </a:xfrm>
            <a:prstGeom prst="rect">
              <a:avLst/>
            </a:prstGeom>
          </p:spPr>
        </p:pic>
      </p:grpSp>
      <p:sp>
        <p:nvSpPr>
          <p:cNvPr id="16" name="矩形 15"/>
          <p:cNvSpPr/>
          <p:nvPr/>
        </p:nvSpPr>
        <p:spPr>
          <a:xfrm>
            <a:off x="1030748" y="5577439"/>
            <a:ext cx="21979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Channels:</a:t>
            </a:r>
          </a:p>
          <a:p>
            <a:r>
              <a:rPr lang="en-US" altLang="zh-CN" dirty="0" smtClean="0"/>
              <a:t>Odd</a:t>
            </a:r>
            <a:r>
              <a:rPr lang="en-US" altLang="zh-CN" dirty="0"/>
              <a:t>: 11 12</a:t>
            </a:r>
          </a:p>
          <a:p>
            <a:r>
              <a:rPr lang="en-US" altLang="zh-CN" dirty="0"/>
              <a:t>Even: 9 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5016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vs MC </a:t>
            </a:r>
            <a:r>
              <a:rPr lang="en-US" altLang="zh-CN" dirty="0" smtClean="0"/>
              <a:t>–Layer5 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8409-DEB4-43C2-9FF3-AD14433A304F}" type="datetime1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DC52-10CF-4AE0-807D-1A57B1CE9183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31" y="1795884"/>
            <a:ext cx="5064618" cy="36743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149" y="1795883"/>
            <a:ext cx="5064618" cy="367433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38200" y="5728615"/>
            <a:ext cx="512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Similar shapes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9152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vs MC </a:t>
            </a:r>
            <a:r>
              <a:rPr lang="en-US" altLang="zh-CN" dirty="0" smtClean="0"/>
              <a:t>–Layer6 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8409-DEB4-43C2-9FF3-AD14433A304F}" type="datetime1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DC52-10CF-4AE0-807D-1A57B1CE9183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31" y="1795884"/>
            <a:ext cx="5064618" cy="36743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149" y="1795883"/>
            <a:ext cx="5064618" cy="36743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38200" y="5728615"/>
            <a:ext cx="512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Difference in shapes, histogram fitting?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56441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1.2089091335507,&quot;left&quot;:50.07527559055118,&quot;top&quot;:125.75,&quot;width&quot;:864.362992125984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1.2089091335507,&quot;left&quot;:50.07527559055118,&quot;top&quot;:125.75,&quot;width&quot;:864.362992125984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1.2089091335507,&quot;left&quot;:50.07527559055118,&quot;top&quot;:125.75,&quot;width&quot;:864.362992125984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1.2089091335507,&quot;left&quot;:50.07527559055118,&quot;top&quot;:125.75,&quot;width&quot;:864.362992125984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1.2089091335507,&quot;left&quot;:50.07527559055118,&quot;top&quot;:125.75,&quot;width&quot;:864.362992125984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3064</TotalTime>
  <Words>276</Words>
  <Application>Microsoft Office PowerPoint</Application>
  <PresentationFormat>宽屏</PresentationFormat>
  <Paragraphs>91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等线</vt:lpstr>
      <vt:lpstr>等线 Light</vt:lpstr>
      <vt:lpstr>Arial</vt:lpstr>
      <vt:lpstr>Wingdings</vt:lpstr>
      <vt:lpstr>Office 主题​​</vt:lpstr>
      <vt:lpstr>Study of CEPC ECAL Calibration</vt:lpstr>
      <vt:lpstr>Motivation</vt:lpstr>
      <vt:lpstr>Strategy</vt:lpstr>
      <vt:lpstr>Histogram fitting</vt:lpstr>
      <vt:lpstr>Performance –Layer 5</vt:lpstr>
      <vt:lpstr>Performance –Layer 6</vt:lpstr>
      <vt:lpstr>Calibration among layers</vt:lpstr>
      <vt:lpstr>DATA vs MC –Layer5 </vt:lpstr>
      <vt:lpstr>DATA vs MC –Layer6 </vt:lpstr>
      <vt:lpstr>Summary &amp; Todos</vt:lpstr>
      <vt:lpstr>Backup</vt:lpstr>
      <vt:lpstr>Performance --example</vt:lpstr>
      <vt:lpstr>Data vs MC –layer5</vt:lpstr>
      <vt:lpstr>Data vs MC –layer6</vt:lpstr>
      <vt:lpstr>Data vs MC –layer13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ECAL Scaling</dc:title>
  <dc:creator>Windows User</dc:creator>
  <cp:lastModifiedBy>Windows User</cp:lastModifiedBy>
  <cp:revision>30</cp:revision>
  <dcterms:created xsi:type="dcterms:W3CDTF">2025-01-07T13:52:04Z</dcterms:created>
  <dcterms:modified xsi:type="dcterms:W3CDTF">2025-01-19T14:39:03Z</dcterms:modified>
</cp:coreProperties>
</file>