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258" r:id="rId2"/>
    <p:sldId id="1314" r:id="rId3"/>
    <p:sldId id="1283" r:id="rId4"/>
    <p:sldId id="1246" r:id="rId5"/>
    <p:sldId id="1284" r:id="rId6"/>
    <p:sldId id="1300" r:id="rId7"/>
    <p:sldId id="1301" r:id="rId8"/>
    <p:sldId id="1312" r:id="rId9"/>
    <p:sldId id="1306" r:id="rId10"/>
    <p:sldId id="1316" r:id="rId11"/>
    <p:sldId id="1317" r:id="rId12"/>
    <p:sldId id="1315" r:id="rId13"/>
    <p:sldId id="1308" r:id="rId14"/>
    <p:sldId id="1309" r:id="rId15"/>
    <p:sldId id="1302" r:id="rId16"/>
    <p:sldId id="1307" r:id="rId17"/>
    <p:sldId id="1299" r:id="rId18"/>
    <p:sldId id="1310" r:id="rId19"/>
    <p:sldId id="1304" r:id="rId20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8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439" autoAdjust="0"/>
  </p:normalViewPr>
  <p:slideViewPr>
    <p:cSldViewPr>
      <p:cViewPr varScale="1">
        <p:scale>
          <a:sx n="101" d="100"/>
          <a:sy n="101" d="100"/>
        </p:scale>
        <p:origin x="1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2025/1/14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63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40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47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42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15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en13061491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hyperlink" Target="https://doi.org/10.1038/srep1364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8873E5-30B8-412A-A8EA-D695CE0D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56058BBB-1DF9-455E-8C7F-1FFC8C4A322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56058BBB-1DF9-455E-8C7F-1FFC8C4A3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48B4715-C3CF-4D00-B4B9-809C8C830E0D}"/>
                  </a:ext>
                </a:extLst>
              </p:cNvPr>
              <p:cNvSpPr txBox="1"/>
              <p:nvPr/>
            </p:nvSpPr>
            <p:spPr>
              <a:xfrm>
                <a:off x="0" y="1219200"/>
                <a:ext cx="4572000" cy="390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磁滞损耗：</a:t>
                </a:r>
                <a:endParaRPr lang="en-US" altLang="zh-CN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48B4715-C3CF-4D00-B4B9-809C8C830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200"/>
                <a:ext cx="4572000" cy="3901902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517AC80F-8E33-49E5-8A21-6C5E7508D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-165013"/>
            <a:ext cx="5860045" cy="28810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55399F-EBC1-4F72-83B2-69337720D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497" y="984250"/>
            <a:ext cx="5020503" cy="37653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AB09D6E-E169-4CFF-B727-F93FA9DFC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3160626"/>
            <a:ext cx="2284241" cy="38719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EF0B14C-91FA-4E89-B7A9-AEBE6010C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675" y="4791075"/>
            <a:ext cx="2705100" cy="20288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E5B482C-E6C0-481D-9C73-DF0C4A577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93998" y="3130637"/>
            <a:ext cx="4600000" cy="3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0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7417178-A101-4C6A-B5BD-E4AB4714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2D6F2D-DAE7-46E8-8A9B-025DB838E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</p:spTree>
    <p:extLst>
      <p:ext uri="{BB962C8B-B14F-4D97-AF65-F5344CB8AC3E}">
        <p14:creationId xmlns:p14="http://schemas.microsoft.com/office/powerpoint/2010/main" val="333405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5DD57F-1E08-410E-87E5-5D724F5C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15D92-8BF9-4C49-8BD4-358C1A3FB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D89049-82B9-416C-8D83-6427990B4064}"/>
              </a:ext>
            </a:extLst>
          </p:cNvPr>
          <p:cNvSpPr txBox="1"/>
          <p:nvPr/>
        </p:nvSpPr>
        <p:spPr>
          <a:xfrm>
            <a:off x="990600" y="2362200"/>
            <a:ext cx="60960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线圈部分损耗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磁滞损耗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温度对磁芯线圈的影响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583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946B02-8042-49B4-AE2F-331E66A0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6BD4DF-909E-4BDC-9AC4-339FCC9951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温度对磁芯线圈的影响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DB49A8-0DA9-4060-BDAA-524BFB7CB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90" y="1295400"/>
            <a:ext cx="3479800" cy="26098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8DCC7B-BD8A-4236-A780-1BBEF1468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234539"/>
            <a:ext cx="4648200" cy="34861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670AE72-06FC-4163-9182-CDA2AC432F4C}"/>
              </a:ext>
            </a:extLst>
          </p:cNvPr>
          <p:cNvSpPr txBox="1"/>
          <p:nvPr/>
        </p:nvSpPr>
        <p:spPr>
          <a:xfrm>
            <a:off x="5181600" y="47244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温度未稳定</a:t>
            </a:r>
          </a:p>
        </p:txBody>
      </p:sp>
    </p:spTree>
    <p:extLst>
      <p:ext uri="{BB962C8B-B14F-4D97-AF65-F5344CB8AC3E}">
        <p14:creationId xmlns:p14="http://schemas.microsoft.com/office/powerpoint/2010/main" val="196748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22DED7E-AA3E-46FC-9366-85B9B2E8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C11C08-07DA-4EED-9964-B5DBC54F7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加热时间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8378B7-B790-463B-953C-460F9F8C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20975"/>
            <a:ext cx="5334000" cy="4000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C4E3B6-A6B6-4496-A385-A8D0DDC25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1143000"/>
            <a:ext cx="3987800" cy="29908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2A6F492-0071-42FD-8761-BB988D77F90F}"/>
              </a:ext>
            </a:extLst>
          </p:cNvPr>
          <p:cNvSpPr txBox="1"/>
          <p:nvPr/>
        </p:nvSpPr>
        <p:spPr>
          <a:xfrm>
            <a:off x="5486400" y="4804531"/>
            <a:ext cx="342900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加热时间</a:t>
            </a:r>
            <a:r>
              <a:rPr lang="en-US" altLang="zh-CN" dirty="0"/>
              <a:t>&gt;1h</a:t>
            </a:r>
            <a:r>
              <a:rPr lang="zh-CN" altLang="en-US" dirty="0"/>
              <a:t>，磁芯温度基本可以保持稳定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6730EE-2AC6-4953-8126-87443F0E4058}"/>
              </a:ext>
            </a:extLst>
          </p:cNvPr>
          <p:cNvSpPr txBox="1"/>
          <p:nvPr/>
        </p:nvSpPr>
        <p:spPr>
          <a:xfrm>
            <a:off x="254033" y="1407280"/>
            <a:ext cx="464820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设定温箱温度为</a:t>
            </a:r>
            <a:r>
              <a:rPr lang="en-US" altLang="zh-CN" dirty="0"/>
              <a:t>40</a:t>
            </a:r>
            <a:r>
              <a:rPr lang="zh-CN" altLang="en-US" dirty="0"/>
              <a:t>℃，线圈从室温（</a:t>
            </a:r>
            <a:r>
              <a:rPr lang="en-US" altLang="zh-CN" dirty="0"/>
              <a:t> 16.8</a:t>
            </a:r>
            <a:r>
              <a:rPr lang="zh-CN" altLang="en-US" dirty="0"/>
              <a:t>℃ ）开始加热，</a:t>
            </a:r>
            <a:r>
              <a:rPr lang="en-US" altLang="zh-CN" dirty="0"/>
              <a:t>2min</a:t>
            </a:r>
            <a:r>
              <a:rPr lang="zh-CN" altLang="en-US" dirty="0"/>
              <a:t>之后，温箱即达到预设温度</a:t>
            </a:r>
          </a:p>
        </p:txBody>
      </p:sp>
    </p:spTree>
    <p:extLst>
      <p:ext uri="{BB962C8B-B14F-4D97-AF65-F5344CB8AC3E}">
        <p14:creationId xmlns:p14="http://schemas.microsoft.com/office/powerpoint/2010/main" val="154498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946B02-8042-49B4-AE2F-331E66A0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6BD4DF-909E-4BDC-9AC4-339FCC9951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温度对磁芯线圈的影响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670AE72-06FC-4163-9182-CDA2AC432F4C}"/>
              </a:ext>
            </a:extLst>
          </p:cNvPr>
          <p:cNvSpPr txBox="1"/>
          <p:nvPr/>
        </p:nvSpPr>
        <p:spPr>
          <a:xfrm>
            <a:off x="209746" y="4534655"/>
            <a:ext cx="80010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实验设置：温箱在</a:t>
            </a:r>
            <a:r>
              <a:rPr lang="en-US" altLang="zh-CN" dirty="0"/>
              <a:t>15</a:t>
            </a:r>
            <a:r>
              <a:rPr lang="zh-CN" altLang="en-US" dirty="0"/>
              <a:t>℃</a:t>
            </a:r>
            <a:r>
              <a:rPr lang="en-US" altLang="zh-CN" dirty="0"/>
              <a:t>/ 25</a:t>
            </a:r>
            <a:r>
              <a:rPr lang="zh-CN" altLang="en-US" dirty="0"/>
              <a:t>℃</a:t>
            </a:r>
            <a:r>
              <a:rPr lang="en-US" altLang="zh-CN" dirty="0"/>
              <a:t>/40</a:t>
            </a:r>
            <a:r>
              <a:rPr lang="zh-CN" altLang="en-US" dirty="0"/>
              <a:t>℃稳定运行</a:t>
            </a:r>
            <a:r>
              <a:rPr lang="en-US" altLang="zh-CN" dirty="0"/>
              <a:t>&gt;2h</a:t>
            </a:r>
            <a:r>
              <a:rPr lang="zh-CN" altLang="en-US" dirty="0"/>
              <a:t>，关闭温箱，进行线圈测试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实验结论：磁芯的损耗特性受温度影响较大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先前的测试得到的交流电阻推得的温度符合预期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温度对信号增益几乎没影响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温度越高，磁滞损耗越大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98593C-4ED3-4676-8F5C-614BFAF04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534975"/>
            <a:ext cx="5931429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C1EBF9-2D22-4A10-8F4B-93229B10D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377" y="395150"/>
            <a:ext cx="3840000" cy="288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6E8A17E-3F0B-4EA0-B253-CB57BE05B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34975"/>
            <a:ext cx="3840000" cy="2880000"/>
          </a:xfrm>
          <a:prstGeom prst="rect">
            <a:avLst/>
          </a:prstGeom>
        </p:spPr>
      </p:pic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7B0B900B-AFF6-451D-8E10-9B392BC87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78040"/>
              </p:ext>
            </p:extLst>
          </p:nvPr>
        </p:nvGraphicFramePr>
        <p:xfrm>
          <a:off x="5562600" y="5105401"/>
          <a:ext cx="3504983" cy="157797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57472">
                  <a:extLst>
                    <a:ext uri="{9D8B030D-6E8A-4147-A177-3AD203B41FA5}">
                      <a16:colId xmlns:a16="http://schemas.microsoft.com/office/drawing/2014/main" val="1934200024"/>
                    </a:ext>
                  </a:extLst>
                </a:gridCol>
                <a:gridCol w="1647511">
                  <a:extLst>
                    <a:ext uri="{9D8B030D-6E8A-4147-A177-3AD203B41FA5}">
                      <a16:colId xmlns:a16="http://schemas.microsoft.com/office/drawing/2014/main" val="2531337531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021316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coil3_2_core_15_1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2.1559E-01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91836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coil3_2_core_15_2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2.1559E-01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5341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coil3_2_core_25_1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2.1564E-01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368892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coil3_2_core_25_2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2.1563E-01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0919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coil3_2_core_40_1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2.1572E-01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194923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coil3_2_core_40_2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2.1574E-01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947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76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946B02-8042-49B4-AE2F-331E66A0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6BD4DF-909E-4BDC-9AC4-339FCC9951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温度对空气芯线圈的影响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670AE72-06FC-4163-9182-CDA2AC432F4C}"/>
              </a:ext>
            </a:extLst>
          </p:cNvPr>
          <p:cNvSpPr txBox="1"/>
          <p:nvPr/>
        </p:nvSpPr>
        <p:spPr>
          <a:xfrm>
            <a:off x="228600" y="5045440"/>
            <a:ext cx="41148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实验设置：温箱在</a:t>
            </a:r>
            <a:r>
              <a:rPr lang="en-US" altLang="zh-CN" dirty="0"/>
              <a:t>18</a:t>
            </a:r>
            <a:r>
              <a:rPr lang="zh-CN" altLang="en-US" dirty="0"/>
              <a:t>℃</a:t>
            </a:r>
            <a:r>
              <a:rPr lang="en-US" altLang="zh-CN" dirty="0"/>
              <a:t>/ 25</a:t>
            </a:r>
            <a:r>
              <a:rPr lang="zh-CN" altLang="en-US" dirty="0"/>
              <a:t>℃</a:t>
            </a:r>
            <a:r>
              <a:rPr lang="en-US" altLang="zh-CN" dirty="0"/>
              <a:t>/40</a:t>
            </a:r>
            <a:r>
              <a:rPr lang="zh-CN" altLang="en-US" dirty="0"/>
              <a:t>℃稳定运行</a:t>
            </a:r>
            <a:r>
              <a:rPr lang="en-US" altLang="zh-CN" dirty="0"/>
              <a:t>&gt;2h</a:t>
            </a:r>
            <a:r>
              <a:rPr lang="zh-CN" altLang="en-US" dirty="0"/>
              <a:t>，关闭温箱，进行线圈测试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实验结论：温度对空气芯线圈的影响，主要是由于温度对铜的电导率的改变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D68055-0B5A-45F4-93C4-BAD0FF644C69}"/>
              </a:ext>
            </a:extLst>
          </p:cNvPr>
          <p:cNvSpPr txBox="1"/>
          <p:nvPr/>
        </p:nvSpPr>
        <p:spPr>
          <a:xfrm>
            <a:off x="4800602" y="5105400"/>
            <a:ext cx="4038598" cy="171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铜的温度系数为</a:t>
            </a:r>
            <a:r>
              <a:rPr lang="en-US" altLang="zh-CN" dirty="0"/>
              <a:t>0.00393K−1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理论上：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rac_air_25 / rac_air_18 = 1.02751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rac_air_40 / rac_air_18 = 1.08646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A444EE6-1D7E-4031-8557-0DA21F1FF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444990"/>
            <a:ext cx="4800600" cy="36004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2D122C5-983A-4124-AA9D-67F290738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445440"/>
            <a:ext cx="4800000" cy="360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D73CF5A-DA47-4227-9EC1-1534ACE1D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1380948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CCFEFF-8A7E-4815-AA8D-3A464A09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CCBBDE-85D7-4BB7-A5FF-D318FCC9F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不同温度的磁滞回线测量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C520EB-11F6-4FA2-9EA0-025BAAAA7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84113"/>
            <a:ext cx="2997200" cy="22479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B1C8059-F563-4ECD-9705-BDFB33BED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184" y="1828800"/>
            <a:ext cx="5696416" cy="39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7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CCFEFF-8A7E-4815-AA8D-3A464A09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CCBBDE-85D7-4BB7-A5FF-D318FCC9F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不同温度的磁滞回线测量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3F469CE-4B86-416E-8EBC-D52F4A26F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8" y="1996800"/>
            <a:ext cx="4023592" cy="288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DDA6CE5-938B-4759-915C-50C09E3B66F6}"/>
              </a:ext>
            </a:extLst>
          </p:cNvPr>
          <p:cNvSpPr txBox="1"/>
          <p:nvPr/>
        </p:nvSpPr>
        <p:spPr>
          <a:xfrm>
            <a:off x="381000" y="1295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实际测试值待补充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62EE62-A434-48D8-BD58-70C79A15F843}"/>
              </a:ext>
            </a:extLst>
          </p:cNvPr>
          <p:cNvSpPr txBox="1"/>
          <p:nvPr/>
        </p:nvSpPr>
        <p:spPr>
          <a:xfrm>
            <a:off x="2357" y="5257800"/>
            <a:ext cx="91416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 err="1">
                <a:solidFill>
                  <a:srgbClr val="222222"/>
                </a:solidFill>
                <a:latin typeface="Helvetica Neue"/>
              </a:rPr>
              <a:t>Gozdur</a:t>
            </a:r>
            <a:r>
              <a:rPr lang="en-US" altLang="zh-CN" sz="1600" dirty="0">
                <a:solidFill>
                  <a:srgbClr val="222222"/>
                </a:solidFill>
                <a:latin typeface="Helvetica Neue"/>
              </a:rPr>
              <a:t>, R.; </a:t>
            </a:r>
            <a:r>
              <a:rPr lang="en-US" altLang="zh-CN" sz="1600" dirty="0" err="1">
                <a:solidFill>
                  <a:srgbClr val="222222"/>
                </a:solidFill>
                <a:latin typeface="Helvetica Neue"/>
              </a:rPr>
              <a:t>Gębara</a:t>
            </a:r>
            <a:r>
              <a:rPr lang="en-US" altLang="zh-CN" sz="1600" dirty="0">
                <a:solidFill>
                  <a:srgbClr val="222222"/>
                </a:solidFill>
                <a:latin typeface="Helvetica Neue"/>
              </a:rPr>
              <a:t>, P.; </a:t>
            </a:r>
            <a:r>
              <a:rPr lang="en-US" altLang="zh-CN" sz="1600" dirty="0" err="1">
                <a:solidFill>
                  <a:srgbClr val="222222"/>
                </a:solidFill>
                <a:latin typeface="Helvetica Neue"/>
              </a:rPr>
              <a:t>Chwastek</a:t>
            </a:r>
            <a:r>
              <a:rPr lang="en-US" altLang="zh-CN" sz="1600" dirty="0">
                <a:solidFill>
                  <a:srgbClr val="222222"/>
                </a:solidFill>
                <a:latin typeface="Helvetica Neue"/>
              </a:rPr>
              <a:t>, K. A Study of Temperature-Dependent Hysteresis Curves for a Magnetocaloric Composite Based on La(Fe, Mn, Si)13-H Type Alloys. Energies 2020, 13, 1491. </a:t>
            </a:r>
            <a:r>
              <a:rPr lang="en-US" altLang="zh-CN" sz="1600" dirty="0">
                <a:solidFill>
                  <a:srgbClr val="222222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https://doi.org/10.3390/en13061491</a:t>
            </a:r>
            <a:endParaRPr lang="en-US" altLang="zh-CN" sz="1600" dirty="0">
              <a:solidFill>
                <a:srgbClr val="222222"/>
              </a:solidFill>
              <a:latin typeface="Helvetica Neue"/>
            </a:endParaRPr>
          </a:p>
          <a:p>
            <a:pPr algn="just"/>
            <a:r>
              <a:rPr lang="en-US" altLang="zh-CN" sz="1600" dirty="0">
                <a:solidFill>
                  <a:srgbClr val="222222"/>
                </a:solidFill>
                <a:latin typeface="Helvetica Neue"/>
              </a:rPr>
              <a:t>Rui, W., Hu, Y., Du, A. et al. Cooling field and temperature dependent exchange bias in spin glass/ferromagnet bilayers. Sci Rep 5, 13640 (2015). </a:t>
            </a:r>
            <a:r>
              <a:rPr lang="en-US" altLang="zh-CN" sz="1600" dirty="0">
                <a:solidFill>
                  <a:srgbClr val="222222"/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https://doi.org/10.1038/srep13640</a:t>
            </a:r>
            <a:endParaRPr lang="en-US" altLang="zh-CN" sz="1600" dirty="0">
              <a:solidFill>
                <a:srgbClr val="222222"/>
              </a:solidFill>
              <a:latin typeface="Helvetica Neue"/>
            </a:endParaRPr>
          </a:p>
          <a:p>
            <a:pPr algn="just"/>
            <a:endParaRPr lang="en-US" altLang="zh-CN" sz="1600" dirty="0">
              <a:solidFill>
                <a:srgbClr val="222222"/>
              </a:solidFill>
              <a:latin typeface="Helvetica Neue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C7EC9AA-C9E0-4555-8AF3-18365133B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996800"/>
            <a:ext cx="460675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9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0B9530D-6E5F-4BD4-ADF9-5B2B27FE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826432-72E4-46A7-B297-6A7506549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半径对</a:t>
            </a:r>
            <a:r>
              <a:rPr lang="en-US" altLang="zh-CN" dirty="0"/>
              <a:t>SNR</a:t>
            </a:r>
            <a:r>
              <a:rPr lang="zh-CN" altLang="en-US" dirty="0"/>
              <a:t>的影响</a:t>
            </a:r>
          </a:p>
        </p:txBody>
      </p:sp>
    </p:spTree>
    <p:extLst>
      <p:ext uri="{BB962C8B-B14F-4D97-AF65-F5344CB8AC3E}">
        <p14:creationId xmlns:p14="http://schemas.microsoft.com/office/powerpoint/2010/main" val="411230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5DD57F-1E08-410E-87E5-5D724F5C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15D92-8BF9-4C49-8BD4-358C1A3FB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D89049-82B9-416C-8D83-6427990B4064}"/>
              </a:ext>
            </a:extLst>
          </p:cNvPr>
          <p:cNvSpPr txBox="1"/>
          <p:nvPr/>
        </p:nvSpPr>
        <p:spPr>
          <a:xfrm>
            <a:off x="990600" y="2362200"/>
            <a:ext cx="60960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线圈部分损耗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磁滞损耗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温度对磁芯线圈的影响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774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ECAD708-B087-44B8-96A5-DD89CCE07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864" y="4107449"/>
            <a:ext cx="2609850" cy="21048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9A22DD-3857-402C-9A4A-B1202D538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714" y="1219200"/>
            <a:ext cx="2610000" cy="235162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921FEF-C35F-44DA-8B72-31C9E05D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04A3D-D38F-4FE9-A9B0-EAE5E870E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/>
              <p:nvPr/>
            </p:nvSpPr>
            <p:spPr>
              <a:xfrm>
                <a:off x="76200" y="1143000"/>
                <a:ext cx="6381750" cy="543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磁芯线圈总交流电阻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涡流损耗项：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CN" altLang="en-US" dirty="0"/>
                  <a:t>，此项可以忽略不计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电损：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磁滞损耗项：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磁损：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	</a:t>
                </a:r>
                <a:r>
                  <a:rPr lang="zh-CN" altLang="en-US" dirty="0"/>
                  <a:t>复数磁导率：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不同绕制参数的线圈 </a:t>
                </a:r>
                <a:r>
                  <a:rPr lang="en-US" altLang="zh-CN" dirty="0"/>
                  <a:t>&amp; </a:t>
                </a:r>
                <a:r>
                  <a:rPr lang="zh-CN" altLang="en-US" dirty="0"/>
                  <a:t>不同几何尺寸的磁芯 均会影响磁滞回线的面积，既而影响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的大小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	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还存在频率依赖性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线圈本身损耗项：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可能是磁芯线圈交流电阻的主要来源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6381750" cy="5434436"/>
              </a:xfrm>
              <a:prstGeom prst="rect">
                <a:avLst/>
              </a:prstGeom>
              <a:blipFill>
                <a:blip r:embed="rId5"/>
                <a:stretch>
                  <a:fillRect l="-860" b="-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1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554A04-6849-47F2-BDEA-78510298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56283D-FFC5-4AC3-8273-D8536271A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7028C2-20B3-4108-B9E1-96C9231E7A25}"/>
              </a:ext>
            </a:extLst>
          </p:cNvPr>
          <p:cNvSpPr txBox="1"/>
          <p:nvPr/>
        </p:nvSpPr>
        <p:spPr>
          <a:xfrm>
            <a:off x="257175" y="1230608"/>
            <a:ext cx="7058025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通过仿真得到</a:t>
            </a:r>
            <a:r>
              <a:rPr lang="zh-CN" altLang="en-US" dirty="0">
                <a:solidFill>
                  <a:srgbClr val="C00000"/>
                </a:solidFill>
              </a:rPr>
              <a:t>不同磁芯尺寸对磁滞损耗的影响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仿真条件：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通过引入复磁导率的方式引入磁滞损耗</a:t>
            </a: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实际线圈绕制参数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电导率（</a:t>
            </a:r>
            <a:r>
              <a:rPr lang="en-US" altLang="zh-CN" dirty="0"/>
              <a:t> S/m </a:t>
            </a:r>
            <a:r>
              <a:rPr lang="zh-CN" altLang="en-US" dirty="0"/>
              <a:t>）： </a:t>
            </a:r>
            <a:r>
              <a:rPr lang="en-US" altLang="zh-CN" dirty="0"/>
              <a:t>0.1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磁芯长度（</a:t>
            </a:r>
            <a:r>
              <a:rPr lang="en-US" altLang="zh-CN" dirty="0"/>
              <a:t>mm</a:t>
            </a:r>
            <a:r>
              <a:rPr lang="zh-CN" altLang="en-US" dirty="0"/>
              <a:t>）：</a:t>
            </a:r>
            <a:r>
              <a:rPr lang="en-US" altLang="zh-CN" dirty="0"/>
              <a:t>80</a:t>
            </a:r>
            <a:r>
              <a:rPr lang="zh-CN" altLang="en-US" dirty="0"/>
              <a:t>；</a:t>
            </a:r>
            <a:r>
              <a:rPr lang="en-US" altLang="zh-CN" dirty="0"/>
              <a:t>120</a:t>
            </a:r>
            <a:r>
              <a:rPr lang="zh-CN" altLang="en-US" dirty="0"/>
              <a:t>；</a:t>
            </a:r>
            <a:r>
              <a:rPr lang="en-US" altLang="zh-CN" dirty="0"/>
              <a:t>160</a:t>
            </a:r>
            <a:r>
              <a:rPr lang="zh-CN" altLang="en-US" dirty="0"/>
              <a:t>；</a:t>
            </a:r>
            <a:r>
              <a:rPr lang="en-US" altLang="zh-CN" dirty="0"/>
              <a:t>200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磁芯半径：</a:t>
            </a:r>
            <a:r>
              <a:rPr lang="en-US" altLang="zh-CN" dirty="0"/>
              <a:t>16mm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频率（</a:t>
            </a:r>
            <a:r>
              <a:rPr lang="en-US" altLang="zh-CN" dirty="0"/>
              <a:t>Hz</a:t>
            </a:r>
            <a:r>
              <a:rPr lang="zh-CN" altLang="en-US" dirty="0"/>
              <a:t>）：</a:t>
            </a:r>
            <a:r>
              <a:rPr lang="da-DK" altLang="zh-CN" dirty="0"/>
              <a:t> 10^{range(2,1/2,4)}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DEF118-5CCC-46C3-8DB8-6A4775EA2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942412"/>
            <a:ext cx="3953231" cy="18162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DCDA96-49A1-4A36-B60C-D9E2B80E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3732203"/>
            <a:ext cx="5666667" cy="2304762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3A50F38-5C2C-49F6-AE22-A7EFBBDC1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40007"/>
              </p:ext>
            </p:extLst>
          </p:nvPr>
        </p:nvGraphicFramePr>
        <p:xfrm>
          <a:off x="4648202" y="2955772"/>
          <a:ext cx="4495798" cy="38576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7642">
                  <a:extLst>
                    <a:ext uri="{9D8B030D-6E8A-4147-A177-3AD203B41FA5}">
                      <a16:colId xmlns:a16="http://schemas.microsoft.com/office/drawing/2014/main" val="2980902607"/>
                    </a:ext>
                  </a:extLst>
                </a:gridCol>
                <a:gridCol w="538668">
                  <a:extLst>
                    <a:ext uri="{9D8B030D-6E8A-4147-A177-3AD203B41FA5}">
                      <a16:colId xmlns:a16="http://schemas.microsoft.com/office/drawing/2014/main" val="635619030"/>
                    </a:ext>
                  </a:extLst>
                </a:gridCol>
                <a:gridCol w="695087">
                  <a:extLst>
                    <a:ext uri="{9D8B030D-6E8A-4147-A177-3AD203B41FA5}">
                      <a16:colId xmlns:a16="http://schemas.microsoft.com/office/drawing/2014/main" val="191181639"/>
                    </a:ext>
                  </a:extLst>
                </a:gridCol>
                <a:gridCol w="821467">
                  <a:extLst>
                    <a:ext uri="{9D8B030D-6E8A-4147-A177-3AD203B41FA5}">
                      <a16:colId xmlns:a16="http://schemas.microsoft.com/office/drawing/2014/main" val="134620059"/>
                    </a:ext>
                  </a:extLst>
                </a:gridCol>
                <a:gridCol w="821467">
                  <a:extLst>
                    <a:ext uri="{9D8B030D-6E8A-4147-A177-3AD203B41FA5}">
                      <a16:colId xmlns:a16="http://schemas.microsoft.com/office/drawing/2014/main" val="2205488393"/>
                    </a:ext>
                  </a:extLst>
                </a:gridCol>
                <a:gridCol w="821467">
                  <a:extLst>
                    <a:ext uri="{9D8B030D-6E8A-4147-A177-3AD203B41FA5}">
                      <a16:colId xmlns:a16="http://schemas.microsoft.com/office/drawing/2014/main" val="590576913"/>
                    </a:ext>
                  </a:extLst>
                </a:gridCol>
              </a:tblGrid>
              <a:tr h="288037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core_len</a:t>
                      </a: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</a:t>
                      </a: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(Hz)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zh-CN" alt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损耗 </a:t>
                      </a:r>
                      <a:r>
                        <a:rPr lang="en-US" altLang="zh-CN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Ratio_core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coil</a:t>
                      </a:r>
                      <a:r>
                        <a:rPr lang="zh-CN" alt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损耗 </a:t>
                      </a:r>
                      <a:r>
                        <a:rPr lang="en-US" altLang="zh-CN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Ratio_co</a:t>
                      </a:r>
                      <a:r>
                        <a:rPr lang="en-US" altLang="zh-CN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4401407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0.0060018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14.762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9955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316.23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0.018996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14.841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505466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0.060243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15.633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028081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3162.3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0.19221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23.546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75311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0.62458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102.33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14007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0.014114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2.351627845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14.761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0.999932259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472678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316.23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0.044673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2.351705622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14.832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0.999393572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635013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0.14169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2.351974503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15.54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0.994051046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03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3162.3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0.4522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2.352635139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22.615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0.960460375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365646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1.4712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2.355502898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93.047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0.90928369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70813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0.025326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4.21973408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14.761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0.999932259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51661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316.23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0.080164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4.220046326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14.828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0.999124048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705148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0.25426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4.220573345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15.506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0.991876159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76871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3162.3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0.81159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4.222412986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22.276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0.946063026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090061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2.6416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4.229402158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89.658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0.876165347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734737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0.039413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6.566863274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14.76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0.999864517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605009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316.23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0.12475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6.567172036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14.827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0.999056667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47564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0.39569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6.568231994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15.489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0.990788716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21011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3162.3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1.2631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6.571458301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22.11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0.939012996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27316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4.1123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6.584104518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88.005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0.860011727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68740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4AC14040-ED9B-422C-9857-CF2DDE5F10FA}"/>
              </a:ext>
            </a:extLst>
          </p:cNvPr>
          <p:cNvSpPr txBox="1"/>
          <p:nvPr/>
        </p:nvSpPr>
        <p:spPr>
          <a:xfrm>
            <a:off x="76200" y="4595212"/>
            <a:ext cx="44958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仿真结果：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相同频率下，磁芯越高，磁芯损耗越大，不同高度磁芯的磁滞损耗比例基本稳定为一个常数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相同频率下，磁芯越高，线圈损耗越小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A84E10-08EA-4CB4-9B6E-B5815773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569" y="1600200"/>
            <a:ext cx="3820624" cy="5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3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29087B-0FC7-4685-B89F-C148622A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B382FF-DA8C-4B36-8E55-08968A234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——</a:t>
            </a:r>
            <a:r>
              <a:rPr lang="zh-CN" altLang="en-US" dirty="0"/>
              <a:t>低频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/>
              <p:nvPr/>
            </p:nvSpPr>
            <p:spPr>
              <a:xfrm>
                <a:off x="428625" y="1219200"/>
                <a:ext cx="8286750" cy="3245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40mm//57mm//60mm</a:t>
                </a:r>
                <a:r>
                  <a:rPr lang="zh-CN" altLang="en-US" dirty="0"/>
                  <a:t>（内径，外径，高度）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0.6mm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利兹</a:t>
                </a:r>
                <a:r>
                  <a:rPr lang="zh-CN" altLang="zh-CN" dirty="0">
                    <a:solidFill>
                      <a:srgbClr val="FF0000"/>
                    </a:solidFill>
                  </a:rPr>
                  <a:t>线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14</a:t>
                </a:r>
                <a:r>
                  <a:rPr lang="zh-CN" altLang="zh-CN" dirty="0"/>
                  <a:t>层</a:t>
                </a:r>
                <a:r>
                  <a:rPr lang="en-US" altLang="zh-CN" dirty="0"/>
                  <a:t>*100</a:t>
                </a:r>
                <a:r>
                  <a:rPr lang="zh-CN" altLang="zh-CN" dirty="0"/>
                  <a:t>匝</a:t>
                </a:r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80mm||120mm||160mm||200mm</a:t>
                </a:r>
                <a:r>
                  <a:rPr lang="zh-CN" altLang="en-US" dirty="0"/>
                  <a:t>，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完整磁芯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测试磁芯线圈交流电阻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100Hz~700Hz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at 0.2mA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将测得的线圈阻值按下式进行拟合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219200"/>
                <a:ext cx="8286750" cy="3245440"/>
              </a:xfrm>
              <a:prstGeom prst="rect">
                <a:avLst/>
              </a:prstGeom>
              <a:blipFill>
                <a:blip r:embed="rId3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13">
            <a:extLst>
              <a:ext uri="{FF2B5EF4-FFF2-40B4-BE49-F238E27FC236}">
                <a16:creationId xmlns:a16="http://schemas.microsoft.com/office/drawing/2014/main" id="{D5F9BEF4-630C-4793-820B-9DE91719B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66051"/>
              </p:ext>
            </p:extLst>
          </p:nvPr>
        </p:nvGraphicFramePr>
        <p:xfrm>
          <a:off x="5048247" y="4546282"/>
          <a:ext cx="4095753" cy="21850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35832">
                  <a:extLst>
                    <a:ext uri="{9D8B030D-6E8A-4147-A177-3AD203B41FA5}">
                      <a16:colId xmlns:a16="http://schemas.microsoft.com/office/drawing/2014/main" val="1416946220"/>
                    </a:ext>
                  </a:extLst>
                </a:gridCol>
                <a:gridCol w="935832">
                  <a:extLst>
                    <a:ext uri="{9D8B030D-6E8A-4147-A177-3AD203B41FA5}">
                      <a16:colId xmlns:a16="http://schemas.microsoft.com/office/drawing/2014/main" val="1448730460"/>
                    </a:ext>
                  </a:extLst>
                </a:gridCol>
                <a:gridCol w="935832">
                  <a:extLst>
                    <a:ext uri="{9D8B030D-6E8A-4147-A177-3AD203B41FA5}">
                      <a16:colId xmlns:a16="http://schemas.microsoft.com/office/drawing/2014/main" val="1462031753"/>
                    </a:ext>
                  </a:extLst>
                </a:gridCol>
                <a:gridCol w="1288257">
                  <a:extLst>
                    <a:ext uri="{9D8B030D-6E8A-4147-A177-3AD203B41FA5}">
                      <a16:colId xmlns:a16="http://schemas.microsoft.com/office/drawing/2014/main" val="1102904407"/>
                    </a:ext>
                  </a:extLst>
                </a:gridCol>
              </a:tblGrid>
              <a:tr h="5147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H(mm)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Ratio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Ratio_simu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05034"/>
                  </a:ext>
                </a:extLst>
              </a:tr>
              <a:tr h="4175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80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2.4011E-04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68106"/>
                  </a:ext>
                </a:extLst>
              </a:tr>
              <a:tr h="4175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120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5.1718E-04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2.154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2.35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639431"/>
                  </a:ext>
                </a:extLst>
              </a:tr>
              <a:tr h="4175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160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9.1751E-03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3.821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4.22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31630"/>
                  </a:ext>
                </a:extLst>
              </a:tr>
              <a:tr h="4175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200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1.5485E-03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6.449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6.57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106370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7F94AE9-A89D-489E-AFBD-C7CF5C7968C4}"/>
              </a:ext>
            </a:extLst>
          </p:cNvPr>
          <p:cNvSpPr txBox="1"/>
          <p:nvPr/>
        </p:nvSpPr>
        <p:spPr>
          <a:xfrm>
            <a:off x="6553200" y="2895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实验和仿真基本符合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281B502-E4E4-4F63-9D68-660D4E8AF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412457"/>
            <a:ext cx="4899713" cy="24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29087B-0FC7-4685-B89F-C148622A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B382FF-DA8C-4B36-8E55-08968A234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——</a:t>
            </a:r>
            <a:r>
              <a:rPr lang="zh-CN" altLang="en-US" dirty="0"/>
              <a:t>高频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68E139-E123-4689-B65E-13CFAC28C870}"/>
              </a:ext>
            </a:extLst>
          </p:cNvPr>
          <p:cNvSpPr txBox="1"/>
          <p:nvPr/>
        </p:nvSpPr>
        <p:spPr>
          <a:xfrm>
            <a:off x="428625" y="1219200"/>
            <a:ext cx="8286750" cy="1996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线圈参数：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en-US" altLang="zh-CN" dirty="0"/>
              <a:t>40mm//57mm//60mm</a:t>
            </a:r>
            <a:r>
              <a:rPr lang="zh-CN" altLang="en-US" dirty="0"/>
              <a:t>（内径，外径，高度）</a:t>
            </a:r>
            <a:r>
              <a:rPr lang="zh-CN" altLang="zh-CN" dirty="0"/>
              <a:t>，</a:t>
            </a:r>
            <a:r>
              <a:rPr lang="en-US" altLang="zh-CN" dirty="0"/>
              <a:t>0.6mm</a:t>
            </a:r>
            <a:r>
              <a:rPr lang="zh-CN" altLang="en-US" dirty="0">
                <a:solidFill>
                  <a:srgbClr val="FF0000"/>
                </a:solidFill>
              </a:rPr>
              <a:t>实心</a:t>
            </a:r>
            <a:r>
              <a:rPr lang="zh-CN" altLang="zh-CN" dirty="0">
                <a:solidFill>
                  <a:srgbClr val="FF0000"/>
                </a:solidFill>
              </a:rPr>
              <a:t>线</a:t>
            </a:r>
            <a:r>
              <a:rPr lang="zh-CN" altLang="zh-CN" dirty="0"/>
              <a:t>，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磁芯参数：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en-US" altLang="zh-CN" dirty="0"/>
              <a:t>80mm||120mm||160mm||200mm</a:t>
            </a:r>
            <a:r>
              <a:rPr lang="zh-CN" altLang="en-US" dirty="0"/>
              <a:t>，完整磁芯</a:t>
            </a:r>
            <a:endParaRPr lang="en-US" altLang="zh-CN" dirty="0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测试磁芯线圈交流电阻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1kHz~9kHz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en-US" altLang="zh-CN" dirty="0">
                <a:solidFill>
                  <a:srgbClr val="FF0000"/>
                </a:solidFill>
              </a:rPr>
              <a:t>at 0.1mA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C3F4E9-9DC8-4F72-860C-70E301ECCFCB}"/>
              </a:ext>
            </a:extLst>
          </p:cNvPr>
          <p:cNvSpPr txBox="1"/>
          <p:nvPr/>
        </p:nvSpPr>
        <p:spPr>
          <a:xfrm>
            <a:off x="4343401" y="3407671"/>
            <a:ext cx="4571999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磁芯越高，磁芯线圈交流电阻越大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磁芯越高，磁芯损耗越大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磁芯越高，线圈损耗越小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高频时，磁滞损耗占据一定比例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若按照低频推导得到的磁滞损耗结果：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9kHz</a:t>
            </a:r>
            <a:r>
              <a:rPr lang="zh-CN" altLang="en-US" dirty="0"/>
              <a:t>：</a:t>
            </a:r>
            <a:r>
              <a:rPr lang="en-US" altLang="zh-CN" dirty="0"/>
              <a:t>ΔR~20 ohm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此频率范围内，即要考虑磁滞损耗与</a:t>
            </a:r>
            <a:r>
              <a:rPr lang="en-US" altLang="zh-CN" dirty="0">
                <a:solidFill>
                  <a:srgbClr val="C00000"/>
                </a:solidFill>
              </a:rPr>
              <a:t>f</a:t>
            </a:r>
            <a:r>
              <a:rPr lang="zh-CN" altLang="en-US" dirty="0">
                <a:solidFill>
                  <a:srgbClr val="C00000"/>
                </a:solidFill>
              </a:rPr>
              <a:t>的非线性关系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D5E5AB3-B100-47C4-B8AD-EF4635C37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" y="3507312"/>
            <a:ext cx="4233126" cy="3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F6C1EA-3CB6-4062-98CE-4D6935D6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2A30D8-E011-4C7B-92BF-6A5B098F6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VS</a:t>
            </a:r>
            <a:r>
              <a:rPr lang="zh-CN" altLang="en-US" dirty="0"/>
              <a:t>测试结果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AFB5F9-7BA5-4E5E-90B9-146075A3B960}"/>
              </a:ext>
            </a:extLst>
          </p:cNvPr>
          <p:cNvSpPr txBox="1"/>
          <p:nvPr/>
        </p:nvSpPr>
        <p:spPr>
          <a:xfrm>
            <a:off x="381000" y="1200656"/>
            <a:ext cx="76200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对于空气芯的交流电阻，仿真结果能较好符合测试结果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55A888-4577-4D76-B435-B44F87F1C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8774"/>
            <a:ext cx="5334000" cy="4000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8409BD-C5B3-4C37-A6AA-114EDF43B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998" y="1447800"/>
            <a:ext cx="3568045" cy="267603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506C4C9-8BC3-4B18-94BE-1355C8628ACC}"/>
              </a:ext>
            </a:extLst>
          </p:cNvPr>
          <p:cNvSpPr txBox="1"/>
          <p:nvPr/>
        </p:nvSpPr>
        <p:spPr>
          <a:xfrm>
            <a:off x="9753600" y="1090626"/>
            <a:ext cx="25146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与测试方式无关以及线圈姿势无关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07DC9CC-8EA5-4E8C-8F1A-6839BC9A1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821" y="2159687"/>
            <a:ext cx="5334000" cy="40005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054129B-0FFD-4AC1-BE09-6B7D2E20A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91000"/>
            <a:ext cx="2592789" cy="194459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88E997-B2EF-4FD6-AACB-928A08BB2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821" y="4191000"/>
            <a:ext cx="2592000" cy="1944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3DD45D16-9BDF-4A02-9D50-3B01217CAD9C}"/>
              </a:ext>
            </a:extLst>
          </p:cNvPr>
          <p:cNvSpPr/>
          <p:nvPr/>
        </p:nvSpPr>
        <p:spPr>
          <a:xfrm>
            <a:off x="228600" y="5486400"/>
            <a:ext cx="1447800" cy="869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E3DF938-1150-4986-90D7-48D64D26B5BE}"/>
              </a:ext>
            </a:extLst>
          </p:cNvPr>
          <p:cNvCxnSpPr/>
          <p:nvPr/>
        </p:nvCxnSpPr>
        <p:spPr>
          <a:xfrm flipV="1">
            <a:off x="1219200" y="2819400"/>
            <a:ext cx="4125798" cy="2667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8CB876F-A554-4D0B-AC0D-B5BE0610B4CC}"/>
              </a:ext>
            </a:extLst>
          </p:cNvPr>
          <p:cNvSpPr txBox="1"/>
          <p:nvPr/>
        </p:nvSpPr>
        <p:spPr>
          <a:xfrm>
            <a:off x="5078318" y="6135000"/>
            <a:ext cx="1703481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</a:rPr>
              <a:t>先前测试结果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54C4266-5B45-4DDB-BDF1-7315DEF2A5BC}"/>
              </a:ext>
            </a:extLst>
          </p:cNvPr>
          <p:cNvSpPr txBox="1"/>
          <p:nvPr/>
        </p:nvSpPr>
        <p:spPr>
          <a:xfrm>
            <a:off x="7331881" y="6135000"/>
            <a:ext cx="1703481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</a:rPr>
              <a:t>目前测试结果</a:t>
            </a:r>
          </a:p>
        </p:txBody>
      </p:sp>
    </p:spTree>
    <p:extLst>
      <p:ext uri="{BB962C8B-B14F-4D97-AF65-F5344CB8AC3E}">
        <p14:creationId xmlns:p14="http://schemas.microsoft.com/office/powerpoint/2010/main" val="75822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F6C1EA-3CB6-4062-98CE-4D6935D6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2A30D8-E011-4C7B-92BF-6A5B098F6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VS</a:t>
            </a:r>
            <a:r>
              <a:rPr lang="zh-CN" altLang="en-US" dirty="0"/>
              <a:t>测试结果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AFB5F9-7BA5-4E5E-90B9-146075A3B960}"/>
              </a:ext>
            </a:extLst>
          </p:cNvPr>
          <p:cNvSpPr txBox="1"/>
          <p:nvPr/>
        </p:nvSpPr>
        <p:spPr>
          <a:xfrm>
            <a:off x="6096000" y="3886200"/>
            <a:ext cx="25146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对于不同匝数的线圈仿真结果能较好符合测试结果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C13C7B-AB6A-462B-BFDA-74EA38224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04" y="2819400"/>
            <a:ext cx="5334000" cy="40005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82378BA-3A2D-41F3-AC3B-3E952B3BA70B}"/>
              </a:ext>
            </a:extLst>
          </p:cNvPr>
          <p:cNvSpPr txBox="1"/>
          <p:nvPr/>
        </p:nvSpPr>
        <p:spPr>
          <a:xfrm>
            <a:off x="76200" y="1137298"/>
            <a:ext cx="8991600" cy="175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sz="2000" dirty="0"/>
              <a:t>参数依次为，绕线内径，绕线外径，绕线高度（</a:t>
            </a:r>
            <a:r>
              <a:rPr lang="en-US" altLang="zh-CN" sz="2000" dirty="0"/>
              <a:t>mm</a:t>
            </a:r>
            <a:r>
              <a:rPr lang="zh-CN" altLang="zh-CN" sz="2000" dirty="0"/>
              <a:t>）：</a:t>
            </a:r>
          </a:p>
          <a:p>
            <a:pPr lvl="1"/>
            <a:r>
              <a:rPr lang="en-US" altLang="zh-CN" dirty="0"/>
              <a:t>coil1</a:t>
            </a:r>
            <a:r>
              <a:rPr lang="zh-CN" altLang="en-US" dirty="0"/>
              <a:t>：</a:t>
            </a:r>
            <a:r>
              <a:rPr lang="en-US" altLang="zh-CN" dirty="0"/>
              <a:t>40//57//30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*50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en-US" altLang="zh-CN" dirty="0"/>
              <a:t>coil2</a:t>
            </a:r>
            <a:r>
              <a:rPr lang="zh-CN" altLang="en-US" dirty="0"/>
              <a:t>： </a:t>
            </a:r>
            <a:r>
              <a:rPr lang="en-US" altLang="zh-CN" dirty="0"/>
              <a:t>40//57//45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*75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en-US" altLang="zh-CN" dirty="0"/>
              <a:t>coil3</a:t>
            </a:r>
            <a:r>
              <a:rPr lang="zh-CN" altLang="en-US" dirty="0"/>
              <a:t>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198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F6C1EA-3CB6-4062-98CE-4D6935D6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2A30D8-E011-4C7B-92BF-6A5B098F6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VS</a:t>
            </a:r>
            <a:r>
              <a:rPr lang="zh-CN" altLang="en-US" dirty="0"/>
              <a:t>测试结果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E140B3-3970-4BA7-8F7B-418EC166B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8906" y="2209800"/>
            <a:ext cx="11041812" cy="495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1F176A-3120-440D-91B5-C8BE454229D7}"/>
                  </a:ext>
                </a:extLst>
              </p:cNvPr>
              <p:cNvSpPr txBox="1"/>
              <p:nvPr/>
            </p:nvSpPr>
            <p:spPr>
              <a:xfrm>
                <a:off x="228600" y="1057637"/>
                <a:ext cx="8686800" cy="1380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认为对于磁芯线圈的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，仿真也足够准确（不稳定因素：磁芯形状非理想圆柱）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的测试结果，减去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的仿真结果，得到：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1F176A-3120-440D-91B5-C8BE45422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57637"/>
                <a:ext cx="8686800" cy="1380763"/>
              </a:xfrm>
              <a:prstGeom prst="rect">
                <a:avLst/>
              </a:prstGeom>
              <a:blipFill>
                <a:blip r:embed="rId4"/>
                <a:stretch>
                  <a:fillRect l="-632" r="-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3D6C2409-5F3B-4D44-92F1-FB41BD3498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t="13012" r="25625" b="18100"/>
          <a:stretch/>
        </p:blipFill>
        <p:spPr>
          <a:xfrm>
            <a:off x="7848600" y="1523628"/>
            <a:ext cx="988159" cy="9881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BB66A2-D9B4-4F17-B799-CD32F7A0855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-948906" y="2209200"/>
            <a:ext cx="11041200" cy="49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485615</TotalTime>
  <Words>1204</Words>
  <Application>Microsoft Office PowerPoint</Application>
  <PresentationFormat>全屏显示(4:3)</PresentationFormat>
  <Paragraphs>290</Paragraphs>
  <Slides>19</Slides>
  <Notes>6</Notes>
  <HiddenSlides>4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Helvetica Neue</vt:lpstr>
      <vt:lpstr>等线</vt:lpstr>
      <vt:lpstr>等线 Light</vt:lpstr>
      <vt:lpstr>Arial</vt:lpstr>
      <vt:lpstr>Cambria Math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6174</cp:revision>
  <cp:lastPrinted>2023-09-04T07:35:07Z</cp:lastPrinted>
  <dcterms:created xsi:type="dcterms:W3CDTF">1601-01-01T00:00:00Z</dcterms:created>
  <dcterms:modified xsi:type="dcterms:W3CDTF">2025-01-14T08:51:33Z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