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302" r:id="rId5"/>
    <p:sldId id="303" r:id="rId6"/>
    <p:sldId id="304" r:id="rId7"/>
    <p:sldId id="291" r:id="rId8"/>
    <p:sldId id="293" r:id="rId9"/>
    <p:sldId id="294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buser" initials="webuser" lastIdx="1" clrIdx="0">
    <p:extLst>
      <p:ext uri="{19B8F6BF-5375-455C-9EA6-DF929625EA0E}">
        <p15:presenceInfo xmlns:p15="http://schemas.microsoft.com/office/powerpoint/2012/main" userId="564f7e2fc0e393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5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8C22-234A-40E3-B651-B5F4F273A475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B9AE-256B-405A-B00A-4D884F0773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87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FB9AE-256B-405A-B00A-4D884F0773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94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FB9AE-256B-405A-B00A-4D884F07737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94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F7D975-383A-0ED3-8FF3-BF9A5754C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06D516-2DB6-422A-DAC4-F524B1DF0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315DA-9117-35E3-43D0-07BFCFD7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E555E-2B90-EBD7-3B71-30EE2E75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48C429-BAC9-711A-EDBF-1259B2F4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8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40EF4-36A8-9960-3F59-52083F9A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257A94-83A0-5A84-FF6E-D807CD461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8F9D90-4A49-8C33-7E18-8830595A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11B93B-ECF6-1D5F-1995-CEFE1B7E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CA43FC-D5EC-6496-A4CB-5EB41EF5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1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688147-E90D-EC82-B100-9C89B3D87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EAF1B0-4AA9-D2B5-0625-A8AD59931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19D0ED-57CF-86B2-B888-96A4BD93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12DD29-601B-8F13-33FE-A9494701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D54BB0-5952-49E4-6B65-B3898697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BE339F-5FFA-5E8E-D8B3-84EFF74D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3901CB-B39B-F96A-3DDD-E9269101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B29D3-3F0E-3808-3562-D0244746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5A4D3C-183C-5553-4B84-263854A2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7894F6-FFF4-CFEA-C22E-26017132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823B07-583C-A970-A044-7A9DB4FB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A49976-6EB0-DF9D-87A8-38DEB66B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887D26-D1A4-72B2-436F-5A9EF5A6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C0C0AE-B822-D7D0-CDAF-7084B314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66B7C9-CDB0-8710-6190-04793D55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5D8631-897D-0438-DAA5-6768DF6A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593F54-26CA-A28B-A229-6F8D66F05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C257DF-8A54-DB08-156F-FEBECEA32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866FAF-7F5B-4FFC-2801-ADB9FA1B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1E374-F013-FD42-72DD-7A9079E3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E7F3DE-81B6-1CC2-9140-851C4155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7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691E6-1B7A-C4C0-82C2-781FB45B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E242D7-51D6-17CA-553A-AB6A8FD3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37097D-6C0C-9A6B-7696-E6B5AB364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782C1D-3E12-C7C3-B481-998E72809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D32A45-F040-9C31-303E-C0CC0D6C1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0D1906-2DDB-9F2C-B915-5492365C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B6DBDD-0C4A-FBF7-B0B3-F5D25353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04553A0-7F87-9CF8-90AE-13BCD2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9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6A8F00-E375-3C63-17FE-8E034246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60D0BA-1603-34E4-F963-26A775F1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63DCD4-6D8D-2597-176B-0DB89E8E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D28B76-4CF8-96C0-272A-C6BC2B26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4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1D4F45-86BF-E3FD-F242-DB86D865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DAA3EB-4A00-6CD7-ECC0-230FC48F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8BD3D3-D8CD-EFB9-661A-4B8B7832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3718A-D20C-018A-19C7-9C2C5254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FBA68B-1F80-8F60-77FE-E116703A1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EEAE4B-8009-9880-F4A8-3E7C7364D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907595-3BD9-566C-7636-AD0DEF83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C9E21D-5AD2-27E0-0462-DAA78807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F49C5-824D-ACD5-852F-DA7E45EC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F3C15-37E2-9DD2-22C6-6D436C57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42A65E-D7E4-42A6-40D6-E416216B2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3480F8-8ADF-F140-8EEC-CD1971014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FB45C5-66E0-0F3B-D0FF-02D13572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057271-6897-A4B5-2984-0A427761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C66946-DE05-1C32-8B94-32390226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6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3B46D1-5AB1-2222-8BD0-3CD5A64E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AF81D5-7075-3C2E-4844-69A0B1D05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13C7E7-9BAF-D72A-DAB0-054DBA51E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6F61-D20A-4E4E-8A7F-FC9FC8E3BF53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9304B6-4D4E-2628-BE65-A4E580D33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6679B3-1C86-C92E-EF87-89A8C96D3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C355-81F4-4F5D-87C1-F28D1D1C6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40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link.springer.com/article/10.1007/s41605-024-00463-y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link.springer.com/article/10.1007/s41605-024-00491-8#citea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hyperlink" Target="https://raser.tea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hyperlink" Target="https://www.frontiersin.org/journals/physics/articles/10.3389/fphy.2022.718071/ful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s://www.sciencedirect.com/science/article/pii/S0168583X07008488" TargetMode="External"/><Relationship Id="rId5" Type="http://schemas.openxmlformats.org/officeDocument/2006/relationships/hyperlink" Target="https://ieeexplore.ieee.org/document/9217477" TargetMode="External"/><Relationship Id="rId10" Type="http://schemas.openxmlformats.org/officeDocument/2006/relationships/hyperlink" Target="https://rd50.web.cern.ch/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.png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>
            <a:cxnSpLocks/>
          </p:cNvCxnSpPr>
          <p:nvPr/>
        </p:nvCxnSpPr>
        <p:spPr>
          <a:xfrm flipH="1">
            <a:off x="32083" y="1412220"/>
            <a:ext cx="1212782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181347" y="2297852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基于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4H-SiC</a:t>
            </a: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CEPC</a:t>
            </a: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快速亮度探测器的设计与仿真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284101" y="5302070"/>
            <a:ext cx="1228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2025.04.18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81705" y="5291890"/>
            <a:ext cx="1138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陕西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西安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DBCD26F-E238-CF3A-89A1-EF168D43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86" y="0"/>
            <a:ext cx="1996306" cy="9958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5919D8-20E1-DCDF-2D0E-0DC0A720C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7300" cy="1138331"/>
          </a:xfrm>
          <a:prstGeom prst="rect">
            <a:avLst/>
          </a:prstGeom>
        </p:spPr>
      </p:pic>
      <p:pic>
        <p:nvPicPr>
          <p:cNvPr id="15" name="Picture 2" descr="CEPC WEB">
            <a:extLst>
              <a:ext uri="{FF2B5EF4-FFF2-40B4-BE49-F238E27FC236}">
                <a16:creationId xmlns:a16="http://schemas.microsoft.com/office/drawing/2014/main" id="{CE7EE0F2-0F66-E60E-F7CD-E265F4FB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274" y="134343"/>
            <a:ext cx="1660075" cy="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JCLab">
            <a:extLst>
              <a:ext uri="{FF2B5EF4-FFF2-40B4-BE49-F238E27FC236}">
                <a16:creationId xmlns:a16="http://schemas.microsoft.com/office/drawing/2014/main" id="{0D77646C-AE15-D4B8-1765-63ACA245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92" y="67697"/>
            <a:ext cx="2235316" cy="11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0A5B402-6226-BB5F-DDDE-155C6925C47B}"/>
              </a:ext>
            </a:extLst>
          </p:cNvPr>
          <p:cNvSpPr txBox="1"/>
          <p:nvPr/>
        </p:nvSpPr>
        <p:spPr>
          <a:xfrm>
            <a:off x="3969577" y="3929068"/>
            <a:ext cx="445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李雁鹏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李萌 王星睿 张希媛 王聪聪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史欣 宋维民 石澔玙 王逗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Philip </a:t>
            </a:r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Bambade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AC6AB36-B912-31E4-2440-53222E87F13E}"/>
              </a:ext>
            </a:extLst>
          </p:cNvPr>
          <p:cNvSpPr txBox="1"/>
          <p:nvPr/>
        </p:nvSpPr>
        <p:spPr>
          <a:xfrm>
            <a:off x="4970940" y="5702409"/>
            <a:ext cx="363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第五届半导体辐射探测器研讨会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E5F7A4-DAF6-2A28-8B9F-984B393F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ACA54-6082-542F-B644-1E242FDA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768C2934-11EB-836F-705C-2E69BEA5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探测器位置与面积优化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4D13D65-F76B-7753-DAA0-CE3BEF910ABF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5E83F8D-CDF2-0BEF-F808-96038D0D7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488" y="1127666"/>
            <a:ext cx="2784658" cy="44644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6D7F10-27C7-39C1-50BC-20B7911B3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5" y="1991330"/>
            <a:ext cx="5411126" cy="339922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85AF579-FC7C-744E-BA33-5350BE6581A4}"/>
              </a:ext>
            </a:extLst>
          </p:cNvPr>
          <p:cNvCxnSpPr/>
          <p:nvPr/>
        </p:nvCxnSpPr>
        <p:spPr>
          <a:xfrm>
            <a:off x="5252936" y="3210128"/>
            <a:ext cx="34986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D77808-AE4D-2978-66FD-CDFE3ADB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36A315-9E4D-46E9-23DC-B17DCBAA8853}"/>
              </a:ext>
            </a:extLst>
          </p:cNvPr>
          <p:cNvSpPr txBox="1"/>
          <p:nvPr/>
        </p:nvSpPr>
        <p:spPr>
          <a:xfrm>
            <a:off x="8439989" y="5906051"/>
            <a:ext cx="353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暂时不考虑探测死区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EC80A2-77F5-1F74-3A74-6EEF7304FF83}"/>
              </a:ext>
            </a:extLst>
          </p:cNvPr>
          <p:cNvSpPr txBox="1"/>
          <p:nvPr/>
        </p:nvSpPr>
        <p:spPr>
          <a:xfrm>
            <a:off x="201038" y="1127666"/>
            <a:ext cx="164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仿真模型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C07096-FEC5-46D2-9E44-4BC9D26870FD}"/>
                  </a:ext>
                </a:extLst>
              </p:cNvPr>
              <p:cNvSpPr txBox="1"/>
              <p:nvPr/>
            </p:nvSpPr>
            <p:spPr>
              <a:xfrm>
                <a:off x="1058645" y="5730334"/>
                <a:ext cx="59436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探测器总面积</a:t>
                </a:r>
                <a:r>
                  <a:rPr lang="en-US" altLang="zh-CN" dirty="0">
                    <a:latin typeface="+mn-ea"/>
                  </a:rPr>
                  <a:t>2</a:t>
                </a:r>
                <a:r>
                  <a:rPr lang="zh-CN" altLang="en-US" dirty="0">
                    <a:latin typeface="+mn-ea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，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共</a:t>
                </a:r>
                <a:r>
                  <a:rPr lang="en-US" altLang="zh-CN" dirty="0">
                    <a:latin typeface="+mn-ea"/>
                  </a:rPr>
                  <a:t>2</a:t>
                </a:r>
                <a:r>
                  <a:rPr lang="zh-CN" altLang="en-US" dirty="0">
                    <a:latin typeface="+mn-ea"/>
                  </a:rPr>
                  <a:t>*</a:t>
                </a:r>
                <a:r>
                  <a:rPr lang="en-US" altLang="zh-CN" dirty="0">
                    <a:latin typeface="+mn-ea"/>
                  </a:rPr>
                  <a:t>12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道读出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C07096-FEC5-46D2-9E44-4BC9D2687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45" y="5730334"/>
                <a:ext cx="5943600" cy="375552"/>
              </a:xfrm>
              <a:prstGeom prst="rect">
                <a:avLst/>
              </a:prstGeom>
              <a:blipFill>
                <a:blip r:embed="rId6"/>
                <a:stretch>
                  <a:fillRect l="-923" t="-11290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720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5F472-34A3-7DC1-0C55-FC71B6258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47CA4428-E5B4-D96A-72C0-C27497053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信号响应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01BDD17-2A3C-E227-AC7E-0DC9CCF9641A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A74917F4-ED1F-FE63-7E4D-92541523D64C}"/>
              </a:ext>
            </a:extLst>
          </p:cNvPr>
          <p:cNvSpPr txBox="1"/>
          <p:nvPr/>
        </p:nvSpPr>
        <p:spPr>
          <a:xfrm>
            <a:off x="164937" y="113124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单个</a:t>
            </a:r>
            <a:r>
              <a:rPr lang="en-US" altLang="zh-CN" sz="2000" dirty="0">
                <a:latin typeface="+mn-ea"/>
              </a:rPr>
              <a:t>channel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信号响应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BB412E-77A7-E10A-5F3D-58394068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" y="1699612"/>
            <a:ext cx="5163104" cy="18931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B11A6-09D4-2C28-821A-14CDB5AF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" y="3592750"/>
            <a:ext cx="5163103" cy="193032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8B8B199-B4D7-C6A0-8543-4C79C1B6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DF6E00D-FBEE-CB96-8425-53B87BAF10B2}"/>
                  </a:ext>
                </a:extLst>
              </p:cNvPr>
              <p:cNvSpPr txBox="1"/>
              <p:nvPr/>
            </p:nvSpPr>
            <p:spPr>
              <a:xfrm>
                <a:off x="3159401" y="2144603"/>
                <a:ext cx="6760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10%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DF6E00D-FBEE-CB96-8425-53B87BAF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01" y="2144603"/>
                <a:ext cx="676004" cy="369332"/>
              </a:xfrm>
              <a:prstGeom prst="rect">
                <a:avLst/>
              </a:prstGeom>
              <a:blipFill>
                <a:blip r:embed="rId5"/>
                <a:stretch>
                  <a:fillRect r="-23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E2AE26-9944-C2E4-ED78-DABCE442C4EE}"/>
                  </a:ext>
                </a:extLst>
              </p:cNvPr>
              <p:cNvSpPr txBox="1"/>
              <p:nvPr/>
            </p:nvSpPr>
            <p:spPr>
              <a:xfrm>
                <a:off x="3427662" y="3901284"/>
                <a:ext cx="6760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E2AE26-9944-C2E4-ED78-DABCE442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662" y="3901284"/>
                <a:ext cx="6760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AB1A170-C70B-B409-3898-15CE52CCB5F4}"/>
              </a:ext>
            </a:extLst>
          </p:cNvPr>
          <p:cNvSpPr txBox="1"/>
          <p:nvPr/>
        </p:nvSpPr>
        <p:spPr>
          <a:xfrm>
            <a:off x="5460385" y="1251293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整个探测器幅值分布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2D3009C-DD0B-D650-E3D9-1EFF57F33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33" y="1562903"/>
            <a:ext cx="4560820" cy="32292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68C796A-31B2-D775-1B0A-997B1DA96966}"/>
              </a:ext>
            </a:extLst>
          </p:cNvPr>
          <p:cNvSpPr txBox="1"/>
          <p:nvPr/>
        </p:nvSpPr>
        <p:spPr>
          <a:xfrm>
            <a:off x="5809639" y="4897021"/>
            <a:ext cx="501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当亮度降低至</a:t>
            </a:r>
            <a:r>
              <a:rPr lang="en-US" altLang="zh-CN" dirty="0">
                <a:latin typeface="+mn-ea"/>
              </a:rPr>
              <a:t>10%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时，反馈信号相应变化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497D71-5A23-0915-4594-7340F5EC1CCE}"/>
              </a:ext>
            </a:extLst>
          </p:cNvPr>
          <p:cNvSpPr txBox="1"/>
          <p:nvPr/>
        </p:nvSpPr>
        <p:spPr>
          <a:xfrm>
            <a:off x="5976583" y="5220982"/>
            <a:ext cx="2743200" cy="111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峰数减少至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10%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</a:rPr>
              <a:t>  </a:t>
            </a:r>
            <a:endParaRPr lang="en-US" altLang="zh-CN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峰值降低至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76%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3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EBAA-622D-7B5F-ED0F-EC75B8B36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49734A28-4E50-C897-73E1-100594014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信号响应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FC81BA4-FF5F-223E-9F76-22F2306A0126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B08341A3-CFB3-5EFD-619A-167668CEF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85" y="1900296"/>
            <a:ext cx="5323332" cy="387991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CD401FE-256C-5948-ABEE-3F1DC4BAFE6E}"/>
              </a:ext>
            </a:extLst>
          </p:cNvPr>
          <p:cNvSpPr txBox="1"/>
          <p:nvPr/>
        </p:nvSpPr>
        <p:spPr>
          <a:xfrm>
            <a:off x="208185" y="1060921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整个探测器信号响应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525E8AF-DA9C-D465-A737-3A56FDD40FE1}"/>
              </a:ext>
            </a:extLst>
          </p:cNvPr>
          <p:cNvSpPr txBox="1"/>
          <p:nvPr/>
        </p:nvSpPr>
        <p:spPr>
          <a:xfrm>
            <a:off x="208185" y="1613954"/>
            <a:ext cx="89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采用</a:t>
            </a:r>
            <a:r>
              <a:rPr lang="en-US" altLang="zh-CN" dirty="0">
                <a:latin typeface="+mn-ea"/>
              </a:rPr>
              <a:t>TSC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dirty="0">
                <a:latin typeface="+mn-ea"/>
              </a:rPr>
              <a:t>Total Sample Current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），综合描述亮度降低时探测器的响应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40B6C9A-4A6F-574B-4F2C-C5D6531C7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925" y="2590805"/>
            <a:ext cx="4217498" cy="140583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794AE46-899E-D6B4-1987-6239808D4610}"/>
              </a:ext>
            </a:extLst>
          </p:cNvPr>
          <p:cNvSpPr txBox="1"/>
          <p:nvPr/>
        </p:nvSpPr>
        <p:spPr>
          <a:xfrm>
            <a:off x="5814391" y="4124739"/>
            <a:ext cx="382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采样频率为</a:t>
            </a:r>
            <a:r>
              <a:rPr lang="en-US" altLang="zh-CN" dirty="0">
                <a:latin typeface="+mn-ea"/>
              </a:rPr>
              <a:t>10GHz</a:t>
            </a:r>
          </a:p>
          <a:p>
            <a:r>
              <a:rPr lang="en-US" altLang="zh-CN" dirty="0">
                <a:latin typeface="+mn-ea"/>
              </a:rPr>
              <a:t>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>
                <a:latin typeface="+mn-ea"/>
              </a:rPr>
              <a:t>1ms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内所有的采样点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+mn-ea"/>
              </a:rPr>
              <a:t>J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两个探测器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r>
              <a:rPr lang="en-US" altLang="zh-CN" dirty="0">
                <a:latin typeface="+mn-ea"/>
              </a:rPr>
              <a:t>P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一个探测器的所有</a:t>
            </a:r>
            <a:r>
              <a:rPr lang="en-US" altLang="zh-CN" dirty="0">
                <a:latin typeface="+mn-ea"/>
              </a:rPr>
              <a:t>pixel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44E09A-8890-A8FB-3209-720C1AECB975}"/>
                  </a:ext>
                </a:extLst>
              </p:cNvPr>
              <p:cNvSpPr txBox="1"/>
              <p:nvPr/>
            </p:nvSpPr>
            <p:spPr>
              <a:xfrm>
                <a:off x="397951" y="5797079"/>
                <a:ext cx="9974347" cy="876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1ms</a:t>
                </a:r>
                <a:r>
                  <a:rPr lang="zh-CN" alt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内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TSC</a:t>
                </a:r>
                <a:r>
                  <a:rPr lang="zh-CN" alt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与亮度比</a:t>
                </a:r>
                <a:r>
                  <a:rPr lang="en-US" altLang="zh-CN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具有良好的线性关系</a:t>
                </a:r>
                <a:endParaRPr lang="en-US" altLang="zh-CN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通过</a:t>
                </a:r>
                <a:r>
                  <a:rPr lang="en-US" altLang="zh-CN" dirty="0">
                    <a:latin typeface="+mn-ea"/>
                  </a:rPr>
                  <a:t>TSC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变化监控亮度变化</a:t>
                </a:r>
                <a:endParaRPr lang="en-US" altLang="zh-CN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44E09A-8890-A8FB-3209-720C1AECB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1" y="5797079"/>
                <a:ext cx="9974347" cy="876458"/>
              </a:xfrm>
              <a:prstGeom prst="rect">
                <a:avLst/>
              </a:prstGeom>
              <a:blipFill>
                <a:blip r:embed="rId5"/>
                <a:stretch>
                  <a:fillRect l="-367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C0F960D-3E23-98A2-2256-B985498A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2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01A55-2F74-0DD4-F02E-5E5C0E307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B83E2B9B-47F0-9834-0766-F1A3BA0A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总结与未来计划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3877A8C-4926-24D9-C027-B8FDE3F02D42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98F8CB50-44A4-5273-4E5E-90D953227E9F}"/>
              </a:ext>
            </a:extLst>
          </p:cNvPr>
          <p:cNvSpPr txBox="1"/>
          <p:nvPr/>
        </p:nvSpPr>
        <p:spPr>
          <a:xfrm>
            <a:off x="458299" y="1970293"/>
            <a:ext cx="1103994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根据二次粒子的分布确定探测器的大小及放置的位置，满足读出系统等效输入噪声小于</a:t>
            </a:r>
            <a:r>
              <a:rPr lang="en-US" altLang="zh-CN" dirty="0">
                <a:latin typeface="+mn-ea"/>
              </a:rPr>
              <a:t>1uA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时精度可达</a:t>
            </a:r>
            <a:r>
              <a:rPr lang="en-US" altLang="zh-CN" dirty="0">
                <a:latin typeface="+mn-ea"/>
              </a:rPr>
              <a:t>2%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，满足</a:t>
            </a:r>
            <a:r>
              <a:rPr lang="en-US" altLang="zh-CN" dirty="0">
                <a:latin typeface="+mn-ea"/>
              </a:rPr>
              <a:t>CEPC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快速亮度探测器的需求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ea"/>
              </a:rPr>
              <a:t>1ms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dirty="0">
                <a:latin typeface="+mn-ea"/>
              </a:rPr>
              <a:t>TSC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与亮度具有较好的线性关系，因此可以通过</a:t>
            </a:r>
            <a:r>
              <a:rPr lang="en-US" altLang="zh-CN" dirty="0">
                <a:latin typeface="+mn-ea"/>
              </a:rPr>
              <a:t>TSC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变化反馈亮度状态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FD6E12-8DA4-781F-1EBB-E994FCB10712}"/>
              </a:ext>
            </a:extLst>
          </p:cNvPr>
          <p:cNvSpPr txBox="1"/>
          <p:nvPr/>
        </p:nvSpPr>
        <p:spPr>
          <a:xfrm>
            <a:off x="248371" y="120480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1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57556C-B2F4-0F34-1450-2C3409AD50C9}"/>
              </a:ext>
            </a:extLst>
          </p:cNvPr>
          <p:cNvSpPr txBox="1"/>
          <p:nvPr/>
        </p:nvSpPr>
        <p:spPr>
          <a:xfrm>
            <a:off x="248371" y="3591071"/>
            <a:ext cx="206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2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未来计划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79D6B99-ABCE-DD6F-20A8-E13B6ADFC3F6}"/>
              </a:ext>
            </a:extLst>
          </p:cNvPr>
          <p:cNvSpPr txBox="1"/>
          <p:nvPr/>
        </p:nvSpPr>
        <p:spPr>
          <a:xfrm>
            <a:off x="507450" y="4376877"/>
            <a:ext cx="5852709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距</a:t>
            </a:r>
            <a:r>
              <a:rPr lang="en-US" altLang="zh-CN" sz="2000" dirty="0">
                <a:latin typeface="+mn-ea"/>
              </a:rPr>
              <a:t>IP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r>
              <a:rPr lang="en-US" altLang="zh-CN" sz="2000" dirty="0">
                <a:latin typeface="+mn-ea"/>
              </a:rPr>
              <a:t>90.5m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的亮度监控系统的设计与仿真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+mn-ea"/>
              </a:rPr>
              <a:t>4H-SiC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探测器优化和测试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多通道读出与采样系统的设计与调试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F9683B-A772-7ADD-8D13-BAAB5A77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2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 flipH="1">
            <a:off x="-1246492" y="2531934"/>
            <a:ext cx="6858000" cy="1794132"/>
            <a:chOff x="2756256" y="977295"/>
            <a:chExt cx="6858000" cy="1794132"/>
          </a:xfrm>
        </p:grpSpPr>
        <p:sp>
          <p:nvSpPr>
            <p:cNvPr id="3" name="弧形 2"/>
            <p:cNvSpPr/>
            <p:nvPr/>
          </p:nvSpPr>
          <p:spPr>
            <a:xfrm rot="9181264">
              <a:off x="5198934" y="977295"/>
              <a:ext cx="1794130" cy="1794132"/>
            </a:xfrm>
            <a:prstGeom prst="arc">
              <a:avLst>
                <a:gd name="adj1" fmla="val 13988904"/>
                <a:gd name="adj2" fmla="val 76966"/>
              </a:avLst>
            </a:prstGeom>
            <a:noFill/>
            <a:ln w="38100">
              <a:solidFill>
                <a:srgbClr val="1F3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756256" y="2268060"/>
              <a:ext cx="6858000" cy="5240"/>
              <a:chOff x="2756256" y="2268060"/>
              <a:chExt cx="6858000" cy="5240"/>
            </a:xfrm>
          </p:grpSpPr>
          <p:cxnSp>
            <p:nvCxnSpPr>
              <p:cNvPr id="13" name="直接连接符 12"/>
              <p:cNvCxnSpPr/>
              <p:nvPr/>
            </p:nvCxnSpPr>
            <p:spPr>
              <a:xfrm rot="16200000" flipH="1" flipV="1">
                <a:off x="4026078" y="1003478"/>
                <a:ext cx="0" cy="2539644"/>
              </a:xfrm>
              <a:prstGeom prst="line">
                <a:avLst/>
              </a:prstGeom>
              <a:ln w="38100">
                <a:solidFill>
                  <a:srgbClr val="1F37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16200000" flipH="1">
                <a:off x="8251368" y="905172"/>
                <a:ext cx="0" cy="2725776"/>
              </a:xfrm>
              <a:prstGeom prst="line">
                <a:avLst/>
              </a:prstGeom>
              <a:ln w="38100">
                <a:solidFill>
                  <a:srgbClr val="1F37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38"/>
          <p:cNvSpPr txBox="1"/>
          <p:nvPr/>
        </p:nvSpPr>
        <p:spPr>
          <a:xfrm>
            <a:off x="259900" y="2065655"/>
            <a:ext cx="553994" cy="2725776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Calibri"/>
              </a:rPr>
              <a:t>CONTENTS</a:t>
            </a:r>
          </a:p>
        </p:txBody>
      </p:sp>
      <p:sp>
        <p:nvSpPr>
          <p:cNvPr id="17" name="文本框 11"/>
          <p:cNvSpPr txBox="1"/>
          <p:nvPr/>
        </p:nvSpPr>
        <p:spPr>
          <a:xfrm>
            <a:off x="620245" y="2351260"/>
            <a:ext cx="1015659" cy="1976884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alibri"/>
              </a:rPr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4D9817-81E5-E436-F8D0-BA25A43BFA4E}"/>
              </a:ext>
            </a:extLst>
          </p:cNvPr>
          <p:cNvSpPr txBox="1"/>
          <p:nvPr/>
        </p:nvSpPr>
        <p:spPr>
          <a:xfrm>
            <a:off x="4632219" y="1817044"/>
            <a:ext cx="5744818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CEPC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与快速亮度反馈系统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4H-SiC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探测器简介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探测器位置与面积优化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信号响应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总结与未来计划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BFDECC-7D92-3DEE-0316-12FA0B95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CEPC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与快速亮度反馈系统</a:t>
            </a: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9000FF4A-CCA5-F337-14D4-0EB2BA38B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541" y="1471877"/>
            <a:ext cx="4722159" cy="343855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8A016AC-F0DF-9D14-61BD-FB7B3A16B566}"/>
              </a:ext>
            </a:extLst>
          </p:cNvPr>
          <p:cNvSpPr txBox="1"/>
          <p:nvPr/>
        </p:nvSpPr>
        <p:spPr>
          <a:xfrm>
            <a:off x="211118" y="976445"/>
            <a:ext cx="6101860" cy="1232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0" i="0" dirty="0">
                <a:solidFill>
                  <a:srgbClr val="24292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电子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b="0" i="0" dirty="0">
                <a:solidFill>
                  <a:srgbClr val="24292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正电子“希格斯工厂</a:t>
            </a:r>
            <a:r>
              <a:rPr lang="en-US" altLang="zh-CN" sz="2000" dirty="0">
                <a:solidFill>
                  <a:srgbClr val="24292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四种运行模式：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Higgs</a:t>
            </a:r>
            <a:r>
              <a:rPr lang="en-US" altLang="zh-CN" sz="2000" dirty="0">
                <a:latin typeface="+mn-ea"/>
              </a:rPr>
              <a:t>, Z, W, </a:t>
            </a:r>
            <a:r>
              <a:rPr lang="en-US" altLang="zh-CN" sz="2000" dirty="0" err="1">
                <a:latin typeface="+mn-ea"/>
              </a:rPr>
              <a:t>tt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4765596-8548-2F08-4376-0229F69DD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24" y="2268776"/>
            <a:ext cx="4396137" cy="404233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BCB540-A11F-91CC-AB5E-4513D4CE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138F1CB-7A02-83CF-D53F-B21257DB7816}"/>
              </a:ext>
            </a:extLst>
          </p:cNvPr>
          <p:cNvCxnSpPr/>
          <p:nvPr/>
        </p:nvCxnSpPr>
        <p:spPr>
          <a:xfrm>
            <a:off x="3865554" y="1874412"/>
            <a:ext cx="1317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FBA1021-7337-CCC0-3E14-983C82C87AC6}"/>
              </a:ext>
            </a:extLst>
          </p:cNvPr>
          <p:cNvSpPr/>
          <p:nvPr/>
        </p:nvSpPr>
        <p:spPr>
          <a:xfrm>
            <a:off x="7224409" y="1887166"/>
            <a:ext cx="622570" cy="946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5F7E859-D30C-240E-C34F-2AE39CA29F4D}"/>
                  </a:ext>
                </a:extLst>
              </p:cNvPr>
              <p:cNvSpPr txBox="1"/>
              <p:nvPr/>
            </p:nvSpPr>
            <p:spPr>
              <a:xfrm>
                <a:off x="5664983" y="5525969"/>
                <a:ext cx="2968808" cy="57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5F7E859-D30C-240E-C34F-2AE39CA29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983" y="5525969"/>
                <a:ext cx="2968808" cy="576696"/>
              </a:xfrm>
              <a:prstGeom prst="rect">
                <a:avLst/>
              </a:prstGeom>
              <a:blipFill>
                <a:blip r:embed="rId5"/>
                <a:stretch>
                  <a:fillRect l="-1232" b="-1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3CC2FF-319E-4C33-8A62-2DF766C8DC2A}"/>
                  </a:ext>
                </a:extLst>
              </p:cNvPr>
              <p:cNvSpPr txBox="1"/>
              <p:nvPr/>
            </p:nvSpPr>
            <p:spPr>
              <a:xfrm>
                <a:off x="5598456" y="5201457"/>
                <a:ext cx="5533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针对低功率</a:t>
                </a:r>
                <a:r>
                  <a:rPr lang="en-US" altLang="zh-CN" dirty="0">
                    <a:latin typeface="+mn-ea"/>
                  </a:rPr>
                  <a:t>Higgs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模式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设计轨道反馈系统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3CC2FF-319E-4C33-8A62-2DF766C8D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56" y="5201457"/>
                <a:ext cx="5533281" cy="369332"/>
              </a:xfrm>
              <a:prstGeom prst="rect">
                <a:avLst/>
              </a:prstGeom>
              <a:blipFill>
                <a:blip r:embed="rId6"/>
                <a:stretch>
                  <a:fillRect l="-881" t="-1311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0AD17BB-9E3C-74E3-1DF5-5A9A166F1DC0}"/>
              </a:ext>
            </a:extLst>
          </p:cNvPr>
          <p:cNvSpPr txBox="1"/>
          <p:nvPr/>
        </p:nvSpPr>
        <p:spPr>
          <a:xfrm>
            <a:off x="577174" y="6203393"/>
            <a:ext cx="2717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hlinkClick r:id="rId7"/>
              </a:rPr>
              <a:t>CEPC Technical Design Report: Accelerator</a:t>
            </a:r>
            <a:endParaRPr lang="zh-CN" altLang="en-US" sz="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04DE0-4018-0AFB-940A-B910BC37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E2A8085A-EFBE-9D38-F8C3-E3DE8A2C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CEPC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与快速亮度反馈系统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708012D-0A77-DA4B-69D4-414DE76B7C20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AF794B77-9228-420A-5F8C-1DD15F288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58" y="1873331"/>
            <a:ext cx="3330173" cy="1857451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DBBAEA9-CB21-A32C-B0F4-A45AD7BE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9BA853-1B71-86FB-3E66-C970465E5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616" y="4256317"/>
            <a:ext cx="4993532" cy="137130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C66A01F-3DEF-E766-D6C1-A2006A70003C}"/>
              </a:ext>
            </a:extLst>
          </p:cNvPr>
          <p:cNvSpPr txBox="1"/>
          <p:nvPr/>
        </p:nvSpPr>
        <p:spPr>
          <a:xfrm>
            <a:off x="434502" y="3788357"/>
            <a:ext cx="689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基于</a:t>
            </a:r>
            <a:r>
              <a:rPr lang="en-US" altLang="zh-CN" sz="2000" dirty="0">
                <a:latin typeface="+mn-ea"/>
              </a:rPr>
              <a:t>radiative Bhabha at zero degree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的亮度监控器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CAF8DF0-0248-5759-BAB9-0D090A4B3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67" y="5133126"/>
            <a:ext cx="2013696" cy="4640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BAD27E5-F6DC-8FC6-5AFA-93A81F0C8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588" y="4946950"/>
            <a:ext cx="1401251" cy="79064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41644DB-B4FB-FECC-4B78-457EB03FA767}"/>
              </a:ext>
            </a:extLst>
          </p:cNvPr>
          <p:cNvSpPr txBox="1"/>
          <p:nvPr/>
        </p:nvSpPr>
        <p:spPr>
          <a:xfrm>
            <a:off x="750102" y="4195132"/>
            <a:ext cx="4625238" cy="87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大散射截面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dirty="0">
                <a:latin typeface="+mn-ea"/>
              </a:rPr>
              <a:t>IP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产生的</a:t>
            </a:r>
            <a:r>
              <a:rPr lang="en-US" altLang="zh-CN" dirty="0">
                <a:latin typeface="+mn-ea"/>
              </a:rPr>
              <a:t>Bhabha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粒子与亮度成正比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EA65547-4622-E89E-E2A8-70B8EB509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73" y="5707144"/>
            <a:ext cx="6350909" cy="79065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D0739A8-157D-5577-5C39-E1211BE91D2C}"/>
              </a:ext>
            </a:extLst>
          </p:cNvPr>
          <p:cNvSpPr txBox="1"/>
          <p:nvPr/>
        </p:nvSpPr>
        <p:spPr>
          <a:xfrm>
            <a:off x="369649" y="1447464"/>
            <a:ext cx="805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水平方向的</a:t>
            </a:r>
            <a:r>
              <a:rPr lang="en-US" altLang="zh-CN" sz="2000" dirty="0">
                <a:latin typeface="+mn-ea"/>
              </a:rPr>
              <a:t>IP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轨道反馈：</a:t>
            </a:r>
            <a:r>
              <a:rPr lang="en-US" altLang="zh-CN" sz="2000" dirty="0">
                <a:latin typeface="+mn-ea"/>
              </a:rPr>
              <a:t>Luminosity-driven with a dithering system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534E1EA-B2F7-2C86-370C-6D4D00114E24}"/>
              </a:ext>
            </a:extLst>
          </p:cNvPr>
          <p:cNvSpPr txBox="1"/>
          <p:nvPr/>
        </p:nvSpPr>
        <p:spPr>
          <a:xfrm>
            <a:off x="761790" y="1999012"/>
            <a:ext cx="6303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弱束流偏转和低反馈速度应用场景下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123BB2A-7DAE-8B95-3859-4571D35743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102" y="2449246"/>
            <a:ext cx="1919219" cy="65548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1E2673B-FB9A-AD71-23E1-694C28E5E2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24" y="3023822"/>
            <a:ext cx="4374051" cy="59740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65B680D-E662-1298-6ED9-BFE82E136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241" y="2540466"/>
            <a:ext cx="3495017" cy="49005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04A2B74-E98E-4B32-A4B3-85AA9D4B1019}"/>
              </a:ext>
            </a:extLst>
          </p:cNvPr>
          <p:cNvSpPr txBox="1"/>
          <p:nvPr/>
        </p:nvSpPr>
        <p:spPr>
          <a:xfrm>
            <a:off x="9007522" y="1173707"/>
            <a:ext cx="14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Meng Li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6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78089-0299-C9DD-BD60-B2D8B234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B173381E-EA24-288C-4E58-D09A8BEA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CEPC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与快速亮度反馈系统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DF9B258-0CEE-0B5B-84E4-CAEF4EE93357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0C8B2D-A92A-0086-D7AF-9CDE6553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3D667B-B38E-98AA-8E83-65952CB32FFC}"/>
              </a:ext>
            </a:extLst>
          </p:cNvPr>
          <p:cNvSpPr txBox="1"/>
          <p:nvPr/>
        </p:nvSpPr>
        <p:spPr>
          <a:xfrm>
            <a:off x="488052" y="6186232"/>
            <a:ext cx="36040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hlinkClick r:id="rId4"/>
              </a:rPr>
              <a:t>Preliminary design consideration for CEPC fast luminosity feedback system</a:t>
            </a:r>
            <a:endParaRPr lang="zh-CN" altLang="en-US" sz="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697476-BD79-851E-00A2-6359E6435EE7}"/>
              </a:ext>
            </a:extLst>
          </p:cNvPr>
          <p:cNvSpPr txBox="1"/>
          <p:nvPr/>
        </p:nvSpPr>
        <p:spPr>
          <a:xfrm>
            <a:off x="233462" y="1238656"/>
            <a:ext cx="4261677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en-US" altLang="zh-CN" sz="2000" dirty="0">
                <a:latin typeface="+mn-ea"/>
              </a:rPr>
              <a:t>BBBREM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产生</a:t>
            </a:r>
            <a:r>
              <a:rPr lang="en-US" altLang="zh-CN" sz="2000" dirty="0">
                <a:latin typeface="+mn-ea"/>
              </a:rPr>
              <a:t>Bhabha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粒子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初级电子追踪确定最优探测区域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9A8B365-EF2D-9348-B855-25E25B45A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319" y="1791120"/>
            <a:ext cx="3219020" cy="18884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CBB671-2479-89AB-E37E-0B1768DA2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02653"/>
            <a:ext cx="3219020" cy="205396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047E1E0-0915-944D-D8E1-B6737CCCC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140" y="1791120"/>
            <a:ext cx="3497722" cy="124083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FBA26F0-98F6-B10E-390D-6553AAF0421E}"/>
              </a:ext>
            </a:extLst>
          </p:cNvPr>
          <p:cNvSpPr txBox="1"/>
          <p:nvPr/>
        </p:nvSpPr>
        <p:spPr>
          <a:xfrm>
            <a:off x="603113" y="2203191"/>
            <a:ext cx="3767847" cy="87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SAD code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追踪距离：</a:t>
            </a:r>
            <a:r>
              <a:rPr lang="en-US" altLang="zh-CN" dirty="0">
                <a:latin typeface="+mn-ea"/>
              </a:rPr>
              <a:t>IP~IP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下游</a:t>
            </a:r>
            <a:r>
              <a:rPr lang="en-US" altLang="zh-CN" dirty="0">
                <a:latin typeface="+mn-ea"/>
              </a:rPr>
              <a:t>100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B19DFB1-1D2E-223D-61F0-7ECE69757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052" y="3325425"/>
            <a:ext cx="4927012" cy="228157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8B060740-F7D7-E17E-281C-4A068C9566E9}"/>
              </a:ext>
            </a:extLst>
          </p:cNvPr>
          <p:cNvSpPr/>
          <p:nvPr/>
        </p:nvSpPr>
        <p:spPr>
          <a:xfrm>
            <a:off x="3177701" y="3278644"/>
            <a:ext cx="1193259" cy="188849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06E523D-2442-490B-88F5-94A4AF029F1A}"/>
              </a:ext>
            </a:extLst>
          </p:cNvPr>
          <p:cNvSpPr txBox="1"/>
          <p:nvPr/>
        </p:nvSpPr>
        <p:spPr>
          <a:xfrm>
            <a:off x="9007522" y="1173707"/>
            <a:ext cx="14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Meng Li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2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9AE2E-0F4D-F900-C0C7-60C2DBBE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0E648B5C-A5CC-CB41-BBC0-62C508149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CEPC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与快速亮度反馈系统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0E12A6-72FA-7D49-7DA5-2AC7BC45FFE5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8C4D8C-3675-1F7A-2B2F-24C2B86B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B4FE1F-9B02-EA58-8F55-9D1DAA67E5FA}"/>
              </a:ext>
            </a:extLst>
          </p:cNvPr>
          <p:cNvSpPr txBox="1"/>
          <p:nvPr/>
        </p:nvSpPr>
        <p:spPr>
          <a:xfrm>
            <a:off x="110246" y="1083013"/>
            <a:ext cx="958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快速亮度探测器与亮度监控仿真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000" dirty="0">
                <a:latin typeface="+mn-ea"/>
              </a:rPr>
              <a:t>Radiation </a:t>
            </a:r>
            <a:r>
              <a:rPr lang="en-US" altLang="zh-CN" sz="2000" dirty="0" err="1">
                <a:latin typeface="+mn-ea"/>
              </a:rPr>
              <a:t>SEmiconductoR</a:t>
            </a:r>
            <a:r>
              <a:rPr lang="en-US" altLang="zh-CN" sz="2000" dirty="0">
                <a:latin typeface="+mn-ea"/>
              </a:rPr>
              <a:t>, RASER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68CDEB-38B5-08AA-1613-DAFF92208D86}"/>
              </a:ext>
            </a:extLst>
          </p:cNvPr>
          <p:cNvSpPr txBox="1"/>
          <p:nvPr/>
        </p:nvSpPr>
        <p:spPr>
          <a:xfrm>
            <a:off x="517721" y="1483123"/>
            <a:ext cx="4938159" cy="131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GEANT4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产生能量沉积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DEVSIM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求解探测器电场和加权场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NGSPICE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将电流信号转换为电压信号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9050DA0-870A-6FC2-C450-991E713E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21" y="3151823"/>
            <a:ext cx="6420961" cy="280520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C3F9C7E-B4E4-FAEE-E2B0-CF35A12C1903}"/>
              </a:ext>
            </a:extLst>
          </p:cNvPr>
          <p:cNvSpPr txBox="1"/>
          <p:nvPr/>
        </p:nvSpPr>
        <p:spPr>
          <a:xfrm>
            <a:off x="7704306" y="3597613"/>
            <a:ext cx="3093396" cy="1705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开源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强拓展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易于与其他软件交互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597D8E-8C68-2A1C-DF74-D77F36A76630}"/>
              </a:ext>
            </a:extLst>
          </p:cNvPr>
          <p:cNvSpPr txBox="1"/>
          <p:nvPr/>
        </p:nvSpPr>
        <p:spPr>
          <a:xfrm>
            <a:off x="7704306" y="2237362"/>
            <a:ext cx="228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4"/>
              </a:rPr>
              <a:t>http://raser.team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8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8F69F-0619-C826-5F62-0143B9E0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50F11C64-8973-F693-9F42-26924DF8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4H-SiC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探测器简介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45B04CC-BF4A-3F10-7171-A9AC540EC071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FB2B828-426B-B542-FB9B-E236942F25C7}"/>
                  </a:ext>
                </a:extLst>
              </p:cNvPr>
              <p:cNvSpPr txBox="1"/>
              <p:nvPr/>
            </p:nvSpPr>
            <p:spPr>
              <a:xfrm>
                <a:off x="273445" y="1348480"/>
                <a:ext cx="4337907" cy="2328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较强的抗辐照能力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较低的漏电流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000" dirty="0">
                    <a:ea typeface="楷体" panose="02010609060101010101" pitchFamily="49" charset="-122"/>
                  </a:rPr>
                  <a:t>~</a:t>
                </a:r>
                <a:r>
                  <a:rPr lang="en-US" altLang="zh-CN" sz="2000" dirty="0" err="1">
                    <a:latin typeface="+mn-ea"/>
                  </a:rPr>
                  <a:t>pA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较高的热导率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室温</a:t>
                </a:r>
                <a:r>
                  <a:rPr lang="en-US" altLang="zh-CN" sz="2000" dirty="0">
                    <a:ea typeface="楷体" panose="02010609060101010101" pitchFamily="49" charset="-122"/>
                  </a:rPr>
                  <a:t>~</a:t>
                </a:r>
                <a:r>
                  <a:rPr lang="en-US" altLang="zh-CN" sz="2000" dirty="0">
                    <a:latin typeface="+mn-ea"/>
                  </a:rPr>
                  <a:t>500</a:t>
                </a:r>
                <a:r>
                  <a:rPr lang="zh-CN" altLang="en-US" sz="2000" dirty="0">
                    <a:latin typeface="+mn-ea"/>
                  </a:rPr>
                  <a:t>℃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优秀的时间分辨能力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000" dirty="0">
                    <a:ea typeface="楷体" panose="02010609060101010101" pitchFamily="49" charset="-122"/>
                  </a:rPr>
                  <a:t>~</a:t>
                </a:r>
                <a:r>
                  <a:rPr lang="en-US" altLang="zh-CN" sz="2000" dirty="0">
                    <a:latin typeface="+mn-ea"/>
                  </a:rPr>
                  <a:t>100ps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成本相对较低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FB2B828-426B-B542-FB9B-E236942F2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5" y="1348480"/>
                <a:ext cx="4337907" cy="2328523"/>
              </a:xfrm>
              <a:prstGeom prst="rect">
                <a:avLst/>
              </a:prstGeom>
              <a:blipFill>
                <a:blip r:embed="rId3"/>
                <a:stretch>
                  <a:fillRect l="-1266" b="-3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B970EDC-E2CB-D99B-1E1A-2822944D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096" y="1259820"/>
            <a:ext cx="4591009" cy="16351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C81BD7-5824-9A39-EF58-EFC3B70DD5D6}"/>
              </a:ext>
            </a:extLst>
          </p:cNvPr>
          <p:cNvSpPr txBox="1"/>
          <p:nvPr/>
        </p:nvSpPr>
        <p:spPr>
          <a:xfrm>
            <a:off x="5423976" y="3116306"/>
            <a:ext cx="6258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+mn-ea"/>
              </a:rPr>
              <a:t>5mm×5mm PIN-type detector developed by NJU and IHEP</a:t>
            </a:r>
            <a:endParaRPr lang="zh-CN" altLang="en-US" sz="1000" dirty="0"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6A2A83-6B3D-9523-6DDB-C03D4BA48878}"/>
              </a:ext>
            </a:extLst>
          </p:cNvPr>
          <p:cNvSpPr txBox="1"/>
          <p:nvPr/>
        </p:nvSpPr>
        <p:spPr>
          <a:xfrm>
            <a:off x="57591" y="5758190"/>
            <a:ext cx="102601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0" i="0" dirty="0">
                <a:solidFill>
                  <a:srgbClr val="333333"/>
                </a:solidFill>
                <a:effectLst/>
                <a:latin typeface="HelveticaNeue Regular"/>
                <a:hlinkClick r:id="rId5"/>
              </a:rPr>
              <a:t>Electron, Neutron, and Proton Irradiation Effects on </a:t>
            </a:r>
            <a:r>
              <a:rPr lang="en-US" altLang="zh-CN" sz="800" b="0" i="0" dirty="0" err="1">
                <a:solidFill>
                  <a:srgbClr val="333333"/>
                </a:solidFill>
                <a:effectLst/>
                <a:latin typeface="HelveticaNeue Regular"/>
                <a:hlinkClick r:id="rId5"/>
              </a:rPr>
              <a:t>SiC</a:t>
            </a:r>
            <a:r>
              <a:rPr lang="en-US" altLang="zh-CN" sz="800" b="0" i="0" dirty="0">
                <a:solidFill>
                  <a:srgbClr val="333333"/>
                </a:solidFill>
                <a:effectLst/>
                <a:latin typeface="HelveticaNeue Regular"/>
                <a:hlinkClick r:id="rId5"/>
              </a:rPr>
              <a:t> Radiation Detectors</a:t>
            </a:r>
            <a:endParaRPr lang="zh-CN" altLang="en-US" sz="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743090-DD03-4FB6-0E07-4ED98BF446D8}"/>
              </a:ext>
            </a:extLst>
          </p:cNvPr>
          <p:cNvSpPr txBox="1"/>
          <p:nvPr/>
        </p:nvSpPr>
        <p:spPr>
          <a:xfrm>
            <a:off x="57591" y="5990966"/>
            <a:ext cx="10697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dirty="0">
                <a:hlinkClick r:id="rId6"/>
              </a:rPr>
              <a:t>The effects of intense gamma-irradiation on the alpha-particle response of silicon carbide semiconductor radiation detectors</a:t>
            </a:r>
            <a:endParaRPr lang="zh-CN" altLang="en-US" sz="8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548FC81-F847-0CAC-F8C1-C209FAE31305}"/>
              </a:ext>
            </a:extLst>
          </p:cNvPr>
          <p:cNvSpPr txBox="1"/>
          <p:nvPr/>
        </p:nvSpPr>
        <p:spPr>
          <a:xfrm>
            <a:off x="57591" y="6239672"/>
            <a:ext cx="63066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0" i="0" dirty="0">
                <a:solidFill>
                  <a:srgbClr val="282828"/>
                </a:solidFill>
                <a:effectLst/>
                <a:latin typeface="MuseoSans"/>
                <a:hlinkClick r:id="rId7"/>
              </a:rPr>
              <a:t>Time Resolution of the 4H-SiC PIN Detector</a:t>
            </a:r>
            <a:endParaRPr lang="zh-CN" altLang="en-US" sz="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3CEF71-5755-6704-D821-13AF66DA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D3BC64-A971-8A0C-9382-08EEC3120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6150" y="3646255"/>
            <a:ext cx="7154451" cy="1877158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CE79BBA-2180-ABF5-AB00-89D5ABB271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313" y="3707611"/>
            <a:ext cx="1977595" cy="1801909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A056614E-D2E2-AA64-842A-A655391B8860}"/>
              </a:ext>
            </a:extLst>
          </p:cNvPr>
          <p:cNvSpPr/>
          <p:nvPr/>
        </p:nvSpPr>
        <p:spPr>
          <a:xfrm>
            <a:off x="4013174" y="3836693"/>
            <a:ext cx="780577" cy="3614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00"/>
                </a:solidFill>
                <a:latin typeface="Optima" panose="02000503060000020004" pitchFamily="2" charset="0"/>
              </a:rPr>
              <a:t>94ps</a:t>
            </a:r>
            <a:r>
              <a:rPr lang="zh-CN" altLang="en-US" sz="3200" dirty="0">
                <a:solidFill>
                  <a:srgbClr val="FFFF00"/>
                </a:solidFill>
                <a:latin typeface="Optima" panose="02000503060000020004" pitchFamily="2" charset="0"/>
              </a:rPr>
              <a:t>  </a:t>
            </a:r>
            <a:endParaRPr lang="en-CN" sz="3200" dirty="0">
              <a:solidFill>
                <a:srgbClr val="FFFF00"/>
              </a:solidFill>
              <a:latin typeface="Optima" panose="02000503060000020004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A251A3-2EA6-524A-286E-BB00394D4AD1}"/>
              </a:ext>
            </a:extLst>
          </p:cNvPr>
          <p:cNvSpPr txBox="1"/>
          <p:nvPr/>
        </p:nvSpPr>
        <p:spPr>
          <a:xfrm>
            <a:off x="57591" y="6488378"/>
            <a:ext cx="80338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hlinkClick r:id="rId10"/>
              </a:rPr>
              <a:t>41st RD50 Workshop on Radiation Hard Semiconductor Devices for Very High Luminosity Colliders (Sevilla, Spain): Silicon Carbide LGAD RD50 common project</a:t>
            </a:r>
            <a:r>
              <a:rPr lang="en-US" altLang="zh-CN" sz="800" dirty="0"/>
              <a:t>.</a:t>
            </a:r>
            <a:endParaRPr lang="zh-CN" alt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FA079-963A-2C6D-F464-64FCE468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966EA1EB-53EF-C49E-B2A9-855F9AF5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探测器位置与面积优化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0050DC0-3414-AFC8-66DE-5BE095981CE5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3AF67FA-9401-1030-21EB-0A5296FC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06" y="3903035"/>
            <a:ext cx="3790565" cy="14743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0722AF-2693-982D-4A7F-C52D75512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24" y="5415651"/>
            <a:ext cx="3534258" cy="1355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04CF0A-936A-6CB7-110F-41629D107C88}"/>
                  </a:ext>
                </a:extLst>
              </p:cNvPr>
              <p:cNvSpPr txBox="1"/>
              <p:nvPr/>
            </p:nvSpPr>
            <p:spPr>
              <a:xfrm>
                <a:off x="179895" y="3410032"/>
                <a:ext cx="53174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探测平面上二次</a:t>
                </a:r>
                <a:r>
                  <a:rPr lang="en-US" altLang="zh-CN" sz="2000" dirty="0">
                    <a:latin typeface="+mn-ea"/>
                  </a:rPr>
                  <a:t>γ</a:t>
                </a: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的位置分布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04CF0A-936A-6CB7-110F-41629D10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5" y="3410032"/>
                <a:ext cx="5317436" cy="400110"/>
              </a:xfrm>
              <a:prstGeom prst="rect">
                <a:avLst/>
              </a:prstGeom>
              <a:blipFill>
                <a:blip r:embed="rId5"/>
                <a:stretch>
                  <a:fillRect l="-1032" t="-1212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BE926385-5915-21CA-21E5-FA0DD9BD0DEC}"/>
              </a:ext>
            </a:extLst>
          </p:cNvPr>
          <p:cNvSpPr txBox="1"/>
          <p:nvPr/>
        </p:nvSpPr>
        <p:spPr>
          <a:xfrm>
            <a:off x="5609804" y="3903035"/>
            <a:ext cx="6099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在距</a:t>
            </a:r>
            <a:r>
              <a:rPr lang="en-US" altLang="zh-CN" dirty="0">
                <a:latin typeface="+mn-ea"/>
              </a:rPr>
              <a:t>IP 10m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束流管两侧放置探测器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双侧探测二次粒子分布基本一致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确定二次粒子的分布确定探测器中心位置：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    P1=(-31mm, 0, 230mm)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    P2=(31mm, 0, 230mm)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3113728-55A7-A853-29D1-FE20FEB4BD84}"/>
                  </a:ext>
                </a:extLst>
              </p:cNvPr>
              <p:cNvSpPr txBox="1"/>
              <p:nvPr/>
            </p:nvSpPr>
            <p:spPr>
              <a:xfrm>
                <a:off x="3706184" y="5841779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3113728-55A7-A853-29D1-FE20FEB4B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84" y="5841779"/>
                <a:ext cx="685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3C004FEC-2114-9197-47F8-EAA2C5C068B9}"/>
              </a:ext>
            </a:extLst>
          </p:cNvPr>
          <p:cNvSpPr txBox="1"/>
          <p:nvPr/>
        </p:nvSpPr>
        <p:spPr>
          <a:xfrm>
            <a:off x="2055651" y="577236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γ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25AA2D9-DB1E-30C3-530F-642BB4D9819B}"/>
              </a:ext>
            </a:extLst>
          </p:cNvPr>
          <p:cNvSpPr txBox="1"/>
          <p:nvPr/>
        </p:nvSpPr>
        <p:spPr>
          <a:xfrm>
            <a:off x="2055651" y="44071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γ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FBB2788-9E17-0030-03BF-37DD6EC11FDF}"/>
                  </a:ext>
                </a:extLst>
              </p:cNvPr>
              <p:cNvSpPr txBox="1"/>
              <p:nvPr/>
            </p:nvSpPr>
            <p:spPr>
              <a:xfrm>
                <a:off x="3771182" y="438463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FBB2788-9E17-0030-03BF-37DD6EC11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82" y="4384630"/>
                <a:ext cx="6858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022E9C-F959-45DC-5B88-11B315C0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0A7DDB-05EC-3925-6998-0E45AD6FAB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7219" y="1451221"/>
            <a:ext cx="3527354" cy="20070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5DA8A0-D4E1-05DC-9FAD-1B6B0FA54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10" y="1985312"/>
            <a:ext cx="4666172" cy="13098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A4E6CBB-360E-896D-CF7B-12BAFB9403FD}"/>
              </a:ext>
            </a:extLst>
          </p:cNvPr>
          <p:cNvSpPr/>
          <p:nvPr/>
        </p:nvSpPr>
        <p:spPr>
          <a:xfrm>
            <a:off x="780825" y="2498076"/>
            <a:ext cx="4113141" cy="334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DFF782-48A1-FB25-346D-EF95C4E2444A}"/>
              </a:ext>
            </a:extLst>
          </p:cNvPr>
          <p:cNvSpPr txBox="1"/>
          <p:nvPr/>
        </p:nvSpPr>
        <p:spPr>
          <a:xfrm>
            <a:off x="245804" y="1197358"/>
            <a:ext cx="326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二次粒子的种类和占比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7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D3096-0B33-CBED-5AF0-6C70C682D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">
            <a:extLst>
              <a:ext uri="{FF2B5EF4-FFF2-40B4-BE49-F238E27FC236}">
                <a16:creationId xmlns:a16="http://schemas.microsoft.com/office/drawing/2014/main" id="{5CA4C829-3D99-B2AF-1A20-11F5DE16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4586" y="10825"/>
            <a:ext cx="7353268" cy="952427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indent="4572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typeface="Arial"/>
                <a:ea typeface="SimSun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探测器位置与面积优化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C8B4D77-6E5E-85FD-EA48-A2792A91123D}"/>
              </a:ext>
            </a:extLst>
          </p:cNvPr>
          <p:cNvCxnSpPr>
            <a:cxnSpLocks/>
          </p:cNvCxnSpPr>
          <p:nvPr/>
        </p:nvCxnSpPr>
        <p:spPr>
          <a:xfrm flipH="1">
            <a:off x="0" y="900972"/>
            <a:ext cx="1219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A3DFD827-69FA-8F99-2D4A-D79F6DB9B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16" y="1495092"/>
            <a:ext cx="8280553" cy="33498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7922C8-4E73-D61D-9313-A0CC9D26715D}"/>
              </a:ext>
            </a:extLst>
          </p:cNvPr>
          <p:cNvSpPr txBox="1"/>
          <p:nvPr/>
        </p:nvSpPr>
        <p:spPr>
          <a:xfrm>
            <a:off x="142875" y="5006592"/>
            <a:ext cx="11906250" cy="129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探测面积为</a:t>
            </a:r>
            <a:r>
              <a:rPr lang="en-US" altLang="zh-CN" dirty="0">
                <a:latin typeface="+mn-ea"/>
              </a:rPr>
              <a:t>1cm</a:t>
            </a:r>
            <a:r>
              <a:rPr lang="zh-CN" altLang="en-US" dirty="0">
                <a:latin typeface="+mn-ea"/>
              </a:rPr>
              <a:t>*</a:t>
            </a:r>
            <a:r>
              <a:rPr lang="en-US" altLang="zh-CN" dirty="0">
                <a:latin typeface="+mn-ea"/>
              </a:rPr>
              <a:t>3cm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时其探测精度可达</a:t>
            </a:r>
            <a:r>
              <a:rPr lang="en-US" altLang="zh-CN" dirty="0">
                <a:latin typeface="+mn-ea"/>
              </a:rPr>
              <a:t>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探测器每个</a:t>
            </a:r>
            <a:r>
              <a:rPr lang="en-US" altLang="zh-CN" dirty="0">
                <a:latin typeface="+mn-ea"/>
              </a:rPr>
              <a:t>channel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噪声，设定电流阈值（</a:t>
            </a:r>
            <a:r>
              <a:rPr lang="en-US" altLang="zh-CN" dirty="0">
                <a:latin typeface="+mn-ea"/>
              </a:rPr>
              <a:t>0uA, 0.05uA, 0.5uA, 1uA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):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+mn-ea"/>
              </a:rPr>
              <a:t>1uA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单道噪声可以符合探测需求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1ms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探测粒子数和探测精度随探测器长度的变化：最终确定的探测面积为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1cm(Beam direction)*3cm(Vertical)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56269D3-A411-003F-B21C-BE81ADEB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A1F557-C0E7-3194-A7D9-5BF8D5DE8B5E}"/>
              </a:ext>
            </a:extLst>
          </p:cNvPr>
          <p:cNvSpPr txBox="1"/>
          <p:nvPr/>
        </p:nvSpPr>
        <p:spPr>
          <a:xfrm>
            <a:off x="111093" y="1136510"/>
            <a:ext cx="230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探测面积优化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7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744</Words>
  <Application>Microsoft Office PowerPoint</Application>
  <PresentationFormat>宽屏</PresentationFormat>
  <Paragraphs>122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HelveticaNeue Regular</vt:lpstr>
      <vt:lpstr>MuseoSans</vt:lpstr>
      <vt:lpstr>Optima</vt:lpstr>
      <vt:lpstr>等线</vt:lpstr>
      <vt:lpstr>等线 Light</vt:lpstr>
      <vt:lpstr>楷体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雁鹏 李</dc:creator>
  <cp:lastModifiedBy>雁鹏 李</cp:lastModifiedBy>
  <cp:revision>22</cp:revision>
  <dcterms:created xsi:type="dcterms:W3CDTF">2025-04-14T16:14:48Z</dcterms:created>
  <dcterms:modified xsi:type="dcterms:W3CDTF">2025-04-17T13:17:58Z</dcterms:modified>
</cp:coreProperties>
</file>