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84" r:id="rId1"/>
  </p:sldMasterIdLst>
  <p:notesMasterIdLst>
    <p:notesMasterId r:id="rId23"/>
  </p:notesMasterIdLst>
  <p:handoutMasterIdLst>
    <p:handoutMasterId r:id="rId24"/>
  </p:handoutMasterIdLst>
  <p:sldIdLst>
    <p:sldId id="256" r:id="rId2"/>
    <p:sldId id="328" r:id="rId3"/>
    <p:sldId id="502" r:id="rId4"/>
    <p:sldId id="363" r:id="rId5"/>
    <p:sldId id="411" r:id="rId6"/>
    <p:sldId id="494" r:id="rId7"/>
    <p:sldId id="460" r:id="rId8"/>
    <p:sldId id="461" r:id="rId9"/>
    <p:sldId id="462" r:id="rId10"/>
    <p:sldId id="488" r:id="rId11"/>
    <p:sldId id="490" r:id="rId12"/>
    <p:sldId id="495" r:id="rId13"/>
    <p:sldId id="492" r:id="rId14"/>
    <p:sldId id="501" r:id="rId15"/>
    <p:sldId id="497" r:id="rId16"/>
    <p:sldId id="436" r:id="rId17"/>
    <p:sldId id="457" r:id="rId18"/>
    <p:sldId id="498" r:id="rId19"/>
    <p:sldId id="500" r:id="rId20"/>
    <p:sldId id="499" r:id="rId21"/>
    <p:sldId id="503" r:id="rId22"/>
  </p:sldIdLst>
  <p:sldSz cx="12192000" cy="6858000"/>
  <p:notesSz cx="6858000" cy="9144000"/>
  <p:defaultTextStyle>
    <a:defPPr>
      <a:defRPr lang="zh-CN"/>
    </a:defPPr>
    <a:lvl1pPr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3B1230-9029-3535-DF2E-BEDA639046BA}" name="Zhongtao Shen" initials="ZS" userId="aa5d90b368baf10a" providerId="Windows Live"/>
  <p188:author id="{C200B4E7-9DED-FB3E-57B4-4652DE589FDA}" name="翰霖" initials="翰霖" userId="1a9b9ba0117678b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ifu" initials="l" lastIdx="1" clrIdx="0">
    <p:extLst>
      <p:ext uri="{19B8F6BF-5375-455C-9EA6-DF929625EA0E}">
        <p15:presenceInfo xmlns:p15="http://schemas.microsoft.com/office/powerpoint/2012/main" userId="laifu" providerId="None"/>
      </p:ext>
    </p:extLst>
  </p:cmAuthor>
  <p:cmAuthor id="2" name="翰霖" initials="翰霖" lastIdx="22" clrIdx="1">
    <p:extLst>
      <p:ext uri="{19B8F6BF-5375-455C-9EA6-DF929625EA0E}">
        <p15:presenceInfo xmlns:p15="http://schemas.microsoft.com/office/powerpoint/2012/main" userId="1a9b9ba0117678bd" providerId="Windows Live"/>
      </p:ext>
    </p:extLst>
  </p:cmAuthor>
  <p:cmAuthor id="3" name="Zhongtao Shen" initials="ZS" lastIdx="20" clrIdx="2">
    <p:extLst>
      <p:ext uri="{19B8F6BF-5375-455C-9EA6-DF929625EA0E}">
        <p15:presenceInfo xmlns:p15="http://schemas.microsoft.com/office/powerpoint/2012/main" userId="aa5d90b368baf1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ED5"/>
    <a:srgbClr val="008FD3"/>
    <a:srgbClr val="7FC7E9"/>
    <a:srgbClr val="E7E7E9"/>
    <a:srgbClr val="E7F3F4"/>
    <a:srgbClr val="F3F9FA"/>
    <a:srgbClr val="DBD856"/>
    <a:srgbClr val="FCFCF2"/>
    <a:srgbClr val="F9FAF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3136" autoAdjust="0"/>
  </p:normalViewPr>
  <p:slideViewPr>
    <p:cSldViewPr>
      <p:cViewPr varScale="1">
        <p:scale>
          <a:sx n="80" d="100"/>
          <a:sy n="80" d="100"/>
        </p:scale>
        <p:origin x="723" y="45"/>
      </p:cViewPr>
      <p:guideLst>
        <p:guide orient="horz" pos="2160"/>
        <p:guide pos="3840"/>
      </p:guideLst>
    </p:cSldViewPr>
  </p:slideViewPr>
  <p:outlineViewPr>
    <p:cViewPr>
      <p:scale>
        <a:sx n="33" d="100"/>
        <a:sy n="33" d="100"/>
      </p:scale>
      <p:origin x="0" y="-4458"/>
    </p:cViewPr>
  </p:outlineViewPr>
  <p:notesTextViewPr>
    <p:cViewPr>
      <p:scale>
        <a:sx n="3" d="2"/>
        <a:sy n="3" d="2"/>
      </p:scale>
      <p:origin x="0" y="0"/>
    </p:cViewPr>
  </p:notesTextViewPr>
  <p:notesViewPr>
    <p:cSldViewPr>
      <p:cViewPr varScale="1">
        <p:scale>
          <a:sx n="86" d="100"/>
          <a:sy n="86" d="100"/>
        </p:scale>
        <p:origin x="386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D:\felab514\FELProjects\_4_STCF_ECAL\Matlab_V4\testdata(U-I)AD11-24-03-1u-&#22686;&#30410;&#26354;&#3244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a:t>倍增因子</a:t>
            </a:r>
            <a:r>
              <a:rPr lang="en-US" altLang="zh-CN"/>
              <a:t>M</a:t>
            </a:r>
          </a:p>
        </c:rich>
      </c:tx>
      <c:overlay val="0"/>
      <c:spPr>
        <a:noFill/>
        <a:ln>
          <a:noFill/>
        </a:ln>
        <a:effectLst/>
      </c:spPr>
      <c:txPr>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smoothMarker"/>
        <c:varyColors val="0"/>
        <c:ser>
          <c:idx val="0"/>
          <c:order val="0"/>
          <c:tx>
            <c:strRef>
              <c:f>'testdata(U-I)AD11-24-03-1u-1017'!$E$1</c:f>
              <c:strCache>
                <c:ptCount val="1"/>
                <c:pt idx="0">
                  <c:v>倍增因子</c:v>
                </c:pt>
              </c:strCache>
            </c:strRef>
          </c:tx>
          <c:spPr>
            <a:ln w="19050" cap="rnd">
              <a:solidFill>
                <a:schemeClr val="accent1"/>
              </a:solidFill>
              <a:round/>
            </a:ln>
            <a:effectLst/>
          </c:spPr>
          <c:marker>
            <c:symbol val="none"/>
          </c:marker>
          <c:yVal>
            <c:numRef>
              <c:f>'testdata(U-I)AD11-24-03-1u-1017'!$E$2:$E$182</c:f>
              <c:numCache>
                <c:formatCode>0.0_ </c:formatCode>
                <c:ptCount val="181"/>
                <c:pt idx="0">
                  <c:v>1.0014636936936936</c:v>
                </c:pt>
                <c:pt idx="1">
                  <c:v>1.1145141441441442</c:v>
                </c:pt>
                <c:pt idx="2">
                  <c:v>1.1225736036036036</c:v>
                </c:pt>
                <c:pt idx="3">
                  <c:v>1.1363612612612615</c:v>
                </c:pt>
                <c:pt idx="4">
                  <c:v>1.1348269369369368</c:v>
                </c:pt>
                <c:pt idx="5">
                  <c:v>1.1422309909909911</c:v>
                </c:pt>
                <c:pt idx="6">
                  <c:v>1.1485764864864865</c:v>
                </c:pt>
                <c:pt idx="7">
                  <c:v>1.1567826126126126</c:v>
                </c:pt>
                <c:pt idx="8">
                  <c:v>1.1493107207207207</c:v>
                </c:pt>
                <c:pt idx="9">
                  <c:v>1.1530472072072073</c:v>
                </c:pt>
                <c:pt idx="10">
                  <c:v>1.1396097297297296</c:v>
                </c:pt>
                <c:pt idx="11">
                  <c:v>1.1539427927927928</c:v>
                </c:pt>
                <c:pt idx="12">
                  <c:v>1.1473272072072072</c:v>
                </c:pt>
                <c:pt idx="13">
                  <c:v>1.1586685585585585</c:v>
                </c:pt>
                <c:pt idx="14">
                  <c:v>1.1561936936936938</c:v>
                </c:pt>
                <c:pt idx="15">
                  <c:v>1.1590054054054053</c:v>
                </c:pt>
                <c:pt idx="16">
                  <c:v>1.1559483783783784</c:v>
                </c:pt>
                <c:pt idx="17">
                  <c:v>1.1635248648648648</c:v>
                </c:pt>
                <c:pt idx="18">
                  <c:v>1.1646557657657659</c:v>
                </c:pt>
                <c:pt idx="19">
                  <c:v>1.1666445045045044</c:v>
                </c:pt>
                <c:pt idx="20">
                  <c:v>1.1752874774774775</c:v>
                </c:pt>
                <c:pt idx="21">
                  <c:v>1.170358918918919</c:v>
                </c:pt>
                <c:pt idx="22">
                  <c:v>1.1787363963963964</c:v>
                </c:pt>
                <c:pt idx="23">
                  <c:v>1.182941981981982</c:v>
                </c:pt>
                <c:pt idx="24">
                  <c:v>1.1893213513513514</c:v>
                </c:pt>
                <c:pt idx="25">
                  <c:v>1.2036872972972972</c:v>
                </c:pt>
                <c:pt idx="26">
                  <c:v>1.2179451351351349</c:v>
                </c:pt>
                <c:pt idx="27">
                  <c:v>1.2540955855855855</c:v>
                </c:pt>
                <c:pt idx="28">
                  <c:v>1.3104949549549552</c:v>
                </c:pt>
                <c:pt idx="29">
                  <c:v>1.4301281081081083</c:v>
                </c:pt>
                <c:pt idx="30">
                  <c:v>1.7401933333333335</c:v>
                </c:pt>
                <c:pt idx="31">
                  <c:v>2.861858918918919</c:v>
                </c:pt>
                <c:pt idx="32">
                  <c:v>5.4457163063063065</c:v>
                </c:pt>
                <c:pt idx="33">
                  <c:v>5.6201286486486488</c:v>
                </c:pt>
                <c:pt idx="34">
                  <c:v>5.7322122522522525</c:v>
                </c:pt>
                <c:pt idx="35">
                  <c:v>5.8326307207207204</c:v>
                </c:pt>
                <c:pt idx="36">
                  <c:v>5.9097019819819812</c:v>
                </c:pt>
                <c:pt idx="37">
                  <c:v>5.9465821621621622</c:v>
                </c:pt>
                <c:pt idx="38">
                  <c:v>6.0382561261261261</c:v>
                </c:pt>
                <c:pt idx="39">
                  <c:v>6.084522792792793</c:v>
                </c:pt>
                <c:pt idx="40">
                  <c:v>6.1321090090090085</c:v>
                </c:pt>
                <c:pt idx="41">
                  <c:v>6.1897909009009009</c:v>
                </c:pt>
                <c:pt idx="42">
                  <c:v>6.275272072072072</c:v>
                </c:pt>
                <c:pt idx="43">
                  <c:v>6.3284828828828825</c:v>
                </c:pt>
                <c:pt idx="44">
                  <c:v>6.3518745945945936</c:v>
                </c:pt>
                <c:pt idx="45">
                  <c:v>6.3941738738738731</c:v>
                </c:pt>
                <c:pt idx="46">
                  <c:v>6.4850666666666665</c:v>
                </c:pt>
                <c:pt idx="47">
                  <c:v>6.518596126126126</c:v>
                </c:pt>
                <c:pt idx="48">
                  <c:v>6.5303104504504503</c:v>
                </c:pt>
                <c:pt idx="49">
                  <c:v>6.6405518018018022</c:v>
                </c:pt>
                <c:pt idx="50">
                  <c:v>6.6728159459459455</c:v>
                </c:pt>
                <c:pt idx="51">
                  <c:v>6.7025094594594599</c:v>
                </c:pt>
                <c:pt idx="52">
                  <c:v>6.7639016216216223</c:v>
                </c:pt>
                <c:pt idx="53">
                  <c:v>6.8345487387387385</c:v>
                </c:pt>
                <c:pt idx="54">
                  <c:v>6.9387085585585595</c:v>
                </c:pt>
                <c:pt idx="55">
                  <c:v>7.0025272072072076</c:v>
                </c:pt>
                <c:pt idx="56">
                  <c:v>7.0770709009009014</c:v>
                </c:pt>
                <c:pt idx="57">
                  <c:v>7.1331254054054058</c:v>
                </c:pt>
                <c:pt idx="58">
                  <c:v>7.1629543243243239</c:v>
                </c:pt>
                <c:pt idx="59">
                  <c:v>7.2732254954954954</c:v>
                </c:pt>
                <c:pt idx="60">
                  <c:v>7.2825940540540541</c:v>
                </c:pt>
                <c:pt idx="61">
                  <c:v>7.4007371171171172</c:v>
                </c:pt>
                <c:pt idx="62">
                  <c:v>7.4796623423423423</c:v>
                </c:pt>
                <c:pt idx="63">
                  <c:v>7.4838022522522518</c:v>
                </c:pt>
                <c:pt idx="64">
                  <c:v>7.5716172972972977</c:v>
                </c:pt>
                <c:pt idx="65">
                  <c:v>7.677343423423423</c:v>
                </c:pt>
                <c:pt idx="66">
                  <c:v>7.7301280180180179</c:v>
                </c:pt>
                <c:pt idx="67">
                  <c:v>7.8216150450450446</c:v>
                </c:pt>
                <c:pt idx="68">
                  <c:v>7.9124202702702711</c:v>
                </c:pt>
                <c:pt idx="69">
                  <c:v>8.0358349549549555</c:v>
                </c:pt>
                <c:pt idx="70">
                  <c:v>8.0970918018018025</c:v>
                </c:pt>
                <c:pt idx="71">
                  <c:v>8.1758119819819814</c:v>
                </c:pt>
                <c:pt idx="72">
                  <c:v>8.2324106306306302</c:v>
                </c:pt>
                <c:pt idx="73">
                  <c:v>8.2940131531531538</c:v>
                </c:pt>
                <c:pt idx="74">
                  <c:v>8.4006068468468467</c:v>
                </c:pt>
                <c:pt idx="75">
                  <c:v>8.4659850450450449</c:v>
                </c:pt>
                <c:pt idx="76">
                  <c:v>8.5938003603603601</c:v>
                </c:pt>
                <c:pt idx="77">
                  <c:v>8.723665855855856</c:v>
                </c:pt>
                <c:pt idx="78">
                  <c:v>8.756326126126126</c:v>
                </c:pt>
                <c:pt idx="79">
                  <c:v>8.8533792792792791</c:v>
                </c:pt>
                <c:pt idx="80">
                  <c:v>9.0373929729729738</c:v>
                </c:pt>
                <c:pt idx="81">
                  <c:v>9.1615734234234232</c:v>
                </c:pt>
                <c:pt idx="82">
                  <c:v>9.264708108108108</c:v>
                </c:pt>
                <c:pt idx="83">
                  <c:v>9.3611007207207209</c:v>
                </c:pt>
                <c:pt idx="84">
                  <c:v>9.4709245945945941</c:v>
                </c:pt>
                <c:pt idx="85">
                  <c:v>9.5720090090090082</c:v>
                </c:pt>
                <c:pt idx="86">
                  <c:v>9.7151790090090078</c:v>
                </c:pt>
                <c:pt idx="87">
                  <c:v>9.8360518018018031</c:v>
                </c:pt>
                <c:pt idx="88">
                  <c:v>9.9024454054054036</c:v>
                </c:pt>
                <c:pt idx="89">
                  <c:v>10.003471171171171</c:v>
                </c:pt>
                <c:pt idx="90">
                  <c:v>10.11859900900901</c:v>
                </c:pt>
                <c:pt idx="91">
                  <c:v>10.266563873873874</c:v>
                </c:pt>
                <c:pt idx="92">
                  <c:v>10.475160900900901</c:v>
                </c:pt>
                <c:pt idx="93">
                  <c:v>10.637944504504505</c:v>
                </c:pt>
                <c:pt idx="94">
                  <c:v>10.720349099099099</c:v>
                </c:pt>
                <c:pt idx="95">
                  <c:v>10.885832612612612</c:v>
                </c:pt>
                <c:pt idx="96">
                  <c:v>11.043487207207207</c:v>
                </c:pt>
                <c:pt idx="97">
                  <c:v>11.233704684684684</c:v>
                </c:pt>
                <c:pt idx="98">
                  <c:v>11.388468108108109</c:v>
                </c:pt>
                <c:pt idx="99">
                  <c:v>11.574257567567567</c:v>
                </c:pt>
                <c:pt idx="100">
                  <c:v>11.714346756756758</c:v>
                </c:pt>
                <c:pt idx="101">
                  <c:v>11.990692702702702</c:v>
                </c:pt>
                <c:pt idx="102">
                  <c:v>12.115762252252251</c:v>
                </c:pt>
                <c:pt idx="103">
                  <c:v>12.350389549549549</c:v>
                </c:pt>
                <c:pt idx="104">
                  <c:v>12.531560360360359</c:v>
                </c:pt>
                <c:pt idx="105">
                  <c:v>12.813158288288289</c:v>
                </c:pt>
                <c:pt idx="106">
                  <c:v>12.992416756756755</c:v>
                </c:pt>
                <c:pt idx="107">
                  <c:v>13.220714234234235</c:v>
                </c:pt>
                <c:pt idx="108">
                  <c:v>13.373928288288289</c:v>
                </c:pt>
                <c:pt idx="109">
                  <c:v>13.616985765765765</c:v>
                </c:pt>
                <c:pt idx="110">
                  <c:v>13.859855135135135</c:v>
                </c:pt>
                <c:pt idx="111">
                  <c:v>14.201084684684684</c:v>
                </c:pt>
                <c:pt idx="112">
                  <c:v>14.500174054054055</c:v>
                </c:pt>
                <c:pt idx="113">
                  <c:v>14.693817117117117</c:v>
                </c:pt>
                <c:pt idx="114">
                  <c:v>14.951137477477477</c:v>
                </c:pt>
                <c:pt idx="115">
                  <c:v>15.305938558558557</c:v>
                </c:pt>
                <c:pt idx="116">
                  <c:v>15.692803333333334</c:v>
                </c:pt>
                <c:pt idx="117">
                  <c:v>16.072792342342343</c:v>
                </c:pt>
                <c:pt idx="118">
                  <c:v>16.411544954954955</c:v>
                </c:pt>
                <c:pt idx="119">
                  <c:v>16.722471351351349</c:v>
                </c:pt>
                <c:pt idx="120">
                  <c:v>17.041536216216215</c:v>
                </c:pt>
                <c:pt idx="121">
                  <c:v>17.498276486486485</c:v>
                </c:pt>
                <c:pt idx="122">
                  <c:v>17.909545495495497</c:v>
                </c:pt>
                <c:pt idx="123">
                  <c:v>18.329628288288287</c:v>
                </c:pt>
                <c:pt idx="124">
                  <c:v>18.747427387387386</c:v>
                </c:pt>
                <c:pt idx="125">
                  <c:v>19.279338648648647</c:v>
                </c:pt>
                <c:pt idx="126">
                  <c:v>19.80683864864865</c:v>
                </c:pt>
                <c:pt idx="127">
                  <c:v>20.252371711711714</c:v>
                </c:pt>
                <c:pt idx="128">
                  <c:v>20.913624144144144</c:v>
                </c:pt>
                <c:pt idx="129">
                  <c:v>21.471408558558558</c:v>
                </c:pt>
                <c:pt idx="130">
                  <c:v>22.134208558558562</c:v>
                </c:pt>
                <c:pt idx="131">
                  <c:v>22.926063423423425</c:v>
                </c:pt>
                <c:pt idx="132">
                  <c:v>23.536027747747749</c:v>
                </c:pt>
                <c:pt idx="133">
                  <c:v>24.19474135135135</c:v>
                </c:pt>
                <c:pt idx="134">
                  <c:v>24.944868918918921</c:v>
                </c:pt>
                <c:pt idx="135">
                  <c:v>25.926463333333334</c:v>
                </c:pt>
                <c:pt idx="136">
                  <c:v>26.795007117117116</c:v>
                </c:pt>
                <c:pt idx="137">
                  <c:v>27.897561711711713</c:v>
                </c:pt>
                <c:pt idx="138">
                  <c:v>28.858426846846847</c:v>
                </c:pt>
                <c:pt idx="139">
                  <c:v>29.951775675675673</c:v>
                </c:pt>
                <c:pt idx="140">
                  <c:v>31.308446036036035</c:v>
                </c:pt>
                <c:pt idx="141">
                  <c:v>32.43859864864865</c:v>
                </c:pt>
                <c:pt idx="142">
                  <c:v>33.771789099099095</c:v>
                </c:pt>
                <c:pt idx="143">
                  <c:v>35.418462162162164</c:v>
                </c:pt>
                <c:pt idx="144">
                  <c:v>37.201951351351354</c:v>
                </c:pt>
                <c:pt idx="145">
                  <c:v>39.020624504504504</c:v>
                </c:pt>
                <c:pt idx="146">
                  <c:v>40.843332252252253</c:v>
                </c:pt>
                <c:pt idx="147">
                  <c:v>42.967646306306314</c:v>
                </c:pt>
                <c:pt idx="148">
                  <c:v>45.797165315315311</c:v>
                </c:pt>
                <c:pt idx="149">
                  <c:v>48.232937567567568</c:v>
                </c:pt>
                <c:pt idx="150">
                  <c:v>51.463738738738741</c:v>
                </c:pt>
              </c:numCache>
            </c:numRef>
          </c:yVal>
          <c:smooth val="1"/>
          <c:extLst>
            <c:ext xmlns:c16="http://schemas.microsoft.com/office/drawing/2014/chart" uri="{C3380CC4-5D6E-409C-BE32-E72D297353CC}">
              <c16:uniqueId val="{00000000-66B9-4FAD-92D4-BDA3D85F72B9}"/>
            </c:ext>
          </c:extLst>
        </c:ser>
        <c:dLbls>
          <c:showLegendKey val="0"/>
          <c:showVal val="0"/>
          <c:showCatName val="0"/>
          <c:showSerName val="0"/>
          <c:showPercent val="0"/>
          <c:showBubbleSize val="0"/>
        </c:dLbls>
        <c:axId val="332191386"/>
        <c:axId val="138956775"/>
      </c:scatterChart>
      <c:valAx>
        <c:axId val="332191386"/>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0" vertOverflow="ellipsis" vert="horz" wrap="square" anchor="ctr" anchorCtr="1"/>
              <a:lstStyle/>
              <a:p>
                <a:pPr defTabSz="914400">
                  <a:defRPr lang="zh-CN" sz="1200" b="1" i="0" u="none" strike="noStrike" kern="1200" baseline="0">
                    <a:solidFill>
                      <a:schemeClr val="tx1">
                        <a:lumMod val="65000"/>
                        <a:lumOff val="35000"/>
                      </a:schemeClr>
                    </a:solidFill>
                    <a:latin typeface="+mn-lt"/>
                    <a:ea typeface="+mn-ea"/>
                    <a:cs typeface="+mn-cs"/>
                  </a:defRPr>
                </a:pPr>
                <a:r>
                  <a:rPr lang="zh-CN" altLang="en-US" sz="1200" b="1"/>
                  <a:t>电压</a:t>
                </a:r>
                <a:r>
                  <a:rPr lang="en-US" altLang="zh-CN" sz="1200" b="1"/>
                  <a:t>/V</a:t>
                </a:r>
              </a:p>
            </c:rich>
          </c:tx>
          <c:overlay val="0"/>
          <c:spPr>
            <a:noFill/>
            <a:ln>
              <a:noFill/>
            </a:ln>
            <a:effectLst/>
          </c:spPr>
          <c:txPr>
            <a:bodyPr rot="0" spcFirstLastPara="0" vertOverflow="ellipsis" vert="horz" wrap="square" anchor="ctr" anchorCtr="1"/>
            <a:lstStyle/>
            <a:p>
              <a:pPr defTabSz="914400">
                <a:defRPr lang="zh-CN" sz="1200" b="1" i="0" u="none" strike="noStrike" kern="1200" baseline="0">
                  <a:solidFill>
                    <a:schemeClr val="tx1">
                      <a:lumMod val="65000"/>
                      <a:lumOff val="35000"/>
                    </a:schemeClr>
                  </a:solidFill>
                  <a:latin typeface="+mn-lt"/>
                  <a:ea typeface="+mn-ea"/>
                  <a:cs typeface="+mn-cs"/>
                </a:defRPr>
              </a:pPr>
              <a:endParaRPr lang="zh-CN"/>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38956775"/>
        <c:crosses val="autoZero"/>
        <c:crossBetween val="midCat"/>
      </c:valAx>
      <c:valAx>
        <c:axId val="13895677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zh-CN" sz="1200" b="1" i="0" u="none" strike="noStrike" kern="1200" baseline="0">
                    <a:solidFill>
                      <a:schemeClr val="tx1">
                        <a:lumMod val="65000"/>
                        <a:lumOff val="35000"/>
                      </a:schemeClr>
                    </a:solidFill>
                    <a:latin typeface="+mn-lt"/>
                    <a:ea typeface="+mn-ea"/>
                    <a:cs typeface="+mn-cs"/>
                  </a:defRPr>
                </a:pPr>
                <a:r>
                  <a:rPr lang="zh-CN" altLang="en-US" sz="1200" b="1"/>
                  <a:t>增益</a:t>
                </a:r>
              </a:p>
            </c:rich>
          </c:tx>
          <c:overlay val="0"/>
          <c:spPr>
            <a:noFill/>
            <a:ln>
              <a:noFill/>
            </a:ln>
            <a:effectLst/>
          </c:spPr>
          <c:txPr>
            <a:bodyPr rot="-5400000" spcFirstLastPara="0" vertOverflow="ellipsis" vert="horz" wrap="square" anchor="ctr" anchorCtr="1"/>
            <a:lstStyle/>
            <a:p>
              <a:pPr defTabSz="914400">
                <a:defRPr lang="zh-CN" sz="1200" b="1" i="0" u="none" strike="noStrike" kern="1200" baseline="0">
                  <a:solidFill>
                    <a:schemeClr val="tx1">
                      <a:lumMod val="65000"/>
                      <a:lumOff val="35000"/>
                    </a:schemeClr>
                  </a:solidFill>
                  <a:latin typeface="+mn-lt"/>
                  <a:ea typeface="+mn-ea"/>
                  <a:cs typeface="+mn-cs"/>
                </a:defRPr>
              </a:pPr>
              <a:endParaRPr lang="zh-CN"/>
            </a:p>
          </c:txPr>
        </c:title>
        <c:numFmt formatCode="0.0_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332191386"/>
        <c:crosses val="autoZero"/>
        <c:crossBetween val="midCat"/>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7EABB947-540F-4CE7-6661-606F74274A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2EA5E85D-306D-FE21-8534-62CBC8DF36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DCD139-E5E1-4B88-A4E7-0D9B31AB4662}" type="datetimeFigureOut">
              <a:rPr lang="zh-CN" altLang="en-US" smtClean="0"/>
              <a:t>2025/4/18</a:t>
            </a:fld>
            <a:endParaRPr lang="zh-CN" altLang="en-US"/>
          </a:p>
        </p:txBody>
      </p:sp>
      <p:sp>
        <p:nvSpPr>
          <p:cNvPr id="4" name="页脚占位符 3">
            <a:extLst>
              <a:ext uri="{FF2B5EF4-FFF2-40B4-BE49-F238E27FC236}">
                <a16:creationId xmlns:a16="http://schemas.microsoft.com/office/drawing/2014/main" id="{D84AE6CB-E0EE-14FD-1280-211877D76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0116CEA2-CEB6-D64E-A154-A4500C78AF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489624-F964-44BF-91AD-1C099DD88D5F}" type="slidenum">
              <a:rPr lang="zh-CN" altLang="en-US" smtClean="0"/>
              <a:t>‹#›</a:t>
            </a:fld>
            <a:endParaRPr lang="zh-CN" altLang="en-US"/>
          </a:p>
        </p:txBody>
      </p:sp>
    </p:spTree>
    <p:extLst>
      <p:ext uri="{BB962C8B-B14F-4D97-AF65-F5344CB8AC3E}">
        <p14:creationId xmlns:p14="http://schemas.microsoft.com/office/powerpoint/2010/main" val="27766278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A8F6AD9D-B46F-44AD-B8A7-C7D9A6C6815E}" type="datetimeFigureOut">
              <a:rPr lang="zh-CN" altLang="en-US"/>
              <a:t>2025/4/18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942B2A61-04D9-4F3F-B552-30C9EE439422}" type="slidenum">
              <a:rPr lang="zh-CN" altLang="en-US"/>
              <a:t>‹#›</a:t>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各位专家，领导，同学们，大家好，我叫于翰霖，来自中国科学技术大学，我代表</a:t>
            </a:r>
            <a:r>
              <a:rPr lang="en-US" altLang="zh-CN" dirty="0"/>
              <a:t>STCF ECAL</a:t>
            </a:r>
            <a:r>
              <a:rPr lang="zh-CN" altLang="en-US" dirty="0"/>
              <a:t>工作组为大家介绍</a:t>
            </a:r>
            <a:r>
              <a:rPr lang="en-US" altLang="zh-CN" sz="12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APD</a:t>
            </a:r>
            <a:r>
              <a:rPr lang="zh-CN" altLang="en-US" sz="12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在下一代高亮度正负电子对撞机谱仪量能器中的应用</a:t>
            </a:r>
            <a:endParaRPr lang="en-US" altLang="zh-CN" dirty="0"/>
          </a:p>
        </p:txBody>
      </p:sp>
    </p:spTree>
    <p:extLst>
      <p:ext uri="{BB962C8B-B14F-4D97-AF65-F5344CB8AC3E}">
        <p14:creationId xmlns:p14="http://schemas.microsoft.com/office/powerpoint/2010/main" val="436530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relationship between system noise and parameters is simulated according to the theoretical noise formula. The figure on the left shows the simulation results of system noise, detector capacitance, and number of JFETs. It can be seen that in the case of a large input capacitance, the total noise can be reduced by increasing the number of JFETs, and in the case of an APD with a junction capacitance of 270 picofarad, a better noise level can be achieved by using three JFETs in parallel. The figure on the right show noise reaches the minimum when the shaping time is around 100 ns, which meets the design requirements.</a:t>
                </a:r>
              </a:p>
              <a:p>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为了进一步确定</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跨导以及成形时间的选择，本课题根据得到的</a:t>
                </a:r>
                <a:r>
                  <a:rPr lang="zh-CN" altLang="en-US" sz="1200" kern="1200" dirty="0">
                    <a:solidFill>
                      <a:schemeClr val="tx1"/>
                    </a:solidFill>
                    <a:effectLst/>
                    <a:latin typeface="+mn-lt"/>
                    <a:ea typeface="+mn-ea"/>
                    <a:cs typeface="+mn-cs"/>
                  </a:rPr>
                  <a:t>理论</a:t>
                </a:r>
                <a:r>
                  <a:rPr lang="zh-CN" altLang="zh-CN" sz="1200" kern="1200" dirty="0">
                    <a:solidFill>
                      <a:schemeClr val="tx1"/>
                    </a:solidFill>
                    <a:effectLst/>
                    <a:latin typeface="+mn-lt"/>
                    <a:ea typeface="+mn-ea"/>
                    <a:cs typeface="+mn-cs"/>
                  </a:rPr>
                  <a:t>噪声公式，对系统噪声与相关参数的关系进行了仿真。左图是</a:t>
                </a:r>
                <a:r>
                  <a:rPr lang="zh-CN" altLang="en-US" sz="1200" kern="1200" dirty="0">
                    <a:solidFill>
                      <a:schemeClr val="tx1"/>
                    </a:solidFill>
                    <a:effectLst/>
                    <a:latin typeface="+mn-lt"/>
                    <a:ea typeface="+mn-ea"/>
                    <a:cs typeface="+mn-cs"/>
                  </a:rPr>
                  <a:t>系统</a:t>
                </a:r>
                <a:r>
                  <a:rPr lang="zh-CN" altLang="zh-CN" sz="1200" kern="1200" dirty="0">
                    <a:solidFill>
                      <a:schemeClr val="tx1"/>
                    </a:solidFill>
                    <a:effectLst/>
                    <a:latin typeface="+mn-lt"/>
                    <a:ea typeface="+mn-ea"/>
                    <a:cs typeface="+mn-cs"/>
                  </a:rPr>
                  <a:t>噪声与探测器电容、</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数量的仿真计算结果。可以看出，在输入电容较大的情况下，通过增加</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数量来提高跨导，</a:t>
                </a:r>
                <a:r>
                  <a:rPr lang="zh-CN" altLang="en-US" sz="1200" kern="1200" dirty="0">
                    <a:solidFill>
                      <a:schemeClr val="tx1"/>
                    </a:solidFill>
                    <a:effectLst/>
                    <a:latin typeface="+mn-lt"/>
                    <a:ea typeface="+mn-ea"/>
                    <a:cs typeface="+mn-cs"/>
                  </a:rPr>
                  <a:t>可以</a:t>
                </a:r>
                <a:r>
                  <a:rPr lang="zh-CN" altLang="zh-CN" sz="1200" kern="1200" dirty="0">
                    <a:solidFill>
                      <a:schemeClr val="tx1"/>
                    </a:solidFill>
                    <a:effectLst/>
                    <a:latin typeface="+mn-lt"/>
                    <a:ea typeface="+mn-ea"/>
                    <a:cs typeface="+mn-cs"/>
                  </a:rPr>
                  <a:t>使总噪声按照</a:t>
                </a:r>
                <a:r>
                  <a:rPr lang="en-US" altLang="zh-CN" sz="1200" i="0" kern="1200">
                    <a:solidFill>
                      <a:schemeClr val="tx1"/>
                    </a:solidFill>
                    <a:effectLst/>
                    <a:latin typeface="Cambria Math" panose="02040503050406030204" pitchFamily="18" charset="0"/>
                    <a:ea typeface="+mn-ea"/>
                    <a:cs typeface="+mn-cs"/>
                  </a:rPr>
                  <a:t>1/</a:t>
                </a:r>
                <a:r>
                  <a:rPr lang="zh-CN" altLang="zh-CN" sz="1200" i="0" kern="1200">
                    <a:solidFill>
                      <a:schemeClr val="tx1"/>
                    </a:solidFill>
                    <a:effectLst/>
                    <a:latin typeface="Cambria Math" panose="02040503050406030204" pitchFamily="18" charset="0"/>
                    <a:ea typeface="+mn-ea"/>
                    <a:cs typeface="+mn-cs"/>
                  </a:rPr>
                  <a:t>√</a:t>
                </a:r>
                <a:r>
                  <a:rPr lang="en-US" altLang="zh-CN" sz="1200" i="0" kern="1200">
                    <a:solidFill>
                      <a:schemeClr val="tx1"/>
                    </a:solidFill>
                    <a:effectLst/>
                    <a:latin typeface="Cambria Math" panose="02040503050406030204" pitchFamily="18" charset="0"/>
                    <a:ea typeface="+mn-ea"/>
                    <a:cs typeface="+mn-cs"/>
                  </a:rPr>
                  <a:t>n</a:t>
                </a:r>
                <a:r>
                  <a:rPr lang="zh-CN" altLang="zh-CN" sz="1200" kern="1200" dirty="0">
                    <a:solidFill>
                      <a:schemeClr val="tx1"/>
                    </a:solidFill>
                    <a:effectLst/>
                    <a:latin typeface="+mn-lt"/>
                    <a:ea typeface="+mn-ea"/>
                    <a:cs typeface="+mn-cs"/>
                  </a:rPr>
                  <a:t>的</a:t>
                </a:r>
                <a:r>
                  <a:rPr lang="zh-CN" altLang="en-US" sz="1200" kern="1200" dirty="0">
                    <a:solidFill>
                      <a:schemeClr val="tx1"/>
                    </a:solidFill>
                    <a:effectLst/>
                    <a:latin typeface="+mn-lt"/>
                    <a:ea typeface="+mn-ea"/>
                    <a:cs typeface="+mn-cs"/>
                  </a:rPr>
                  <a:t>趋势</a:t>
                </a:r>
                <a:r>
                  <a:rPr lang="zh-CN" altLang="zh-CN" sz="1200" kern="1200" dirty="0">
                    <a:solidFill>
                      <a:schemeClr val="tx1"/>
                    </a:solidFill>
                    <a:effectLst/>
                    <a:latin typeface="+mn-lt"/>
                    <a:ea typeface="+mn-ea"/>
                    <a:cs typeface="+mn-cs"/>
                  </a:rPr>
                  <a:t>进行降低；对于结电容</a:t>
                </a:r>
                <a:r>
                  <a:rPr lang="en-US" altLang="zh-CN" sz="1200" kern="1200" dirty="0">
                    <a:solidFill>
                      <a:schemeClr val="tx1"/>
                    </a:solidFill>
                    <a:effectLst/>
                    <a:latin typeface="+mn-lt"/>
                    <a:ea typeface="+mn-ea"/>
                    <a:cs typeface="+mn-cs"/>
                  </a:rPr>
                  <a:t>270 pF</a:t>
                </a:r>
                <a:r>
                  <a:rPr lang="zh-CN" altLang="zh-CN" sz="1200" kern="1200" dirty="0">
                    <a:solidFill>
                      <a:schemeClr val="tx1"/>
                    </a:solidFill>
                    <a:effectLst/>
                    <a:latin typeface="+mn-lt"/>
                    <a:ea typeface="+mn-ea"/>
                    <a:cs typeface="+mn-cs"/>
                  </a:rPr>
                  <a:t>的</a:t>
                </a:r>
                <a:r>
                  <a:rPr lang="en-US" altLang="zh-CN" sz="1200" kern="1200" dirty="0">
                    <a:solidFill>
                      <a:schemeClr val="tx1"/>
                    </a:solidFill>
                    <a:effectLst/>
                    <a:latin typeface="+mn-lt"/>
                    <a:ea typeface="+mn-ea"/>
                    <a:cs typeface="+mn-cs"/>
                  </a:rPr>
                  <a:t>APD</a:t>
                </a:r>
                <a:r>
                  <a:rPr lang="zh-CN" altLang="zh-CN" sz="1200" kern="1200" dirty="0">
                    <a:solidFill>
                      <a:schemeClr val="tx1"/>
                    </a:solidFill>
                    <a:effectLst/>
                    <a:latin typeface="+mn-lt"/>
                    <a:ea typeface="+mn-ea"/>
                    <a:cs typeface="+mn-cs"/>
                  </a:rPr>
                  <a:t>而言，采用三个</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并联可以实现更</a:t>
                </a:r>
                <a:r>
                  <a:rPr lang="zh-CN" altLang="en-US" sz="1200" kern="1200" dirty="0">
                    <a:solidFill>
                      <a:schemeClr val="tx1"/>
                    </a:solidFill>
                    <a:effectLst/>
                    <a:latin typeface="+mn-lt"/>
                    <a:ea typeface="+mn-ea"/>
                    <a:cs typeface="+mn-cs"/>
                  </a:rPr>
                  <a:t>好</a:t>
                </a:r>
                <a:r>
                  <a:rPr lang="zh-CN" altLang="zh-CN" sz="1200" kern="1200" dirty="0">
                    <a:solidFill>
                      <a:schemeClr val="tx1"/>
                    </a:solidFill>
                    <a:effectLst/>
                    <a:latin typeface="+mn-lt"/>
                    <a:ea typeface="+mn-ea"/>
                    <a:cs typeface="+mn-cs"/>
                  </a:rPr>
                  <a:t>噪声</a:t>
                </a:r>
                <a:r>
                  <a:rPr lang="zh-CN" altLang="en-US" sz="1200" kern="1200" dirty="0">
                    <a:solidFill>
                      <a:schemeClr val="tx1"/>
                    </a:solidFill>
                    <a:effectLst/>
                    <a:latin typeface="+mn-lt"/>
                    <a:ea typeface="+mn-ea"/>
                    <a:cs typeface="+mn-cs"/>
                  </a:rPr>
                  <a:t>水平</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右图是</a:t>
                </a:r>
                <a:r>
                  <a:rPr lang="zh-CN" altLang="en-US" sz="1200" kern="1200" dirty="0">
                    <a:solidFill>
                      <a:schemeClr val="tx1"/>
                    </a:solidFill>
                    <a:effectLst/>
                    <a:latin typeface="+mn-lt"/>
                    <a:ea typeface="+mn-ea"/>
                    <a:cs typeface="+mn-cs"/>
                  </a:rPr>
                  <a:t>系统</a:t>
                </a:r>
                <a:r>
                  <a:rPr lang="zh-CN" altLang="zh-CN" sz="1200" kern="1200" dirty="0">
                    <a:solidFill>
                      <a:schemeClr val="tx1"/>
                    </a:solidFill>
                    <a:effectLst/>
                    <a:latin typeface="+mn-lt"/>
                    <a:ea typeface="+mn-ea"/>
                    <a:cs typeface="+mn-cs"/>
                  </a:rPr>
                  <a:t>噪声与成形时间的仿真结果。随着成形时间的增大，总噪声呈现先减小后增大的趋势；当成形时间在</a:t>
                </a:r>
                <a:r>
                  <a:rPr lang="en-US" altLang="zh-CN" sz="1200" kern="1200" dirty="0">
                    <a:solidFill>
                      <a:schemeClr val="tx1"/>
                    </a:solidFill>
                    <a:effectLst/>
                    <a:latin typeface="+mn-lt"/>
                    <a:ea typeface="+mn-ea"/>
                    <a:cs typeface="+mn-cs"/>
                  </a:rPr>
                  <a:t>100 ns</a:t>
                </a:r>
                <a:r>
                  <a:rPr lang="zh-CN" altLang="zh-CN" sz="1200" kern="1200" dirty="0">
                    <a:solidFill>
                      <a:schemeClr val="tx1"/>
                    </a:solidFill>
                    <a:effectLst/>
                    <a:latin typeface="+mn-lt"/>
                    <a:ea typeface="+mn-ea"/>
                    <a:cs typeface="+mn-cs"/>
                  </a:rPr>
                  <a:t>附近时，总噪声达到最小。</a:t>
                </a:r>
                <a:r>
                  <a:rPr lang="zh-CN" altLang="en-US" sz="1200" kern="1200" dirty="0">
                    <a:solidFill>
                      <a:schemeClr val="tx1"/>
                    </a:solidFill>
                    <a:effectLst/>
                    <a:latin typeface="+mn-lt"/>
                    <a:ea typeface="+mn-ea"/>
                    <a:cs typeface="+mn-cs"/>
                  </a:rPr>
                  <a:t>对应指标可以</a:t>
                </a:r>
                <a:r>
                  <a:rPr lang="zh-CN" altLang="zh-CN" sz="1200" kern="1200" dirty="0">
                    <a:solidFill>
                      <a:schemeClr val="tx1"/>
                    </a:solidFill>
                    <a:effectLst/>
                    <a:latin typeface="+mn-lt"/>
                    <a:ea typeface="+mn-ea"/>
                    <a:cs typeface="+mn-cs"/>
                  </a:rPr>
                  <a:t>满足设计需求。</a:t>
                </a:r>
              </a:p>
            </p:txBody>
          </p:sp>
        </mc:Fallback>
      </mc:AlternateContent>
    </p:spTree>
    <p:extLst>
      <p:ext uri="{BB962C8B-B14F-4D97-AF65-F5344CB8AC3E}">
        <p14:creationId xmlns:p14="http://schemas.microsoft.com/office/powerpoint/2010/main" val="566455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9619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0" i="0" dirty="0">
                <a:solidFill>
                  <a:srgbClr val="525252"/>
                </a:solidFill>
                <a:effectLst/>
                <a:latin typeface="Segoe UI" panose="020B0502040204020203" pitchFamily="34" charset="0"/>
              </a:rPr>
              <a:t>First, the background of STCF ECAL</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首先介绍研究背景</a:t>
            </a:r>
          </a:p>
          <a:p>
            <a:endParaRPr lang="zh-CN" altLang="en-US" dirty="0"/>
          </a:p>
        </p:txBody>
      </p:sp>
    </p:spTree>
    <p:extLst>
      <p:ext uri="{BB962C8B-B14F-4D97-AF65-F5344CB8AC3E}">
        <p14:creationId xmlns:p14="http://schemas.microsoft.com/office/powerpoint/2010/main" val="3368111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09807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3426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0" i="0" dirty="0">
                <a:solidFill>
                  <a:srgbClr val="525252"/>
                </a:solidFill>
                <a:effectLst/>
                <a:latin typeface="Segoe UI" panose="020B0502040204020203" pitchFamily="34" charset="0"/>
              </a:rPr>
              <a:t>First, the background of STCF ECAL</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首先介绍研究背景</a:t>
            </a:r>
          </a:p>
          <a:p>
            <a:endParaRPr lang="zh-CN" altLang="en-US" dirty="0"/>
          </a:p>
        </p:txBody>
      </p:sp>
    </p:spTree>
    <p:extLst>
      <p:ext uri="{BB962C8B-B14F-4D97-AF65-F5344CB8AC3E}">
        <p14:creationId xmlns:p14="http://schemas.microsoft.com/office/powerpoint/2010/main" val="40839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sz="1200" b="0" dirty="0">
              <a:latin typeface="+mn-ea"/>
              <a:cs typeface="+mn-ea"/>
            </a:endParaRPr>
          </a:p>
        </p:txBody>
      </p:sp>
    </p:spTree>
    <p:extLst>
      <p:ext uri="{BB962C8B-B14F-4D97-AF65-F5344CB8AC3E}">
        <p14:creationId xmlns:p14="http://schemas.microsoft.com/office/powerpoint/2010/main" val="952902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感谢各位专家，领导，同学的倾听，我的报告到此结束，谢谢大家！</a:t>
            </a:r>
          </a:p>
        </p:txBody>
      </p:sp>
    </p:spTree>
    <p:extLst>
      <p:ext uri="{BB962C8B-B14F-4D97-AF65-F5344CB8AC3E}">
        <p14:creationId xmlns:p14="http://schemas.microsoft.com/office/powerpoint/2010/main" val="1010974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According to the least squares theory, time resolution is proportional to the noise of the sampling point and </a:t>
            </a:r>
            <a:r>
              <a:rPr lang="en-US" altLang="zh-CN" b="0" i="0" dirty="0">
                <a:solidFill>
                  <a:srgbClr val="444444"/>
                </a:solidFill>
                <a:effectLst/>
                <a:latin typeface="Segoe UI" panose="020B0502040204020203" pitchFamily="34" charset="0"/>
              </a:rPr>
              <a:t>inversely proportional</a:t>
            </a:r>
            <a:r>
              <a:rPr lang="en-US" altLang="zh-CN" dirty="0"/>
              <a:t> to the derivative of the sampling sequence. The waveforms before and after shaping shown in the figure. It can be seen that the slope of the waveform before shaping is much larger than that after shaping. Therefore, the waveform fitting using the signal before shaping can obtain better time resolution. The figure on the right shows the time resolution curve as a function of energy from the actual measurement of LED and laser signals.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zh-CN"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dirty="0"/>
              <a:t>根据广义最小二乘理论，拟合时间</a:t>
            </a:r>
            <a:r>
              <a:rPr lang="en-US" altLang="zh-CN" dirty="0"/>
              <a:t>τ</a:t>
            </a:r>
            <a:r>
              <a:rPr lang="zh-CN" altLang="en-US" dirty="0"/>
              <a:t>的标准差与采样点噪声成正比，与采样序列的波形导数成负相关。由此可知，成形后的波形，其边沿较慢，波形斜率较小，因而噪声引入的时间误差较大。</a:t>
            </a:r>
            <a:r>
              <a:rPr lang="zh-CN" altLang="en-US" sz="1200" kern="1200" dirty="0">
                <a:solidFill>
                  <a:schemeClr val="tx1"/>
                </a:solidFill>
                <a:effectLst/>
                <a:latin typeface="+mn-lt"/>
                <a:ea typeface="+mn-ea"/>
                <a:cs typeface="+mn-cs"/>
              </a:rPr>
              <a:t>对于</a:t>
            </a:r>
            <a:r>
              <a:rPr lang="en-US" altLang="zh-CN" sz="1200" kern="1200" dirty="0">
                <a:solidFill>
                  <a:schemeClr val="tx1"/>
                </a:solidFill>
                <a:effectLst/>
                <a:latin typeface="+mn-lt"/>
                <a:ea typeface="+mn-ea"/>
                <a:cs typeface="+mn-cs"/>
              </a:rPr>
              <a:t>STCF ECAL</a:t>
            </a:r>
            <a:r>
              <a:rPr lang="zh-CN" altLang="en-US" sz="1200" kern="1200" dirty="0">
                <a:solidFill>
                  <a:schemeClr val="tx1"/>
                </a:solidFill>
                <a:effectLst/>
                <a:latin typeface="+mn-lt"/>
                <a:ea typeface="+mn-ea"/>
                <a:cs typeface="+mn-cs"/>
              </a:rPr>
              <a:t>在能量测量中采用的</a:t>
            </a:r>
            <a:r>
              <a:rPr lang="en-US" altLang="zh-CN" sz="1200" kern="1200" dirty="0">
                <a:solidFill>
                  <a:schemeClr val="tx1"/>
                </a:solidFill>
                <a:effectLst/>
                <a:latin typeface="+mn-lt"/>
                <a:ea typeface="+mn-ea"/>
                <a:cs typeface="+mn-cs"/>
              </a:rPr>
              <a:t>CSA</a:t>
            </a:r>
            <a:r>
              <a:rPr lang="zh-CN" altLang="en-US" sz="1200" kern="1200" dirty="0">
                <a:solidFill>
                  <a:schemeClr val="tx1"/>
                </a:solidFill>
                <a:effectLst/>
                <a:latin typeface="+mn-lt"/>
                <a:ea typeface="+mn-ea"/>
                <a:cs typeface="+mn-cs"/>
              </a:rPr>
              <a:t>与</a:t>
            </a:r>
            <a:r>
              <a:rPr lang="en-US" altLang="zh-CN" sz="1200" kern="1200" dirty="0">
                <a:solidFill>
                  <a:schemeClr val="tx1"/>
                </a:solidFill>
                <a:effectLst/>
                <a:latin typeface="+mn-lt"/>
                <a:ea typeface="+mn-ea"/>
                <a:cs typeface="+mn-cs"/>
              </a:rPr>
              <a:t>CR-RC2</a:t>
            </a:r>
            <a:r>
              <a:rPr lang="zh-CN" altLang="en-US" sz="1200" kern="1200" dirty="0">
                <a:solidFill>
                  <a:schemeClr val="tx1"/>
                </a:solidFill>
                <a:effectLst/>
                <a:latin typeface="+mn-lt"/>
                <a:ea typeface="+mn-ea"/>
                <a:cs typeface="+mn-cs"/>
              </a:rPr>
              <a:t>成形电路，其成形前后的归一化波形和对应的波形斜率如图所示。</a:t>
            </a:r>
            <a:r>
              <a:rPr lang="zh-CN" altLang="zh-CN" sz="1200" kern="1200" dirty="0">
                <a:solidFill>
                  <a:schemeClr val="tx1"/>
                </a:solidFill>
                <a:effectLst/>
                <a:latin typeface="+mn-lt"/>
                <a:ea typeface="+mn-ea"/>
                <a:cs typeface="+mn-cs"/>
              </a:rPr>
              <a:t>可以看出，成形</a:t>
            </a:r>
            <a:r>
              <a:rPr lang="zh-CN" altLang="en-US" sz="1200" kern="1200" dirty="0">
                <a:solidFill>
                  <a:schemeClr val="tx1"/>
                </a:solidFill>
                <a:effectLst/>
                <a:latin typeface="+mn-lt"/>
                <a:ea typeface="+mn-ea"/>
                <a:cs typeface="+mn-cs"/>
              </a:rPr>
              <a:t>前</a:t>
            </a:r>
            <a:r>
              <a:rPr lang="zh-CN" altLang="zh-CN" sz="1200" kern="1200" dirty="0">
                <a:solidFill>
                  <a:schemeClr val="tx1"/>
                </a:solidFill>
                <a:effectLst/>
                <a:latin typeface="+mn-lt"/>
                <a:ea typeface="+mn-ea"/>
                <a:cs typeface="+mn-cs"/>
              </a:rPr>
              <a:t>的波形斜率比成</a:t>
            </a:r>
            <a:r>
              <a:rPr lang="zh-CN" altLang="en-US" sz="1200" kern="1200" dirty="0">
                <a:solidFill>
                  <a:schemeClr val="tx1"/>
                </a:solidFill>
                <a:effectLst/>
                <a:latin typeface="+mn-lt"/>
                <a:ea typeface="+mn-ea"/>
                <a:cs typeface="+mn-cs"/>
              </a:rPr>
              <a:t>后</a:t>
            </a:r>
            <a:r>
              <a:rPr lang="zh-CN" altLang="zh-CN" sz="1200" kern="1200" dirty="0">
                <a:solidFill>
                  <a:schemeClr val="tx1"/>
                </a:solidFill>
                <a:effectLst/>
                <a:latin typeface="+mn-lt"/>
                <a:ea typeface="+mn-ea"/>
                <a:cs typeface="+mn-cs"/>
              </a:rPr>
              <a:t>的斜率</a:t>
            </a:r>
            <a:r>
              <a:rPr lang="zh-CN" altLang="en-US" sz="1200" kern="1200" dirty="0">
                <a:solidFill>
                  <a:schemeClr val="tx1"/>
                </a:solidFill>
                <a:effectLst/>
                <a:latin typeface="+mn-lt"/>
                <a:ea typeface="+mn-ea"/>
                <a:cs typeface="+mn-cs"/>
              </a:rPr>
              <a:t>大了</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倍</a:t>
            </a:r>
            <a:r>
              <a:rPr lang="zh-CN" altLang="en-US" sz="1200" kern="1200" dirty="0">
                <a:solidFill>
                  <a:schemeClr val="tx1"/>
                </a:solidFill>
                <a:effectLst/>
                <a:latin typeface="+mn-lt"/>
                <a:ea typeface="+mn-ea"/>
                <a:cs typeface="+mn-cs"/>
              </a:rPr>
              <a:t>左右</a:t>
            </a:r>
            <a:r>
              <a:rPr lang="zh-CN" altLang="zh-CN" sz="1200" kern="1200" dirty="0">
                <a:solidFill>
                  <a:schemeClr val="tx1"/>
                </a:solidFill>
                <a:effectLst/>
                <a:latin typeface="+mn-lt"/>
                <a:ea typeface="+mn-ea"/>
                <a:cs typeface="+mn-cs"/>
              </a:rPr>
              <a:t>。所以采用成形前信号进行波形拟合，</a:t>
            </a:r>
            <a:r>
              <a:rPr lang="zh-CN" altLang="en-US" sz="1200" kern="1200" dirty="0">
                <a:solidFill>
                  <a:schemeClr val="tx1"/>
                </a:solidFill>
                <a:effectLst/>
                <a:latin typeface="+mn-lt"/>
                <a:ea typeface="+mn-ea"/>
                <a:cs typeface="+mn-cs"/>
              </a:rPr>
              <a:t>理论上可以得到更好的</a:t>
            </a:r>
            <a:r>
              <a:rPr lang="zh-CN" altLang="zh-CN" sz="1200" kern="1200" dirty="0">
                <a:solidFill>
                  <a:schemeClr val="tx1"/>
                </a:solidFill>
                <a:effectLst/>
                <a:latin typeface="+mn-lt"/>
                <a:ea typeface="+mn-ea"/>
                <a:cs typeface="+mn-cs"/>
              </a:rPr>
              <a:t>时间</a:t>
            </a:r>
            <a:r>
              <a:rPr lang="zh-CN" altLang="en-US" sz="1200" kern="1200" dirty="0">
                <a:solidFill>
                  <a:schemeClr val="tx1"/>
                </a:solidFill>
                <a:effectLst/>
                <a:latin typeface="+mn-lt"/>
                <a:ea typeface="+mn-ea"/>
                <a:cs typeface="+mn-cs"/>
              </a:rPr>
              <a:t>分辨</a:t>
            </a:r>
            <a:r>
              <a:rPr lang="zh-CN"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右侧图片为对</a:t>
            </a:r>
            <a:r>
              <a:rPr lang="en-US" altLang="zh-CN" sz="1200" kern="1200" dirty="0">
                <a:solidFill>
                  <a:schemeClr val="tx1"/>
                </a:solidFill>
                <a:effectLst/>
                <a:latin typeface="+mn-lt"/>
                <a:ea typeface="+mn-ea"/>
                <a:cs typeface="+mn-cs"/>
              </a:rPr>
              <a:t>led</a:t>
            </a:r>
            <a:r>
              <a:rPr lang="zh-CN" altLang="en-US"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laser</a:t>
            </a:r>
            <a:r>
              <a:rPr lang="zh-CN" altLang="en-US" sz="1200" kern="1200" dirty="0">
                <a:solidFill>
                  <a:schemeClr val="tx1"/>
                </a:solidFill>
                <a:effectLst/>
                <a:latin typeface="+mn-lt"/>
                <a:ea typeface="+mn-ea"/>
                <a:cs typeface="+mn-cs"/>
              </a:rPr>
              <a:t>信号进行实际测量得到的时间分辨随能量变化的曲线。</a:t>
            </a: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1950324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According to the least squares theory, time resolution is proportional to the noise of the sampling point and </a:t>
            </a:r>
            <a:r>
              <a:rPr lang="en-US" altLang="zh-CN" b="0" i="0" dirty="0">
                <a:solidFill>
                  <a:srgbClr val="444444"/>
                </a:solidFill>
                <a:effectLst/>
                <a:latin typeface="Segoe UI" panose="020B0502040204020203" pitchFamily="34" charset="0"/>
              </a:rPr>
              <a:t>inversely proportional</a:t>
            </a:r>
            <a:r>
              <a:rPr lang="en-US" altLang="zh-CN" dirty="0"/>
              <a:t> to the derivative of the sampling sequence. The waveforms before and after shaping shown in the figure. It can be seen that the slope of the waveform before shaping is much larger than that after shaping. Therefore, the waveform fitting using the signal before shaping can obtain better time resolution. The figure on the right shows the time resolution curve as a function of energy from the actual measurement of LED and laser signals.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zh-CN"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dirty="0"/>
              <a:t>根据广义最小二乘理论，拟合时间</a:t>
            </a:r>
            <a:r>
              <a:rPr lang="en-US" altLang="zh-CN" dirty="0"/>
              <a:t>τ</a:t>
            </a:r>
            <a:r>
              <a:rPr lang="zh-CN" altLang="en-US" dirty="0"/>
              <a:t>的标准差与采样点噪声成正比，与采样序列的波形导数成负相关。由此可知，成形后的波形，其边沿较慢，波形斜率较小，因而噪声引入的时间误差较大。</a:t>
            </a:r>
            <a:r>
              <a:rPr lang="zh-CN" altLang="en-US" sz="1200" kern="1200" dirty="0">
                <a:solidFill>
                  <a:schemeClr val="tx1"/>
                </a:solidFill>
                <a:effectLst/>
                <a:latin typeface="+mn-lt"/>
                <a:ea typeface="+mn-ea"/>
                <a:cs typeface="+mn-cs"/>
              </a:rPr>
              <a:t>对于</a:t>
            </a:r>
            <a:r>
              <a:rPr lang="en-US" altLang="zh-CN" sz="1200" kern="1200" dirty="0">
                <a:solidFill>
                  <a:schemeClr val="tx1"/>
                </a:solidFill>
                <a:effectLst/>
                <a:latin typeface="+mn-lt"/>
                <a:ea typeface="+mn-ea"/>
                <a:cs typeface="+mn-cs"/>
              </a:rPr>
              <a:t>STCF ECAL</a:t>
            </a:r>
            <a:r>
              <a:rPr lang="zh-CN" altLang="en-US" sz="1200" kern="1200" dirty="0">
                <a:solidFill>
                  <a:schemeClr val="tx1"/>
                </a:solidFill>
                <a:effectLst/>
                <a:latin typeface="+mn-lt"/>
                <a:ea typeface="+mn-ea"/>
                <a:cs typeface="+mn-cs"/>
              </a:rPr>
              <a:t>在能量测量中采用的</a:t>
            </a:r>
            <a:r>
              <a:rPr lang="en-US" altLang="zh-CN" sz="1200" kern="1200" dirty="0">
                <a:solidFill>
                  <a:schemeClr val="tx1"/>
                </a:solidFill>
                <a:effectLst/>
                <a:latin typeface="+mn-lt"/>
                <a:ea typeface="+mn-ea"/>
                <a:cs typeface="+mn-cs"/>
              </a:rPr>
              <a:t>CSA</a:t>
            </a:r>
            <a:r>
              <a:rPr lang="zh-CN" altLang="en-US" sz="1200" kern="1200" dirty="0">
                <a:solidFill>
                  <a:schemeClr val="tx1"/>
                </a:solidFill>
                <a:effectLst/>
                <a:latin typeface="+mn-lt"/>
                <a:ea typeface="+mn-ea"/>
                <a:cs typeface="+mn-cs"/>
              </a:rPr>
              <a:t>与</a:t>
            </a:r>
            <a:r>
              <a:rPr lang="en-US" altLang="zh-CN" sz="1200" kern="1200" dirty="0">
                <a:solidFill>
                  <a:schemeClr val="tx1"/>
                </a:solidFill>
                <a:effectLst/>
                <a:latin typeface="+mn-lt"/>
                <a:ea typeface="+mn-ea"/>
                <a:cs typeface="+mn-cs"/>
              </a:rPr>
              <a:t>CR-RC2</a:t>
            </a:r>
            <a:r>
              <a:rPr lang="zh-CN" altLang="en-US" sz="1200" kern="1200" dirty="0">
                <a:solidFill>
                  <a:schemeClr val="tx1"/>
                </a:solidFill>
                <a:effectLst/>
                <a:latin typeface="+mn-lt"/>
                <a:ea typeface="+mn-ea"/>
                <a:cs typeface="+mn-cs"/>
              </a:rPr>
              <a:t>成形电路，其成形前后的归一化波形和对应的波形斜率如图所示。</a:t>
            </a:r>
            <a:r>
              <a:rPr lang="zh-CN" altLang="zh-CN" sz="1200" kern="1200" dirty="0">
                <a:solidFill>
                  <a:schemeClr val="tx1"/>
                </a:solidFill>
                <a:effectLst/>
                <a:latin typeface="+mn-lt"/>
                <a:ea typeface="+mn-ea"/>
                <a:cs typeface="+mn-cs"/>
              </a:rPr>
              <a:t>可以看出，成形</a:t>
            </a:r>
            <a:r>
              <a:rPr lang="zh-CN" altLang="en-US" sz="1200" kern="1200" dirty="0">
                <a:solidFill>
                  <a:schemeClr val="tx1"/>
                </a:solidFill>
                <a:effectLst/>
                <a:latin typeface="+mn-lt"/>
                <a:ea typeface="+mn-ea"/>
                <a:cs typeface="+mn-cs"/>
              </a:rPr>
              <a:t>前</a:t>
            </a:r>
            <a:r>
              <a:rPr lang="zh-CN" altLang="zh-CN" sz="1200" kern="1200" dirty="0">
                <a:solidFill>
                  <a:schemeClr val="tx1"/>
                </a:solidFill>
                <a:effectLst/>
                <a:latin typeface="+mn-lt"/>
                <a:ea typeface="+mn-ea"/>
                <a:cs typeface="+mn-cs"/>
              </a:rPr>
              <a:t>的波形斜率比成</a:t>
            </a:r>
            <a:r>
              <a:rPr lang="zh-CN" altLang="en-US" sz="1200" kern="1200" dirty="0">
                <a:solidFill>
                  <a:schemeClr val="tx1"/>
                </a:solidFill>
                <a:effectLst/>
                <a:latin typeface="+mn-lt"/>
                <a:ea typeface="+mn-ea"/>
                <a:cs typeface="+mn-cs"/>
              </a:rPr>
              <a:t>后</a:t>
            </a:r>
            <a:r>
              <a:rPr lang="zh-CN" altLang="zh-CN" sz="1200" kern="1200" dirty="0">
                <a:solidFill>
                  <a:schemeClr val="tx1"/>
                </a:solidFill>
                <a:effectLst/>
                <a:latin typeface="+mn-lt"/>
                <a:ea typeface="+mn-ea"/>
                <a:cs typeface="+mn-cs"/>
              </a:rPr>
              <a:t>的斜率</a:t>
            </a:r>
            <a:r>
              <a:rPr lang="zh-CN" altLang="en-US" sz="1200" kern="1200" dirty="0">
                <a:solidFill>
                  <a:schemeClr val="tx1"/>
                </a:solidFill>
                <a:effectLst/>
                <a:latin typeface="+mn-lt"/>
                <a:ea typeface="+mn-ea"/>
                <a:cs typeface="+mn-cs"/>
              </a:rPr>
              <a:t>大了</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倍</a:t>
            </a:r>
            <a:r>
              <a:rPr lang="zh-CN" altLang="en-US" sz="1200" kern="1200" dirty="0">
                <a:solidFill>
                  <a:schemeClr val="tx1"/>
                </a:solidFill>
                <a:effectLst/>
                <a:latin typeface="+mn-lt"/>
                <a:ea typeface="+mn-ea"/>
                <a:cs typeface="+mn-cs"/>
              </a:rPr>
              <a:t>左右</a:t>
            </a:r>
            <a:r>
              <a:rPr lang="zh-CN" altLang="zh-CN" sz="1200" kern="1200" dirty="0">
                <a:solidFill>
                  <a:schemeClr val="tx1"/>
                </a:solidFill>
                <a:effectLst/>
                <a:latin typeface="+mn-lt"/>
                <a:ea typeface="+mn-ea"/>
                <a:cs typeface="+mn-cs"/>
              </a:rPr>
              <a:t>。所以采用成形前信号进行波形拟合，</a:t>
            </a:r>
            <a:r>
              <a:rPr lang="zh-CN" altLang="en-US" sz="1200" kern="1200" dirty="0">
                <a:solidFill>
                  <a:schemeClr val="tx1"/>
                </a:solidFill>
                <a:effectLst/>
                <a:latin typeface="+mn-lt"/>
                <a:ea typeface="+mn-ea"/>
                <a:cs typeface="+mn-cs"/>
              </a:rPr>
              <a:t>理论上可以得到更好的</a:t>
            </a:r>
            <a:r>
              <a:rPr lang="zh-CN" altLang="zh-CN" sz="1200" kern="1200" dirty="0">
                <a:solidFill>
                  <a:schemeClr val="tx1"/>
                </a:solidFill>
                <a:effectLst/>
                <a:latin typeface="+mn-lt"/>
                <a:ea typeface="+mn-ea"/>
                <a:cs typeface="+mn-cs"/>
              </a:rPr>
              <a:t>时间</a:t>
            </a:r>
            <a:r>
              <a:rPr lang="zh-CN" altLang="en-US" sz="1200" kern="1200" dirty="0">
                <a:solidFill>
                  <a:schemeClr val="tx1"/>
                </a:solidFill>
                <a:effectLst/>
                <a:latin typeface="+mn-lt"/>
                <a:ea typeface="+mn-ea"/>
                <a:cs typeface="+mn-cs"/>
              </a:rPr>
              <a:t>分辨</a:t>
            </a:r>
            <a:r>
              <a:rPr lang="zh-CN"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右侧图片为对</a:t>
            </a:r>
            <a:r>
              <a:rPr lang="en-US" altLang="zh-CN" sz="1200" kern="1200" dirty="0">
                <a:solidFill>
                  <a:schemeClr val="tx1"/>
                </a:solidFill>
                <a:effectLst/>
                <a:latin typeface="+mn-lt"/>
                <a:ea typeface="+mn-ea"/>
                <a:cs typeface="+mn-cs"/>
              </a:rPr>
              <a:t>led</a:t>
            </a:r>
            <a:r>
              <a:rPr lang="zh-CN" altLang="en-US"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laser</a:t>
            </a:r>
            <a:r>
              <a:rPr lang="zh-CN" altLang="en-US" sz="1200" kern="1200" dirty="0">
                <a:solidFill>
                  <a:schemeClr val="tx1"/>
                </a:solidFill>
                <a:effectLst/>
                <a:latin typeface="+mn-lt"/>
                <a:ea typeface="+mn-ea"/>
                <a:cs typeface="+mn-cs"/>
              </a:rPr>
              <a:t>信号进行实际测量得到的时间分辨随能量变化的曲线。</a:t>
            </a: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243197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0" i="0" dirty="0">
                <a:solidFill>
                  <a:srgbClr val="525252"/>
                </a:solidFill>
                <a:effectLst/>
                <a:latin typeface="Segoe UI" panose="020B0502040204020203" pitchFamily="34" charset="0"/>
              </a:rPr>
              <a:t>First, the background of STCF ECAL</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首先介绍研究背景</a:t>
            </a:r>
          </a:p>
          <a:p>
            <a:endParaRPr lang="zh-CN" altLang="en-US" dirty="0"/>
          </a:p>
        </p:txBody>
      </p:sp>
    </p:spTree>
    <p:extLst>
      <p:ext uri="{BB962C8B-B14F-4D97-AF65-F5344CB8AC3E}">
        <p14:creationId xmlns:p14="http://schemas.microsoft.com/office/powerpoint/2010/main" val="199451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0" i="0" dirty="0">
                <a:solidFill>
                  <a:srgbClr val="525252"/>
                </a:solidFill>
                <a:effectLst/>
                <a:latin typeface="Segoe UI" panose="020B0502040204020203" pitchFamily="34" charset="0"/>
              </a:rPr>
              <a:t>The </a:t>
            </a:r>
            <a:r>
              <a:rPr lang="en-US" altLang="zh-CN" sz="1200" dirty="0">
                <a:latin typeface="微软雅黑" panose="020B0503020204020204" pitchFamily="34" charset="-122"/>
                <a:ea typeface="微软雅黑" panose="020B0503020204020204" pitchFamily="34" charset="-122"/>
              </a:rPr>
              <a:t>Super Tau Charm Facility</a:t>
            </a:r>
            <a:r>
              <a:rPr lang="en-US" altLang="zh-CN" b="0" i="0" dirty="0">
                <a:solidFill>
                  <a:srgbClr val="525252"/>
                </a:solidFill>
                <a:effectLst/>
                <a:latin typeface="Segoe UI" panose="020B0502040204020203" pitchFamily="34" charset="0"/>
              </a:rPr>
              <a:t>, </a:t>
            </a:r>
            <a:r>
              <a:rPr lang="en-US" altLang="zh-CN" b="0" i="0" dirty="0" err="1">
                <a:solidFill>
                  <a:srgbClr val="525252"/>
                </a:solidFill>
                <a:effectLst/>
                <a:latin typeface="Segoe UI" panose="020B0502040204020203" pitchFamily="34" charset="0"/>
              </a:rPr>
              <a:t>stcf</a:t>
            </a:r>
            <a:r>
              <a:rPr lang="en-US" altLang="zh-CN" b="0" i="0" dirty="0">
                <a:solidFill>
                  <a:srgbClr val="525252"/>
                </a:solidFill>
                <a:effectLst/>
                <a:latin typeface="Segoe UI" panose="020B0502040204020203" pitchFamily="34" charset="0"/>
              </a:rPr>
              <a:t>, which is a fast response </a:t>
            </a:r>
            <a:r>
              <a:rPr lang="en-US" altLang="zh-CN" sz="1200" dirty="0">
                <a:latin typeface="微软雅黑" panose="020B0503020204020204" pitchFamily="34" charset="-122"/>
                <a:ea typeface="微软雅黑" panose="020B0503020204020204" pitchFamily="34" charset="-122"/>
              </a:rPr>
              <a:t>probe</a:t>
            </a:r>
            <a:r>
              <a:rPr lang="en-US" altLang="zh-CN" b="0" i="0" dirty="0">
                <a:solidFill>
                  <a:srgbClr val="525252"/>
                </a:solidFill>
                <a:effectLst/>
                <a:latin typeface="Segoe UI" panose="020B0502040204020203" pitchFamily="34" charset="0"/>
              </a:rPr>
              <a:t> spectrometer, its collision energy is 2 to 7 GeV</a:t>
            </a:r>
            <a:r>
              <a:rPr lang="zh-CN" altLang="en-US" b="0" i="0" dirty="0">
                <a:solidFill>
                  <a:srgbClr val="525252"/>
                </a:solidFill>
                <a:effectLst/>
                <a:latin typeface="Segoe UI" panose="020B0502040204020203" pitchFamily="34" charset="0"/>
              </a:rPr>
              <a:t>（</a:t>
            </a:r>
            <a:r>
              <a:rPr lang="en-US" altLang="zh-CN" b="0" i="0" dirty="0">
                <a:solidFill>
                  <a:srgbClr val="525252"/>
                </a:solidFill>
                <a:effectLst/>
                <a:latin typeface="Segoe UI" panose="020B0502040204020203" pitchFamily="34" charset="0"/>
              </a:rPr>
              <a:t>Giga </a:t>
            </a:r>
            <a:r>
              <a:rPr lang="en-US" altLang="zh-CN" b="0" i="0" dirty="0">
                <a:solidFill>
                  <a:srgbClr val="444444"/>
                </a:solidFill>
                <a:effectLst/>
                <a:latin typeface="Segoe UI" panose="020B0502040204020203" pitchFamily="34" charset="0"/>
              </a:rPr>
              <a:t>electron volts</a:t>
            </a:r>
            <a:r>
              <a:rPr lang="zh-CN" altLang="en-US" b="0" i="0" dirty="0">
                <a:solidFill>
                  <a:srgbClr val="525252"/>
                </a:solidFill>
                <a:effectLst/>
                <a:latin typeface="Segoe UI" panose="020B0502040204020203" pitchFamily="34" charset="0"/>
              </a:rPr>
              <a:t>）</a:t>
            </a:r>
            <a:r>
              <a:rPr lang="en-US" altLang="zh-CN" b="0" i="0" dirty="0">
                <a:solidFill>
                  <a:srgbClr val="525252"/>
                </a:solidFill>
                <a:effectLst/>
                <a:latin typeface="Segoe UI" panose="020B0502040204020203" pitchFamily="34" charset="0"/>
              </a:rPr>
              <a:t>, collision brightness is over 0.5 times 10 to the power of 35 per </a:t>
            </a:r>
            <a:r>
              <a:rPr lang="en-US" altLang="zh-CN" b="0" i="0" dirty="0" err="1">
                <a:solidFill>
                  <a:srgbClr val="525252"/>
                </a:solidFill>
                <a:effectLst/>
                <a:latin typeface="Segoe UI" panose="020B0502040204020203" pitchFamily="34" charset="0"/>
              </a:rPr>
              <a:t>squar</a:t>
            </a:r>
            <a:r>
              <a:rPr lang="en-US" altLang="zh-CN" b="0" i="0" dirty="0">
                <a:solidFill>
                  <a:srgbClr val="525252"/>
                </a:solidFill>
                <a:effectLst/>
                <a:latin typeface="Segoe UI" panose="020B0502040204020203" pitchFamily="34" charset="0"/>
              </a:rPr>
              <a:t> centimeters per second. </a:t>
            </a:r>
            <a:r>
              <a:rPr lang="en-US" altLang="zh-CN" b="0" i="0" dirty="0" err="1">
                <a:solidFill>
                  <a:srgbClr val="525252"/>
                </a:solidFill>
                <a:effectLst/>
                <a:latin typeface="Segoe UI" panose="020B0502040204020203" pitchFamily="34" charset="0"/>
              </a:rPr>
              <a:t>stcf</a:t>
            </a:r>
            <a:r>
              <a:rPr lang="en-US" altLang="zh-CN" b="0" i="0" dirty="0">
                <a:solidFill>
                  <a:srgbClr val="525252"/>
                </a:solidFill>
                <a:effectLst/>
                <a:latin typeface="Segoe UI" panose="020B0502040204020203" pitchFamily="34" charset="0"/>
              </a:rPr>
              <a:t> </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Electromagnetic Calorimeter</a:t>
            </a:r>
            <a:r>
              <a:rPr lang="en-US" altLang="zh-CN" b="0" i="0" dirty="0">
                <a:solidFill>
                  <a:srgbClr val="525252"/>
                </a:solidFill>
                <a:effectLst/>
                <a:latin typeface="Segoe UI" panose="020B0502040204020203" pitchFamily="34" charset="0"/>
              </a:rPr>
              <a:t>, </a:t>
            </a:r>
            <a:r>
              <a:rPr lang="en-US" altLang="zh-CN" b="0" i="0" dirty="0" err="1">
                <a:solidFill>
                  <a:srgbClr val="525252"/>
                </a:solidFill>
                <a:effectLst/>
                <a:latin typeface="Segoe UI" panose="020B0502040204020203" pitchFamily="34" charset="0"/>
              </a:rPr>
              <a:t>ecal</a:t>
            </a:r>
            <a:r>
              <a:rPr lang="en-US" altLang="zh-CN" b="0" i="0" dirty="0">
                <a:solidFill>
                  <a:srgbClr val="525252"/>
                </a:solidFill>
                <a:effectLst/>
                <a:latin typeface="Segoe UI" panose="020B0502040204020203" pitchFamily="34" charset="0"/>
              </a:rPr>
              <a:t>, its main target is the </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Terminal photon</a:t>
            </a:r>
            <a:r>
              <a:rPr lang="en-US" altLang="zh-CN" b="0" i="0" dirty="0">
                <a:solidFill>
                  <a:srgbClr val="525252"/>
                </a:solidFill>
                <a:effectLst/>
                <a:latin typeface="Segoe UI" panose="020B0502040204020203" pitchFamily="34" charset="0"/>
              </a:rPr>
              <a:t> generated by the collision of positive and negative electrons, and the accurate measurement of photon energy under high collision brightness is the core task of </a:t>
            </a:r>
            <a:r>
              <a:rPr lang="en-US" altLang="zh-CN" b="0" i="0" dirty="0" err="1">
                <a:solidFill>
                  <a:srgbClr val="525252"/>
                </a:solidFill>
                <a:effectLst/>
                <a:latin typeface="Segoe UI" panose="020B0502040204020203" pitchFamily="34" charset="0"/>
              </a:rPr>
              <a:t>ecal</a:t>
            </a:r>
            <a:r>
              <a:rPr lang="en-US" altLang="zh-CN" b="0" i="0" dirty="0">
                <a:solidFill>
                  <a:srgbClr val="525252"/>
                </a:solidFill>
                <a:effectLst/>
                <a:latin typeface="Segoe UI" panose="020B0502040204020203" pitchFamily="34" charset="0"/>
              </a:rPr>
              <a:t>. In addition, since STCF is not designed with a hadron calorimeter, ECAL also needs to undertake the task of getting part of the information of neutral hadrons.</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我国科学家提出的新一代高亮度陶粲对撞机被称为超级陶粲装置，</a:t>
            </a:r>
            <a:r>
              <a:rPr lang="en-US" altLang="zh-CN" sz="1200" kern="1200" dirty="0" err="1">
                <a:solidFill>
                  <a:schemeClr val="tx1"/>
                </a:solidFill>
                <a:effectLst/>
                <a:latin typeface="+mn-lt"/>
                <a:ea typeface="+mn-ea"/>
                <a:cs typeface="+mn-cs"/>
              </a:rPr>
              <a:t>stcf</a:t>
            </a:r>
            <a:r>
              <a:rPr lang="zh-CN" altLang="zh-CN" sz="1200" kern="1200" dirty="0">
                <a:solidFill>
                  <a:schemeClr val="tx1"/>
                </a:solidFill>
                <a:effectLst/>
                <a:latin typeface="+mn-lt"/>
                <a:ea typeface="+mn-ea"/>
                <a:cs typeface="+mn-cs"/>
              </a:rPr>
              <a:t>，其对撞能量为</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到</a:t>
            </a:r>
            <a:r>
              <a:rPr lang="en-US" altLang="zh-CN" sz="1200" kern="1200" dirty="0">
                <a:solidFill>
                  <a:schemeClr val="tx1"/>
                </a:solidFill>
                <a:effectLst/>
                <a:latin typeface="+mn-lt"/>
                <a:ea typeface="+mn-ea"/>
                <a:cs typeface="+mn-cs"/>
              </a:rPr>
              <a:t>7</a:t>
            </a:r>
            <a:r>
              <a:rPr lang="zh-CN" altLang="zh-CN" sz="1200" kern="1200" dirty="0">
                <a:solidFill>
                  <a:schemeClr val="tx1"/>
                </a:solidFill>
                <a:effectLst/>
                <a:latin typeface="+mn-lt"/>
                <a:ea typeface="+mn-ea"/>
                <a:cs typeface="+mn-cs"/>
              </a:rPr>
              <a:t>个</a:t>
            </a:r>
            <a:r>
              <a:rPr lang="en-US" altLang="zh-CN" sz="1200" kern="1200" dirty="0">
                <a:solidFill>
                  <a:schemeClr val="tx1"/>
                </a:solidFill>
                <a:effectLst/>
                <a:latin typeface="+mn-lt"/>
                <a:ea typeface="+mn-ea"/>
                <a:cs typeface="+mn-cs"/>
              </a:rPr>
              <a:t>GeV</a:t>
            </a:r>
            <a:r>
              <a:rPr lang="zh-CN" altLang="zh-CN" sz="1200" kern="1200" dirty="0">
                <a:solidFill>
                  <a:schemeClr val="tx1"/>
                </a:solidFill>
                <a:effectLst/>
                <a:latin typeface="+mn-lt"/>
                <a:ea typeface="+mn-ea"/>
                <a:cs typeface="+mn-cs"/>
              </a:rPr>
              <a:t>，对撞亮度</a:t>
            </a:r>
            <a:r>
              <a:rPr lang="en-US" altLang="zh-CN" sz="1200" kern="1200" dirty="0">
                <a:solidFill>
                  <a:schemeClr val="tx1"/>
                </a:solidFill>
                <a:effectLst/>
                <a:latin typeface="+mn-lt"/>
                <a:ea typeface="+mn-ea"/>
                <a:cs typeface="+mn-cs"/>
              </a:rPr>
              <a:t>xxx</a:t>
            </a:r>
            <a:r>
              <a:rPr lang="zh-CN" altLang="en-US" sz="1200" kern="1200" dirty="0">
                <a:solidFill>
                  <a:schemeClr val="tx1"/>
                </a:solidFill>
                <a:effectLst/>
                <a:latin typeface="+mn-lt"/>
                <a:ea typeface="+mn-ea"/>
                <a:cs typeface="+mn-cs"/>
              </a:rPr>
              <a:t>，</a:t>
            </a:r>
            <a:r>
              <a:rPr lang="zh-CN" altLang="en-US" sz="1200" dirty="0">
                <a:latin typeface="Times New Roman" panose="02020603050405020304" pitchFamily="18" charset="0"/>
                <a:ea typeface="黑体" panose="02010609060101010101" pitchFamily="49" charset="-122"/>
              </a:rPr>
              <a:t>快响应探测谱仪，</a:t>
            </a:r>
            <a:r>
              <a:rPr lang="en-US" altLang="zh-CN" sz="1200" kern="1200" dirty="0" err="1">
                <a:solidFill>
                  <a:schemeClr val="tx1"/>
                </a:solidFill>
                <a:effectLst/>
                <a:latin typeface="+mn-lt"/>
                <a:ea typeface="+mn-ea"/>
                <a:cs typeface="+mn-cs"/>
              </a:rPr>
              <a:t>stcf</a:t>
            </a:r>
            <a:r>
              <a:rPr lang="zh-CN" altLang="zh-CN" sz="1200" kern="1200" dirty="0">
                <a:solidFill>
                  <a:schemeClr val="tx1"/>
                </a:solidFill>
                <a:effectLst/>
                <a:latin typeface="+mn-lt"/>
                <a:ea typeface="+mn-ea"/>
                <a:cs typeface="+mn-cs"/>
              </a:rPr>
              <a:t>的电磁量能器，</a:t>
            </a:r>
            <a:r>
              <a:rPr lang="en-US" altLang="zh-CN" sz="1200" kern="1200" dirty="0" err="1">
                <a:solidFill>
                  <a:schemeClr val="tx1"/>
                </a:solidFill>
                <a:effectLst/>
                <a:latin typeface="+mn-lt"/>
                <a:ea typeface="+mn-ea"/>
                <a:cs typeface="+mn-cs"/>
              </a:rPr>
              <a:t>ecal</a:t>
            </a:r>
            <a:r>
              <a:rPr lang="zh-CN" altLang="zh-CN" sz="1200" kern="1200" dirty="0">
                <a:solidFill>
                  <a:schemeClr val="tx1"/>
                </a:solidFill>
                <a:effectLst/>
                <a:latin typeface="+mn-lt"/>
                <a:ea typeface="+mn-ea"/>
                <a:cs typeface="+mn-cs"/>
              </a:rPr>
              <a:t>，其探测的主要目标是正负电子对撞产生的末态光子，精确测量高对撞亮度下的光子能量是</a:t>
            </a:r>
            <a:r>
              <a:rPr lang="en-US" altLang="zh-CN" sz="1200" kern="1200" dirty="0" err="1">
                <a:solidFill>
                  <a:schemeClr val="tx1"/>
                </a:solidFill>
                <a:effectLst/>
                <a:latin typeface="+mn-lt"/>
                <a:ea typeface="+mn-ea"/>
                <a:cs typeface="+mn-cs"/>
              </a:rPr>
              <a:t>ecal</a:t>
            </a:r>
            <a:r>
              <a:rPr lang="zh-CN" altLang="zh-CN" sz="1200" kern="1200" dirty="0">
                <a:solidFill>
                  <a:schemeClr val="tx1"/>
                </a:solidFill>
                <a:effectLst/>
                <a:latin typeface="+mn-lt"/>
                <a:ea typeface="+mn-ea"/>
                <a:cs typeface="+mn-cs"/>
              </a:rPr>
              <a:t>的核心任务 。此外，由于谱仪并未设计强子量能器，</a:t>
            </a:r>
            <a:r>
              <a:rPr lang="en-US" altLang="zh-CN" sz="1200" kern="1200" dirty="0" err="1">
                <a:solidFill>
                  <a:schemeClr val="tx1"/>
                </a:solidFill>
                <a:effectLst/>
                <a:latin typeface="+mn-lt"/>
                <a:ea typeface="+mn-ea"/>
                <a:cs typeface="+mn-cs"/>
              </a:rPr>
              <a:t>ecal</a:t>
            </a:r>
            <a:r>
              <a:rPr lang="zh-CN" altLang="zh-CN" sz="1200" kern="1200" dirty="0">
                <a:solidFill>
                  <a:schemeClr val="tx1"/>
                </a:solidFill>
                <a:effectLst/>
                <a:latin typeface="+mn-lt"/>
                <a:ea typeface="+mn-ea"/>
                <a:cs typeface="+mn-cs"/>
              </a:rPr>
              <a:t>还需承担部分中性强子的信息提取任务。</a:t>
            </a:r>
            <a:endParaRPr lang="zh-CN"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dirty="0">
              <a:latin typeface="Times New Roman" panose="02020603050405020304" pitchFamily="18" charset="0"/>
              <a:ea typeface="黑体" panose="02010609060101010101" pitchFamily="49" charset="-122"/>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880170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D6B51-C378-9141-3B0F-5C54A2EE099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B99FA63-1CCC-C2AD-106B-8DB7AD673059}"/>
              </a:ext>
            </a:extLst>
          </p:cNvPr>
          <p:cNvSpPr>
            <a:spLocks noGrp="1" noRot="1" noChangeAspect="1"/>
          </p:cNvSpPr>
          <p:nvPr>
            <p:ph type="sldImg"/>
          </p:nvPr>
        </p:nvSpPr>
        <p:spPr>
          <a:xfrm>
            <a:off x="685800" y="1143000"/>
            <a:ext cx="5486400" cy="3086100"/>
          </a:xfrm>
        </p:spPr>
      </p:sp>
      <p:sp>
        <p:nvSpPr>
          <p:cNvPr id="3" name="备注占位符 2">
            <a:extLst>
              <a:ext uri="{FF2B5EF4-FFF2-40B4-BE49-F238E27FC236}">
                <a16:creationId xmlns:a16="http://schemas.microsoft.com/office/drawing/2014/main" id="{0C8930FD-9280-E7DE-B65E-8C20842487E7}"/>
              </a:ext>
            </a:extLst>
          </p:cNvPr>
          <p:cNvSpPr>
            <a:spLocks noGrp="1"/>
          </p:cNvSpPr>
          <p:nvPr>
            <p:ph type="body" idx="1"/>
          </p:nvPr>
        </p:nvSpPr>
        <p:spPr/>
        <p:txBody>
          <a:bodyPr/>
          <a:lstStyle/>
          <a:p>
            <a:r>
              <a:rPr lang="zh-CN" altLang="en-US" dirty="0"/>
              <a:t>时至今日，陶粲物理仍然具有丰富的研究内容。其中包括但不限于强子物理，如强子谱学、奇异强子寻找；量子色动力学，如关键参数精确测量；电弱理论检验，如反映正反物质不对称的</a:t>
            </a:r>
            <a:r>
              <a:rPr lang="en-US" altLang="zh-CN" dirty="0"/>
              <a:t>CP</a:t>
            </a:r>
            <a:r>
              <a:rPr lang="zh-CN" altLang="en-US" dirty="0"/>
              <a:t>破缺检验；和超出标准模型的新物理，如暗物质寻找。</a:t>
            </a:r>
          </a:p>
          <a:p>
            <a:r>
              <a:rPr lang="zh-CN" altLang="zh-CN" sz="1200" kern="1200" dirty="0">
                <a:solidFill>
                  <a:schemeClr val="tx1"/>
                </a:solidFill>
                <a:effectLst/>
                <a:latin typeface="+mn-lt"/>
                <a:ea typeface="+mn-ea"/>
                <a:cs typeface="+mn-cs"/>
              </a:rPr>
              <a:t>陶粲物理的研究主要通过粒子对撞机实现，其中对撞能区在</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到</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个</a:t>
            </a:r>
            <a:r>
              <a:rPr lang="en-US" altLang="zh-CN" sz="1200" kern="1200" dirty="0">
                <a:solidFill>
                  <a:schemeClr val="tx1"/>
                </a:solidFill>
                <a:effectLst/>
                <a:latin typeface="+mn-lt"/>
                <a:ea typeface="+mn-ea"/>
                <a:cs typeface="+mn-cs"/>
              </a:rPr>
              <a:t>GeV</a:t>
            </a:r>
            <a:r>
              <a:rPr lang="zh-CN" altLang="zh-CN" sz="1200" kern="1200" dirty="0">
                <a:solidFill>
                  <a:schemeClr val="tx1"/>
                </a:solidFill>
                <a:effectLst/>
                <a:latin typeface="+mn-lt"/>
                <a:ea typeface="+mn-ea"/>
                <a:cs typeface="+mn-cs"/>
              </a:rPr>
              <a:t>的粒子对撞机被称为陶粲对撞机，由于其本底干净、目标粒子产生截面大等优点，陶粲对撞机是研究陶粲物理的理想平台</a:t>
            </a:r>
            <a:endParaRPr lang="zh-CN" altLang="en-US" dirty="0"/>
          </a:p>
          <a:p>
            <a:endParaRPr lang="zh-CN" altLang="en-US" dirty="0"/>
          </a:p>
        </p:txBody>
      </p:sp>
    </p:spTree>
    <p:extLst>
      <p:ext uri="{BB962C8B-B14F-4D97-AF65-F5344CB8AC3E}">
        <p14:creationId xmlns:p14="http://schemas.microsoft.com/office/powerpoint/2010/main" val="2833591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22697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我国科学家提出的新一代高亮度陶粲对撞机被称为超级陶粲装置，</a:t>
            </a:r>
            <a:r>
              <a:rPr lang="en-US" altLang="zh-CN" sz="1200" kern="1200" dirty="0" err="1">
                <a:solidFill>
                  <a:schemeClr val="tx1"/>
                </a:solidFill>
                <a:effectLst/>
                <a:latin typeface="+mn-lt"/>
                <a:ea typeface="+mn-ea"/>
                <a:cs typeface="+mn-cs"/>
              </a:rPr>
              <a:t>stcf</a:t>
            </a:r>
            <a:r>
              <a:rPr lang="zh-CN" altLang="zh-CN" sz="1200" kern="1200" dirty="0">
                <a:solidFill>
                  <a:schemeClr val="tx1"/>
                </a:solidFill>
                <a:effectLst/>
                <a:latin typeface="+mn-lt"/>
                <a:ea typeface="+mn-ea"/>
                <a:cs typeface="+mn-cs"/>
              </a:rPr>
              <a:t>，其对撞能量为</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到</a:t>
            </a:r>
            <a:r>
              <a:rPr lang="en-US" altLang="zh-CN" sz="1200" kern="1200" dirty="0">
                <a:solidFill>
                  <a:schemeClr val="tx1"/>
                </a:solidFill>
                <a:effectLst/>
                <a:latin typeface="+mn-lt"/>
                <a:ea typeface="+mn-ea"/>
                <a:cs typeface="+mn-cs"/>
              </a:rPr>
              <a:t>7</a:t>
            </a:r>
            <a:r>
              <a:rPr lang="zh-CN" altLang="zh-CN" sz="1200" kern="1200" dirty="0">
                <a:solidFill>
                  <a:schemeClr val="tx1"/>
                </a:solidFill>
                <a:effectLst/>
                <a:latin typeface="+mn-lt"/>
                <a:ea typeface="+mn-ea"/>
                <a:cs typeface="+mn-cs"/>
              </a:rPr>
              <a:t>个</a:t>
            </a:r>
            <a:r>
              <a:rPr lang="en-US" altLang="zh-CN" sz="1200" kern="1200" dirty="0">
                <a:solidFill>
                  <a:schemeClr val="tx1"/>
                </a:solidFill>
                <a:effectLst/>
                <a:latin typeface="+mn-lt"/>
                <a:ea typeface="+mn-ea"/>
                <a:cs typeface="+mn-cs"/>
              </a:rPr>
              <a:t>GeV</a:t>
            </a:r>
            <a:r>
              <a:rPr lang="zh-CN" altLang="zh-CN" sz="1200" kern="1200" dirty="0">
                <a:solidFill>
                  <a:schemeClr val="tx1"/>
                </a:solidFill>
                <a:effectLst/>
                <a:latin typeface="+mn-lt"/>
                <a:ea typeface="+mn-ea"/>
                <a:cs typeface="+mn-cs"/>
              </a:rPr>
              <a:t>，对撞亮度</a:t>
            </a:r>
            <a:r>
              <a:rPr lang="en-US" altLang="zh-CN" sz="1200" kern="1200" dirty="0">
                <a:solidFill>
                  <a:schemeClr val="tx1"/>
                </a:solidFill>
                <a:effectLst/>
                <a:latin typeface="+mn-lt"/>
                <a:ea typeface="+mn-ea"/>
                <a:cs typeface="+mn-cs"/>
              </a:rPr>
              <a:t>xxx</a:t>
            </a:r>
            <a:r>
              <a:rPr lang="zh-CN" altLang="en-US" sz="1200" kern="1200" dirty="0">
                <a:solidFill>
                  <a:schemeClr val="tx1"/>
                </a:solidFill>
                <a:effectLst/>
                <a:latin typeface="+mn-lt"/>
                <a:ea typeface="+mn-ea"/>
                <a:cs typeface="+mn-cs"/>
              </a:rPr>
              <a:t>，</a:t>
            </a:r>
            <a:r>
              <a:rPr lang="zh-CN" altLang="en-US" sz="1200" dirty="0">
                <a:latin typeface="Times New Roman" panose="02020603050405020304" pitchFamily="18" charset="0"/>
                <a:ea typeface="黑体" panose="02010609060101010101" pitchFamily="49" charset="-122"/>
              </a:rPr>
              <a:t>快响应探测谱仪，</a:t>
            </a:r>
            <a:r>
              <a:rPr lang="en-US" altLang="zh-CN" sz="1200" kern="1200" dirty="0" err="1">
                <a:solidFill>
                  <a:schemeClr val="tx1"/>
                </a:solidFill>
                <a:effectLst/>
                <a:latin typeface="+mn-lt"/>
                <a:ea typeface="+mn-ea"/>
                <a:cs typeface="+mn-cs"/>
              </a:rPr>
              <a:t>stcf</a:t>
            </a:r>
            <a:r>
              <a:rPr lang="zh-CN" altLang="zh-CN" sz="1200" kern="1200" dirty="0">
                <a:solidFill>
                  <a:schemeClr val="tx1"/>
                </a:solidFill>
                <a:effectLst/>
                <a:latin typeface="+mn-lt"/>
                <a:ea typeface="+mn-ea"/>
                <a:cs typeface="+mn-cs"/>
              </a:rPr>
              <a:t>的电磁量能器，</a:t>
            </a:r>
            <a:r>
              <a:rPr lang="en-US" altLang="zh-CN" sz="1200" kern="1200" dirty="0" err="1">
                <a:solidFill>
                  <a:schemeClr val="tx1"/>
                </a:solidFill>
                <a:effectLst/>
                <a:latin typeface="+mn-lt"/>
                <a:ea typeface="+mn-ea"/>
                <a:cs typeface="+mn-cs"/>
              </a:rPr>
              <a:t>ecal</a:t>
            </a:r>
            <a:r>
              <a:rPr lang="zh-CN" altLang="zh-CN" sz="1200" kern="1200" dirty="0">
                <a:solidFill>
                  <a:schemeClr val="tx1"/>
                </a:solidFill>
                <a:effectLst/>
                <a:latin typeface="+mn-lt"/>
                <a:ea typeface="+mn-ea"/>
                <a:cs typeface="+mn-cs"/>
              </a:rPr>
              <a:t>，其探测的主要目标是正负电子对撞产生的末态光子，精确测量高对撞亮度下的光子能量是</a:t>
            </a:r>
            <a:r>
              <a:rPr lang="en-US" altLang="zh-CN" sz="1200" kern="1200" dirty="0" err="1">
                <a:solidFill>
                  <a:schemeClr val="tx1"/>
                </a:solidFill>
                <a:effectLst/>
                <a:latin typeface="+mn-lt"/>
                <a:ea typeface="+mn-ea"/>
                <a:cs typeface="+mn-cs"/>
              </a:rPr>
              <a:t>ecal</a:t>
            </a:r>
            <a:r>
              <a:rPr lang="zh-CN" altLang="zh-CN" sz="1200" kern="1200" dirty="0">
                <a:solidFill>
                  <a:schemeClr val="tx1"/>
                </a:solidFill>
                <a:effectLst/>
                <a:latin typeface="+mn-lt"/>
                <a:ea typeface="+mn-ea"/>
                <a:cs typeface="+mn-cs"/>
              </a:rPr>
              <a:t>的核心任务 。此外，由于谱仪并未设计强子量能器，</a:t>
            </a:r>
            <a:r>
              <a:rPr lang="en-US" altLang="zh-CN" sz="1200" kern="1200" dirty="0" err="1">
                <a:solidFill>
                  <a:schemeClr val="tx1"/>
                </a:solidFill>
                <a:effectLst/>
                <a:latin typeface="+mn-lt"/>
                <a:ea typeface="+mn-ea"/>
                <a:cs typeface="+mn-cs"/>
              </a:rPr>
              <a:t>ecal</a:t>
            </a:r>
            <a:r>
              <a:rPr lang="zh-CN" altLang="zh-CN" sz="1200" kern="1200" dirty="0">
                <a:solidFill>
                  <a:schemeClr val="tx1"/>
                </a:solidFill>
                <a:effectLst/>
                <a:latin typeface="+mn-lt"/>
                <a:ea typeface="+mn-ea"/>
                <a:cs typeface="+mn-cs"/>
              </a:rPr>
              <a:t>还需承担部分中性强子的信息提取任务。</a:t>
            </a:r>
            <a:endParaRPr lang="zh-CN"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dirty="0">
              <a:latin typeface="Times New Roman" panose="02020603050405020304" pitchFamily="18" charset="0"/>
              <a:ea typeface="黑体" panose="02010609060101010101" pitchFamily="49" charset="-122"/>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356944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由于需要在高事例率下实现较高的能量分辨率，</a:t>
            </a:r>
            <a:r>
              <a:rPr lang="en-US" altLang="zh-CN" sz="1200" kern="1200" dirty="0" err="1">
                <a:solidFill>
                  <a:schemeClr val="tx1"/>
                </a:solidFill>
                <a:effectLst/>
                <a:latin typeface="+mn-lt"/>
                <a:ea typeface="+mn-ea"/>
                <a:cs typeface="+mn-cs"/>
              </a:rPr>
              <a:t>stcf</a:t>
            </a:r>
            <a:r>
              <a:rPr lang="en-US" altLang="zh-CN" sz="1200" kern="120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ecal</a:t>
            </a:r>
            <a:r>
              <a:rPr lang="zh-CN" altLang="zh-CN" sz="1200" kern="1200" dirty="0">
                <a:solidFill>
                  <a:schemeClr val="tx1"/>
                </a:solidFill>
                <a:effectLst/>
                <a:latin typeface="+mn-lt"/>
                <a:ea typeface="+mn-ea"/>
                <a:cs typeface="+mn-cs"/>
              </a:rPr>
              <a:t>设计为基于快闪烁晶体的全吸收型量</a:t>
            </a:r>
            <a:r>
              <a:rPr lang="zh-CN" altLang="en-US" sz="1200" kern="1200" dirty="0">
                <a:solidFill>
                  <a:schemeClr val="tx1"/>
                </a:solidFill>
                <a:effectLst/>
                <a:latin typeface="+mn-lt"/>
                <a:ea typeface="+mn-ea"/>
                <a:cs typeface="+mn-cs"/>
              </a:rPr>
              <a:t>能器</a:t>
            </a:r>
            <a:r>
              <a:rPr lang="zh-CN" altLang="zh-CN" sz="1200" kern="1200" dirty="0">
                <a:solidFill>
                  <a:schemeClr val="tx1"/>
                </a:solidFill>
                <a:effectLst/>
                <a:latin typeface="+mn-lt"/>
                <a:ea typeface="+mn-ea"/>
                <a:cs typeface="+mn-cs"/>
              </a:rPr>
              <a:t>。其中，</a:t>
            </a:r>
            <a:r>
              <a:rPr lang="en-US" altLang="zh-CN" sz="1200" kern="1200" dirty="0" err="1">
                <a:solidFill>
                  <a:schemeClr val="tx1"/>
                </a:solidFill>
                <a:effectLst/>
                <a:latin typeface="+mn-lt"/>
                <a:ea typeface="+mn-ea"/>
                <a:cs typeface="+mn-cs"/>
              </a:rPr>
              <a:t>pcsi</a:t>
            </a:r>
            <a:r>
              <a:rPr lang="zh-CN" altLang="en-US" sz="1200" kern="1200" dirty="0">
                <a:solidFill>
                  <a:schemeClr val="tx1"/>
                </a:solidFill>
                <a:effectLst/>
                <a:latin typeface="+mn-lt"/>
                <a:ea typeface="+mn-ea"/>
                <a:cs typeface="+mn-cs"/>
              </a:rPr>
              <a:t>由于</a:t>
            </a:r>
            <a:r>
              <a:rPr lang="zh-CN" altLang="zh-CN" sz="1200" kern="1200" dirty="0">
                <a:solidFill>
                  <a:schemeClr val="tx1"/>
                </a:solidFill>
                <a:effectLst/>
                <a:latin typeface="+mn-lt"/>
                <a:ea typeface="+mn-ea"/>
                <a:cs typeface="+mn-cs"/>
              </a:rPr>
              <a:t>其发光衰减时间短、抗辐照性能好等优点被选作为闪烁晶体。不足之处是其荧光产额相对较低。为弥补此差距，</a:t>
            </a:r>
            <a:r>
              <a:rPr lang="en-US" altLang="zh-CN" sz="1200" kern="1200" dirty="0">
                <a:solidFill>
                  <a:schemeClr val="tx1"/>
                </a:solidFill>
                <a:effectLst/>
                <a:latin typeface="+mn-lt"/>
                <a:ea typeface="+mn-ea"/>
                <a:cs typeface="+mn-cs"/>
              </a:rPr>
              <a:t>ECAL</a:t>
            </a:r>
            <a:r>
              <a:rPr lang="zh-CN" altLang="en-US" sz="1200" kern="1200" dirty="0">
                <a:solidFill>
                  <a:schemeClr val="tx1"/>
                </a:solidFill>
                <a:effectLst/>
                <a:latin typeface="+mn-lt"/>
                <a:ea typeface="+mn-ea"/>
                <a:cs typeface="+mn-cs"/>
              </a:rPr>
              <a:t>的</a:t>
            </a:r>
            <a:r>
              <a:rPr lang="zh-CN" altLang="zh-CN" sz="1200" kern="1200" dirty="0">
                <a:solidFill>
                  <a:schemeClr val="tx1"/>
                </a:solidFill>
                <a:effectLst/>
                <a:latin typeface="+mn-lt"/>
                <a:ea typeface="+mn-ea"/>
                <a:cs typeface="+mn-cs"/>
              </a:rPr>
              <a:t>光电器件采用具有内部增益且不受磁场影响到雪崩光电二极管，</a:t>
            </a:r>
            <a:r>
              <a:rPr lang="en-US" altLang="zh-CN" sz="1200" kern="1200" dirty="0" err="1">
                <a:solidFill>
                  <a:schemeClr val="tx1"/>
                </a:solidFill>
                <a:effectLst/>
                <a:latin typeface="+mn-lt"/>
                <a:ea typeface="+mn-ea"/>
                <a:cs typeface="+mn-cs"/>
              </a:rPr>
              <a:t>apd</a:t>
            </a:r>
            <a:r>
              <a:rPr lang="zh-CN" altLang="zh-CN" sz="1200" kern="1200" dirty="0">
                <a:solidFill>
                  <a:schemeClr val="tx1"/>
                </a:solidFill>
                <a:effectLst/>
                <a:latin typeface="+mn-lt"/>
                <a:ea typeface="+mn-ea"/>
                <a:cs typeface="+mn-cs"/>
              </a:rPr>
              <a:t>。但同时也具有结电容和漏电路偏大的不足。</a:t>
            </a:r>
          </a:p>
          <a:p>
            <a:r>
              <a:rPr lang="zh-CN" altLang="en-US" dirty="0"/>
              <a:t>因此，本课题的研究内容是对</a:t>
            </a:r>
            <a:r>
              <a:rPr lang="en-US" altLang="zh-CN" dirty="0" err="1"/>
              <a:t>pCsI</a:t>
            </a:r>
            <a:r>
              <a:rPr lang="zh-CN" altLang="en-US" dirty="0"/>
              <a:t>和</a:t>
            </a:r>
            <a:r>
              <a:rPr lang="en-US" altLang="zh-CN" dirty="0"/>
              <a:t>APD</a:t>
            </a:r>
            <a:r>
              <a:rPr lang="zh-CN" altLang="en-US" dirty="0"/>
              <a:t>组成的探测单元，进行读出电子学方案的设计。</a:t>
            </a:r>
            <a:endParaRPr lang="en-US" altLang="zh-CN"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STCF ECAL</a:t>
            </a:r>
            <a:r>
              <a:rPr lang="zh-CN" altLang="en-US"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，读出电子学噪声达到</a:t>
            </a:r>
            <a:r>
              <a:rPr lang="en-US" altLang="zh-CN"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1MeV</a:t>
            </a:r>
            <a:r>
              <a:rPr lang="zh-CN" altLang="en-US"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以下，时间分辨率在</a:t>
            </a:r>
            <a:r>
              <a:rPr lang="en-US" altLang="zh-CN"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1GeV</a:t>
            </a:r>
            <a:r>
              <a:rPr lang="zh-CN" altLang="en-US"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达到</a:t>
            </a:r>
            <a:r>
              <a:rPr lang="en-US" altLang="zh-CN"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200ps</a:t>
            </a:r>
            <a:r>
              <a:rPr lang="zh-CN" altLang="en-US"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a:t>
            </a:r>
            <a:r>
              <a:rPr lang="en-US" altLang="zh-CN"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100MeV</a:t>
            </a:r>
            <a:r>
              <a:rPr lang="zh-CN" altLang="en-US"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达到亚纳秒量级，本底事例率最高可以达到</a:t>
            </a:r>
            <a:r>
              <a:rPr lang="en-US" altLang="zh-CN"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~MHz</a:t>
            </a:r>
            <a:r>
              <a:rPr lang="zh-CN" altLang="en-US"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，本课题的挑战在于采用电荷灵敏读出方案实现在高事例率下获得高能量分辨率和高时间分辨率的电子学设计</a:t>
            </a:r>
            <a:endParaRPr lang="zh-CN" altLang="en-US" dirty="0"/>
          </a:p>
          <a:p>
            <a:endParaRPr lang="zh-CN" altLang="en-US" dirty="0"/>
          </a:p>
        </p:txBody>
      </p:sp>
    </p:spTree>
    <p:extLst>
      <p:ext uri="{BB962C8B-B14F-4D97-AF65-F5344CB8AC3E}">
        <p14:creationId xmlns:p14="http://schemas.microsoft.com/office/powerpoint/2010/main" val="75891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07930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本课题设计的读出电子学整体架构主要包括</a:t>
            </a:r>
            <a:r>
              <a:rPr lang="en-US" altLang="zh-CN" dirty="0"/>
              <a:t>CSA</a:t>
            </a:r>
            <a:r>
              <a:rPr lang="zh-CN" altLang="en-US" dirty="0"/>
              <a:t>、极零相消电路、驱动电路以及后续的数字化和数字处理部分，经过</a:t>
            </a:r>
            <a:r>
              <a:rPr lang="en-US" altLang="zh-CN" dirty="0"/>
              <a:t>ADC</a:t>
            </a:r>
            <a:r>
              <a:rPr lang="zh-CN" altLang="en-US" dirty="0"/>
              <a:t>数字化的信号进入</a:t>
            </a:r>
            <a:r>
              <a:rPr lang="en-US" altLang="zh-CN" dirty="0"/>
              <a:t>FPGA</a:t>
            </a:r>
            <a:r>
              <a:rPr lang="zh-CN" altLang="en-US" dirty="0"/>
              <a:t>经过算法处理提取出能量信息以及时间信息传输至服务器。</a:t>
            </a:r>
            <a:endParaRPr lang="en-US" altLang="zh-CN" dirty="0"/>
          </a:p>
          <a:p>
            <a:r>
              <a:rPr lang="zh-CN" altLang="en-US" dirty="0"/>
              <a:t>其中，该系统的噪声贡献主要来自于第一级电荷灵敏放大器，下面对该方案的噪声进行理论分析。</a:t>
            </a:r>
            <a:endParaRPr lang="en-US" altLang="zh-CN" dirty="0"/>
          </a:p>
        </p:txBody>
      </p:sp>
    </p:spTree>
    <p:extLst>
      <p:ext uri="{BB962C8B-B14F-4D97-AF65-F5344CB8AC3E}">
        <p14:creationId xmlns:p14="http://schemas.microsoft.com/office/powerpoint/2010/main" val="2688812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本课题设计的包含</a:t>
            </a:r>
            <a:r>
              <a:rPr lang="en-US" altLang="zh-CN" sz="1200" kern="1200" dirty="0">
                <a:solidFill>
                  <a:schemeClr val="tx1"/>
                </a:solidFill>
                <a:effectLst/>
                <a:latin typeface="+mn-lt"/>
                <a:ea typeface="+mn-ea"/>
                <a:cs typeface="+mn-cs"/>
              </a:rPr>
              <a:t>APD</a:t>
            </a:r>
            <a:r>
              <a:rPr lang="zh-CN" altLang="zh-CN" sz="1200" kern="1200" dirty="0">
                <a:solidFill>
                  <a:schemeClr val="tx1"/>
                </a:solidFill>
                <a:effectLst/>
                <a:latin typeface="+mn-lt"/>
                <a:ea typeface="+mn-ea"/>
                <a:cs typeface="+mn-cs"/>
              </a:rPr>
              <a:t>的</a:t>
            </a:r>
            <a:r>
              <a:rPr lang="en-US" altLang="zh-CN" sz="1200" kern="1200" dirty="0">
                <a:solidFill>
                  <a:schemeClr val="tx1"/>
                </a:solidFill>
                <a:effectLst/>
                <a:latin typeface="+mn-lt"/>
                <a:ea typeface="+mn-ea"/>
                <a:cs typeface="+mn-cs"/>
              </a:rPr>
              <a:t>CSA</a:t>
            </a:r>
            <a:r>
              <a:rPr lang="zh-CN" altLang="zh-CN" sz="1200" kern="1200" dirty="0">
                <a:solidFill>
                  <a:schemeClr val="tx1"/>
                </a:solidFill>
                <a:effectLst/>
                <a:latin typeface="+mn-lt"/>
                <a:ea typeface="+mn-ea"/>
                <a:cs typeface="+mn-cs"/>
              </a:rPr>
              <a:t>放大结构如左图所示，右图是其对应的噪声模型，共包含</a:t>
            </a:r>
            <a:r>
              <a:rPr lang="en-US" altLang="zh-CN" sz="1200" kern="1200" dirty="0">
                <a:solidFill>
                  <a:schemeClr val="tx1"/>
                </a:solidFill>
                <a:effectLst/>
                <a:latin typeface="+mn-lt"/>
                <a:ea typeface="+mn-ea"/>
                <a:cs typeface="+mn-cs"/>
              </a:rPr>
              <a:t>13</a:t>
            </a:r>
            <a:r>
              <a:rPr lang="zh-CN" altLang="zh-CN" sz="1200" kern="1200" dirty="0">
                <a:solidFill>
                  <a:schemeClr val="tx1"/>
                </a:solidFill>
                <a:effectLst/>
                <a:latin typeface="+mn-lt"/>
                <a:ea typeface="+mn-ea"/>
                <a:cs typeface="+mn-cs"/>
              </a:rPr>
              <a:t>中噪声源。其中贡献较大的几项分别为</a:t>
            </a:r>
            <a:r>
              <a:rPr lang="en-US" altLang="zh-CN" sz="1200" kern="1200" dirty="0">
                <a:solidFill>
                  <a:schemeClr val="tx1"/>
                </a:solidFill>
                <a:effectLst/>
                <a:latin typeface="+mn-lt"/>
                <a:ea typeface="+mn-ea"/>
                <a:cs typeface="+mn-cs"/>
              </a:rPr>
              <a:t>APD</a:t>
            </a:r>
            <a:r>
              <a:rPr lang="zh-CN" altLang="en-US" sz="1200" kern="1200" dirty="0">
                <a:solidFill>
                  <a:schemeClr val="tx1"/>
                </a:solidFill>
                <a:effectLst/>
                <a:latin typeface="+mn-lt"/>
                <a:ea typeface="+mn-ea"/>
                <a:cs typeface="+mn-cs"/>
              </a:rPr>
              <a:t>的</a:t>
            </a:r>
            <a:r>
              <a:rPr lang="zh-CN" altLang="zh-CN" sz="1200" kern="1200" dirty="0">
                <a:solidFill>
                  <a:schemeClr val="tx1"/>
                </a:solidFill>
                <a:effectLst/>
                <a:latin typeface="+mn-lt"/>
                <a:ea typeface="+mn-ea"/>
                <a:cs typeface="+mn-cs"/>
              </a:rPr>
              <a:t>漏电流散粒噪声、</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的沟道热噪声以及反馈电阻的热噪声等。</a:t>
            </a:r>
          </a:p>
          <a:p>
            <a:endParaRPr lang="zh-CN" altLang="en-US" dirty="0"/>
          </a:p>
        </p:txBody>
      </p:sp>
    </p:spTree>
    <p:extLst>
      <p:ext uri="{BB962C8B-B14F-4D97-AF65-F5344CB8AC3E}">
        <p14:creationId xmlns:p14="http://schemas.microsoft.com/office/powerpoint/2010/main" val="551740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为了进一步确定</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跨导以及成形时间的选择，本课题根据得到的</a:t>
                </a:r>
                <a:r>
                  <a:rPr lang="zh-CN" altLang="en-US" sz="1200" kern="1200" dirty="0">
                    <a:solidFill>
                      <a:schemeClr val="tx1"/>
                    </a:solidFill>
                    <a:effectLst/>
                    <a:latin typeface="+mn-lt"/>
                    <a:ea typeface="+mn-ea"/>
                    <a:cs typeface="+mn-cs"/>
                  </a:rPr>
                  <a:t>理论</a:t>
                </a:r>
                <a:r>
                  <a:rPr lang="zh-CN" altLang="zh-CN" sz="1200" kern="1200" dirty="0">
                    <a:solidFill>
                      <a:schemeClr val="tx1"/>
                    </a:solidFill>
                    <a:effectLst/>
                    <a:latin typeface="+mn-lt"/>
                    <a:ea typeface="+mn-ea"/>
                    <a:cs typeface="+mn-cs"/>
                  </a:rPr>
                  <a:t>噪声公式，对系统噪声与相关参数的关系进行了仿真。左图是</a:t>
                </a:r>
                <a:r>
                  <a:rPr lang="zh-CN" altLang="en-US" sz="1200" kern="1200" dirty="0">
                    <a:solidFill>
                      <a:schemeClr val="tx1"/>
                    </a:solidFill>
                    <a:effectLst/>
                    <a:latin typeface="+mn-lt"/>
                    <a:ea typeface="+mn-ea"/>
                    <a:cs typeface="+mn-cs"/>
                  </a:rPr>
                  <a:t>系统</a:t>
                </a:r>
                <a:r>
                  <a:rPr lang="zh-CN" altLang="zh-CN" sz="1200" kern="1200" dirty="0">
                    <a:solidFill>
                      <a:schemeClr val="tx1"/>
                    </a:solidFill>
                    <a:effectLst/>
                    <a:latin typeface="+mn-lt"/>
                    <a:ea typeface="+mn-ea"/>
                    <a:cs typeface="+mn-cs"/>
                  </a:rPr>
                  <a:t>噪声与探测器电容、</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数量的仿真计算结果。可以看出，在输入电容较大的情况下，通过增加</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数量来提高跨导，</a:t>
                </a:r>
                <a:r>
                  <a:rPr lang="zh-CN" altLang="en-US" sz="1200" kern="1200" dirty="0">
                    <a:solidFill>
                      <a:schemeClr val="tx1"/>
                    </a:solidFill>
                    <a:effectLst/>
                    <a:latin typeface="+mn-lt"/>
                    <a:ea typeface="+mn-ea"/>
                    <a:cs typeface="+mn-cs"/>
                  </a:rPr>
                  <a:t>可以</a:t>
                </a:r>
                <a:r>
                  <a:rPr lang="zh-CN" altLang="zh-CN" sz="1200" kern="1200" dirty="0">
                    <a:solidFill>
                      <a:schemeClr val="tx1"/>
                    </a:solidFill>
                    <a:effectLst/>
                    <a:latin typeface="+mn-lt"/>
                    <a:ea typeface="+mn-ea"/>
                    <a:cs typeface="+mn-cs"/>
                  </a:rPr>
                  <a:t>使总噪声按照</a:t>
                </a:r>
                <a14:m>
                  <m:oMath xmlns:m="http://schemas.openxmlformats.org/officeDocument/2006/math">
                    <m:r>
                      <a:rPr lang="en-US" altLang="zh-CN" sz="1200" kern="1200">
                        <a:solidFill>
                          <a:schemeClr val="tx1"/>
                        </a:solidFill>
                        <a:effectLst/>
                        <a:latin typeface="Cambria Math" panose="02040503050406030204" pitchFamily="18" charset="0"/>
                        <a:ea typeface="+mn-ea"/>
                        <a:cs typeface="+mn-cs"/>
                      </a:rPr>
                      <m:t>1/</m:t>
                    </m:r>
                    <m:rad>
                      <m:radPr>
                        <m:degHide m:val="on"/>
                        <m:ctrlPr>
                          <a:rPr lang="zh-CN" altLang="zh-CN" sz="1200" i="1" kern="1200">
                            <a:solidFill>
                              <a:schemeClr val="tx1"/>
                            </a:solidFill>
                            <a:effectLst/>
                            <a:latin typeface="Cambria Math" panose="02040503050406030204" pitchFamily="18" charset="0"/>
                            <a:ea typeface="+mn-ea"/>
                            <a:cs typeface="+mn-cs"/>
                          </a:rPr>
                        </m:ctrlPr>
                      </m:radPr>
                      <m:deg/>
                      <m:e>
                        <m:r>
                          <m:rPr>
                            <m:sty m:val="p"/>
                          </m:rPr>
                          <a:rPr lang="en-US" altLang="zh-CN" sz="1200" kern="1200">
                            <a:solidFill>
                              <a:schemeClr val="tx1"/>
                            </a:solidFill>
                            <a:effectLst/>
                            <a:latin typeface="Cambria Math" panose="02040503050406030204" pitchFamily="18" charset="0"/>
                            <a:ea typeface="+mn-ea"/>
                            <a:cs typeface="+mn-cs"/>
                          </a:rPr>
                          <m:t>n</m:t>
                        </m:r>
                      </m:e>
                    </m:rad>
                  </m:oMath>
                </a14:m>
                <a:r>
                  <a:rPr lang="zh-CN" altLang="zh-CN" sz="1200" kern="1200" dirty="0">
                    <a:solidFill>
                      <a:schemeClr val="tx1"/>
                    </a:solidFill>
                    <a:effectLst/>
                    <a:latin typeface="+mn-lt"/>
                    <a:ea typeface="+mn-ea"/>
                    <a:cs typeface="+mn-cs"/>
                  </a:rPr>
                  <a:t>的</a:t>
                </a:r>
                <a:r>
                  <a:rPr lang="zh-CN" altLang="en-US" sz="1200" kern="1200" dirty="0">
                    <a:solidFill>
                      <a:schemeClr val="tx1"/>
                    </a:solidFill>
                    <a:effectLst/>
                    <a:latin typeface="+mn-lt"/>
                    <a:ea typeface="+mn-ea"/>
                    <a:cs typeface="+mn-cs"/>
                  </a:rPr>
                  <a:t>趋势</a:t>
                </a:r>
                <a:r>
                  <a:rPr lang="zh-CN" altLang="zh-CN" sz="1200" kern="1200" dirty="0">
                    <a:solidFill>
                      <a:schemeClr val="tx1"/>
                    </a:solidFill>
                    <a:effectLst/>
                    <a:latin typeface="+mn-lt"/>
                    <a:ea typeface="+mn-ea"/>
                    <a:cs typeface="+mn-cs"/>
                  </a:rPr>
                  <a:t>进行降低；对于结电容</a:t>
                </a:r>
                <a:r>
                  <a:rPr lang="en-US" altLang="zh-CN" sz="1200" kern="1200" dirty="0">
                    <a:solidFill>
                      <a:schemeClr val="tx1"/>
                    </a:solidFill>
                    <a:effectLst/>
                    <a:latin typeface="+mn-lt"/>
                    <a:ea typeface="+mn-ea"/>
                    <a:cs typeface="+mn-cs"/>
                  </a:rPr>
                  <a:t>270 pF</a:t>
                </a:r>
                <a:r>
                  <a:rPr lang="zh-CN" altLang="zh-CN" sz="1200" kern="1200" dirty="0">
                    <a:solidFill>
                      <a:schemeClr val="tx1"/>
                    </a:solidFill>
                    <a:effectLst/>
                    <a:latin typeface="+mn-lt"/>
                    <a:ea typeface="+mn-ea"/>
                    <a:cs typeface="+mn-cs"/>
                  </a:rPr>
                  <a:t>的</a:t>
                </a:r>
                <a:r>
                  <a:rPr lang="en-US" altLang="zh-CN" sz="1200" kern="1200" dirty="0">
                    <a:solidFill>
                      <a:schemeClr val="tx1"/>
                    </a:solidFill>
                    <a:effectLst/>
                    <a:latin typeface="+mn-lt"/>
                    <a:ea typeface="+mn-ea"/>
                    <a:cs typeface="+mn-cs"/>
                  </a:rPr>
                  <a:t>APD</a:t>
                </a:r>
                <a:r>
                  <a:rPr lang="zh-CN" altLang="zh-CN" sz="1200" kern="1200" dirty="0">
                    <a:solidFill>
                      <a:schemeClr val="tx1"/>
                    </a:solidFill>
                    <a:effectLst/>
                    <a:latin typeface="+mn-lt"/>
                    <a:ea typeface="+mn-ea"/>
                    <a:cs typeface="+mn-cs"/>
                  </a:rPr>
                  <a:t>而言，采用三个</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并联可以实现更</a:t>
                </a:r>
                <a:r>
                  <a:rPr lang="zh-CN" altLang="en-US" sz="1200" kern="1200" dirty="0">
                    <a:solidFill>
                      <a:schemeClr val="tx1"/>
                    </a:solidFill>
                    <a:effectLst/>
                    <a:latin typeface="+mn-lt"/>
                    <a:ea typeface="+mn-ea"/>
                    <a:cs typeface="+mn-cs"/>
                  </a:rPr>
                  <a:t>好</a:t>
                </a:r>
                <a:r>
                  <a:rPr lang="zh-CN" altLang="zh-CN" sz="1200" kern="1200" dirty="0">
                    <a:solidFill>
                      <a:schemeClr val="tx1"/>
                    </a:solidFill>
                    <a:effectLst/>
                    <a:latin typeface="+mn-lt"/>
                    <a:ea typeface="+mn-ea"/>
                    <a:cs typeface="+mn-cs"/>
                  </a:rPr>
                  <a:t>噪声</a:t>
                </a:r>
                <a:r>
                  <a:rPr lang="zh-CN" altLang="en-US" sz="1200" kern="1200" dirty="0">
                    <a:solidFill>
                      <a:schemeClr val="tx1"/>
                    </a:solidFill>
                    <a:effectLst/>
                    <a:latin typeface="+mn-lt"/>
                    <a:ea typeface="+mn-ea"/>
                    <a:cs typeface="+mn-cs"/>
                  </a:rPr>
                  <a:t>水平</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右图是</a:t>
                </a:r>
                <a:r>
                  <a:rPr lang="zh-CN" altLang="en-US" sz="1200" kern="1200" dirty="0">
                    <a:solidFill>
                      <a:schemeClr val="tx1"/>
                    </a:solidFill>
                    <a:effectLst/>
                    <a:latin typeface="+mn-lt"/>
                    <a:ea typeface="+mn-ea"/>
                    <a:cs typeface="+mn-cs"/>
                  </a:rPr>
                  <a:t>系统</a:t>
                </a:r>
                <a:r>
                  <a:rPr lang="zh-CN" altLang="zh-CN" sz="1200" kern="1200" dirty="0">
                    <a:solidFill>
                      <a:schemeClr val="tx1"/>
                    </a:solidFill>
                    <a:effectLst/>
                    <a:latin typeface="+mn-lt"/>
                    <a:ea typeface="+mn-ea"/>
                    <a:cs typeface="+mn-cs"/>
                  </a:rPr>
                  <a:t>噪声与成形时间的仿真结果。随着成形时间的增大，总噪声呈现先减小后增大的趋势；当成形时间在</a:t>
                </a:r>
                <a:r>
                  <a:rPr lang="en-US" altLang="zh-CN" sz="1200" kern="1200" dirty="0">
                    <a:solidFill>
                      <a:schemeClr val="tx1"/>
                    </a:solidFill>
                    <a:effectLst/>
                    <a:latin typeface="+mn-lt"/>
                    <a:ea typeface="+mn-ea"/>
                    <a:cs typeface="+mn-cs"/>
                  </a:rPr>
                  <a:t>100 ns</a:t>
                </a:r>
                <a:r>
                  <a:rPr lang="zh-CN" altLang="zh-CN" sz="1200" kern="1200" dirty="0">
                    <a:solidFill>
                      <a:schemeClr val="tx1"/>
                    </a:solidFill>
                    <a:effectLst/>
                    <a:latin typeface="+mn-lt"/>
                    <a:ea typeface="+mn-ea"/>
                    <a:cs typeface="+mn-cs"/>
                  </a:rPr>
                  <a:t>附近时，总噪声达到最小。</a:t>
                </a:r>
                <a:r>
                  <a:rPr lang="zh-CN" altLang="en-US" sz="1200" kern="1200" dirty="0">
                    <a:solidFill>
                      <a:schemeClr val="tx1"/>
                    </a:solidFill>
                    <a:effectLst/>
                    <a:latin typeface="+mn-lt"/>
                    <a:ea typeface="+mn-ea"/>
                    <a:cs typeface="+mn-cs"/>
                  </a:rPr>
                  <a:t>对应指标可以</a:t>
                </a:r>
                <a:r>
                  <a:rPr lang="zh-CN" altLang="zh-CN" sz="1200" kern="1200" dirty="0">
                    <a:solidFill>
                      <a:schemeClr val="tx1"/>
                    </a:solidFill>
                    <a:effectLst/>
                    <a:latin typeface="+mn-lt"/>
                    <a:ea typeface="+mn-ea"/>
                    <a:cs typeface="+mn-cs"/>
                  </a:rPr>
                  <a:t>满足设计需求。</a:t>
                </a:r>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relationship between system noise and parameters is simulated according to the theoretical noise formula. The figure on the left shows the simulation results of system noise, detector capacitance, and number of JFETs. It can be seen that in the case of a large input capacitance, the total noise can be reduced by increasing the number of JFETs, and in the case of an APD with a junction capacitance of 270 picofarad, a better noise level can be achieved by using three JFETs in parallel. The figure on the right show noise reaches the minimum when the shaping time is around 100 ns, which meets the design requirements.</a:t>
                </a:r>
              </a:p>
              <a:p>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为了进一步确定</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跨导以及成形时间的选择，本课题根据得到的</a:t>
                </a:r>
                <a:r>
                  <a:rPr lang="zh-CN" altLang="en-US" sz="1200" kern="1200" dirty="0">
                    <a:solidFill>
                      <a:schemeClr val="tx1"/>
                    </a:solidFill>
                    <a:effectLst/>
                    <a:latin typeface="+mn-lt"/>
                    <a:ea typeface="+mn-ea"/>
                    <a:cs typeface="+mn-cs"/>
                  </a:rPr>
                  <a:t>理论</a:t>
                </a:r>
                <a:r>
                  <a:rPr lang="zh-CN" altLang="zh-CN" sz="1200" kern="1200" dirty="0">
                    <a:solidFill>
                      <a:schemeClr val="tx1"/>
                    </a:solidFill>
                    <a:effectLst/>
                    <a:latin typeface="+mn-lt"/>
                    <a:ea typeface="+mn-ea"/>
                    <a:cs typeface="+mn-cs"/>
                  </a:rPr>
                  <a:t>噪声公式，对系统噪声与相关参数的关系进行了仿真。左图是</a:t>
                </a:r>
                <a:r>
                  <a:rPr lang="zh-CN" altLang="en-US" sz="1200" kern="1200" dirty="0">
                    <a:solidFill>
                      <a:schemeClr val="tx1"/>
                    </a:solidFill>
                    <a:effectLst/>
                    <a:latin typeface="+mn-lt"/>
                    <a:ea typeface="+mn-ea"/>
                    <a:cs typeface="+mn-cs"/>
                  </a:rPr>
                  <a:t>系统</a:t>
                </a:r>
                <a:r>
                  <a:rPr lang="zh-CN" altLang="zh-CN" sz="1200" kern="1200" dirty="0">
                    <a:solidFill>
                      <a:schemeClr val="tx1"/>
                    </a:solidFill>
                    <a:effectLst/>
                    <a:latin typeface="+mn-lt"/>
                    <a:ea typeface="+mn-ea"/>
                    <a:cs typeface="+mn-cs"/>
                  </a:rPr>
                  <a:t>噪声与探测器电容、</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数量的仿真计算结果。可以看出，在输入电容较大的情况下，通过增加</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数量来提高跨导，</a:t>
                </a:r>
                <a:r>
                  <a:rPr lang="zh-CN" altLang="en-US" sz="1200" kern="1200" dirty="0">
                    <a:solidFill>
                      <a:schemeClr val="tx1"/>
                    </a:solidFill>
                    <a:effectLst/>
                    <a:latin typeface="+mn-lt"/>
                    <a:ea typeface="+mn-ea"/>
                    <a:cs typeface="+mn-cs"/>
                  </a:rPr>
                  <a:t>可以</a:t>
                </a:r>
                <a:r>
                  <a:rPr lang="zh-CN" altLang="zh-CN" sz="1200" kern="1200" dirty="0">
                    <a:solidFill>
                      <a:schemeClr val="tx1"/>
                    </a:solidFill>
                    <a:effectLst/>
                    <a:latin typeface="+mn-lt"/>
                    <a:ea typeface="+mn-ea"/>
                    <a:cs typeface="+mn-cs"/>
                  </a:rPr>
                  <a:t>使总噪声按照</a:t>
                </a:r>
                <a:r>
                  <a:rPr lang="en-US" altLang="zh-CN" sz="1200" i="0" kern="1200">
                    <a:solidFill>
                      <a:schemeClr val="tx1"/>
                    </a:solidFill>
                    <a:effectLst/>
                    <a:latin typeface="Cambria Math" panose="02040503050406030204" pitchFamily="18" charset="0"/>
                    <a:ea typeface="+mn-ea"/>
                    <a:cs typeface="+mn-cs"/>
                  </a:rPr>
                  <a:t>1/</a:t>
                </a:r>
                <a:r>
                  <a:rPr lang="zh-CN" altLang="zh-CN" sz="1200" i="0" kern="1200">
                    <a:solidFill>
                      <a:schemeClr val="tx1"/>
                    </a:solidFill>
                    <a:effectLst/>
                    <a:latin typeface="Cambria Math" panose="02040503050406030204" pitchFamily="18" charset="0"/>
                    <a:ea typeface="+mn-ea"/>
                    <a:cs typeface="+mn-cs"/>
                  </a:rPr>
                  <a:t>√</a:t>
                </a:r>
                <a:r>
                  <a:rPr lang="en-US" altLang="zh-CN" sz="1200" i="0" kern="1200">
                    <a:solidFill>
                      <a:schemeClr val="tx1"/>
                    </a:solidFill>
                    <a:effectLst/>
                    <a:latin typeface="Cambria Math" panose="02040503050406030204" pitchFamily="18" charset="0"/>
                    <a:ea typeface="+mn-ea"/>
                    <a:cs typeface="+mn-cs"/>
                  </a:rPr>
                  <a:t>n</a:t>
                </a:r>
                <a:r>
                  <a:rPr lang="zh-CN" altLang="zh-CN" sz="1200" kern="1200" dirty="0">
                    <a:solidFill>
                      <a:schemeClr val="tx1"/>
                    </a:solidFill>
                    <a:effectLst/>
                    <a:latin typeface="+mn-lt"/>
                    <a:ea typeface="+mn-ea"/>
                    <a:cs typeface="+mn-cs"/>
                  </a:rPr>
                  <a:t>的</a:t>
                </a:r>
                <a:r>
                  <a:rPr lang="zh-CN" altLang="en-US" sz="1200" kern="1200" dirty="0">
                    <a:solidFill>
                      <a:schemeClr val="tx1"/>
                    </a:solidFill>
                    <a:effectLst/>
                    <a:latin typeface="+mn-lt"/>
                    <a:ea typeface="+mn-ea"/>
                    <a:cs typeface="+mn-cs"/>
                  </a:rPr>
                  <a:t>趋势</a:t>
                </a:r>
                <a:r>
                  <a:rPr lang="zh-CN" altLang="zh-CN" sz="1200" kern="1200" dirty="0">
                    <a:solidFill>
                      <a:schemeClr val="tx1"/>
                    </a:solidFill>
                    <a:effectLst/>
                    <a:latin typeface="+mn-lt"/>
                    <a:ea typeface="+mn-ea"/>
                    <a:cs typeface="+mn-cs"/>
                  </a:rPr>
                  <a:t>进行降低；对于结电容</a:t>
                </a:r>
                <a:r>
                  <a:rPr lang="en-US" altLang="zh-CN" sz="1200" kern="1200" dirty="0">
                    <a:solidFill>
                      <a:schemeClr val="tx1"/>
                    </a:solidFill>
                    <a:effectLst/>
                    <a:latin typeface="+mn-lt"/>
                    <a:ea typeface="+mn-ea"/>
                    <a:cs typeface="+mn-cs"/>
                  </a:rPr>
                  <a:t>270 pF</a:t>
                </a:r>
                <a:r>
                  <a:rPr lang="zh-CN" altLang="zh-CN" sz="1200" kern="1200" dirty="0">
                    <a:solidFill>
                      <a:schemeClr val="tx1"/>
                    </a:solidFill>
                    <a:effectLst/>
                    <a:latin typeface="+mn-lt"/>
                    <a:ea typeface="+mn-ea"/>
                    <a:cs typeface="+mn-cs"/>
                  </a:rPr>
                  <a:t>的</a:t>
                </a:r>
                <a:r>
                  <a:rPr lang="en-US" altLang="zh-CN" sz="1200" kern="1200" dirty="0">
                    <a:solidFill>
                      <a:schemeClr val="tx1"/>
                    </a:solidFill>
                    <a:effectLst/>
                    <a:latin typeface="+mn-lt"/>
                    <a:ea typeface="+mn-ea"/>
                    <a:cs typeface="+mn-cs"/>
                  </a:rPr>
                  <a:t>APD</a:t>
                </a:r>
                <a:r>
                  <a:rPr lang="zh-CN" altLang="zh-CN" sz="1200" kern="1200" dirty="0">
                    <a:solidFill>
                      <a:schemeClr val="tx1"/>
                    </a:solidFill>
                    <a:effectLst/>
                    <a:latin typeface="+mn-lt"/>
                    <a:ea typeface="+mn-ea"/>
                    <a:cs typeface="+mn-cs"/>
                  </a:rPr>
                  <a:t>而言，采用三个</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并联可以实现更</a:t>
                </a:r>
                <a:r>
                  <a:rPr lang="zh-CN" altLang="en-US" sz="1200" kern="1200" dirty="0">
                    <a:solidFill>
                      <a:schemeClr val="tx1"/>
                    </a:solidFill>
                    <a:effectLst/>
                    <a:latin typeface="+mn-lt"/>
                    <a:ea typeface="+mn-ea"/>
                    <a:cs typeface="+mn-cs"/>
                  </a:rPr>
                  <a:t>好</a:t>
                </a:r>
                <a:r>
                  <a:rPr lang="zh-CN" altLang="zh-CN" sz="1200" kern="1200" dirty="0">
                    <a:solidFill>
                      <a:schemeClr val="tx1"/>
                    </a:solidFill>
                    <a:effectLst/>
                    <a:latin typeface="+mn-lt"/>
                    <a:ea typeface="+mn-ea"/>
                    <a:cs typeface="+mn-cs"/>
                  </a:rPr>
                  <a:t>噪声</a:t>
                </a:r>
                <a:r>
                  <a:rPr lang="zh-CN" altLang="en-US" sz="1200" kern="1200" dirty="0">
                    <a:solidFill>
                      <a:schemeClr val="tx1"/>
                    </a:solidFill>
                    <a:effectLst/>
                    <a:latin typeface="+mn-lt"/>
                    <a:ea typeface="+mn-ea"/>
                    <a:cs typeface="+mn-cs"/>
                  </a:rPr>
                  <a:t>水平</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右图是</a:t>
                </a:r>
                <a:r>
                  <a:rPr lang="zh-CN" altLang="en-US" sz="1200" kern="1200" dirty="0">
                    <a:solidFill>
                      <a:schemeClr val="tx1"/>
                    </a:solidFill>
                    <a:effectLst/>
                    <a:latin typeface="+mn-lt"/>
                    <a:ea typeface="+mn-ea"/>
                    <a:cs typeface="+mn-cs"/>
                  </a:rPr>
                  <a:t>系统</a:t>
                </a:r>
                <a:r>
                  <a:rPr lang="zh-CN" altLang="zh-CN" sz="1200" kern="1200" dirty="0">
                    <a:solidFill>
                      <a:schemeClr val="tx1"/>
                    </a:solidFill>
                    <a:effectLst/>
                    <a:latin typeface="+mn-lt"/>
                    <a:ea typeface="+mn-ea"/>
                    <a:cs typeface="+mn-cs"/>
                  </a:rPr>
                  <a:t>噪声与成形时间的仿真结果。随着成形时间的增大，总噪声呈现先减小后增大的趋势；当成形时间在</a:t>
                </a:r>
                <a:r>
                  <a:rPr lang="en-US" altLang="zh-CN" sz="1200" kern="1200" dirty="0">
                    <a:solidFill>
                      <a:schemeClr val="tx1"/>
                    </a:solidFill>
                    <a:effectLst/>
                    <a:latin typeface="+mn-lt"/>
                    <a:ea typeface="+mn-ea"/>
                    <a:cs typeface="+mn-cs"/>
                  </a:rPr>
                  <a:t>100 ns</a:t>
                </a:r>
                <a:r>
                  <a:rPr lang="zh-CN" altLang="zh-CN" sz="1200" kern="1200" dirty="0">
                    <a:solidFill>
                      <a:schemeClr val="tx1"/>
                    </a:solidFill>
                    <a:effectLst/>
                    <a:latin typeface="+mn-lt"/>
                    <a:ea typeface="+mn-ea"/>
                    <a:cs typeface="+mn-cs"/>
                  </a:rPr>
                  <a:t>附近时，总噪声达到最小。</a:t>
                </a:r>
                <a:r>
                  <a:rPr lang="zh-CN" altLang="en-US" sz="1200" kern="1200" dirty="0">
                    <a:solidFill>
                      <a:schemeClr val="tx1"/>
                    </a:solidFill>
                    <a:effectLst/>
                    <a:latin typeface="+mn-lt"/>
                    <a:ea typeface="+mn-ea"/>
                    <a:cs typeface="+mn-cs"/>
                  </a:rPr>
                  <a:t>对应指标可以</a:t>
                </a:r>
                <a:r>
                  <a:rPr lang="zh-CN" altLang="zh-CN" sz="1200" kern="1200" dirty="0">
                    <a:solidFill>
                      <a:schemeClr val="tx1"/>
                    </a:solidFill>
                    <a:effectLst/>
                    <a:latin typeface="+mn-lt"/>
                    <a:ea typeface="+mn-ea"/>
                    <a:cs typeface="+mn-cs"/>
                  </a:rPr>
                  <a:t>满足设计需求。</a:t>
                </a:r>
              </a:p>
            </p:txBody>
          </p:sp>
        </mc:Fallback>
      </mc:AlternateContent>
    </p:spTree>
    <p:extLst>
      <p:ext uri="{BB962C8B-B14F-4D97-AF65-F5344CB8AC3E}">
        <p14:creationId xmlns:p14="http://schemas.microsoft.com/office/powerpoint/2010/main" val="331492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0070C0"/>
                </a:solidFill>
                <a:latin typeface="黑体" panose="02010609060101010101" pitchFamily="49" charset="-122"/>
                <a:ea typeface="黑体" panose="02010609060101010101" pitchFamily="49" charset="-122"/>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524000" y="3962400"/>
            <a:ext cx="9144000" cy="1655762"/>
          </a:xfrm>
        </p:spPr>
        <p:txBody>
          <a:bodyPr>
            <a:normAutofit/>
          </a:bodyPr>
          <a:lstStyle>
            <a:lvl1pPr marL="0" indent="0" algn="ctr">
              <a:buNone/>
              <a:defRPr sz="2000">
                <a:solidFill>
                  <a:schemeClr val="tx1"/>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pic>
        <p:nvPicPr>
          <p:cNvPr id="7" name="Picture 17">
            <a:extLst>
              <a:ext uri="{FF2B5EF4-FFF2-40B4-BE49-F238E27FC236}">
                <a16:creationId xmlns:a16="http://schemas.microsoft.com/office/drawing/2014/main" id="{27F82CA8-7DDA-3E4C-A666-1B783169A8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200" y="180880"/>
            <a:ext cx="1083938" cy="1114520"/>
          </a:xfrm>
          <a:prstGeom prst="rect">
            <a:avLst/>
          </a:prstGeom>
        </p:spPr>
      </p:pic>
      <p:cxnSp>
        <p:nvCxnSpPr>
          <p:cNvPr id="12" name="直接连接符 11">
            <a:extLst>
              <a:ext uri="{FF2B5EF4-FFF2-40B4-BE49-F238E27FC236}">
                <a16:creationId xmlns:a16="http://schemas.microsoft.com/office/drawing/2014/main" id="{A068EE9E-938A-CE1E-13A6-47F045926905}"/>
              </a:ext>
            </a:extLst>
          </p:cNvPr>
          <p:cNvCxnSpPr/>
          <p:nvPr userDrawn="1"/>
        </p:nvCxnSpPr>
        <p:spPr>
          <a:xfrm>
            <a:off x="1335095" y="3627398"/>
            <a:ext cx="4368800" cy="0"/>
          </a:xfrm>
          <a:prstGeom prst="line">
            <a:avLst/>
          </a:prstGeom>
          <a:ln w="28575">
            <a:solidFill>
              <a:srgbClr val="005EAD"/>
            </a:solidFill>
          </a:ln>
        </p:spPr>
        <p:style>
          <a:lnRef idx="1">
            <a:schemeClr val="accent1"/>
          </a:lnRef>
          <a:fillRef idx="0">
            <a:schemeClr val="accent1"/>
          </a:fillRef>
          <a:effectRef idx="0">
            <a:schemeClr val="accent1"/>
          </a:effectRef>
          <a:fontRef idx="minor">
            <a:schemeClr val="tx1"/>
          </a:fontRef>
        </p:style>
      </p:cxnSp>
      <p:sp>
        <p:nvSpPr>
          <p:cNvPr id="13" name="菱形 12">
            <a:extLst>
              <a:ext uri="{FF2B5EF4-FFF2-40B4-BE49-F238E27FC236}">
                <a16:creationId xmlns:a16="http://schemas.microsoft.com/office/drawing/2014/main" id="{742DB4E0-6076-E6F8-6553-B057A64C1530}"/>
              </a:ext>
            </a:extLst>
          </p:cNvPr>
          <p:cNvSpPr/>
          <p:nvPr userDrawn="1"/>
        </p:nvSpPr>
        <p:spPr>
          <a:xfrm>
            <a:off x="5997576" y="3536950"/>
            <a:ext cx="196849" cy="168236"/>
          </a:xfrm>
          <a:prstGeom prst="diamond">
            <a:avLst/>
          </a:prstGeom>
          <a:solidFill>
            <a:srgbClr val="005EAD"/>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cxnSp>
        <p:nvCxnSpPr>
          <p:cNvPr id="14" name="直接连接符 13">
            <a:extLst>
              <a:ext uri="{FF2B5EF4-FFF2-40B4-BE49-F238E27FC236}">
                <a16:creationId xmlns:a16="http://schemas.microsoft.com/office/drawing/2014/main" id="{414C132D-8703-575D-4260-3EC0AA48A26F}"/>
              </a:ext>
            </a:extLst>
          </p:cNvPr>
          <p:cNvCxnSpPr/>
          <p:nvPr userDrawn="1"/>
        </p:nvCxnSpPr>
        <p:spPr>
          <a:xfrm>
            <a:off x="6490869" y="3621068"/>
            <a:ext cx="4368800" cy="0"/>
          </a:xfrm>
          <a:prstGeom prst="line">
            <a:avLst/>
          </a:prstGeom>
          <a:ln w="28575">
            <a:solidFill>
              <a:srgbClr val="005EAD"/>
            </a:solidFill>
          </a:ln>
        </p:spPr>
        <p:style>
          <a:lnRef idx="1">
            <a:schemeClr val="accent1"/>
          </a:lnRef>
          <a:fillRef idx="0">
            <a:schemeClr val="accent1"/>
          </a:fillRef>
          <a:effectRef idx="0">
            <a:schemeClr val="accent1"/>
          </a:effectRef>
          <a:fontRef idx="minor">
            <a:schemeClr val="tx1"/>
          </a:fontRef>
        </p:style>
      </p:cxnSp>
      <p:sp>
        <p:nvSpPr>
          <p:cNvPr id="8" name="日期占位符 7">
            <a:extLst>
              <a:ext uri="{FF2B5EF4-FFF2-40B4-BE49-F238E27FC236}">
                <a16:creationId xmlns:a16="http://schemas.microsoft.com/office/drawing/2014/main" id="{B2A46F14-A66E-EAE2-7AC5-5EE8B46AF45D}"/>
              </a:ext>
            </a:extLst>
          </p:cNvPr>
          <p:cNvSpPr>
            <a:spLocks noGrp="1"/>
          </p:cNvSpPr>
          <p:nvPr>
            <p:ph type="dt" sz="half" idx="10"/>
          </p:nvPr>
        </p:nvSpPr>
        <p:spPr/>
        <p:txBody>
          <a:bodyPr/>
          <a:lstStyle>
            <a:lvl1pPr>
              <a:defRPr sz="1000"/>
            </a:lvl1pPr>
          </a:lstStyle>
          <a:p>
            <a:pPr>
              <a:defRPr/>
            </a:pPr>
            <a:r>
              <a:rPr lang="en-US" altLang="zh-CN"/>
              <a:t>2021/8/16</a:t>
            </a:r>
            <a:endParaRPr lang="en-US" altLang="zh-CN" dirty="0"/>
          </a:p>
        </p:txBody>
      </p:sp>
      <p:sp>
        <p:nvSpPr>
          <p:cNvPr id="9" name="页脚占位符 8">
            <a:extLst>
              <a:ext uri="{FF2B5EF4-FFF2-40B4-BE49-F238E27FC236}">
                <a16:creationId xmlns:a16="http://schemas.microsoft.com/office/drawing/2014/main" id="{65A0DDDF-FE90-51AC-9B9A-45FC8ED320EB}"/>
              </a:ext>
            </a:extLst>
          </p:cNvPr>
          <p:cNvSpPr>
            <a:spLocks noGrp="1"/>
          </p:cNvSpPr>
          <p:nvPr>
            <p:ph type="ftr" sz="quarter" idx="11"/>
          </p:nvPr>
        </p:nvSpPr>
        <p:spPr/>
        <p:txBody>
          <a:bodyPr/>
          <a:lstStyle>
            <a:lvl1pPr>
              <a:defRPr sz="1000"/>
            </a:lvl1pPr>
          </a:lstStyle>
          <a:p>
            <a:pPr>
              <a:defRPr/>
            </a:pPr>
            <a:r>
              <a:rPr lang="zh-CN" altLang="en-US" dirty="0"/>
              <a:t>第二十一届全国核电子学与核探测技术学术年会</a:t>
            </a:r>
            <a:endParaRPr lang="en-US" altLang="zh-CN" dirty="0"/>
          </a:p>
        </p:txBody>
      </p:sp>
      <p:sp>
        <p:nvSpPr>
          <p:cNvPr id="10" name="灯片编号占位符 9">
            <a:extLst>
              <a:ext uri="{FF2B5EF4-FFF2-40B4-BE49-F238E27FC236}">
                <a16:creationId xmlns:a16="http://schemas.microsoft.com/office/drawing/2014/main" id="{B91380DC-CFB1-36A9-EF3B-C00B6AB491F3}"/>
              </a:ext>
            </a:extLst>
          </p:cNvPr>
          <p:cNvSpPr>
            <a:spLocks noGrp="1"/>
          </p:cNvSpPr>
          <p:nvPr>
            <p:ph type="sldNum" sz="quarter" idx="12"/>
          </p:nvPr>
        </p:nvSpPr>
        <p:spPr/>
        <p:txBody>
          <a:bodyPr/>
          <a:lstStyle>
            <a:lvl1pPr>
              <a:defRPr sz="1000"/>
            </a:lvl1pPr>
          </a:lstStyle>
          <a:p>
            <a:pPr>
              <a:defRPr/>
            </a:pPr>
            <a:fld id="{C6D2EA35-B9E7-4123-AE8D-9E1BF7B5E8B8}" type="slidenum">
              <a:rPr lang="en-US" altLang="zh-CN" smtClean="0"/>
              <a:pPr>
                <a:defRPr/>
              </a:pPr>
              <a:t>‹#›</a:t>
            </a:fld>
            <a:endParaRPr lang="en-US" altLang="zh-CN" dirty="0"/>
          </a:p>
        </p:txBody>
      </p:sp>
    </p:spTree>
    <p:extLst>
      <p:ext uri="{BB962C8B-B14F-4D97-AF65-F5344CB8AC3E}">
        <p14:creationId xmlns:p14="http://schemas.microsoft.com/office/powerpoint/2010/main" val="407971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5715000" cy="854075"/>
          </a:xfrm>
        </p:spPr>
        <p:txBody>
          <a:bodyPr>
            <a:noAutofit/>
          </a:bodyPr>
          <a:lstStyle>
            <a:lvl1pPr>
              <a:defRPr sz="4000" baseline="0">
                <a:solidFill>
                  <a:schemeClr val="bg1"/>
                </a:solidFill>
                <a:latin typeface="Times New Roman" panose="02020603050405020304" pitchFamily="18" charset="0"/>
                <a:ea typeface="黑体" panose="02010609060101010101" pitchFamily="49" charset="-122"/>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228600" y="1219200"/>
            <a:ext cx="10515600" cy="4351338"/>
          </a:xfrm>
        </p:spPr>
        <p:txBody>
          <a:bodyPr/>
          <a:lstStyle>
            <a:lvl1pPr>
              <a:defRPr baseline="0">
                <a:latin typeface="Times New Roman" panose="02020603050405020304" pitchFamily="18" charset="0"/>
                <a:ea typeface="黑体" panose="02010609060101010101" pitchFamily="49" charset="-122"/>
              </a:defRPr>
            </a:lvl1pPr>
            <a:lvl2pPr>
              <a:defRPr baseline="0">
                <a:latin typeface="Times New Roman" panose="02020603050405020304" pitchFamily="18" charset="0"/>
                <a:ea typeface="黑体" panose="02010609060101010101" pitchFamily="49" charset="-122"/>
              </a:defRPr>
            </a:lvl2pPr>
            <a:lvl3pPr>
              <a:defRPr baseline="0">
                <a:latin typeface="Times New Roman" panose="02020603050405020304" pitchFamily="18" charset="0"/>
                <a:ea typeface="黑体" panose="02010609060101010101" pitchFamily="49" charset="-122"/>
              </a:defRPr>
            </a:lvl3pPr>
            <a:lvl4pPr>
              <a:defRPr baseline="0">
                <a:latin typeface="Times New Roman" panose="02020603050405020304" pitchFamily="18" charset="0"/>
                <a:ea typeface="黑体" panose="02010609060101010101" pitchFamily="49" charset="-122"/>
              </a:defRPr>
            </a:lvl4pPr>
            <a:lvl5pPr>
              <a:defRPr baseline="0">
                <a:latin typeface="Times New Roman" panose="02020603050405020304" pitchFamily="18" charset="0"/>
                <a:ea typeface="黑体" panose="02010609060101010101" pitchFamily="49"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7" name="日期占位符 6">
            <a:extLst>
              <a:ext uri="{FF2B5EF4-FFF2-40B4-BE49-F238E27FC236}">
                <a16:creationId xmlns:a16="http://schemas.microsoft.com/office/drawing/2014/main" id="{40D399C2-5836-F6E3-253D-B9AE3667A954}"/>
              </a:ext>
            </a:extLst>
          </p:cNvPr>
          <p:cNvSpPr>
            <a:spLocks noGrp="1"/>
          </p:cNvSpPr>
          <p:nvPr>
            <p:ph type="dt" sz="half" idx="10"/>
          </p:nvPr>
        </p:nvSpPr>
        <p:spPr/>
        <p:txBody>
          <a:bodyPr/>
          <a:lstStyle>
            <a:lvl1pPr>
              <a:defRPr sz="1000"/>
            </a:lvl1pPr>
          </a:lstStyle>
          <a:p>
            <a:pPr>
              <a:defRPr/>
            </a:pPr>
            <a:r>
              <a:rPr lang="en-US" altLang="zh-CN"/>
              <a:t>2021/8/16</a:t>
            </a:r>
          </a:p>
        </p:txBody>
      </p:sp>
      <p:sp>
        <p:nvSpPr>
          <p:cNvPr id="8" name="页脚占位符 7">
            <a:extLst>
              <a:ext uri="{FF2B5EF4-FFF2-40B4-BE49-F238E27FC236}">
                <a16:creationId xmlns:a16="http://schemas.microsoft.com/office/drawing/2014/main" id="{460CEE96-FE83-6ED8-267F-AEF0F2D1D707}"/>
              </a:ext>
            </a:extLst>
          </p:cNvPr>
          <p:cNvSpPr>
            <a:spLocks noGrp="1"/>
          </p:cNvSpPr>
          <p:nvPr>
            <p:ph type="ftr" sz="quarter" idx="11"/>
          </p:nvPr>
        </p:nvSpPr>
        <p:spPr/>
        <p:txBody>
          <a:bodyPr/>
          <a:lstStyle>
            <a:lvl1pPr>
              <a:defRPr sz="1000"/>
            </a:lvl1pPr>
          </a:lstStyle>
          <a:p>
            <a:pPr>
              <a:defRPr/>
            </a:pPr>
            <a:r>
              <a:rPr lang="zh-CN" altLang="en-US" dirty="0"/>
              <a:t>第二十一届全国核电子学与核探测技术学术年会</a:t>
            </a:r>
            <a:endParaRPr lang="en-US" altLang="zh-CN" dirty="0"/>
          </a:p>
        </p:txBody>
      </p:sp>
      <p:sp>
        <p:nvSpPr>
          <p:cNvPr id="9" name="灯片编号占位符 8">
            <a:extLst>
              <a:ext uri="{FF2B5EF4-FFF2-40B4-BE49-F238E27FC236}">
                <a16:creationId xmlns:a16="http://schemas.microsoft.com/office/drawing/2014/main" id="{1F9C0371-57F2-B001-F479-A94092C13D84}"/>
              </a:ext>
            </a:extLst>
          </p:cNvPr>
          <p:cNvSpPr>
            <a:spLocks noGrp="1"/>
          </p:cNvSpPr>
          <p:nvPr>
            <p:ph type="sldNum" sz="quarter" idx="12"/>
          </p:nvPr>
        </p:nvSpPr>
        <p:spPr/>
        <p:txBody>
          <a:bodyPr/>
          <a:lstStyle>
            <a:lvl1pPr>
              <a:defRPr sz="1000"/>
            </a:lvl1pPr>
          </a:lstStyle>
          <a:p>
            <a:pPr>
              <a:defRPr/>
            </a:pPr>
            <a:fld id="{C6D2EA35-B9E7-4123-AE8D-9E1BF7B5E8B8}" type="slidenum">
              <a:rPr lang="en-US" altLang="zh-CN" smtClean="0"/>
              <a:pPr>
                <a:defRPr/>
              </a:pPr>
              <a:t>‹#›</a:t>
            </a:fld>
            <a:endParaRPr lang="en-US" altLang="zh-CN" dirty="0"/>
          </a:p>
        </p:txBody>
      </p:sp>
    </p:spTree>
    <p:extLst>
      <p:ext uri="{BB962C8B-B14F-4D97-AF65-F5344CB8AC3E}">
        <p14:creationId xmlns:p14="http://schemas.microsoft.com/office/powerpoint/2010/main" val="372588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结束幻灯片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C45A430E-24D5-6CE3-BD73-E19ABFFAF4F8}"/>
              </a:ext>
            </a:extLst>
          </p:cNvPr>
          <p:cNvGrpSpPr/>
          <p:nvPr userDrawn="1"/>
        </p:nvGrpSpPr>
        <p:grpSpPr>
          <a:xfrm>
            <a:off x="457200" y="306385"/>
            <a:ext cx="3817372" cy="989015"/>
            <a:chOff x="457200" y="306385"/>
            <a:chExt cx="3817372" cy="989015"/>
          </a:xfrm>
        </p:grpSpPr>
        <p:sp>
          <p:nvSpPr>
            <p:cNvPr id="6" name="Rectangle 4">
              <a:extLst>
                <a:ext uri="{FF2B5EF4-FFF2-40B4-BE49-F238E27FC236}">
                  <a16:creationId xmlns:a16="http://schemas.microsoft.com/office/drawing/2014/main" id="{956BBA4E-A250-61FE-DC6F-E5E763C6E3DD}"/>
                </a:ext>
              </a:extLst>
            </p:cNvPr>
            <p:cNvSpPr/>
            <p:nvPr userDrawn="1"/>
          </p:nvSpPr>
          <p:spPr>
            <a:xfrm>
              <a:off x="1219200" y="457200"/>
              <a:ext cx="3055372" cy="564257"/>
            </a:xfrm>
            <a:prstGeom prst="rect">
              <a:avLst/>
            </a:prstGeom>
            <a:noFill/>
          </p:spPr>
          <p:txBody>
            <a:bodyPr wrap="square" lIns="91440" tIns="45720" rIns="91440" bIns="45720">
              <a:spAutoFit/>
            </a:bodyPr>
            <a:lstStyle/>
            <a:p>
              <a:pPr algn="ctr" eaLnBrk="1" fontAlgn="auto" hangingPunct="1">
                <a:spcBef>
                  <a:spcPts val="0"/>
                </a:spcBef>
                <a:spcAft>
                  <a:spcPts val="0"/>
                </a:spcAft>
                <a:defRPr/>
              </a:pPr>
              <a:r>
                <a:rPr lang="zh-CN" altLang="en-US" sz="32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rPr>
                <a:t>中国科学技术大学</a:t>
              </a:r>
              <a:endParaRPr lang="en-US" altLang="zh-CN" sz="32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endParaRPr>
            </a:p>
            <a:p>
              <a:pPr algn="ctr" eaLnBrk="1" fontAlgn="auto" hangingPunct="1">
                <a:spcBef>
                  <a:spcPts val="0"/>
                </a:spcBef>
                <a:spcAft>
                  <a:spcPts val="0"/>
                </a:spcAft>
                <a:defRPr/>
              </a:pPr>
              <a:r>
                <a:rPr lang="en-US" altLang="zh-CN" sz="1400" dirty="0">
                  <a:ln w="0"/>
                  <a:solidFill>
                    <a:srgbClr val="225E94"/>
                  </a:solidFill>
                  <a:effectLst>
                    <a:reflection blurRad="6350" stA="53000" endA="300" endPos="35500" dir="5400000" sy="-90000" algn="bl" rotWithShape="0"/>
                  </a:effectLst>
                  <a:latin typeface="Calibri" panose="020F0502020204030204" pitchFamily="34" charset="0"/>
                  <a:ea typeface="华文行楷" panose="02010800040101010101" pitchFamily="2" charset="-122"/>
                  <a:cs typeface="Calibri" panose="020F0502020204030204" pitchFamily="34" charset="0"/>
                </a:rPr>
                <a:t>University of Science and Technology of China</a:t>
              </a:r>
            </a:p>
          </p:txBody>
        </p:sp>
        <p:pic>
          <p:nvPicPr>
            <p:cNvPr id="7" name="图片 6" descr="图片包含 徽标&#10;&#10;描述已自动生成">
              <a:extLst>
                <a:ext uri="{FF2B5EF4-FFF2-40B4-BE49-F238E27FC236}">
                  <a16:creationId xmlns:a16="http://schemas.microsoft.com/office/drawing/2014/main" id="{5433D357-FA47-FE8D-CBEA-8FADE430E4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306385"/>
              <a:ext cx="990600" cy="989015"/>
            </a:xfrm>
            <a:prstGeom prst="rect">
              <a:avLst/>
            </a:prstGeom>
          </p:spPr>
        </p:pic>
      </p:grpSp>
      <p:sp>
        <p:nvSpPr>
          <p:cNvPr id="11" name="标题 10">
            <a:extLst>
              <a:ext uri="{FF2B5EF4-FFF2-40B4-BE49-F238E27FC236}">
                <a16:creationId xmlns:a16="http://schemas.microsoft.com/office/drawing/2014/main" id="{FC365AD7-67CC-5861-0658-C873AE6B9EE4}"/>
              </a:ext>
            </a:extLst>
          </p:cNvPr>
          <p:cNvSpPr>
            <a:spLocks noGrp="1"/>
          </p:cNvSpPr>
          <p:nvPr>
            <p:ph type="title"/>
          </p:nvPr>
        </p:nvSpPr>
        <p:spPr>
          <a:xfrm>
            <a:off x="990600" y="2667000"/>
            <a:ext cx="10515600" cy="1325563"/>
          </a:xfrm>
        </p:spPr>
        <p:txBody>
          <a:bodyPr>
            <a:normAutofit/>
          </a:bodyPr>
          <a:lstStyle>
            <a:lvl1pPr algn="ctr">
              <a:defRPr sz="6000">
                <a:solidFill>
                  <a:schemeClr val="bg1"/>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53867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结束幻灯片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标题 10">
            <a:extLst>
              <a:ext uri="{FF2B5EF4-FFF2-40B4-BE49-F238E27FC236}">
                <a16:creationId xmlns:a16="http://schemas.microsoft.com/office/drawing/2014/main" id="{FC365AD7-67CC-5861-0658-C873AE6B9EE4}"/>
              </a:ext>
            </a:extLst>
          </p:cNvPr>
          <p:cNvSpPr>
            <a:spLocks noGrp="1"/>
          </p:cNvSpPr>
          <p:nvPr>
            <p:ph type="title"/>
          </p:nvPr>
        </p:nvSpPr>
        <p:spPr>
          <a:xfrm>
            <a:off x="990600" y="2667000"/>
            <a:ext cx="10515600" cy="1325563"/>
          </a:xfrm>
        </p:spPr>
        <p:txBody>
          <a:bodyPr>
            <a:normAutofit/>
          </a:bodyPr>
          <a:lstStyle>
            <a:lvl1pPr algn="ctr">
              <a:defRPr sz="6000">
                <a:solidFill>
                  <a:schemeClr val="bg1"/>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2014902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defRPr>
            </a:lvl1pPr>
          </a:lstStyle>
          <a:p>
            <a:pPr>
              <a:defRPr/>
            </a:pPr>
            <a:r>
              <a:rPr lang="en-US" altLang="zh-CN" dirty="0"/>
              <a:t>2021/8/16</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tx1">
                    <a:tint val="75000"/>
                  </a:schemeClr>
                </a:solidFill>
              </a:defRPr>
            </a:lvl1pPr>
          </a:lstStyle>
          <a:p>
            <a:pPr>
              <a:defRPr/>
            </a:pPr>
            <a:r>
              <a:rPr lang="zh-CN" altLang="en-US" dirty="0"/>
              <a:t>第二十一届全国核电子学与核探测技术学术年会</a:t>
            </a:r>
            <a:endParaRPr lang="en-US" altLang="zh-C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defRPr>
            </a:lvl1pPr>
          </a:lstStyle>
          <a:p>
            <a:pPr>
              <a:defRPr/>
            </a:pPr>
            <a:fld id="{C6D2EA35-B9E7-4123-AE8D-9E1BF7B5E8B8}" type="slidenum">
              <a:rPr lang="en-US" altLang="zh-CN" smtClean="0"/>
              <a:pPr>
                <a:defRPr/>
              </a:pPr>
              <a:t>‹#›</a:t>
            </a:fld>
            <a:endParaRPr lang="en-US" altLang="zh-CN" dirty="0"/>
          </a:p>
        </p:txBody>
      </p:sp>
    </p:spTree>
    <p:extLst>
      <p:ext uri="{BB962C8B-B14F-4D97-AF65-F5344CB8AC3E}">
        <p14:creationId xmlns:p14="http://schemas.microsoft.com/office/powerpoint/2010/main" val="2664192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emf"/><Relationship Id="rId7"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noAutofit/>
          </a:bodyPr>
          <a:lstStyle/>
          <a:p>
            <a:r>
              <a:rPr lang="en-US" altLang="zh-CN" sz="48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APD</a:t>
            </a:r>
            <a:r>
              <a:rPr lang="zh-CN" altLang="en-US" sz="48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在下一代高亮度正负电子对撞机谱仪量能器中的应用</a:t>
            </a:r>
          </a:p>
        </p:txBody>
      </p:sp>
      <p:sp>
        <p:nvSpPr>
          <p:cNvPr id="3" name="文本框 2">
            <a:extLst>
              <a:ext uri="{FF2B5EF4-FFF2-40B4-BE49-F238E27FC236}">
                <a16:creationId xmlns:a16="http://schemas.microsoft.com/office/drawing/2014/main" id="{E8F8082B-8506-4E67-9888-6A4D6182DDD5}"/>
              </a:ext>
            </a:extLst>
          </p:cNvPr>
          <p:cNvSpPr txBox="1"/>
          <p:nvPr/>
        </p:nvSpPr>
        <p:spPr>
          <a:xfrm>
            <a:off x="2514600" y="4406926"/>
            <a:ext cx="7162800" cy="2308324"/>
          </a:xfrm>
          <a:prstGeom prst="rect">
            <a:avLst/>
          </a:prstGeom>
          <a:noFill/>
          <a:ln>
            <a:noFill/>
          </a:ln>
        </p:spPr>
        <p:txBody>
          <a:bodyPr wrap="square" rtlCol="0">
            <a:spAutoFit/>
          </a:bodyPr>
          <a:lstStyle/>
          <a:p>
            <a:pPr algn="ctr"/>
            <a:r>
              <a:rPr lang="zh-CN" altLang="en-US" baseline="0" dirty="0">
                <a:latin typeface="微软雅黑" panose="020B0503020204020204" pitchFamily="34" charset="-122"/>
                <a:ea typeface="微软雅黑" panose="020B0503020204020204" pitchFamily="34" charset="-122"/>
              </a:rPr>
              <a:t>报告人：于翰霖</a:t>
            </a:r>
            <a:endParaRPr lang="en-US" altLang="zh-CN" baseline="0" dirty="0">
              <a:latin typeface="微软雅黑" panose="020B0503020204020204" pitchFamily="34" charset="-122"/>
              <a:ea typeface="微软雅黑" panose="020B0503020204020204" pitchFamily="34" charset="-122"/>
            </a:endParaRPr>
          </a:p>
          <a:p>
            <a:pPr algn="ctr"/>
            <a:r>
              <a:rPr lang="zh-CN" altLang="en-US" baseline="0" dirty="0">
                <a:latin typeface="微软雅黑" panose="020B0503020204020204" pitchFamily="34" charset="-122"/>
                <a:ea typeface="微软雅黑" panose="020B0503020204020204" pitchFamily="34" charset="-122"/>
              </a:rPr>
              <a:t>代表</a:t>
            </a:r>
            <a:r>
              <a:rPr lang="en-US" altLang="zh-CN" baseline="0" dirty="0">
                <a:latin typeface="微软雅黑" panose="020B0503020204020204" pitchFamily="34" charset="-122"/>
                <a:ea typeface="微软雅黑" panose="020B0503020204020204" pitchFamily="34" charset="-122"/>
              </a:rPr>
              <a:t>STCF ECAL</a:t>
            </a:r>
            <a:r>
              <a:rPr lang="zh-CN" altLang="en-US" baseline="0" dirty="0">
                <a:latin typeface="微软雅黑" panose="020B0503020204020204" pitchFamily="34" charset="-122"/>
                <a:ea typeface="微软雅黑" panose="020B0503020204020204" pitchFamily="34" charset="-122"/>
              </a:rPr>
              <a:t>工作组</a:t>
            </a:r>
            <a:endParaRPr lang="en-US" altLang="zh-CN" baseline="0" dirty="0">
              <a:latin typeface="微软雅黑" panose="020B0503020204020204" pitchFamily="34" charset="-122"/>
              <a:ea typeface="微软雅黑" panose="020B0503020204020204" pitchFamily="34" charset="-122"/>
            </a:endParaRPr>
          </a:p>
          <a:p>
            <a:pPr algn="ctr"/>
            <a:endParaRPr lang="en-US" altLang="zh-CN" baseline="0" dirty="0">
              <a:latin typeface="微软雅黑" panose="020B0503020204020204" pitchFamily="34" charset="-122"/>
              <a:ea typeface="微软雅黑" panose="020B0503020204020204" pitchFamily="34" charset="-122"/>
            </a:endParaRPr>
          </a:p>
          <a:p>
            <a:pPr algn="ctr"/>
            <a:r>
              <a:rPr lang="zh-CN" altLang="en-US" baseline="0" dirty="0">
                <a:latin typeface="微软雅黑" panose="020B0503020204020204" pitchFamily="34" charset="-122"/>
                <a:ea typeface="微软雅黑" panose="020B0503020204020204" pitchFamily="34" charset="-122"/>
              </a:rPr>
              <a:t>中国科学技术大学</a:t>
            </a:r>
            <a:endParaRPr lang="en-US" altLang="zh-CN" baseline="0" dirty="0">
              <a:latin typeface="微软雅黑" panose="020B0503020204020204" pitchFamily="34" charset="-122"/>
              <a:ea typeface="微软雅黑" panose="020B0503020204020204" pitchFamily="34" charset="-122"/>
            </a:endParaRPr>
          </a:p>
          <a:p>
            <a:pPr algn="ctr"/>
            <a:r>
              <a:rPr lang="zh-CN" altLang="en-US" baseline="0" dirty="0">
                <a:latin typeface="微软雅黑" panose="020B0503020204020204" pitchFamily="34" charset="-122"/>
                <a:ea typeface="微软雅黑" panose="020B0503020204020204" pitchFamily="34" charset="-122"/>
              </a:rPr>
              <a:t>核探测与核电子学国家重点实验室</a:t>
            </a:r>
            <a:endParaRPr lang="en-US" altLang="zh-CN" baseline="0" dirty="0">
              <a:latin typeface="微软雅黑" panose="020B0503020204020204" pitchFamily="34" charset="-122"/>
              <a:ea typeface="微软雅黑" panose="020B0503020204020204" pitchFamily="34" charset="-122"/>
            </a:endParaRPr>
          </a:p>
          <a:p>
            <a:pPr algn="ctr"/>
            <a:endParaRPr lang="en-US" altLang="zh-CN" baseline="0" dirty="0">
              <a:latin typeface="微软雅黑" panose="020B0503020204020204" pitchFamily="34" charset="-122"/>
              <a:ea typeface="微软雅黑" panose="020B0503020204020204" pitchFamily="34" charset="-122"/>
            </a:endParaRPr>
          </a:p>
          <a:p>
            <a:pPr algn="ctr"/>
            <a:r>
              <a:rPr lang="zh-CN" altLang="en-US" baseline="0" dirty="0">
                <a:latin typeface="微软雅黑" panose="020B0503020204020204" pitchFamily="34" charset="-122"/>
                <a:ea typeface="微软雅黑" panose="020B0503020204020204" pitchFamily="34" charset="-122"/>
              </a:rPr>
              <a:t>第五次半导体辐射探测器研讨会</a:t>
            </a:r>
            <a:endParaRPr lang="en-US" altLang="zh-CN" baseline="0" dirty="0">
              <a:latin typeface="微软雅黑" panose="020B0503020204020204" pitchFamily="34" charset="-122"/>
              <a:ea typeface="微软雅黑" panose="020B0503020204020204" pitchFamily="34" charset="-122"/>
            </a:endParaRPr>
          </a:p>
          <a:p>
            <a:pPr algn="ctr"/>
            <a:r>
              <a:rPr lang="en-US" altLang="zh-CN" baseline="0" dirty="0">
                <a:latin typeface="微软雅黑" panose="020B0503020204020204" pitchFamily="34" charset="-122"/>
                <a:ea typeface="微软雅黑" panose="020B0503020204020204" pitchFamily="34" charset="-122"/>
              </a:rPr>
              <a:t>2025</a:t>
            </a:r>
            <a:r>
              <a:rPr lang="zh-CN" altLang="en-US" baseline="0" dirty="0">
                <a:latin typeface="微软雅黑" panose="020B0503020204020204" pitchFamily="34" charset="-122"/>
                <a:ea typeface="微软雅黑" panose="020B0503020204020204" pitchFamily="34" charset="-122"/>
              </a:rPr>
              <a:t>年</a:t>
            </a:r>
            <a:r>
              <a:rPr lang="en-US" altLang="zh-CN" baseline="0" dirty="0">
                <a:latin typeface="微软雅黑" panose="020B0503020204020204" pitchFamily="34" charset="-122"/>
                <a:ea typeface="微软雅黑" panose="020B0503020204020204" pitchFamily="34" charset="-122"/>
              </a:rPr>
              <a:t>4</a:t>
            </a:r>
            <a:r>
              <a:rPr lang="zh-CN" altLang="en-US" baseline="0" dirty="0">
                <a:latin typeface="微软雅黑" panose="020B0503020204020204" pitchFamily="34" charset="-122"/>
                <a:ea typeface="微软雅黑" panose="020B0503020204020204" pitchFamily="34" charset="-122"/>
              </a:rPr>
              <a:t>月</a:t>
            </a:r>
            <a:r>
              <a:rPr lang="en-US" altLang="zh-CN" baseline="0" dirty="0">
                <a:latin typeface="微软雅黑" panose="020B0503020204020204" pitchFamily="34" charset="-122"/>
                <a:ea typeface="微软雅黑" panose="020B0503020204020204" pitchFamily="34" charset="-122"/>
              </a:rPr>
              <a:t>19</a:t>
            </a:r>
            <a:r>
              <a:rPr lang="zh-CN" altLang="en-US" baseline="0" dirty="0">
                <a:latin typeface="微软雅黑" panose="020B0503020204020204" pitchFamily="34" charset="-122"/>
                <a:ea typeface="微软雅黑" panose="020B0503020204020204" pitchFamily="34" charset="-122"/>
              </a:rPr>
              <a:t>日</a:t>
            </a:r>
          </a:p>
        </p:txBody>
      </p:sp>
    </p:spTree>
    <p:extLst>
      <p:ext uri="{BB962C8B-B14F-4D97-AF65-F5344CB8AC3E}">
        <p14:creationId xmlns:p14="http://schemas.microsoft.com/office/powerpoint/2010/main" val="3160652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1">
            <a:extLst>
              <a:ext uri="{FF2B5EF4-FFF2-40B4-BE49-F238E27FC236}">
                <a16:creationId xmlns:a16="http://schemas.microsoft.com/office/drawing/2014/main" id="{BF025546-CB00-4462-969E-D65C8658B089}"/>
              </a:ext>
            </a:extLst>
          </p:cNvPr>
          <p:cNvSpPr>
            <a:spLocks noGrp="1" noChangeArrowheads="1"/>
          </p:cNvSpPr>
          <p:nvPr>
            <p:ph type="title"/>
          </p:nvPr>
        </p:nvSpPr>
        <p:spPr>
          <a:xfrm>
            <a:off x="152400" y="274638"/>
            <a:ext cx="6858000" cy="563562"/>
          </a:xfrm>
        </p:spPr>
        <p:txBody>
          <a:bodyPr>
            <a:noAutofit/>
          </a:bodyPr>
          <a:lstStyle/>
          <a:p>
            <a:pPr algn="l" eaLnBrk="1" hangingPunct="1"/>
            <a:r>
              <a:rPr lang="zh-CN" altLang="en-US" sz="36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噪声分析</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a16="http://schemas.microsoft.com/office/drawing/2014/main" id="{EB8F40CC-D783-4BD4-B021-C6BA9F54D0C7}"/>
              </a:ext>
            </a:extLst>
          </p:cNvPr>
          <p:cNvSpPr>
            <a:spLocks noGrp="1"/>
          </p:cNvSpPr>
          <p:nvPr>
            <p:ph idx="1"/>
          </p:nvPr>
        </p:nvSpPr>
        <p:spPr/>
        <p:txBody>
          <a:bodyPr>
            <a:normAutofit/>
          </a:bodyPr>
          <a:lstStyle/>
          <a:p>
            <a:r>
              <a:rPr lang="zh-CN" altLang="en-US" sz="2400" dirty="0">
                <a:latin typeface="微软雅黑" panose="020B0503020204020204" pitchFamily="34" charset="-122"/>
                <a:ea typeface="微软雅黑" panose="020B0503020204020204" pitchFamily="34" charset="-122"/>
              </a:rPr>
              <a:t>噪声实测</a:t>
            </a:r>
          </a:p>
        </p:txBody>
      </p:sp>
      <p:sp>
        <p:nvSpPr>
          <p:cNvPr id="4" name="灯片编号占位符 3">
            <a:extLst>
              <a:ext uri="{FF2B5EF4-FFF2-40B4-BE49-F238E27FC236}">
                <a16:creationId xmlns:a16="http://schemas.microsoft.com/office/drawing/2014/main" id="{0F5E2097-E2EA-447D-8B36-4D60A4E06921}"/>
              </a:ext>
            </a:extLst>
          </p:cNvPr>
          <p:cNvSpPr>
            <a:spLocks noGrp="1"/>
          </p:cNvSpPr>
          <p:nvPr>
            <p:ph type="sldNum" sz="quarter" idx="12"/>
          </p:nvPr>
        </p:nvSpPr>
        <p:spPr/>
        <p:txBody>
          <a:bodyPr/>
          <a:lstStyle/>
          <a:p>
            <a:pPr>
              <a:defRPr/>
            </a:pPr>
            <a:fld id="{C6D2EA35-B9E7-4123-AE8D-9E1BF7B5E8B8}" type="slidenum">
              <a:rPr lang="en-US" altLang="zh-CN" smtClean="0">
                <a:latin typeface="微软雅黑" panose="020B0503020204020204" pitchFamily="34" charset="-122"/>
                <a:ea typeface="微软雅黑" panose="020B0503020204020204" pitchFamily="34" charset="-122"/>
              </a:rPr>
              <a:pPr>
                <a:defRPr/>
              </a:pPr>
              <a:t>10</a:t>
            </a:fld>
            <a:endParaRPr lang="en-US" altLang="zh-CN" dirty="0">
              <a:latin typeface="微软雅黑" panose="020B0503020204020204" pitchFamily="34" charset="-122"/>
              <a:ea typeface="微软雅黑" panose="020B0503020204020204" pitchFamily="34" charset="-122"/>
            </a:endParaRPr>
          </a:p>
        </p:txBody>
      </p:sp>
      <p:pic>
        <p:nvPicPr>
          <p:cNvPr id="20" name="图片 19">
            <a:extLst>
              <a:ext uri="{FF2B5EF4-FFF2-40B4-BE49-F238E27FC236}">
                <a16:creationId xmlns:a16="http://schemas.microsoft.com/office/drawing/2014/main" id="{D21B65DF-3F1D-4BC6-AD43-0B1084F005D7}"/>
              </a:ext>
            </a:extLst>
          </p:cNvPr>
          <p:cNvPicPr/>
          <p:nvPr/>
        </p:nvPicPr>
        <p:blipFill>
          <a:blip r:embed="rId3">
            <a:extLst>
              <a:ext uri="{28A0092B-C50C-407E-A947-70E740481C1C}">
                <a14:useLocalDpi xmlns:a14="http://schemas.microsoft.com/office/drawing/2010/main" val="0"/>
              </a:ext>
            </a:extLst>
          </a:blip>
          <a:stretch>
            <a:fillRect/>
          </a:stretch>
        </p:blipFill>
        <p:spPr>
          <a:xfrm>
            <a:off x="276529" y="2057400"/>
            <a:ext cx="4060648" cy="3406365"/>
          </a:xfrm>
          <a:prstGeom prst="rect">
            <a:avLst/>
          </a:prstGeom>
        </p:spPr>
      </p:pic>
      <p:pic>
        <p:nvPicPr>
          <p:cNvPr id="21" name="图片 20">
            <a:extLst>
              <a:ext uri="{FF2B5EF4-FFF2-40B4-BE49-F238E27FC236}">
                <a16:creationId xmlns:a16="http://schemas.microsoft.com/office/drawing/2014/main" id="{ACF330A6-DA08-4753-84D1-20CD461CD4B7}"/>
              </a:ext>
            </a:extLst>
          </p:cNvPr>
          <p:cNvPicPr/>
          <p:nvPr/>
        </p:nvPicPr>
        <p:blipFill>
          <a:blip r:embed="rId4">
            <a:extLst>
              <a:ext uri="{28A0092B-C50C-407E-A947-70E740481C1C}">
                <a14:useLocalDpi xmlns:a14="http://schemas.microsoft.com/office/drawing/2010/main" val="0"/>
              </a:ext>
            </a:extLst>
          </a:blip>
          <a:stretch>
            <a:fillRect/>
          </a:stretch>
        </p:blipFill>
        <p:spPr>
          <a:xfrm>
            <a:off x="4385106" y="1981200"/>
            <a:ext cx="4060648" cy="3573628"/>
          </a:xfrm>
          <a:prstGeom prst="rect">
            <a:avLst/>
          </a:prstGeom>
        </p:spPr>
      </p:pic>
      <p:pic>
        <p:nvPicPr>
          <p:cNvPr id="5" name="图片 4">
            <a:extLst>
              <a:ext uri="{FF2B5EF4-FFF2-40B4-BE49-F238E27FC236}">
                <a16:creationId xmlns:a16="http://schemas.microsoft.com/office/drawing/2014/main" id="{F84612B7-E506-4392-A2B5-805EBFD332F9}"/>
              </a:ext>
            </a:extLst>
          </p:cNvPr>
          <p:cNvPicPr>
            <a:picLocks noChangeAspect="1"/>
          </p:cNvPicPr>
          <p:nvPr/>
        </p:nvPicPr>
        <p:blipFill>
          <a:blip r:embed="rId5"/>
          <a:stretch>
            <a:fillRect/>
          </a:stretch>
        </p:blipFill>
        <p:spPr>
          <a:xfrm>
            <a:off x="8973427" y="1066800"/>
            <a:ext cx="1818702" cy="1800238"/>
          </a:xfrm>
          <a:prstGeom prst="rect">
            <a:avLst/>
          </a:prstGeom>
        </p:spPr>
      </p:pic>
      <p:pic>
        <p:nvPicPr>
          <p:cNvPr id="7" name="图片 6">
            <a:extLst>
              <a:ext uri="{FF2B5EF4-FFF2-40B4-BE49-F238E27FC236}">
                <a16:creationId xmlns:a16="http://schemas.microsoft.com/office/drawing/2014/main" id="{23C477C6-49BD-43BA-8440-BCC8A577AD4E}"/>
              </a:ext>
            </a:extLst>
          </p:cNvPr>
          <p:cNvPicPr>
            <a:picLocks noChangeAspect="1"/>
          </p:cNvPicPr>
          <p:nvPr/>
        </p:nvPicPr>
        <p:blipFill>
          <a:blip r:embed="rId6"/>
          <a:stretch>
            <a:fillRect/>
          </a:stretch>
        </p:blipFill>
        <p:spPr>
          <a:xfrm rot="5400000">
            <a:off x="8220869" y="3438163"/>
            <a:ext cx="3522662" cy="2380412"/>
          </a:xfrm>
          <a:prstGeom prst="rect">
            <a:avLst/>
          </a:prstGeom>
        </p:spPr>
      </p:pic>
      <p:sp>
        <p:nvSpPr>
          <p:cNvPr id="8" name="文本框 7">
            <a:extLst>
              <a:ext uri="{FF2B5EF4-FFF2-40B4-BE49-F238E27FC236}">
                <a16:creationId xmlns:a16="http://schemas.microsoft.com/office/drawing/2014/main" id="{BE0B71A2-F5AF-46A0-ADD2-321C5F6003FF}"/>
              </a:ext>
            </a:extLst>
          </p:cNvPr>
          <p:cNvSpPr txBox="1"/>
          <p:nvPr/>
        </p:nvSpPr>
        <p:spPr>
          <a:xfrm>
            <a:off x="9492465" y="2475450"/>
            <a:ext cx="914400" cy="369332"/>
          </a:xfrm>
          <a:prstGeom prst="rect">
            <a:avLst/>
          </a:prstGeom>
          <a:noFill/>
        </p:spPr>
        <p:txBody>
          <a:bodyPr wrap="square" rtlCol="0">
            <a:spAutoFit/>
          </a:bodyPr>
          <a:lstStyle/>
          <a:p>
            <a:pPr algn="ctr" eaLnBrk="1" fontAlgn="auto" hangingPunct="1">
              <a:spcBef>
                <a:spcPts val="0"/>
              </a:spcBef>
              <a:spcAft>
                <a:spcPts val="0"/>
              </a:spcAft>
            </a:pPr>
            <a:r>
              <a:rPr lang="en-US" altLang="zh-CN" baseline="0" dirty="0">
                <a:solidFill>
                  <a:schemeClr val="bg1"/>
                </a:solidFill>
                <a:latin typeface="微软雅黑" panose="020B0503020204020204" pitchFamily="34" charset="-122"/>
                <a:ea typeface="微软雅黑" panose="020B0503020204020204" pitchFamily="34" charset="-122"/>
              </a:rPr>
              <a:t>APD</a:t>
            </a:r>
            <a:endParaRPr lang="zh-CN" altLang="en-US" baseline="0" dirty="0">
              <a:solidFill>
                <a:schemeClr val="bg1"/>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E134AC53-B7B7-42F7-91C7-80FD89DF6BD0}"/>
              </a:ext>
            </a:extLst>
          </p:cNvPr>
          <p:cNvSpPr txBox="1"/>
          <p:nvPr/>
        </p:nvSpPr>
        <p:spPr>
          <a:xfrm>
            <a:off x="9545720" y="4962803"/>
            <a:ext cx="914400" cy="369332"/>
          </a:xfrm>
          <a:prstGeom prst="rect">
            <a:avLst/>
          </a:prstGeom>
          <a:noFill/>
        </p:spPr>
        <p:txBody>
          <a:bodyPr wrap="square" rtlCol="0">
            <a:spAutoFit/>
          </a:bodyPr>
          <a:lstStyle/>
          <a:p>
            <a:pPr algn="ctr" eaLnBrk="1" fontAlgn="auto" hangingPunct="1">
              <a:spcBef>
                <a:spcPts val="0"/>
              </a:spcBef>
              <a:spcAft>
                <a:spcPts val="0"/>
              </a:spcAft>
            </a:pPr>
            <a:r>
              <a:rPr lang="en-US" altLang="zh-CN" baseline="0" dirty="0">
                <a:solidFill>
                  <a:schemeClr val="bg1"/>
                </a:solidFill>
                <a:latin typeface="微软雅黑" panose="020B0503020204020204" pitchFamily="34" charset="-122"/>
                <a:ea typeface="微软雅黑" panose="020B0503020204020204" pitchFamily="34" charset="-122"/>
              </a:rPr>
              <a:t>FPGA</a:t>
            </a:r>
            <a:endParaRPr lang="zh-CN" altLang="en-US" baseline="0" dirty="0">
              <a:solidFill>
                <a:schemeClr val="bg1"/>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9FD86FC6-15E0-4D8A-9761-09A3C96FB49B}"/>
              </a:ext>
            </a:extLst>
          </p:cNvPr>
          <p:cNvSpPr txBox="1"/>
          <p:nvPr/>
        </p:nvSpPr>
        <p:spPr>
          <a:xfrm>
            <a:off x="9632018" y="4355068"/>
            <a:ext cx="700363" cy="369332"/>
          </a:xfrm>
          <a:prstGeom prst="rect">
            <a:avLst/>
          </a:prstGeom>
          <a:noFill/>
        </p:spPr>
        <p:txBody>
          <a:bodyPr wrap="square" rtlCol="0">
            <a:spAutoFit/>
          </a:bodyPr>
          <a:lstStyle/>
          <a:p>
            <a:pPr algn="ctr" eaLnBrk="1" fontAlgn="auto" hangingPunct="1">
              <a:spcBef>
                <a:spcPts val="0"/>
              </a:spcBef>
              <a:spcAft>
                <a:spcPts val="0"/>
              </a:spcAft>
            </a:pPr>
            <a:r>
              <a:rPr lang="en-US" altLang="zh-CN" baseline="0" dirty="0">
                <a:solidFill>
                  <a:schemeClr val="bg1"/>
                </a:solidFill>
                <a:latin typeface="微软雅黑" panose="020B0503020204020204" pitchFamily="34" charset="-122"/>
                <a:ea typeface="微软雅黑" panose="020B0503020204020204" pitchFamily="34" charset="-122"/>
              </a:rPr>
              <a:t>ADC</a:t>
            </a:r>
            <a:endParaRPr lang="zh-CN" altLang="en-US" baseline="0" dirty="0">
              <a:solidFill>
                <a:schemeClr val="bg1"/>
              </a:solidFill>
              <a:latin typeface="微软雅黑" panose="020B0503020204020204" pitchFamily="34" charset="-122"/>
              <a:ea typeface="微软雅黑" panose="020B0503020204020204" pitchFamily="34" charset="-122"/>
            </a:endParaRPr>
          </a:p>
        </p:txBody>
      </p:sp>
      <p:cxnSp>
        <p:nvCxnSpPr>
          <p:cNvPr id="14" name="直接箭头连接符 13">
            <a:extLst>
              <a:ext uri="{FF2B5EF4-FFF2-40B4-BE49-F238E27FC236}">
                <a16:creationId xmlns:a16="http://schemas.microsoft.com/office/drawing/2014/main" id="{D679184F-83A8-44B9-9F3A-45E7ED4D69CA}"/>
              </a:ext>
            </a:extLst>
          </p:cNvPr>
          <p:cNvCxnSpPr>
            <a:cxnSpLocks/>
          </p:cNvCxnSpPr>
          <p:nvPr/>
        </p:nvCxnSpPr>
        <p:spPr>
          <a:xfrm flipH="1">
            <a:off x="10210800" y="4403675"/>
            <a:ext cx="152400" cy="13605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0FA63DE8-39F2-44A3-A524-7F9259F22EBF}"/>
              </a:ext>
            </a:extLst>
          </p:cNvPr>
          <p:cNvCxnSpPr>
            <a:cxnSpLocks/>
          </p:cNvCxnSpPr>
          <p:nvPr/>
        </p:nvCxnSpPr>
        <p:spPr>
          <a:xfrm>
            <a:off x="9525000" y="4403675"/>
            <a:ext cx="212216" cy="13605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B4ED8695-F383-4E3C-9451-E3F1DE4B682D}"/>
              </a:ext>
            </a:extLst>
          </p:cNvPr>
          <p:cNvSpPr txBox="1"/>
          <p:nvPr/>
        </p:nvSpPr>
        <p:spPr>
          <a:xfrm>
            <a:off x="494612" y="5879619"/>
            <a:ext cx="7582588" cy="369332"/>
          </a:xfrm>
          <a:prstGeom prst="rect">
            <a:avLst/>
          </a:prstGeom>
          <a:noFill/>
        </p:spPr>
        <p:txBody>
          <a:bodyPr wrap="square" rtlCol="0">
            <a:spAutoFit/>
          </a:bodyPr>
          <a:lstStyle/>
          <a:p>
            <a:pPr algn="l" eaLnBrk="1" fontAlgn="auto" hangingPunct="1">
              <a:spcBef>
                <a:spcPts val="0"/>
              </a:spcBef>
              <a:spcAft>
                <a:spcPts val="0"/>
              </a:spcAft>
            </a:pPr>
            <a:r>
              <a:rPr lang="zh-CN" altLang="en-US" baseline="0" dirty="0">
                <a:latin typeface="微软雅黑" panose="020B0503020204020204" pitchFamily="34" charset="-122"/>
                <a:ea typeface="微软雅黑" panose="020B0503020204020204" pitchFamily="34" charset="-122"/>
              </a:rPr>
              <a:t>噪声测量结果与噪声模拟结果相吻合</a:t>
            </a:r>
            <a:endParaRPr lang="en-US" altLang="zh-CN" baseline="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40989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303102-B201-4A3D-870B-02883362473A}"/>
              </a:ext>
            </a:extLst>
          </p:cNvPr>
          <p:cNvSpPr>
            <a:spLocks noGrp="1"/>
          </p:cNvSpPr>
          <p:nvPr>
            <p:ph type="title"/>
          </p:nvPr>
        </p:nvSpPr>
        <p:spPr/>
        <p:txBody>
          <a:bodyPr/>
          <a:lstStyle/>
          <a:p>
            <a:r>
              <a:rPr lang="zh-CN" altLang="en-US" sz="3600" b="1" dirty="0">
                <a:solidFill>
                  <a:schemeClr val="bg1"/>
                </a:solidFill>
                <a:latin typeface="微软雅黑" panose="020B0503020204020204" pitchFamily="34" charset="-122"/>
                <a:ea typeface="微软雅黑" panose="020B0503020204020204" pitchFamily="34" charset="-122"/>
              </a:rPr>
              <a:t>读出电子学原型样机</a:t>
            </a:r>
            <a:endParaRPr lang="zh-CN" altLang="en-US" sz="3600" dirty="0"/>
          </a:p>
        </p:txBody>
      </p:sp>
      <p:sp>
        <p:nvSpPr>
          <p:cNvPr id="4" name="灯片编号占位符 3">
            <a:extLst>
              <a:ext uri="{FF2B5EF4-FFF2-40B4-BE49-F238E27FC236}">
                <a16:creationId xmlns:a16="http://schemas.microsoft.com/office/drawing/2014/main" id="{B991A5E1-BDBF-4580-8647-0EA8312C527F}"/>
              </a:ext>
            </a:extLst>
          </p:cNvPr>
          <p:cNvSpPr>
            <a:spLocks noGrp="1"/>
          </p:cNvSpPr>
          <p:nvPr>
            <p:ph type="sldNum" sz="quarter" idx="12"/>
          </p:nvPr>
        </p:nvSpPr>
        <p:spPr/>
        <p:txBody>
          <a:bodyPr/>
          <a:lstStyle/>
          <a:p>
            <a:pPr>
              <a:defRPr/>
            </a:pPr>
            <a:fld id="{C6D2EA35-B9E7-4123-AE8D-9E1BF7B5E8B8}" type="slidenum">
              <a:rPr lang="en-US" altLang="zh-CN" smtClean="0"/>
              <a:pPr>
                <a:defRPr/>
              </a:pPr>
              <a:t>11</a:t>
            </a:fld>
            <a:endParaRPr lang="en-US" altLang="zh-CN" dirty="0"/>
          </a:p>
        </p:txBody>
      </p:sp>
      <p:pic>
        <p:nvPicPr>
          <p:cNvPr id="10" name="图片 9">
            <a:extLst>
              <a:ext uri="{FF2B5EF4-FFF2-40B4-BE49-F238E27FC236}">
                <a16:creationId xmlns:a16="http://schemas.microsoft.com/office/drawing/2014/main" id="{79E81DB5-A75D-42EB-A2CB-76E73D5ACEB9}"/>
              </a:ext>
            </a:extLst>
          </p:cNvPr>
          <p:cNvPicPr>
            <a:picLocks noChangeAspect="1"/>
          </p:cNvPicPr>
          <p:nvPr/>
        </p:nvPicPr>
        <p:blipFill>
          <a:blip r:embed="rId3"/>
          <a:stretch>
            <a:fillRect/>
          </a:stretch>
        </p:blipFill>
        <p:spPr>
          <a:xfrm>
            <a:off x="457200" y="1066800"/>
            <a:ext cx="9210782" cy="2709913"/>
          </a:xfrm>
          <a:prstGeom prst="rect">
            <a:avLst/>
          </a:prstGeom>
        </p:spPr>
      </p:pic>
      <p:pic>
        <p:nvPicPr>
          <p:cNvPr id="11" name="图片 10">
            <a:extLst>
              <a:ext uri="{FF2B5EF4-FFF2-40B4-BE49-F238E27FC236}">
                <a16:creationId xmlns:a16="http://schemas.microsoft.com/office/drawing/2014/main" id="{2DCBCD1B-4A82-4995-A5B9-7F038C5D9AD9}"/>
              </a:ext>
            </a:extLst>
          </p:cNvPr>
          <p:cNvPicPr/>
          <p:nvPr/>
        </p:nvPicPr>
        <p:blipFill>
          <a:blip r:embed="rId4"/>
          <a:stretch>
            <a:fillRect/>
          </a:stretch>
        </p:blipFill>
        <p:spPr>
          <a:xfrm>
            <a:off x="4059430" y="3873814"/>
            <a:ext cx="2360035" cy="2907986"/>
          </a:xfrm>
          <a:prstGeom prst="rect">
            <a:avLst/>
          </a:prstGeom>
        </p:spPr>
      </p:pic>
      <p:sp>
        <p:nvSpPr>
          <p:cNvPr id="12" name="文本框 11">
            <a:extLst>
              <a:ext uri="{FF2B5EF4-FFF2-40B4-BE49-F238E27FC236}">
                <a16:creationId xmlns:a16="http://schemas.microsoft.com/office/drawing/2014/main" id="{33D6D52B-1ACA-45D3-A758-ABFFA7C58A41}"/>
              </a:ext>
            </a:extLst>
          </p:cNvPr>
          <p:cNvSpPr txBox="1"/>
          <p:nvPr/>
        </p:nvSpPr>
        <p:spPr>
          <a:xfrm>
            <a:off x="6376657" y="3892796"/>
            <a:ext cx="1548143" cy="923330"/>
          </a:xfrm>
          <a:prstGeom prst="rect">
            <a:avLst/>
          </a:prstGeom>
          <a:noFill/>
        </p:spPr>
        <p:txBody>
          <a:bodyPr wrap="square" rtlCol="0">
            <a:spAutoFit/>
          </a:bodyPr>
          <a:lstStyle/>
          <a:p>
            <a:r>
              <a:rPr lang="en-US" altLang="zh-CN" b="1" baseline="0" dirty="0">
                <a:latin typeface="微软雅黑" panose="020B0503020204020204" pitchFamily="34" charset="-122"/>
                <a:ea typeface="微软雅黑" panose="020B0503020204020204" pitchFamily="34" charset="-122"/>
              </a:rPr>
              <a:t>SPM:</a:t>
            </a:r>
          </a:p>
          <a:p>
            <a:pPr marL="285750" indent="-285750">
              <a:buFont typeface="Wingdings" panose="05000000000000000000" pitchFamily="2" charset="2"/>
              <a:buChar char="Ø"/>
            </a:pPr>
            <a:r>
              <a:rPr lang="zh-CN" altLang="en-US" b="1" baseline="0" dirty="0">
                <a:latin typeface="微软雅黑" panose="020B0503020204020204" pitchFamily="34" charset="-122"/>
                <a:ea typeface="微软雅黑" panose="020B0503020204020204" pitchFamily="34" charset="-122"/>
              </a:rPr>
              <a:t>模数转换</a:t>
            </a:r>
            <a:endParaRPr lang="en-US" altLang="zh-CN" b="1" baseline="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b="1" baseline="0" dirty="0">
                <a:latin typeface="微软雅黑" panose="020B0503020204020204" pitchFamily="34" charset="-122"/>
                <a:ea typeface="微软雅黑" panose="020B0503020204020204" pitchFamily="34" charset="-122"/>
              </a:rPr>
              <a:t>数据打包</a:t>
            </a:r>
          </a:p>
        </p:txBody>
      </p:sp>
      <p:pic>
        <p:nvPicPr>
          <p:cNvPr id="14" name="图片 13">
            <a:extLst>
              <a:ext uri="{FF2B5EF4-FFF2-40B4-BE49-F238E27FC236}">
                <a16:creationId xmlns:a16="http://schemas.microsoft.com/office/drawing/2014/main" id="{F1A445C1-8681-48AC-81D2-89E0818870EC}"/>
              </a:ext>
            </a:extLst>
          </p:cNvPr>
          <p:cNvPicPr/>
          <p:nvPr/>
        </p:nvPicPr>
        <p:blipFill>
          <a:blip r:embed="rId5"/>
          <a:stretch>
            <a:fillRect/>
          </a:stretch>
        </p:blipFill>
        <p:spPr>
          <a:xfrm>
            <a:off x="8052932" y="3854764"/>
            <a:ext cx="2514725" cy="2927036"/>
          </a:xfrm>
          <a:prstGeom prst="rect">
            <a:avLst/>
          </a:prstGeom>
        </p:spPr>
      </p:pic>
      <p:sp>
        <p:nvSpPr>
          <p:cNvPr id="15" name="文本框 14">
            <a:extLst>
              <a:ext uri="{FF2B5EF4-FFF2-40B4-BE49-F238E27FC236}">
                <a16:creationId xmlns:a16="http://schemas.microsoft.com/office/drawing/2014/main" id="{A9FE6681-8E2B-4EAC-9CC8-C222BAE440A1}"/>
              </a:ext>
            </a:extLst>
          </p:cNvPr>
          <p:cNvSpPr txBox="1"/>
          <p:nvPr/>
        </p:nvSpPr>
        <p:spPr>
          <a:xfrm>
            <a:off x="10567657" y="3840863"/>
            <a:ext cx="1548143" cy="1200329"/>
          </a:xfrm>
          <a:prstGeom prst="rect">
            <a:avLst/>
          </a:prstGeom>
          <a:noFill/>
        </p:spPr>
        <p:txBody>
          <a:bodyPr wrap="square" rtlCol="0">
            <a:spAutoFit/>
          </a:bodyPr>
          <a:lstStyle/>
          <a:p>
            <a:r>
              <a:rPr lang="en-US" altLang="zh-CN" b="1" baseline="0" dirty="0">
                <a:latin typeface="微软雅黑" panose="020B0503020204020204" pitchFamily="34" charset="-122"/>
                <a:ea typeface="微软雅黑" panose="020B0503020204020204" pitchFamily="34" charset="-122"/>
              </a:rPr>
              <a:t>DAQ:</a:t>
            </a:r>
          </a:p>
          <a:p>
            <a:pPr marL="285750" indent="-285750">
              <a:buFont typeface="Wingdings" panose="05000000000000000000" pitchFamily="2" charset="2"/>
              <a:buChar char="Ø"/>
            </a:pPr>
            <a:r>
              <a:rPr lang="zh-CN" altLang="en-US" b="1" baseline="0" dirty="0">
                <a:latin typeface="微软雅黑" panose="020B0503020204020204" pitchFamily="34" charset="-122"/>
                <a:ea typeface="微软雅黑" panose="020B0503020204020204" pitchFamily="34" charset="-122"/>
              </a:rPr>
              <a:t>数据汇总</a:t>
            </a:r>
            <a:endParaRPr lang="en-US" altLang="zh-CN" b="1" baseline="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b="1" baseline="0" dirty="0">
                <a:latin typeface="微软雅黑" panose="020B0503020204020204" pitchFamily="34" charset="-122"/>
                <a:ea typeface="微软雅黑" panose="020B0503020204020204" pitchFamily="34" charset="-122"/>
              </a:rPr>
              <a:t>时钟分发</a:t>
            </a:r>
            <a:endParaRPr lang="en-US" altLang="zh-CN" b="1" baseline="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b="1" baseline="0" dirty="0">
                <a:latin typeface="微软雅黑" panose="020B0503020204020204" pitchFamily="34" charset="-122"/>
                <a:ea typeface="微软雅黑" panose="020B0503020204020204" pitchFamily="34" charset="-122"/>
              </a:rPr>
              <a:t>配置下发</a:t>
            </a:r>
          </a:p>
        </p:txBody>
      </p:sp>
      <p:pic>
        <p:nvPicPr>
          <p:cNvPr id="16" name="图片 15">
            <a:extLst>
              <a:ext uri="{FF2B5EF4-FFF2-40B4-BE49-F238E27FC236}">
                <a16:creationId xmlns:a16="http://schemas.microsoft.com/office/drawing/2014/main" id="{968426DC-7CB6-4D42-846F-9EC482AAE29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33" t="6188" r="15031" b="5215"/>
          <a:stretch/>
        </p:blipFill>
        <p:spPr>
          <a:xfrm rot="16200000">
            <a:off x="363150" y="3599273"/>
            <a:ext cx="1347096" cy="1995752"/>
          </a:xfrm>
          <a:prstGeom prst="rect">
            <a:avLst/>
          </a:prstGeom>
        </p:spPr>
      </p:pic>
      <p:pic>
        <p:nvPicPr>
          <p:cNvPr id="17" name="图片 16">
            <a:extLst>
              <a:ext uri="{FF2B5EF4-FFF2-40B4-BE49-F238E27FC236}">
                <a16:creationId xmlns:a16="http://schemas.microsoft.com/office/drawing/2014/main" id="{D48D9C51-456C-4481-B902-F26743D9FEB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5511" t="16501" r="28629" b="26997"/>
          <a:stretch/>
        </p:blipFill>
        <p:spPr>
          <a:xfrm>
            <a:off x="2034573" y="3913238"/>
            <a:ext cx="1478779" cy="1366458"/>
          </a:xfrm>
          <a:prstGeom prst="rect">
            <a:avLst/>
          </a:prstGeom>
        </p:spPr>
      </p:pic>
      <p:sp>
        <p:nvSpPr>
          <p:cNvPr id="18" name="文本框 17">
            <a:extLst>
              <a:ext uri="{FF2B5EF4-FFF2-40B4-BE49-F238E27FC236}">
                <a16:creationId xmlns:a16="http://schemas.microsoft.com/office/drawing/2014/main" id="{04070DE2-9305-4C52-BEF4-DA8ECBCF7E49}"/>
              </a:ext>
            </a:extLst>
          </p:cNvPr>
          <p:cNvSpPr txBox="1"/>
          <p:nvPr/>
        </p:nvSpPr>
        <p:spPr>
          <a:xfrm>
            <a:off x="1959216" y="5426584"/>
            <a:ext cx="1548143" cy="1200329"/>
          </a:xfrm>
          <a:prstGeom prst="rect">
            <a:avLst/>
          </a:prstGeom>
          <a:noFill/>
        </p:spPr>
        <p:txBody>
          <a:bodyPr wrap="square" rtlCol="0">
            <a:spAutoFit/>
          </a:bodyPr>
          <a:lstStyle/>
          <a:p>
            <a:r>
              <a:rPr lang="en-US" altLang="zh-CN" b="1" baseline="0" dirty="0">
                <a:latin typeface="微软雅黑" panose="020B0503020204020204" pitchFamily="34" charset="-122"/>
                <a:ea typeface="微软雅黑" panose="020B0503020204020204" pitchFamily="34" charset="-122"/>
              </a:rPr>
              <a:t>FEM:</a:t>
            </a:r>
          </a:p>
          <a:p>
            <a:pPr marL="285750" indent="-285750">
              <a:buFont typeface="Wingdings" panose="05000000000000000000" pitchFamily="2" charset="2"/>
              <a:buChar char="Ø"/>
            </a:pPr>
            <a:r>
              <a:rPr lang="zh-CN" altLang="en-US" b="1" baseline="0" dirty="0">
                <a:latin typeface="微软雅黑" panose="020B0503020204020204" pitchFamily="34" charset="-122"/>
                <a:ea typeface="微软雅黑" panose="020B0503020204020204" pitchFamily="34" charset="-122"/>
              </a:rPr>
              <a:t>信号读出</a:t>
            </a:r>
            <a:endParaRPr lang="en-US" altLang="zh-CN" b="1" baseline="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b="1" baseline="0" dirty="0">
                <a:latin typeface="微软雅黑" panose="020B0503020204020204" pitchFamily="34" charset="-122"/>
                <a:ea typeface="微软雅黑" panose="020B0503020204020204" pitchFamily="34" charset="-122"/>
              </a:rPr>
              <a:t>成型放大</a:t>
            </a:r>
            <a:endParaRPr lang="en-US" altLang="zh-CN" b="1" baseline="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b="1" baseline="0" dirty="0">
                <a:latin typeface="微软雅黑" panose="020B0503020204020204" pitchFamily="34" charset="-122"/>
                <a:ea typeface="微软雅黑" panose="020B0503020204020204" pitchFamily="34" charset="-122"/>
              </a:rPr>
              <a:t>三层结构</a:t>
            </a:r>
            <a:endParaRPr lang="en-US" altLang="zh-CN" b="1" baseline="0" dirty="0">
              <a:latin typeface="微软雅黑" panose="020B0503020204020204" pitchFamily="34" charset="-122"/>
              <a:ea typeface="微软雅黑" panose="020B0503020204020204" pitchFamily="34" charset="-122"/>
            </a:endParaRPr>
          </a:p>
        </p:txBody>
      </p:sp>
      <p:cxnSp>
        <p:nvCxnSpPr>
          <p:cNvPr id="20" name="直接箭头连接符 19">
            <a:extLst>
              <a:ext uri="{FF2B5EF4-FFF2-40B4-BE49-F238E27FC236}">
                <a16:creationId xmlns:a16="http://schemas.microsoft.com/office/drawing/2014/main" id="{C0D79A96-B227-4D8C-908C-C2ED38F2BFF5}"/>
              </a:ext>
            </a:extLst>
          </p:cNvPr>
          <p:cNvCxnSpPr/>
          <p:nvPr/>
        </p:nvCxnSpPr>
        <p:spPr>
          <a:xfrm flipH="1">
            <a:off x="1371600" y="3200400"/>
            <a:ext cx="381000" cy="6543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92A66E10-DF52-4E80-BAEB-AEE8EE7802D0}"/>
              </a:ext>
            </a:extLst>
          </p:cNvPr>
          <p:cNvCxnSpPr>
            <a:cxnSpLocks/>
          </p:cNvCxnSpPr>
          <p:nvPr/>
        </p:nvCxnSpPr>
        <p:spPr>
          <a:xfrm>
            <a:off x="3322853" y="2984186"/>
            <a:ext cx="1582333" cy="9394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9BBB14C8-0B74-4460-B2F6-2F11C30A9D1C}"/>
              </a:ext>
            </a:extLst>
          </p:cNvPr>
          <p:cNvCxnSpPr>
            <a:cxnSpLocks/>
          </p:cNvCxnSpPr>
          <p:nvPr/>
        </p:nvCxnSpPr>
        <p:spPr>
          <a:xfrm>
            <a:off x="4928796" y="2984186"/>
            <a:ext cx="4215204" cy="9086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图片 26">
            <a:extLst>
              <a:ext uri="{FF2B5EF4-FFF2-40B4-BE49-F238E27FC236}">
                <a16:creationId xmlns:a16="http://schemas.microsoft.com/office/drawing/2014/main" id="{1EFA262E-9D67-498B-B180-7ECFA9CFF20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1452" t="25874" r="30627" b="32673"/>
          <a:stretch/>
        </p:blipFill>
        <p:spPr>
          <a:xfrm>
            <a:off x="87233" y="5270697"/>
            <a:ext cx="1811040" cy="1484770"/>
          </a:xfrm>
          <a:prstGeom prst="rect">
            <a:avLst/>
          </a:prstGeom>
        </p:spPr>
      </p:pic>
    </p:spTree>
    <p:extLst>
      <p:ext uri="{BB962C8B-B14F-4D97-AF65-F5344CB8AC3E}">
        <p14:creationId xmlns:p14="http://schemas.microsoft.com/office/powerpoint/2010/main" val="3556288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64D08696-492B-4262-FC0C-D7E8D2FE204B}"/>
              </a:ext>
            </a:extLst>
          </p:cNvPr>
          <p:cNvSpPr>
            <a:spLocks noGrp="1" noChangeArrowheads="1"/>
          </p:cNvSpPr>
          <p:nvPr>
            <p:ph type="title"/>
          </p:nvPr>
        </p:nvSpPr>
        <p:spPr>
          <a:xfrm>
            <a:off x="304800" y="240283"/>
            <a:ext cx="5029200" cy="563562"/>
          </a:xfrm>
        </p:spPr>
        <p:txBody>
          <a:bodyPr vert="horz" wrap="square" lIns="72000" tIns="45720" rIns="72000" bIns="45720" numCol="1" anchor="ctr" anchorCtr="0" compatLnSpc="1">
            <a:normAutofit fontScale="90000"/>
          </a:bodyPr>
          <a:lstStyle/>
          <a:p>
            <a:pPr algn="l" eaLnBrk="1" hangingPunct="1"/>
            <a:r>
              <a:rPr lang="zh-CN" altLang="en-US" b="1" dirty="0">
                <a:latin typeface="微软雅黑" panose="020B0503020204020204" pitchFamily="34" charset="-122"/>
                <a:ea typeface="微软雅黑" panose="020B0503020204020204" pitchFamily="34" charset="-122"/>
              </a:rPr>
              <a:t>目录</a:t>
            </a:r>
            <a:endParaRPr lang="zh-CN" altLang="zh-CN" sz="4000" b="1" dirty="0">
              <a:solidFill>
                <a:schemeClr val="bg1"/>
              </a:solidFill>
              <a:latin typeface="微软雅黑" panose="020B0503020204020204" pitchFamily="34" charset="-122"/>
              <a:ea typeface="微软雅黑" panose="020B0503020204020204" pitchFamily="34" charset="-122"/>
            </a:endParaRPr>
          </a:p>
        </p:txBody>
      </p:sp>
      <p:sp>
        <p:nvSpPr>
          <p:cNvPr id="4099" name="Rectangle 10">
            <a:extLst>
              <a:ext uri="{FF2B5EF4-FFF2-40B4-BE49-F238E27FC236}">
                <a16:creationId xmlns:a16="http://schemas.microsoft.com/office/drawing/2014/main" id="{CE3F63B9-E0B4-4FB4-8207-B17B5D85DCEF}"/>
              </a:ext>
            </a:extLst>
          </p:cNvPr>
          <p:cNvSpPr>
            <a:spLocks noGrp="1" noChangeArrowheads="1"/>
          </p:cNvSpPr>
          <p:nvPr>
            <p:ph idx="1"/>
          </p:nvPr>
        </p:nvSpPr>
        <p:spPr>
          <a:xfrm>
            <a:off x="152400" y="1069975"/>
            <a:ext cx="10210800" cy="5202238"/>
          </a:xfrm>
        </p:spPr>
        <p:txBody>
          <a:bodyPr vert="horz" wrap="square" lIns="180000" tIns="180000" rIns="180000" bIns="180000" numCol="1" anchor="t" anchorCtr="0" compatLnSpc="1"/>
          <a:lstStyle/>
          <a:p>
            <a:pPr marL="0" indent="-457200" eaLnBrk="1" hangingPunct="1">
              <a:spcBef>
                <a:spcPts val="1200"/>
              </a:spcBef>
              <a:buFont typeface="+mj-lt"/>
              <a:buAutoNum type="arabicPeriod"/>
            </a:pPr>
            <a:r>
              <a:rPr lang="zh-CN" altLang="en-US" dirty="0">
                <a:solidFill>
                  <a:schemeClr val="tx1">
                    <a:alpha val="30000"/>
                  </a:schemeClr>
                </a:solidFill>
                <a:latin typeface="微软雅黑" panose="020B0503020204020204" pitchFamily="34" charset="-122"/>
                <a:ea typeface="微软雅黑" panose="020B0503020204020204" pitchFamily="34" charset="-122"/>
              </a:rPr>
              <a:t>项目背景</a:t>
            </a:r>
            <a:endParaRPr lang="en-US" altLang="zh-CN" dirty="0">
              <a:solidFill>
                <a:schemeClr val="tx1">
                  <a:alpha val="30000"/>
                </a:schemeClr>
              </a:solidFill>
              <a:latin typeface="微软雅黑" panose="020B0503020204020204" pitchFamily="34" charset="-122"/>
              <a:ea typeface="微软雅黑" panose="020B0503020204020204" pitchFamily="34" charset="-122"/>
            </a:endParaRPr>
          </a:p>
          <a:p>
            <a:pPr marL="0" indent="-457200" eaLnBrk="1" hangingPunct="1">
              <a:spcBef>
                <a:spcPts val="1200"/>
              </a:spcBef>
              <a:buFont typeface="+mj-lt"/>
              <a:buAutoNum type="arabicPeriod"/>
            </a:pPr>
            <a:r>
              <a:rPr lang="zh-CN" altLang="en-US" dirty="0">
                <a:solidFill>
                  <a:schemeClr val="tx1">
                    <a:alpha val="30000"/>
                  </a:schemeClr>
                </a:solidFill>
                <a:latin typeface="微软雅黑" panose="020B0503020204020204" pitchFamily="34" charset="-122"/>
                <a:ea typeface="微软雅黑" panose="020B0503020204020204" pitchFamily="34" charset="-122"/>
              </a:rPr>
              <a:t>读出电子学设计</a:t>
            </a:r>
            <a:endParaRPr lang="en-US" altLang="zh-CN" dirty="0">
              <a:solidFill>
                <a:schemeClr val="tx1">
                  <a:alpha val="30000"/>
                </a:schemeClr>
              </a:solidFill>
              <a:latin typeface="微软雅黑" panose="020B0503020204020204" pitchFamily="34" charset="-122"/>
              <a:ea typeface="微软雅黑" panose="020B0503020204020204" pitchFamily="34" charset="-122"/>
            </a:endParaRPr>
          </a:p>
          <a:p>
            <a:pPr marL="0" indent="-457200" eaLnBrk="1" hangingPunct="1">
              <a:spcBef>
                <a:spcPts val="1200"/>
              </a:spcBef>
              <a:buFont typeface="+mj-lt"/>
              <a:buAutoNum type="arabicPeriod"/>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束流测试</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marL="0" indent="-457200" eaLnBrk="1" hangingPunct="1">
              <a:spcBef>
                <a:spcPts val="1200"/>
              </a:spcBef>
              <a:buFont typeface="+mj-lt"/>
              <a:buAutoNum type="arabicPeriod"/>
            </a:pPr>
            <a:r>
              <a:rPr lang="zh-CN" altLang="en-US"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总结与展望</a:t>
            </a:r>
            <a:endParaRPr lang="zh-CN" altLang="zh-CN"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571500" indent="-571500" eaLnBrk="1" hangingPunct="1">
              <a:buNone/>
            </a:pPr>
            <a:endParaRPr lang="en-US" altLang="zh-CN" sz="2000"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C4756E4E-E3EB-491C-8F12-4871AEC57F1A}"/>
              </a:ext>
            </a:extLst>
          </p:cNvPr>
          <p:cNvSpPr>
            <a:spLocks noGrp="1"/>
          </p:cNvSpPr>
          <p:nvPr>
            <p:ph type="sldNum" sz="quarter" idx="12"/>
          </p:nvPr>
        </p:nvSpPr>
        <p:spPr/>
        <p:txBody>
          <a:bodyPr/>
          <a:lstStyle/>
          <a:p>
            <a:pPr>
              <a:defRPr/>
            </a:pPr>
            <a:fld id="{D24506D5-508D-4E86-B481-02084AE77EBF}" type="slidenum">
              <a:rPr lang="en-US" altLang="zh-CN" smtClean="0">
                <a:latin typeface="微软雅黑" panose="020B0503020204020204" pitchFamily="34" charset="-122"/>
                <a:ea typeface="微软雅黑" panose="020B0503020204020204" pitchFamily="34" charset="-122"/>
              </a:rPr>
              <a:pPr>
                <a:defRPr/>
              </a:pPr>
              <a:t>12</a:t>
            </a:fld>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82700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303102-B201-4A3D-870B-02883362473A}"/>
              </a:ext>
            </a:extLst>
          </p:cNvPr>
          <p:cNvSpPr>
            <a:spLocks noGrp="1"/>
          </p:cNvSpPr>
          <p:nvPr>
            <p:ph type="title"/>
          </p:nvPr>
        </p:nvSpPr>
        <p:spPr/>
        <p:txBody>
          <a:bodyPr/>
          <a:lstStyle/>
          <a:p>
            <a:r>
              <a:rPr lang="zh-CN" altLang="en-US" sz="3600" b="1" dirty="0">
                <a:latin typeface="微软雅黑" panose="020B0503020204020204" pitchFamily="34" charset="-122"/>
                <a:ea typeface="微软雅黑" panose="020B0503020204020204" pitchFamily="34" charset="-122"/>
              </a:rPr>
              <a:t>束流测试</a:t>
            </a:r>
            <a:endParaRPr lang="zh-CN" altLang="en-US" sz="3600" dirty="0"/>
          </a:p>
        </p:txBody>
      </p:sp>
      <p:pic>
        <p:nvPicPr>
          <p:cNvPr id="19" name="图片 18">
            <a:extLst>
              <a:ext uri="{FF2B5EF4-FFF2-40B4-BE49-F238E27FC236}">
                <a16:creationId xmlns:a16="http://schemas.microsoft.com/office/drawing/2014/main" id="{CB9157A6-3E05-484B-8438-86D9267B7C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1066800"/>
            <a:ext cx="4481245" cy="2820736"/>
          </a:xfrm>
          <a:prstGeom prst="rect">
            <a:avLst/>
          </a:prstGeom>
        </p:spPr>
      </p:pic>
      <p:pic>
        <p:nvPicPr>
          <p:cNvPr id="22" name="图片 21">
            <a:extLst>
              <a:ext uri="{FF2B5EF4-FFF2-40B4-BE49-F238E27FC236}">
                <a16:creationId xmlns:a16="http://schemas.microsoft.com/office/drawing/2014/main" id="{4AC5E80B-3B2B-45E4-95D0-568902EB8D7A}"/>
              </a:ext>
            </a:extLst>
          </p:cNvPr>
          <p:cNvPicPr>
            <a:picLocks noChangeAspect="1"/>
          </p:cNvPicPr>
          <p:nvPr/>
        </p:nvPicPr>
        <p:blipFill>
          <a:blip r:embed="rId4"/>
          <a:stretch>
            <a:fillRect/>
          </a:stretch>
        </p:blipFill>
        <p:spPr>
          <a:xfrm>
            <a:off x="7696200" y="3905516"/>
            <a:ext cx="4481245" cy="2820736"/>
          </a:xfrm>
          <a:prstGeom prst="rect">
            <a:avLst/>
          </a:prstGeom>
        </p:spPr>
      </p:pic>
      <p:sp>
        <p:nvSpPr>
          <p:cNvPr id="23" name="矩形 22">
            <a:extLst>
              <a:ext uri="{FF2B5EF4-FFF2-40B4-BE49-F238E27FC236}">
                <a16:creationId xmlns:a16="http://schemas.microsoft.com/office/drawing/2014/main" id="{08D1B3D7-9550-44F3-9DF1-4E89FC6D1485}"/>
              </a:ext>
            </a:extLst>
          </p:cNvPr>
          <p:cNvSpPr/>
          <p:nvPr/>
        </p:nvSpPr>
        <p:spPr>
          <a:xfrm>
            <a:off x="14555" y="1143000"/>
            <a:ext cx="7089732" cy="187096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4400" lvl="1" indent="-457200">
              <a:spcBef>
                <a:spcPts val="600"/>
              </a:spcBef>
              <a:buFont typeface="Wingdings" panose="05000000000000000000" pitchFamily="2" charset="2"/>
              <a:buChar char="l"/>
            </a:pPr>
            <a:r>
              <a:rPr lang="zh-CN" altLang="en-US" sz="2800" baseline="0" dirty="0"/>
              <a:t>利用</a:t>
            </a:r>
            <a:r>
              <a:rPr lang="en-US" altLang="zh-CN" sz="2800" baseline="0" dirty="0"/>
              <a:t>Muon</a:t>
            </a:r>
            <a:r>
              <a:rPr lang="zh-CN" altLang="en-US" sz="2800" baseline="0" dirty="0"/>
              <a:t>束进行刻度</a:t>
            </a:r>
            <a:endParaRPr lang="en-US" altLang="zh-CN" sz="2800" baseline="0" dirty="0"/>
          </a:p>
          <a:p>
            <a:pPr marL="1371600" lvl="2" indent="-457200">
              <a:lnSpc>
                <a:spcPts val="2500"/>
              </a:lnSpc>
              <a:spcBef>
                <a:spcPts val="600"/>
              </a:spcBef>
              <a:buFont typeface="Wingdings" panose="05000000000000000000" pitchFamily="2" charset="2"/>
              <a:buChar char="Ø"/>
            </a:pPr>
            <a:r>
              <a:rPr lang="en-US" altLang="zh-CN" sz="2000" baseline="0" dirty="0"/>
              <a:t>Muon</a:t>
            </a:r>
            <a:r>
              <a:rPr lang="zh-CN" altLang="en-US" sz="2000" baseline="0" dirty="0"/>
              <a:t>束打到达量能器位置时大约覆盖</a:t>
            </a:r>
            <a:r>
              <a:rPr lang="en-US" altLang="zh-CN" sz="2000" baseline="0" dirty="0"/>
              <a:t>3x3</a:t>
            </a:r>
            <a:r>
              <a:rPr lang="zh-CN" altLang="en-US" sz="2000" baseline="0" dirty="0"/>
              <a:t>阵列的大小，因此总共将量能器的中心上下左右总共调整了</a:t>
            </a:r>
            <a:r>
              <a:rPr lang="en-US" altLang="zh-CN" sz="2000" baseline="0" dirty="0"/>
              <a:t>9</a:t>
            </a:r>
            <a:r>
              <a:rPr lang="zh-CN" altLang="en-US" sz="2000" baseline="0" dirty="0"/>
              <a:t>次，覆盖了</a:t>
            </a:r>
            <a:r>
              <a:rPr lang="en-US" altLang="zh-CN" sz="2000" baseline="0" dirty="0"/>
              <a:t>25</a:t>
            </a:r>
            <a:r>
              <a:rPr lang="zh-CN" altLang="en-US" sz="2000" baseline="0" dirty="0"/>
              <a:t>个灵敏单元，初步得到各个单元的刻度参数</a:t>
            </a:r>
            <a:endParaRPr lang="en-US" altLang="zh-CN" sz="2000" baseline="0" dirty="0"/>
          </a:p>
        </p:txBody>
      </p:sp>
      <p:sp>
        <p:nvSpPr>
          <p:cNvPr id="25" name="矩形 24">
            <a:extLst>
              <a:ext uri="{FF2B5EF4-FFF2-40B4-BE49-F238E27FC236}">
                <a16:creationId xmlns:a16="http://schemas.microsoft.com/office/drawing/2014/main" id="{AE6E2EEC-C056-4FB7-820F-FB4E19E0D78F}"/>
              </a:ext>
            </a:extLst>
          </p:cNvPr>
          <p:cNvSpPr/>
          <p:nvPr/>
        </p:nvSpPr>
        <p:spPr>
          <a:xfrm>
            <a:off x="14555" y="3083332"/>
            <a:ext cx="7277622" cy="122976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4400" lvl="1" indent="-457200">
              <a:spcBef>
                <a:spcPts val="600"/>
              </a:spcBef>
              <a:buFont typeface="Wingdings" panose="05000000000000000000" pitchFamily="2" charset="2"/>
              <a:buChar char="l"/>
            </a:pPr>
            <a:r>
              <a:rPr lang="zh-CN" altLang="en-US" sz="2800" baseline="0" dirty="0"/>
              <a:t>与其他探测器一起测试</a:t>
            </a:r>
            <a:endParaRPr lang="en-US" altLang="zh-CN" sz="2800" baseline="0" dirty="0"/>
          </a:p>
          <a:p>
            <a:pPr marL="1371600" lvl="2" indent="-457200">
              <a:lnSpc>
                <a:spcPts val="2500"/>
              </a:lnSpc>
              <a:spcBef>
                <a:spcPts val="600"/>
              </a:spcBef>
              <a:buFont typeface="Wingdings" panose="05000000000000000000" pitchFamily="2" charset="2"/>
              <a:buChar char="Ø"/>
            </a:pPr>
            <a:r>
              <a:rPr lang="zh-CN" altLang="en-US" sz="2000" baseline="0" dirty="0"/>
              <a:t>主要测试目标是电子束，主要可利用</a:t>
            </a:r>
            <a:r>
              <a:rPr lang="en-US" altLang="zh-CN" sz="2000" baseline="0" dirty="0"/>
              <a:t>T0</a:t>
            </a:r>
            <a:r>
              <a:rPr lang="zh-CN" altLang="en-US" sz="2000" baseline="0" dirty="0"/>
              <a:t>及</a:t>
            </a:r>
            <a:r>
              <a:rPr lang="en-US" altLang="zh-CN" sz="2000" baseline="0" dirty="0"/>
              <a:t>Tracker</a:t>
            </a:r>
            <a:r>
              <a:rPr lang="zh-CN" altLang="en-US" sz="2000" baseline="0" dirty="0"/>
              <a:t>的信息得到</a:t>
            </a:r>
            <a:r>
              <a:rPr lang="en-US" altLang="zh-CN" sz="2000" baseline="0" dirty="0"/>
              <a:t>ECAL</a:t>
            </a:r>
            <a:r>
              <a:rPr lang="zh-CN" altLang="en-US" sz="2000" baseline="0" dirty="0"/>
              <a:t>的时间分辨性能</a:t>
            </a:r>
            <a:endParaRPr lang="en-US" altLang="zh-CN" sz="2000" baseline="0" dirty="0"/>
          </a:p>
        </p:txBody>
      </p:sp>
      <p:sp>
        <p:nvSpPr>
          <p:cNvPr id="26" name="矩形 25">
            <a:extLst>
              <a:ext uri="{FF2B5EF4-FFF2-40B4-BE49-F238E27FC236}">
                <a16:creationId xmlns:a16="http://schemas.microsoft.com/office/drawing/2014/main" id="{63D8FF0F-FC44-463B-B813-AB65AD12D3FE}"/>
              </a:ext>
            </a:extLst>
          </p:cNvPr>
          <p:cNvSpPr/>
          <p:nvPr/>
        </p:nvSpPr>
        <p:spPr>
          <a:xfrm>
            <a:off x="14555" y="4437280"/>
            <a:ext cx="6378765" cy="194790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4400" lvl="1" indent="-457200">
              <a:spcBef>
                <a:spcPts val="600"/>
              </a:spcBef>
              <a:buFont typeface="Wingdings" panose="05000000000000000000" pitchFamily="2" charset="2"/>
              <a:buChar char="l"/>
            </a:pPr>
            <a:r>
              <a:rPr lang="en-US" altLang="zh-CN" sz="2800" baseline="0" dirty="0"/>
              <a:t>ECAL+Tracker</a:t>
            </a:r>
            <a:r>
              <a:rPr lang="zh-CN" altLang="en-US" sz="2800" baseline="0" dirty="0"/>
              <a:t>（低物质量）</a:t>
            </a:r>
            <a:r>
              <a:rPr lang="en-US" altLang="zh-CN" sz="2800" baseline="0" dirty="0"/>
              <a:t> </a:t>
            </a:r>
            <a:r>
              <a:rPr lang="zh-CN" altLang="en-US" sz="2800" baseline="0" dirty="0"/>
              <a:t>测试</a:t>
            </a:r>
            <a:endParaRPr lang="en-US" altLang="zh-CN" sz="2800" baseline="0" dirty="0"/>
          </a:p>
          <a:p>
            <a:pPr marL="1371600" lvl="2" indent="-457200">
              <a:lnSpc>
                <a:spcPts val="2500"/>
              </a:lnSpc>
              <a:spcBef>
                <a:spcPts val="600"/>
              </a:spcBef>
              <a:buFont typeface="Wingdings" panose="05000000000000000000" pitchFamily="2" charset="2"/>
              <a:buChar char="Ø"/>
            </a:pPr>
            <a:r>
              <a:rPr lang="zh-CN" altLang="en-US" sz="2000" baseline="0" dirty="0"/>
              <a:t>测试量能器的能量性能，依次移除</a:t>
            </a:r>
            <a:r>
              <a:rPr lang="en-US" altLang="zh-CN" sz="2000" baseline="0" dirty="0"/>
              <a:t>DTOF</a:t>
            </a:r>
            <a:r>
              <a:rPr lang="zh-CN" altLang="en-US" sz="2000" baseline="0" dirty="0"/>
              <a:t>、</a:t>
            </a:r>
            <a:r>
              <a:rPr lang="en-US" altLang="zh-CN" sz="2000" baseline="0" dirty="0"/>
              <a:t>TRD</a:t>
            </a:r>
            <a:r>
              <a:rPr lang="zh-CN" altLang="en-US" sz="2000" baseline="0" dirty="0"/>
              <a:t>、</a:t>
            </a:r>
            <a:r>
              <a:rPr lang="en-US" altLang="zh-CN" sz="2000" baseline="0" dirty="0"/>
              <a:t>T0,</a:t>
            </a:r>
            <a:r>
              <a:rPr lang="zh-CN" altLang="en-US" sz="2000" baseline="0" dirty="0"/>
              <a:t> 分析对前面物质对能量测量性能的影响</a:t>
            </a:r>
            <a:endParaRPr lang="en-US" altLang="zh-CN" sz="2000" baseline="0" dirty="0"/>
          </a:p>
          <a:p>
            <a:pPr marL="1371600" lvl="2" indent="-457200">
              <a:lnSpc>
                <a:spcPts val="2500"/>
              </a:lnSpc>
              <a:spcBef>
                <a:spcPts val="600"/>
              </a:spcBef>
              <a:buFont typeface="Wingdings" panose="05000000000000000000" pitchFamily="2" charset="2"/>
              <a:buChar char="Ø"/>
            </a:pPr>
            <a:r>
              <a:rPr lang="zh-CN" altLang="en-US" sz="2000" baseline="0" dirty="0"/>
              <a:t>进一步调低狭缝宽度，测量能量分辨</a:t>
            </a:r>
            <a:endParaRPr lang="en-US" altLang="zh-CN" sz="2000" baseline="0" dirty="0"/>
          </a:p>
        </p:txBody>
      </p:sp>
    </p:spTree>
    <p:extLst>
      <p:ext uri="{BB962C8B-B14F-4D97-AF65-F5344CB8AC3E}">
        <p14:creationId xmlns:p14="http://schemas.microsoft.com/office/powerpoint/2010/main" val="351639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303102-B201-4A3D-870B-02883362473A}"/>
              </a:ext>
            </a:extLst>
          </p:cNvPr>
          <p:cNvSpPr>
            <a:spLocks noGrp="1"/>
          </p:cNvSpPr>
          <p:nvPr>
            <p:ph type="title"/>
          </p:nvPr>
        </p:nvSpPr>
        <p:spPr/>
        <p:txBody>
          <a:bodyPr/>
          <a:lstStyle/>
          <a:p>
            <a:r>
              <a:rPr lang="zh-CN" altLang="en-US" sz="3600" b="1" dirty="0">
                <a:latin typeface="微软雅黑" panose="020B0503020204020204" pitchFamily="34" charset="-122"/>
                <a:ea typeface="微软雅黑" panose="020B0503020204020204" pitchFamily="34" charset="-122"/>
              </a:rPr>
              <a:t>束流测试</a:t>
            </a:r>
            <a:endParaRPr lang="zh-CN" altLang="en-US" sz="3600" dirty="0"/>
          </a:p>
        </p:txBody>
      </p:sp>
      <p:sp>
        <p:nvSpPr>
          <p:cNvPr id="11" name="矩形 10">
            <a:extLst>
              <a:ext uri="{FF2B5EF4-FFF2-40B4-BE49-F238E27FC236}">
                <a16:creationId xmlns:a16="http://schemas.microsoft.com/office/drawing/2014/main" id="{D25443E0-6149-42BC-A189-5DA6ECC15844}"/>
              </a:ext>
            </a:extLst>
          </p:cNvPr>
          <p:cNvSpPr/>
          <p:nvPr/>
        </p:nvSpPr>
        <p:spPr>
          <a:xfrm>
            <a:off x="21390" y="1559709"/>
            <a:ext cx="11583620" cy="52322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4400" lvl="1" indent="-457200">
              <a:spcBef>
                <a:spcPts val="600"/>
              </a:spcBef>
              <a:buFont typeface="Wingdings" panose="05000000000000000000" pitchFamily="2" charset="2"/>
              <a:buChar char="Ø"/>
            </a:pPr>
            <a:r>
              <a:rPr lang="zh-CN" altLang="en-US" sz="2800" baseline="0" dirty="0"/>
              <a:t>利用</a:t>
            </a:r>
            <a:r>
              <a:rPr lang="en-US" altLang="zh-CN" sz="2800" baseline="0" dirty="0"/>
              <a:t>Tracker</a:t>
            </a:r>
            <a:r>
              <a:rPr lang="zh-CN" altLang="en-US" sz="2800" baseline="0" dirty="0"/>
              <a:t>及</a:t>
            </a:r>
            <a:r>
              <a:rPr lang="en-US" altLang="zh-CN" sz="2800" baseline="0" dirty="0"/>
              <a:t>T0</a:t>
            </a:r>
            <a:r>
              <a:rPr lang="zh-CN" altLang="en-US" sz="2800" baseline="0" dirty="0"/>
              <a:t>提供的信息初步得到量能器的位置和时间重建性能</a:t>
            </a:r>
            <a:endParaRPr lang="en-US" altLang="zh-CN" sz="2800" baseline="0" dirty="0"/>
          </a:p>
        </p:txBody>
      </p:sp>
      <p:pic>
        <p:nvPicPr>
          <p:cNvPr id="12" name="图片 11">
            <a:extLst>
              <a:ext uri="{FF2B5EF4-FFF2-40B4-BE49-F238E27FC236}">
                <a16:creationId xmlns:a16="http://schemas.microsoft.com/office/drawing/2014/main" id="{3D013EAF-F88E-4C7D-96D4-8F7A14B662D9}"/>
              </a:ext>
            </a:extLst>
          </p:cNvPr>
          <p:cNvPicPr>
            <a:picLocks noChangeAspect="1"/>
          </p:cNvPicPr>
          <p:nvPr/>
        </p:nvPicPr>
        <p:blipFill>
          <a:blip r:embed="rId3"/>
          <a:stretch>
            <a:fillRect/>
          </a:stretch>
        </p:blipFill>
        <p:spPr>
          <a:xfrm>
            <a:off x="4272952" y="2831075"/>
            <a:ext cx="3383596" cy="2367144"/>
          </a:xfrm>
          <a:prstGeom prst="rect">
            <a:avLst/>
          </a:prstGeom>
        </p:spPr>
      </p:pic>
      <p:sp>
        <p:nvSpPr>
          <p:cNvPr id="13" name="矩形 12">
            <a:extLst>
              <a:ext uri="{FF2B5EF4-FFF2-40B4-BE49-F238E27FC236}">
                <a16:creationId xmlns:a16="http://schemas.microsoft.com/office/drawing/2014/main" id="{C5D7DFBF-B0C2-4FF8-A928-C355ED5FFC58}"/>
              </a:ext>
            </a:extLst>
          </p:cNvPr>
          <p:cNvSpPr/>
          <p:nvPr/>
        </p:nvSpPr>
        <p:spPr>
          <a:xfrm>
            <a:off x="4142711" y="5577175"/>
            <a:ext cx="3340979"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600"/>
              </a:spcBef>
            </a:pPr>
            <a:r>
              <a:rPr lang="en-US" altLang="zh-CN" baseline="0" dirty="0"/>
              <a:t>1GeV e+</a:t>
            </a:r>
            <a:r>
              <a:rPr lang="zh-CN" altLang="en-US" baseline="0" dirty="0"/>
              <a:t>位置分辨 </a:t>
            </a:r>
            <a:r>
              <a:rPr lang="en-US" altLang="zh-CN" baseline="0" dirty="0"/>
              <a:t>~5.3mm</a:t>
            </a:r>
          </a:p>
        </p:txBody>
      </p:sp>
      <p:pic>
        <p:nvPicPr>
          <p:cNvPr id="14" name="图片 13">
            <a:extLst>
              <a:ext uri="{FF2B5EF4-FFF2-40B4-BE49-F238E27FC236}">
                <a16:creationId xmlns:a16="http://schemas.microsoft.com/office/drawing/2014/main" id="{C56C8DB8-1F72-4E8F-87BB-A900F3930BA3}"/>
              </a:ext>
            </a:extLst>
          </p:cNvPr>
          <p:cNvPicPr>
            <a:picLocks noChangeAspect="1"/>
          </p:cNvPicPr>
          <p:nvPr/>
        </p:nvPicPr>
        <p:blipFill>
          <a:blip r:embed="rId4"/>
          <a:stretch>
            <a:fillRect/>
          </a:stretch>
        </p:blipFill>
        <p:spPr>
          <a:xfrm>
            <a:off x="8017995" y="2830046"/>
            <a:ext cx="3646582" cy="2562463"/>
          </a:xfrm>
          <a:prstGeom prst="rect">
            <a:avLst/>
          </a:prstGeom>
        </p:spPr>
      </p:pic>
      <p:sp>
        <p:nvSpPr>
          <p:cNvPr id="15" name="矩形 14">
            <a:extLst>
              <a:ext uri="{FF2B5EF4-FFF2-40B4-BE49-F238E27FC236}">
                <a16:creationId xmlns:a16="http://schemas.microsoft.com/office/drawing/2014/main" id="{8CCF37A2-8D2F-428B-BD05-F50830ABF625}"/>
              </a:ext>
            </a:extLst>
          </p:cNvPr>
          <p:cNvSpPr/>
          <p:nvPr/>
        </p:nvSpPr>
        <p:spPr>
          <a:xfrm>
            <a:off x="7511962" y="5577175"/>
            <a:ext cx="4658648"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600"/>
              </a:spcBef>
            </a:pPr>
            <a:r>
              <a:rPr lang="zh-CN" altLang="en-US" baseline="0" dirty="0"/>
              <a:t>沉积能量大于</a:t>
            </a:r>
            <a:r>
              <a:rPr lang="en-US" altLang="zh-CN" baseline="0" dirty="0"/>
              <a:t>500MeV, </a:t>
            </a:r>
            <a:r>
              <a:rPr lang="zh-CN" altLang="en-US" baseline="0" dirty="0"/>
              <a:t>时间分辨 </a:t>
            </a:r>
            <a:r>
              <a:rPr lang="en-US" altLang="zh-CN" baseline="0" dirty="0"/>
              <a:t>~340ps</a:t>
            </a:r>
          </a:p>
        </p:txBody>
      </p:sp>
      <p:pic>
        <p:nvPicPr>
          <p:cNvPr id="16" name="图片 15">
            <a:extLst>
              <a:ext uri="{FF2B5EF4-FFF2-40B4-BE49-F238E27FC236}">
                <a16:creationId xmlns:a16="http://schemas.microsoft.com/office/drawing/2014/main" id="{15BE0B0D-7F57-4D44-AA3E-B8A503AECA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42" y="2798275"/>
            <a:ext cx="3315163" cy="2295845"/>
          </a:xfrm>
          <a:prstGeom prst="rect">
            <a:avLst/>
          </a:prstGeom>
        </p:spPr>
      </p:pic>
      <p:sp>
        <p:nvSpPr>
          <p:cNvPr id="17" name="矩形 16">
            <a:extLst>
              <a:ext uri="{FF2B5EF4-FFF2-40B4-BE49-F238E27FC236}">
                <a16:creationId xmlns:a16="http://schemas.microsoft.com/office/drawing/2014/main" id="{31D1B731-0E96-455B-B5B8-65BCE2F6B182}"/>
              </a:ext>
            </a:extLst>
          </p:cNvPr>
          <p:cNvSpPr/>
          <p:nvPr/>
        </p:nvSpPr>
        <p:spPr>
          <a:xfrm>
            <a:off x="323306" y="5525125"/>
            <a:ext cx="4137671" cy="7232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600"/>
              </a:spcBef>
            </a:pPr>
            <a:r>
              <a:rPr lang="zh-CN" altLang="en-US" baseline="0" dirty="0"/>
              <a:t>台基，噪声水平</a:t>
            </a:r>
            <a:r>
              <a:rPr lang="en-US" altLang="zh-CN" baseline="0" dirty="0"/>
              <a:t>~1.8 </a:t>
            </a:r>
            <a:r>
              <a:rPr lang="en-US" altLang="zh-CN" baseline="0" dirty="0" err="1"/>
              <a:t>fC</a:t>
            </a:r>
            <a:r>
              <a:rPr lang="zh-CN" altLang="en-US" baseline="0" dirty="0"/>
              <a:t>（成型前）</a:t>
            </a:r>
            <a:endParaRPr lang="en-US" altLang="zh-CN" baseline="0" dirty="0"/>
          </a:p>
          <a:p>
            <a:pPr lvl="1">
              <a:spcBef>
                <a:spcPts val="600"/>
              </a:spcBef>
            </a:pPr>
            <a:r>
              <a:rPr lang="zh-CN" altLang="en-US" baseline="0" dirty="0"/>
              <a:t>成型后 </a:t>
            </a:r>
            <a:r>
              <a:rPr lang="en-US" altLang="zh-CN" baseline="0" dirty="0"/>
              <a:t>~1.3 </a:t>
            </a:r>
            <a:r>
              <a:rPr lang="en-US" altLang="zh-CN" baseline="0" dirty="0" err="1"/>
              <a:t>fC</a:t>
            </a:r>
            <a:endParaRPr lang="en-US" altLang="zh-CN" baseline="0" dirty="0"/>
          </a:p>
        </p:txBody>
      </p:sp>
    </p:spTree>
    <p:extLst>
      <p:ext uri="{BB962C8B-B14F-4D97-AF65-F5344CB8AC3E}">
        <p14:creationId xmlns:p14="http://schemas.microsoft.com/office/powerpoint/2010/main" val="1573757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64D08696-492B-4262-FC0C-D7E8D2FE204B}"/>
              </a:ext>
            </a:extLst>
          </p:cNvPr>
          <p:cNvSpPr>
            <a:spLocks noGrp="1" noChangeArrowheads="1"/>
          </p:cNvSpPr>
          <p:nvPr>
            <p:ph type="title"/>
          </p:nvPr>
        </p:nvSpPr>
        <p:spPr>
          <a:xfrm>
            <a:off x="304800" y="240283"/>
            <a:ext cx="5029200" cy="563562"/>
          </a:xfrm>
        </p:spPr>
        <p:txBody>
          <a:bodyPr vert="horz" wrap="square" lIns="72000" tIns="45720" rIns="72000" bIns="45720" numCol="1" anchor="ctr" anchorCtr="0" compatLnSpc="1">
            <a:normAutofit fontScale="90000"/>
          </a:bodyPr>
          <a:lstStyle/>
          <a:p>
            <a:pPr algn="l" eaLnBrk="1" hangingPunct="1"/>
            <a:r>
              <a:rPr lang="zh-CN" altLang="en-US" b="1" dirty="0">
                <a:latin typeface="微软雅黑" panose="020B0503020204020204" pitchFamily="34" charset="-122"/>
                <a:ea typeface="微软雅黑" panose="020B0503020204020204" pitchFamily="34" charset="-122"/>
              </a:rPr>
              <a:t>目录</a:t>
            </a:r>
            <a:endParaRPr lang="zh-CN" altLang="zh-CN" sz="4000" b="1" dirty="0">
              <a:solidFill>
                <a:schemeClr val="bg1"/>
              </a:solidFill>
              <a:latin typeface="微软雅黑" panose="020B0503020204020204" pitchFamily="34" charset="-122"/>
              <a:ea typeface="微软雅黑" panose="020B0503020204020204" pitchFamily="34" charset="-122"/>
            </a:endParaRPr>
          </a:p>
        </p:txBody>
      </p:sp>
      <p:sp>
        <p:nvSpPr>
          <p:cNvPr id="4099" name="Rectangle 10">
            <a:extLst>
              <a:ext uri="{FF2B5EF4-FFF2-40B4-BE49-F238E27FC236}">
                <a16:creationId xmlns:a16="http://schemas.microsoft.com/office/drawing/2014/main" id="{CE3F63B9-E0B4-4FB4-8207-B17B5D85DCEF}"/>
              </a:ext>
            </a:extLst>
          </p:cNvPr>
          <p:cNvSpPr>
            <a:spLocks noGrp="1" noChangeArrowheads="1"/>
          </p:cNvSpPr>
          <p:nvPr>
            <p:ph idx="1"/>
          </p:nvPr>
        </p:nvSpPr>
        <p:spPr>
          <a:xfrm>
            <a:off x="152400" y="1069975"/>
            <a:ext cx="10210800" cy="5202238"/>
          </a:xfrm>
        </p:spPr>
        <p:txBody>
          <a:bodyPr vert="horz" wrap="square" lIns="180000" tIns="180000" rIns="180000" bIns="180000" numCol="1" anchor="t" anchorCtr="0" compatLnSpc="1"/>
          <a:lstStyle/>
          <a:p>
            <a:pPr marL="0" indent="-457200" eaLnBrk="1" hangingPunct="1">
              <a:spcBef>
                <a:spcPts val="1200"/>
              </a:spcBef>
              <a:buFont typeface="+mj-lt"/>
              <a:buAutoNum type="arabicPeriod"/>
            </a:pPr>
            <a:r>
              <a:rPr lang="zh-CN" altLang="en-US" dirty="0">
                <a:solidFill>
                  <a:schemeClr val="tx1">
                    <a:alpha val="30000"/>
                  </a:schemeClr>
                </a:solidFill>
                <a:latin typeface="微软雅黑" panose="020B0503020204020204" pitchFamily="34" charset="-122"/>
                <a:ea typeface="微软雅黑" panose="020B0503020204020204" pitchFamily="34" charset="-122"/>
              </a:rPr>
              <a:t>项目背景</a:t>
            </a:r>
            <a:endParaRPr lang="en-US" altLang="zh-CN" dirty="0">
              <a:solidFill>
                <a:schemeClr val="tx1">
                  <a:alpha val="30000"/>
                </a:schemeClr>
              </a:solidFill>
              <a:latin typeface="微软雅黑" panose="020B0503020204020204" pitchFamily="34" charset="-122"/>
              <a:ea typeface="微软雅黑" panose="020B0503020204020204" pitchFamily="34" charset="-122"/>
            </a:endParaRPr>
          </a:p>
          <a:p>
            <a:pPr marL="0" indent="-457200" eaLnBrk="1" hangingPunct="1">
              <a:spcBef>
                <a:spcPts val="1200"/>
              </a:spcBef>
              <a:buFont typeface="+mj-lt"/>
              <a:buAutoNum type="arabicPeriod"/>
            </a:pPr>
            <a:r>
              <a:rPr lang="zh-CN" altLang="en-US" dirty="0">
                <a:solidFill>
                  <a:schemeClr val="tx1">
                    <a:alpha val="30000"/>
                  </a:schemeClr>
                </a:solidFill>
                <a:latin typeface="微软雅黑" panose="020B0503020204020204" pitchFamily="34" charset="-122"/>
                <a:ea typeface="微软雅黑" panose="020B0503020204020204" pitchFamily="34" charset="-122"/>
              </a:rPr>
              <a:t>读出电子学设计</a:t>
            </a:r>
            <a:endParaRPr lang="en-US" altLang="zh-CN" dirty="0">
              <a:solidFill>
                <a:schemeClr val="tx1">
                  <a:alpha val="30000"/>
                </a:schemeClr>
              </a:solidFill>
              <a:latin typeface="微软雅黑" panose="020B0503020204020204" pitchFamily="34" charset="-122"/>
              <a:ea typeface="微软雅黑" panose="020B0503020204020204" pitchFamily="34" charset="-122"/>
            </a:endParaRPr>
          </a:p>
          <a:p>
            <a:pPr marL="0" indent="-457200" eaLnBrk="1" hangingPunct="1">
              <a:spcBef>
                <a:spcPts val="1200"/>
              </a:spcBef>
              <a:buFont typeface="+mj-lt"/>
              <a:buAutoNum type="arabicPeriod"/>
            </a:pPr>
            <a:r>
              <a:rPr lang="zh-CN" altLang="en-US"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束流测试</a:t>
            </a:r>
            <a:endParaRPr lang="en-US" altLang="zh-CN"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0" indent="-457200" eaLnBrk="1" hangingPunct="1">
              <a:spcBef>
                <a:spcPts val="1200"/>
              </a:spcBef>
              <a:buFont typeface="+mj-lt"/>
              <a:buAutoNum type="arabicPeriod"/>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总结与展望</a:t>
            </a:r>
            <a:endParaRPr lang="zh-CN" altLang="zh-CN" dirty="0">
              <a:latin typeface="微软雅黑" panose="020B0503020204020204" pitchFamily="34" charset="-122"/>
              <a:ea typeface="微软雅黑" panose="020B0503020204020204" pitchFamily="34" charset="-122"/>
              <a:cs typeface="Times New Roman" panose="02020603050405020304" pitchFamily="18" charset="0"/>
            </a:endParaRPr>
          </a:p>
          <a:p>
            <a:pPr marL="571500" indent="-571500" eaLnBrk="1" hangingPunct="1">
              <a:buNone/>
            </a:pPr>
            <a:endParaRPr lang="en-US" altLang="zh-CN" sz="2000"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C4756E4E-E3EB-491C-8F12-4871AEC57F1A}"/>
              </a:ext>
            </a:extLst>
          </p:cNvPr>
          <p:cNvSpPr>
            <a:spLocks noGrp="1"/>
          </p:cNvSpPr>
          <p:nvPr>
            <p:ph type="sldNum" sz="quarter" idx="12"/>
          </p:nvPr>
        </p:nvSpPr>
        <p:spPr/>
        <p:txBody>
          <a:bodyPr/>
          <a:lstStyle/>
          <a:p>
            <a:pPr>
              <a:defRPr/>
            </a:pPr>
            <a:fld id="{D24506D5-508D-4E86-B481-02084AE77EBF}" type="slidenum">
              <a:rPr lang="en-US" altLang="zh-CN" smtClean="0">
                <a:latin typeface="微软雅黑" panose="020B0503020204020204" pitchFamily="34" charset="-122"/>
                <a:ea typeface="微软雅黑" panose="020B0503020204020204" pitchFamily="34" charset="-122"/>
              </a:rPr>
              <a:pPr>
                <a:defRPr/>
              </a:pPr>
              <a:t>15</a:t>
            </a:fld>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08240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11"/>
          <p:cNvSpPr>
            <a:spLocks noGrp="1" noChangeArrowheads="1"/>
          </p:cNvSpPr>
          <p:nvPr>
            <p:ph type="title"/>
          </p:nvPr>
        </p:nvSpPr>
        <p:spPr>
          <a:xfrm>
            <a:off x="304800" y="274638"/>
            <a:ext cx="7306792" cy="563562"/>
          </a:xfrm>
        </p:spPr>
        <p:txBody>
          <a:bodyPr>
            <a:normAutofit fontScale="90000"/>
          </a:bodyPr>
          <a:lstStyle/>
          <a:p>
            <a:pPr algn="l" eaLnBrk="1" hangingPunct="1"/>
            <a:r>
              <a:rPr lang="zh-CN" altLang="en-US" sz="4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总结与展望</a:t>
            </a:r>
            <a:endParaRPr lang="en-US" altLang="zh-CN" sz="4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6148" name="Rectangle 10"/>
          <p:cNvSpPr>
            <a:spLocks noGrp="1" noChangeArrowheads="1"/>
          </p:cNvSpPr>
          <p:nvPr>
            <p:ph idx="1"/>
          </p:nvPr>
        </p:nvSpPr>
        <p:spPr>
          <a:xfrm>
            <a:off x="76200" y="1062662"/>
            <a:ext cx="12039600" cy="5529262"/>
          </a:xfrm>
        </p:spPr>
        <p:txBody>
          <a:bodyPr>
            <a:normAutofit/>
          </a:bodyPr>
          <a:lstStyle/>
          <a:p>
            <a:pPr>
              <a:lnSpc>
                <a:spcPct val="150000"/>
              </a:lnSpc>
              <a:spcBef>
                <a:spcPct val="0"/>
              </a:spcBef>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rPr>
              <a:t> 总结</a:t>
            </a:r>
            <a:endParaRPr lang="en-US" altLang="zh-CN" sz="2400" dirty="0">
              <a:latin typeface="微软雅黑" panose="020B0503020204020204" pitchFamily="34" charset="-122"/>
              <a:ea typeface="微软雅黑" panose="020B0503020204020204" pitchFamily="34" charset="-122"/>
            </a:endParaRPr>
          </a:p>
          <a:p>
            <a:pPr lvl="1">
              <a:lnSpc>
                <a:spcPct val="150000"/>
              </a:lnSpc>
              <a:spcBef>
                <a:spcPct val="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完成读出电子学关键技术攻关</a:t>
            </a:r>
          </a:p>
          <a:p>
            <a:pPr lvl="1">
              <a:lnSpc>
                <a:spcPct val="150000"/>
              </a:lnSpc>
              <a:spcBef>
                <a:spcPct val="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完成了读出电子学样机的研制</a:t>
            </a:r>
            <a:endParaRPr lang="en-US" altLang="zh-CN" sz="2000" dirty="0">
              <a:latin typeface="微软雅黑" panose="020B0503020204020204" pitchFamily="34" charset="-122"/>
              <a:ea typeface="微软雅黑" panose="020B0503020204020204" pitchFamily="34" charset="-122"/>
            </a:endParaRPr>
          </a:p>
          <a:p>
            <a:pPr lvl="1">
              <a:lnSpc>
                <a:spcPct val="150000"/>
              </a:lnSpc>
              <a:spcBef>
                <a:spcPct val="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进行束流测试验证了读出电子学的性能</a:t>
            </a:r>
            <a:endParaRPr lang="en-US" altLang="zh-CN" sz="2000" dirty="0">
              <a:latin typeface="微软雅黑" panose="020B0503020204020204" pitchFamily="34" charset="-122"/>
              <a:ea typeface="微软雅黑" panose="020B0503020204020204" pitchFamily="34" charset="-122"/>
            </a:endParaRPr>
          </a:p>
          <a:p>
            <a:pPr>
              <a:lnSpc>
                <a:spcPct val="150000"/>
              </a:lnSpc>
              <a:spcBef>
                <a:spcPct val="0"/>
              </a:spcBef>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rPr>
              <a:t> 展望</a:t>
            </a:r>
          </a:p>
          <a:p>
            <a:pPr lvl="1">
              <a:lnSpc>
                <a:spcPct val="150000"/>
              </a:lnSpc>
              <a:spcBef>
                <a:spcPct val="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完成国产</a:t>
            </a:r>
            <a:r>
              <a:rPr lang="en-US" altLang="zh-CN" sz="2000" dirty="0">
                <a:latin typeface="微软雅黑" panose="020B0503020204020204" pitchFamily="34" charset="-122"/>
                <a:ea typeface="微软雅黑" panose="020B0503020204020204" pitchFamily="34" charset="-122"/>
              </a:rPr>
              <a:t>APD</a:t>
            </a:r>
            <a:r>
              <a:rPr lang="zh-CN" altLang="en-US" sz="2000" dirty="0">
                <a:latin typeface="微软雅黑" panose="020B0503020204020204" pitchFamily="34" charset="-122"/>
                <a:ea typeface="微软雅黑" panose="020B0503020204020204" pitchFamily="34" charset="-122"/>
              </a:rPr>
              <a:t>的性能测试并在未来使用国产</a:t>
            </a:r>
            <a:r>
              <a:rPr lang="en-US" altLang="zh-CN" sz="2000" dirty="0">
                <a:latin typeface="微软雅黑" panose="020B0503020204020204" pitchFamily="34" charset="-122"/>
                <a:ea typeface="微软雅黑" panose="020B0503020204020204" pitchFamily="34" charset="-122"/>
              </a:rPr>
              <a:t>APD</a:t>
            </a:r>
            <a:r>
              <a:rPr lang="zh-CN" altLang="en-US" sz="2000" dirty="0">
                <a:latin typeface="微软雅黑" panose="020B0503020204020204" pitchFamily="34" charset="-122"/>
                <a:ea typeface="微软雅黑" panose="020B0503020204020204" pitchFamily="34" charset="-122"/>
              </a:rPr>
              <a:t>进行测量工作</a:t>
            </a:r>
            <a:endParaRPr lang="en-US" altLang="zh-CN" sz="2000"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6B296D11-57F2-40DF-9446-3583EB96262C}"/>
              </a:ext>
            </a:extLst>
          </p:cNvPr>
          <p:cNvSpPr>
            <a:spLocks noGrp="1"/>
          </p:cNvSpPr>
          <p:nvPr>
            <p:ph type="sldNum" sz="quarter" idx="12"/>
          </p:nvPr>
        </p:nvSpPr>
        <p:spPr>
          <a:xfrm>
            <a:off x="8610600" y="6356350"/>
            <a:ext cx="2989142" cy="365125"/>
          </a:xfrm>
        </p:spPr>
        <p:txBody>
          <a:bodyPr/>
          <a:lstStyle/>
          <a:p>
            <a:pPr>
              <a:defRPr/>
            </a:pPr>
            <a:fld id="{6C2A7AD2-CA2E-4C84-BB18-ED18032A4255}" type="slidenum">
              <a:rPr lang="en-US" altLang="zh-CN" smtClean="0">
                <a:latin typeface="微软雅黑" panose="020B0503020204020204" pitchFamily="34" charset="-122"/>
                <a:ea typeface="微软雅黑" panose="020B0503020204020204" pitchFamily="34" charset="-122"/>
              </a:rPr>
              <a:t>16</a:t>
            </a:fld>
            <a:endParaRPr lang="en-US" altLang="zh-CN" dirty="0">
              <a:latin typeface="微软雅黑" panose="020B0503020204020204" pitchFamily="34" charset="-122"/>
              <a:ea typeface="微软雅黑" panose="020B0503020204020204" pitchFamily="34" charset="-122"/>
            </a:endParaRPr>
          </a:p>
        </p:txBody>
      </p:sp>
      <p:sp>
        <p:nvSpPr>
          <p:cNvPr id="6" name="Rectangle 2">
            <a:extLst>
              <a:ext uri="{FF2B5EF4-FFF2-40B4-BE49-F238E27FC236}">
                <a16:creationId xmlns:a16="http://schemas.microsoft.com/office/drawing/2014/main" id="{A4EB1B33-D567-41F7-8CF1-99E086E9957D}"/>
              </a:ext>
            </a:extLst>
          </p:cNvPr>
          <p:cNvSpPr>
            <a:spLocks noChangeArrowheads="1"/>
          </p:cNvSpPr>
          <p:nvPr/>
        </p:nvSpPr>
        <p:spPr bwMode="auto">
          <a:xfrm>
            <a:off x="1524000" y="-138499"/>
            <a:ext cx="2012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latin typeface="微软雅黑" panose="020B0503020204020204" pitchFamily="34" charset="-122"/>
              <a:ea typeface="微软雅黑" panose="020B0503020204020204" pitchFamily="34" charset="-122"/>
            </a:endParaRPr>
          </a:p>
        </p:txBody>
      </p:sp>
      <p:grpSp>
        <p:nvGrpSpPr>
          <p:cNvPr id="3" name="组合 2">
            <a:extLst>
              <a:ext uri="{FF2B5EF4-FFF2-40B4-BE49-F238E27FC236}">
                <a16:creationId xmlns:a16="http://schemas.microsoft.com/office/drawing/2014/main" id="{F55FD472-4FBF-4C94-8659-A0E4D509FD25}"/>
              </a:ext>
            </a:extLst>
          </p:cNvPr>
          <p:cNvGrpSpPr/>
          <p:nvPr/>
        </p:nvGrpSpPr>
        <p:grpSpPr>
          <a:xfrm>
            <a:off x="3048000" y="4231970"/>
            <a:ext cx="1643303" cy="2473630"/>
            <a:chOff x="702347" y="4327403"/>
            <a:chExt cx="1643303" cy="2473630"/>
          </a:xfrm>
        </p:grpSpPr>
        <p:pic>
          <p:nvPicPr>
            <p:cNvPr id="7" name="图片 6">
              <a:extLst>
                <a:ext uri="{FF2B5EF4-FFF2-40B4-BE49-F238E27FC236}">
                  <a16:creationId xmlns:a16="http://schemas.microsoft.com/office/drawing/2014/main" id="{2858FA2D-4F75-4822-B615-F6FB492402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944" t="28395" r="42963" b="42592"/>
            <a:stretch/>
          </p:blipFill>
          <p:spPr>
            <a:xfrm>
              <a:off x="753533" y="4327403"/>
              <a:ext cx="1540933" cy="1336234"/>
            </a:xfrm>
            <a:prstGeom prst="rect">
              <a:avLst/>
            </a:prstGeom>
          </p:spPr>
        </p:pic>
        <p:sp>
          <p:nvSpPr>
            <p:cNvPr id="8" name="文本框 7">
              <a:extLst>
                <a:ext uri="{FF2B5EF4-FFF2-40B4-BE49-F238E27FC236}">
                  <a16:creationId xmlns:a16="http://schemas.microsoft.com/office/drawing/2014/main" id="{87690C65-C5C3-44EB-8B81-EFB6CE0CC2C9}"/>
                </a:ext>
              </a:extLst>
            </p:cNvPr>
            <p:cNvSpPr txBox="1"/>
            <p:nvPr/>
          </p:nvSpPr>
          <p:spPr>
            <a:xfrm>
              <a:off x="702347" y="5561335"/>
              <a:ext cx="1643303" cy="1239698"/>
            </a:xfrm>
            <a:prstGeom prst="rect">
              <a:avLst/>
            </a:prstGeom>
            <a:noFill/>
          </p:spPr>
          <p:txBody>
            <a:bodyPr wrap="square" rtlCol="0">
              <a:spAutoFit/>
            </a:bodyPr>
            <a:lstStyle/>
            <a:p>
              <a:pPr algn="ctr">
                <a:lnSpc>
                  <a:spcPct val="150000"/>
                </a:lnSpc>
              </a:pPr>
              <a:r>
                <a:rPr lang="zh-CN" altLang="en-US" baseline="0" dirty="0">
                  <a:latin typeface="微软雅黑" panose="020B0503020204020204" pitchFamily="34" charset="-122"/>
                  <a:ea typeface="微软雅黑" panose="020B0503020204020204" pitchFamily="34" charset="-122"/>
                </a:rPr>
                <a:t>国产</a:t>
              </a:r>
              <a:r>
                <a:rPr lang="en-US" altLang="zh-CN" baseline="0" dirty="0">
                  <a:latin typeface="微软雅黑" panose="020B0503020204020204" pitchFamily="34" charset="-122"/>
                  <a:ea typeface="微软雅黑" panose="020B0503020204020204" pitchFamily="34" charset="-122"/>
                </a:rPr>
                <a:t>APD</a:t>
              </a:r>
            </a:p>
            <a:p>
              <a:pPr algn="ctr">
                <a:lnSpc>
                  <a:spcPct val="150000"/>
                </a:lnSpc>
              </a:pPr>
              <a:r>
                <a:rPr lang="zh-CN" altLang="en-US" sz="1100" baseline="0" dirty="0">
                  <a:solidFill>
                    <a:srgbClr val="FF0000"/>
                  </a:solidFill>
                  <a:latin typeface="微软雅黑" panose="020B0503020204020204" pitchFamily="34" charset="-122"/>
                  <a:ea typeface="微软雅黑" panose="020B0503020204020204" pitchFamily="34" charset="-122"/>
                </a:rPr>
                <a:t>（有效面积</a:t>
              </a:r>
              <a:r>
                <a:rPr lang="en-US" altLang="zh-CN" sz="1100" baseline="0" dirty="0">
                  <a:solidFill>
                    <a:srgbClr val="FF0000"/>
                  </a:solidFill>
                  <a:latin typeface="微软雅黑" panose="020B0503020204020204" pitchFamily="34" charset="-122"/>
                  <a:ea typeface="微软雅黑" panose="020B0503020204020204" pitchFamily="34" charset="-122"/>
                </a:rPr>
                <a:t>5.5*5.5</a:t>
              </a:r>
              <a:r>
                <a:rPr lang="zh-CN" altLang="en-US" sz="1100" baseline="0" dirty="0">
                  <a:solidFill>
                    <a:srgbClr val="FF0000"/>
                  </a:solidFill>
                  <a:latin typeface="微软雅黑" panose="020B0503020204020204" pitchFamily="34" charset="-122"/>
                  <a:ea typeface="微软雅黑" panose="020B0503020204020204" pitchFamily="34" charset="-122"/>
                </a:rPr>
                <a:t>）</a:t>
              </a:r>
              <a:endParaRPr lang="en-US" altLang="zh-CN" sz="1100" baseline="0" dirty="0">
                <a:solidFill>
                  <a:srgbClr val="FF0000"/>
                </a:solidFill>
                <a:latin typeface="微软雅黑" panose="020B0503020204020204" pitchFamily="34" charset="-122"/>
                <a:ea typeface="微软雅黑" panose="020B0503020204020204" pitchFamily="34" charset="-122"/>
              </a:endParaRPr>
            </a:p>
            <a:p>
              <a:pPr algn="ctr">
                <a:lnSpc>
                  <a:spcPct val="150000"/>
                </a:lnSpc>
              </a:pPr>
              <a:r>
                <a:rPr lang="zh-CN" altLang="en-US" sz="1100" b="1" baseline="0" dirty="0">
                  <a:latin typeface="微软雅黑" panose="020B0503020204020204" pitchFamily="34" charset="-122"/>
                  <a:ea typeface="微软雅黑" panose="020B0503020204020204" pitchFamily="34" charset="-122"/>
                </a:rPr>
                <a:t>中国电子科技集团公司第四十四研究所</a:t>
              </a:r>
            </a:p>
          </p:txBody>
        </p:sp>
      </p:grpSp>
      <p:grpSp>
        <p:nvGrpSpPr>
          <p:cNvPr id="4" name="组合 3">
            <a:extLst>
              <a:ext uri="{FF2B5EF4-FFF2-40B4-BE49-F238E27FC236}">
                <a16:creationId xmlns:a16="http://schemas.microsoft.com/office/drawing/2014/main" id="{988D905A-68B6-44AE-B7F8-B9DB4EA9490C}"/>
              </a:ext>
            </a:extLst>
          </p:cNvPr>
          <p:cNvGrpSpPr/>
          <p:nvPr/>
        </p:nvGrpSpPr>
        <p:grpSpPr>
          <a:xfrm>
            <a:off x="566497" y="4207164"/>
            <a:ext cx="1643303" cy="2187912"/>
            <a:chOff x="566497" y="4207164"/>
            <a:chExt cx="1643303" cy="2187912"/>
          </a:xfrm>
        </p:grpSpPr>
        <p:pic>
          <p:nvPicPr>
            <p:cNvPr id="9" name="图片 8">
              <a:extLst>
                <a:ext uri="{FF2B5EF4-FFF2-40B4-BE49-F238E27FC236}">
                  <a16:creationId xmlns:a16="http://schemas.microsoft.com/office/drawing/2014/main" id="{6334ED7E-67A3-48AE-9BC2-87332A6E19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377" t="28900" r="31145" b="45051"/>
            <a:stretch/>
          </p:blipFill>
          <p:spPr>
            <a:xfrm rot="16200000">
              <a:off x="681967" y="4201743"/>
              <a:ext cx="1466996" cy="1477838"/>
            </a:xfrm>
            <a:prstGeom prst="rect">
              <a:avLst/>
            </a:prstGeom>
          </p:spPr>
        </p:pic>
        <p:sp>
          <p:nvSpPr>
            <p:cNvPr id="10" name="文本框 9">
              <a:extLst>
                <a:ext uri="{FF2B5EF4-FFF2-40B4-BE49-F238E27FC236}">
                  <a16:creationId xmlns:a16="http://schemas.microsoft.com/office/drawing/2014/main" id="{5DC9926A-F357-41E9-8327-AE5C9A8314BB}"/>
                </a:ext>
              </a:extLst>
            </p:cNvPr>
            <p:cNvSpPr txBox="1"/>
            <p:nvPr/>
          </p:nvSpPr>
          <p:spPr>
            <a:xfrm>
              <a:off x="566497" y="5602167"/>
              <a:ext cx="1643303" cy="792909"/>
            </a:xfrm>
            <a:prstGeom prst="rect">
              <a:avLst/>
            </a:prstGeom>
            <a:noFill/>
          </p:spPr>
          <p:txBody>
            <a:bodyPr wrap="square" rtlCol="0">
              <a:spAutoFit/>
            </a:bodyPr>
            <a:lstStyle/>
            <a:p>
              <a:pPr algn="ctr">
                <a:lnSpc>
                  <a:spcPct val="150000"/>
                </a:lnSpc>
              </a:pPr>
              <a:r>
                <a:rPr lang="en-US" altLang="zh-CN" baseline="0" dirty="0">
                  <a:latin typeface="微软雅黑" panose="020B0503020204020204" pitchFamily="34" charset="-122"/>
                  <a:ea typeface="微软雅黑" panose="020B0503020204020204" pitchFamily="34" charset="-122"/>
                </a:rPr>
                <a:t>S8664 1010</a:t>
              </a:r>
            </a:p>
            <a:p>
              <a:pPr algn="ctr">
                <a:lnSpc>
                  <a:spcPct val="150000"/>
                </a:lnSpc>
              </a:pPr>
              <a:r>
                <a:rPr lang="en-US" altLang="zh-CN" sz="1400" b="1" baseline="0" dirty="0">
                  <a:latin typeface="微软雅黑" panose="020B0503020204020204" pitchFamily="34" charset="-122"/>
                  <a:ea typeface="微软雅黑" panose="020B0503020204020204" pitchFamily="34" charset="-122"/>
                </a:rPr>
                <a:t>HAMAMATSU</a:t>
              </a:r>
              <a:endParaRPr lang="zh-CN" altLang="en-US" sz="1400" b="1" baseline="0" dirty="0">
                <a:latin typeface="微软雅黑" panose="020B0503020204020204" pitchFamily="34" charset="-122"/>
                <a:ea typeface="微软雅黑" panose="020B0503020204020204" pitchFamily="34" charset="-122"/>
              </a:endParaRPr>
            </a:p>
          </p:txBody>
        </p:sp>
      </p:grpSp>
      <p:graphicFrame>
        <p:nvGraphicFramePr>
          <p:cNvPr id="13" name="图表 1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60839745"/>
              </p:ext>
            </p:extLst>
          </p:nvPr>
        </p:nvGraphicFramePr>
        <p:xfrm>
          <a:off x="5124472" y="4075044"/>
          <a:ext cx="4583596" cy="27829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14153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C3B11-3709-3332-566F-4EE737E6D273}"/>
              </a:ext>
            </a:extLst>
          </p:cNvPr>
          <p:cNvSpPr>
            <a:spLocks noGrp="1"/>
          </p:cNvSpPr>
          <p:nvPr>
            <p:ph type="title"/>
          </p:nvPr>
        </p:nvSpPr>
        <p:spPr/>
        <p:txBody>
          <a:bodyPr/>
          <a:lstStyle/>
          <a:p>
            <a:pPr fontAlgn="auto">
              <a:spcAft>
                <a:spcPts val="0"/>
              </a:spcAft>
            </a:pPr>
            <a:r>
              <a:rPr lang="zh-CN" altLang="en-US" b="1" baseline="0" dirty="0">
                <a:solidFill>
                  <a:schemeClr val="bg1"/>
                </a:solidFill>
                <a:latin typeface="微软雅黑" panose="020B0503020204020204" pitchFamily="34" charset="-122"/>
                <a:ea typeface="微软雅黑" panose="020B0503020204020204" pitchFamily="34" charset="-122"/>
              </a:rPr>
              <a:t>谢谢大家</a:t>
            </a:r>
            <a:r>
              <a:rPr lang="en-US" altLang="zh-CN" b="1" baseline="0" dirty="0">
                <a:solidFill>
                  <a:schemeClr val="bg1"/>
                </a:solidFill>
                <a:latin typeface="微软雅黑" panose="020B0503020204020204" pitchFamily="34" charset="-122"/>
                <a:ea typeface="微软雅黑" panose="020B0503020204020204" pitchFamily="34" charset="-122"/>
              </a:rPr>
              <a:t>!</a:t>
            </a:r>
            <a:endParaRPr lang="zh-CN" altLang="zh-CN" b="1" baseline="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02961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6CA1C248-21AE-4AF5-9EC0-97ADC1CF11FE}"/>
              </a:ext>
            </a:extLst>
          </p:cNvPr>
          <p:cNvSpPr>
            <a:spLocks noGrp="1" noChangeArrowheads="1"/>
          </p:cNvSpPr>
          <p:nvPr>
            <p:ph type="title"/>
          </p:nvPr>
        </p:nvSpPr>
        <p:spPr>
          <a:xfrm>
            <a:off x="152400" y="274638"/>
            <a:ext cx="6858000" cy="563562"/>
          </a:xfrm>
        </p:spPr>
        <p:txBody>
          <a:bodyPr>
            <a:noAutofit/>
          </a:bodyPr>
          <a:lstStyle/>
          <a:p>
            <a:pPr algn="l" eaLnBrk="1" hangingPunct="1"/>
            <a:r>
              <a:rPr lang="en-US" altLang="zh-CN" sz="3600" b="1" dirty="0">
                <a:latin typeface="微软雅黑" panose="020B0503020204020204" pitchFamily="34" charset="-122"/>
                <a:ea typeface="微软雅黑" panose="020B0503020204020204" pitchFamily="34" charset="-122"/>
                <a:cs typeface="Times New Roman" panose="02020603050405020304" pitchFamily="18" charset="0"/>
              </a:rPr>
              <a:t>Backup</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34D6DDDA-C7E2-4524-88F3-67337FED8E11}"/>
              </a:ext>
            </a:extLst>
          </p:cNvPr>
          <p:cNvSpPr>
            <a:spLocks noGrp="1"/>
          </p:cNvSpPr>
          <p:nvPr>
            <p:ph type="sldNum" sz="quarter" idx="12"/>
          </p:nvPr>
        </p:nvSpPr>
        <p:spPr>
          <a:xfrm>
            <a:off x="8610600" y="6477000"/>
            <a:ext cx="2743200" cy="365125"/>
          </a:xfrm>
        </p:spPr>
        <p:txBody>
          <a:bodyPr/>
          <a:lstStyle/>
          <a:p>
            <a:pPr>
              <a:defRPr/>
            </a:pPr>
            <a:fld id="{C6D2EA35-B9E7-4123-AE8D-9E1BF7B5E8B8}" type="slidenum">
              <a:rPr lang="en-US" altLang="zh-CN" smtClean="0">
                <a:latin typeface="微软雅黑" panose="020B0503020204020204" pitchFamily="34" charset="-122"/>
                <a:ea typeface="微软雅黑" panose="020B0503020204020204" pitchFamily="34" charset="-122"/>
              </a:rPr>
              <a:pPr>
                <a:defRPr/>
              </a:pPr>
              <a:t>18</a:t>
            </a:fld>
            <a:endParaRPr lang="en-US" altLang="zh-CN" dirty="0">
              <a:latin typeface="微软雅黑" panose="020B0503020204020204" pitchFamily="34" charset="-122"/>
              <a:ea typeface="微软雅黑" panose="020B0503020204020204" pitchFamily="34" charset="-122"/>
            </a:endParaRPr>
          </a:p>
        </p:txBody>
      </p:sp>
      <p:sp>
        <p:nvSpPr>
          <p:cNvPr id="8" name="内容占位符 2">
            <a:extLst>
              <a:ext uri="{FF2B5EF4-FFF2-40B4-BE49-F238E27FC236}">
                <a16:creationId xmlns:a16="http://schemas.microsoft.com/office/drawing/2014/main" id="{F7986798-1DD1-4F85-B996-FC65B9DB5F70}"/>
              </a:ext>
            </a:extLst>
          </p:cNvPr>
          <p:cNvSpPr txBox="1">
            <a:spLocks/>
          </p:cNvSpPr>
          <p:nvPr/>
        </p:nvSpPr>
        <p:spPr>
          <a:xfrm>
            <a:off x="663258" y="1143000"/>
            <a:ext cx="553783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Times New Roman" panose="02020603050405020304" pitchFamily="18" charset="0"/>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Times New Roman" panose="02020603050405020304" pitchFamily="18"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Aft>
                <a:spcPts val="0"/>
              </a:spcAft>
            </a:pPr>
            <a:r>
              <a:rPr lang="zh-CN" altLang="en-US" sz="2000" dirty="0">
                <a:latin typeface="微软雅黑" panose="020B0503020204020204" pitchFamily="34" charset="-122"/>
                <a:ea typeface="微软雅黑" panose="020B0503020204020204" pitchFamily="34" charset="-122"/>
              </a:rPr>
              <a:t>时间测量结果误差分析</a:t>
            </a:r>
          </a:p>
        </p:txBody>
      </p:sp>
      <p:grpSp>
        <p:nvGrpSpPr>
          <p:cNvPr id="11" name="组合 10">
            <a:extLst>
              <a:ext uri="{FF2B5EF4-FFF2-40B4-BE49-F238E27FC236}">
                <a16:creationId xmlns:a16="http://schemas.microsoft.com/office/drawing/2014/main" id="{D8CD5FF6-06CF-4447-B592-A13854EFA317}"/>
              </a:ext>
            </a:extLst>
          </p:cNvPr>
          <p:cNvGrpSpPr/>
          <p:nvPr/>
        </p:nvGrpSpPr>
        <p:grpSpPr>
          <a:xfrm>
            <a:off x="1053258" y="1997209"/>
            <a:ext cx="4757832" cy="912156"/>
            <a:chOff x="3536302" y="5105400"/>
            <a:chExt cx="4757832" cy="912156"/>
          </a:xfrm>
        </p:grpSpPr>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A2524EFF-F8D8-41E4-856A-8B0A11E0F826}"/>
                    </a:ext>
                  </a:extLst>
                </p:cNvPr>
                <p:cNvSpPr/>
                <p:nvPr/>
              </p:nvSpPr>
              <p:spPr>
                <a:xfrm>
                  <a:off x="3536302" y="5108204"/>
                  <a:ext cx="2422458" cy="9093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baseline="0" smtClean="0">
                                <a:latin typeface="Cambria Math" panose="02040503050406030204" pitchFamily="18" charset="0"/>
                              </a:rPr>
                            </m:ctrlPr>
                          </m:sSubPr>
                          <m:e>
                            <m:r>
                              <m:rPr>
                                <m:sty m:val="p"/>
                              </m:rPr>
                              <a:rPr lang="zh-CN" altLang="en-US" baseline="0">
                                <a:latin typeface="Cambria Math" panose="02040503050406030204" pitchFamily="18" charset="0"/>
                              </a:rPr>
                              <m:t>σ</m:t>
                            </m:r>
                          </m:e>
                          <m:sub>
                            <m:r>
                              <m:rPr>
                                <m:sty m:val="p"/>
                              </m:rPr>
                              <a:rPr lang="zh-CN" altLang="en-US" i="0" baseline="0">
                                <a:latin typeface="Cambria Math" panose="02040503050406030204" pitchFamily="18" charset="0"/>
                              </a:rPr>
                              <m:t>t</m:t>
                            </m:r>
                            <m:r>
                              <a:rPr lang="zh-CN" altLang="en-US" i="0" baseline="0">
                                <a:latin typeface="Cambria Math" panose="02040503050406030204" pitchFamily="18" charset="0"/>
                              </a:rPr>
                              <m:t>−</m:t>
                            </m:r>
                            <m:r>
                              <m:rPr>
                                <m:sty m:val="p"/>
                              </m:rPr>
                              <a:rPr lang="zh-CN" altLang="en-US" i="0" baseline="0">
                                <a:latin typeface="Cambria Math" panose="02040503050406030204" pitchFamily="18" charset="0"/>
                              </a:rPr>
                              <m:t>n</m:t>
                            </m:r>
                          </m:sub>
                        </m:sSub>
                        <m:r>
                          <a:rPr lang="zh-CN" altLang="en-US" i="0" baseline="0">
                            <a:latin typeface="Cambria Math" panose="02040503050406030204" pitchFamily="18" charset="0"/>
                          </a:rPr>
                          <m:t>=</m:t>
                        </m:r>
                        <m:r>
                          <a:rPr lang="en-US" altLang="zh-CN" b="0" i="1" baseline="0" smtClean="0">
                            <a:latin typeface="Cambria Math" panose="02040503050406030204" pitchFamily="18" charset="0"/>
                          </a:rPr>
                          <m:t> </m:t>
                        </m:r>
                        <m:f>
                          <m:fPr>
                            <m:ctrlPr>
                              <a:rPr lang="zh-CN" altLang="zh-CN" i="1" baseline="0" smtClean="0">
                                <a:solidFill>
                                  <a:srgbClr val="FF0000"/>
                                </a:solidFill>
                                <a:latin typeface="Cambria Math" panose="02040503050406030204" pitchFamily="18" charset="0"/>
                              </a:rPr>
                            </m:ctrlPr>
                          </m:fPr>
                          <m:num>
                            <m:sSub>
                              <m:sSubPr>
                                <m:ctrlPr>
                                  <a:rPr lang="en-US" altLang="zh-CN" b="0" i="1" baseline="0" smtClean="0">
                                    <a:solidFill>
                                      <a:srgbClr val="FF0000"/>
                                    </a:solidFill>
                                    <a:latin typeface="Cambria Math" panose="02040503050406030204" pitchFamily="18" charset="0"/>
                                  </a:rPr>
                                </m:ctrlPr>
                              </m:sSubPr>
                              <m:e>
                                <m:r>
                                  <a:rPr lang="zh-CN" altLang="en-US" i="1" baseline="0" smtClean="0">
                                    <a:solidFill>
                                      <a:srgbClr val="FF0000"/>
                                    </a:solidFill>
                                    <a:latin typeface="Cambria Math" panose="02040503050406030204" pitchFamily="18" charset="0"/>
                                  </a:rPr>
                                  <m:t>𝜎</m:t>
                                </m:r>
                              </m:e>
                              <m:sub>
                                <m:r>
                                  <a:rPr lang="en-US" altLang="zh-CN" b="0" i="1" baseline="0" smtClean="0">
                                    <a:solidFill>
                                      <a:srgbClr val="FF0000"/>
                                    </a:solidFill>
                                    <a:latin typeface="Cambria Math" panose="02040503050406030204" pitchFamily="18" charset="0"/>
                                  </a:rPr>
                                  <m:t>𝑛</m:t>
                                </m:r>
                              </m:sub>
                            </m:sSub>
                          </m:num>
                          <m:den>
                            <m:r>
                              <m:rPr>
                                <m:sty m:val="p"/>
                              </m:rPr>
                              <a:rPr lang="en-US" altLang="zh-CN" sz="2000" baseline="0">
                                <a:solidFill>
                                  <a:srgbClr val="FF0000"/>
                                </a:solidFill>
                                <a:latin typeface="Cambria Math" panose="02040503050406030204" pitchFamily="18" charset="0"/>
                              </a:rPr>
                              <m:t>A</m:t>
                            </m:r>
                            <m:rad>
                              <m:radPr>
                                <m:degHide m:val="on"/>
                                <m:ctrlPr>
                                  <a:rPr lang="zh-CN" altLang="zh-CN" i="1" baseline="0">
                                    <a:solidFill>
                                      <a:srgbClr val="FF0000"/>
                                    </a:solidFill>
                                    <a:latin typeface="Cambria Math" panose="02040503050406030204" pitchFamily="18" charset="0"/>
                                  </a:rPr>
                                </m:ctrlPr>
                              </m:radPr>
                              <m:deg/>
                              <m:e>
                                <m:r>
                                  <a:rPr lang="en-US" altLang="zh-CN" sz="2000" baseline="0">
                                    <a:solidFill>
                                      <a:srgbClr val="FF0000"/>
                                    </a:solidFill>
                                    <a:latin typeface="Cambria Math" panose="02040503050406030204" pitchFamily="18" charset="0"/>
                                  </a:rPr>
                                  <m:t>∑</m:t>
                                </m:r>
                                <m:sSup>
                                  <m:sSupPr>
                                    <m:ctrlPr>
                                      <a:rPr lang="en-US" altLang="zh-CN" b="0" i="1" baseline="0" smtClean="0">
                                        <a:solidFill>
                                          <a:srgbClr val="FF0000"/>
                                        </a:solidFill>
                                        <a:latin typeface="Cambria Math" panose="02040503050406030204" pitchFamily="18" charset="0"/>
                                      </a:rPr>
                                    </m:ctrlPr>
                                  </m:sSupPr>
                                  <m:e>
                                    <m:d>
                                      <m:dPr>
                                        <m:ctrlPr>
                                          <a:rPr lang="en-US" altLang="zh-CN" b="0" i="1" baseline="0" smtClean="0">
                                            <a:solidFill>
                                              <a:srgbClr val="FF0000"/>
                                            </a:solidFill>
                                            <a:latin typeface="Cambria Math" panose="02040503050406030204" pitchFamily="18" charset="0"/>
                                          </a:rPr>
                                        </m:ctrlPr>
                                      </m:dPr>
                                      <m:e>
                                        <m:sSup>
                                          <m:sSupPr>
                                            <m:ctrlPr>
                                              <a:rPr lang="zh-CN" altLang="zh-CN" i="1" baseline="0">
                                                <a:solidFill>
                                                  <a:srgbClr val="FF0000"/>
                                                </a:solidFill>
                                                <a:latin typeface="Cambria Math" panose="02040503050406030204" pitchFamily="18" charset="0"/>
                                              </a:rPr>
                                            </m:ctrlPr>
                                          </m:sSupPr>
                                          <m:e>
                                            <m:r>
                                              <m:rPr>
                                                <m:sty m:val="p"/>
                                              </m:rPr>
                                              <a:rPr lang="en-US" altLang="zh-CN" sz="2000" baseline="0">
                                                <a:solidFill>
                                                  <a:srgbClr val="FF0000"/>
                                                </a:solidFill>
                                                <a:latin typeface="Cambria Math" panose="02040503050406030204" pitchFamily="18" charset="0"/>
                                              </a:rPr>
                                              <m:t>f</m:t>
                                            </m:r>
                                          </m:e>
                                          <m:sup>
                                            <m:r>
                                              <a:rPr lang="en-US" altLang="zh-CN" sz="2000" i="1" baseline="0">
                                                <a:solidFill>
                                                  <a:srgbClr val="FF0000"/>
                                                </a:solidFill>
                                                <a:latin typeface="Cambria Math" panose="02040503050406030204" pitchFamily="18" charset="0"/>
                                              </a:rPr>
                                              <m:t>′</m:t>
                                            </m:r>
                                          </m:sup>
                                        </m:sSup>
                                        <m:d>
                                          <m:dPr>
                                            <m:ctrlPr>
                                              <a:rPr lang="zh-CN" altLang="zh-CN" i="1" baseline="0">
                                                <a:solidFill>
                                                  <a:srgbClr val="FF0000"/>
                                                </a:solidFill>
                                                <a:latin typeface="Cambria Math" panose="02040503050406030204" pitchFamily="18" charset="0"/>
                                              </a:rPr>
                                            </m:ctrlPr>
                                          </m:dPr>
                                          <m:e>
                                            <m:sSub>
                                              <m:sSubPr>
                                                <m:ctrlPr>
                                                  <a:rPr lang="zh-CN" altLang="zh-CN" i="1" baseline="0">
                                                    <a:solidFill>
                                                      <a:srgbClr val="FF0000"/>
                                                    </a:solidFill>
                                                    <a:latin typeface="Cambria Math" panose="02040503050406030204" pitchFamily="18" charset="0"/>
                                                  </a:rPr>
                                                </m:ctrlPr>
                                              </m:sSubPr>
                                              <m:e>
                                                <m:r>
                                                  <m:rPr>
                                                    <m:sty m:val="p"/>
                                                  </m:rPr>
                                                  <a:rPr lang="en-US" altLang="zh-CN" sz="2000" baseline="0">
                                                    <a:solidFill>
                                                      <a:srgbClr val="FF0000"/>
                                                    </a:solidFill>
                                                    <a:latin typeface="Cambria Math" panose="02040503050406030204" pitchFamily="18" charset="0"/>
                                                  </a:rPr>
                                                  <m:t>t</m:t>
                                                </m:r>
                                              </m:e>
                                              <m:sub>
                                                <m:r>
                                                  <m:rPr>
                                                    <m:sty m:val="p"/>
                                                  </m:rPr>
                                                  <a:rPr lang="en-US" altLang="zh-CN" sz="2000" baseline="0">
                                                    <a:solidFill>
                                                      <a:srgbClr val="FF0000"/>
                                                    </a:solidFill>
                                                    <a:latin typeface="Cambria Math" panose="02040503050406030204" pitchFamily="18" charset="0"/>
                                                  </a:rPr>
                                                  <m:t>i</m:t>
                                                </m:r>
                                              </m:sub>
                                            </m:sSub>
                                          </m:e>
                                        </m:d>
                                      </m:e>
                                    </m:d>
                                  </m:e>
                                  <m:sup>
                                    <m:r>
                                      <a:rPr lang="en-US" altLang="zh-CN" sz="2000" b="0" i="1" baseline="0" smtClean="0">
                                        <a:solidFill>
                                          <a:srgbClr val="FF0000"/>
                                        </a:solidFill>
                                        <a:latin typeface="Cambria Math" panose="02040503050406030204" pitchFamily="18" charset="0"/>
                                      </a:rPr>
                                      <m:t>2</m:t>
                                    </m:r>
                                  </m:sup>
                                </m:sSup>
                              </m:e>
                            </m:rad>
                          </m:den>
                        </m:f>
                      </m:oMath>
                    </m:oMathPara>
                  </a14:m>
                  <a:endParaRPr lang="zh-CN" altLang="en-US" baseline="0" dirty="0">
                    <a:latin typeface="微软雅黑" panose="020B0503020204020204" pitchFamily="34" charset="-122"/>
                    <a:ea typeface="微软雅黑" panose="020B0503020204020204" pitchFamily="34" charset="-122"/>
                  </a:endParaRPr>
                </a:p>
              </p:txBody>
            </p:sp>
          </mc:Choice>
          <mc:Fallback xmlns="">
            <p:sp>
              <p:nvSpPr>
                <p:cNvPr id="12" name="矩形 11">
                  <a:extLst>
                    <a:ext uri="{FF2B5EF4-FFF2-40B4-BE49-F238E27FC236}">
                      <a16:creationId xmlns:a16="http://schemas.microsoft.com/office/drawing/2014/main" id="{A2524EFF-F8D8-41E4-856A-8B0A11E0F826}"/>
                    </a:ext>
                  </a:extLst>
                </p:cNvPr>
                <p:cNvSpPr>
                  <a:spLocks noRot="1" noChangeAspect="1" noMove="1" noResize="1" noEditPoints="1" noAdjustHandles="1" noChangeArrowheads="1" noChangeShapeType="1" noTextEdit="1"/>
                </p:cNvSpPr>
                <p:nvPr/>
              </p:nvSpPr>
              <p:spPr>
                <a:xfrm>
                  <a:off x="3536302" y="5108204"/>
                  <a:ext cx="2422458" cy="909352"/>
                </a:xfrm>
                <a:prstGeom prst="rect">
                  <a:avLst/>
                </a:prstGeom>
                <a:blipFill>
                  <a:blip r:embed="rId3"/>
                  <a:stretch>
                    <a:fillRect/>
                  </a:stretch>
                </a:blipFill>
              </p:spPr>
              <p:txBody>
                <a:bodyPr/>
                <a:lstStyle/>
                <a:p>
                  <a:r>
                    <a:rPr lang="zh-CN" altLang="en-US">
                      <a:noFill/>
                    </a:rPr>
                    <a:t> </a:t>
                  </a:r>
                </a:p>
              </p:txBody>
            </p:sp>
          </mc:Fallback>
        </mc:AlternateContent>
        <p:cxnSp>
          <p:nvCxnSpPr>
            <p:cNvPr id="13" name="直接连接符 12">
              <a:extLst>
                <a:ext uri="{FF2B5EF4-FFF2-40B4-BE49-F238E27FC236}">
                  <a16:creationId xmlns:a16="http://schemas.microsoft.com/office/drawing/2014/main" id="{2B77448E-6082-43B4-A1E4-D1B201E306CD}"/>
                </a:ext>
              </a:extLst>
            </p:cNvPr>
            <p:cNvCxnSpPr>
              <a:cxnSpLocks/>
            </p:cNvCxnSpPr>
            <p:nvPr/>
          </p:nvCxnSpPr>
          <p:spPr bwMode="auto">
            <a:xfrm flipH="1">
              <a:off x="5871677" y="5283328"/>
              <a:ext cx="694029" cy="0"/>
            </a:xfrm>
            <a:prstGeom prst="line">
              <a:avLst/>
            </a:prstGeom>
            <a:solidFill>
              <a:schemeClr val="accent1"/>
            </a:solidFill>
            <a:ln w="19050" cap="flat" cmpd="sng" algn="ctr">
              <a:solidFill>
                <a:schemeClr val="tx1"/>
              </a:solidFill>
              <a:prstDash val="solid"/>
              <a:round/>
              <a:headEnd type="none" w="lg"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文本框 13">
              <a:extLst>
                <a:ext uri="{FF2B5EF4-FFF2-40B4-BE49-F238E27FC236}">
                  <a16:creationId xmlns:a16="http://schemas.microsoft.com/office/drawing/2014/main" id="{C716F721-4BC9-4049-A872-9BBCA6461BFB}"/>
                </a:ext>
              </a:extLst>
            </p:cNvPr>
            <p:cNvSpPr txBox="1"/>
            <p:nvPr/>
          </p:nvSpPr>
          <p:spPr>
            <a:xfrm>
              <a:off x="6550271" y="5105400"/>
              <a:ext cx="1743863" cy="369332"/>
            </a:xfrm>
            <a:prstGeom prst="rect">
              <a:avLst/>
            </a:prstGeom>
            <a:noFill/>
          </p:spPr>
          <p:txBody>
            <a:bodyPr wrap="square" rtlCol="0">
              <a:spAutoFit/>
            </a:bodyPr>
            <a:lstStyle/>
            <a:p>
              <a:r>
                <a:rPr lang="zh-CN" altLang="en-US" baseline="0" dirty="0">
                  <a:latin typeface="微软雅黑" panose="020B0503020204020204" pitchFamily="34" charset="-122"/>
                  <a:ea typeface="微软雅黑" panose="020B0503020204020204" pitchFamily="34" charset="-122"/>
                </a:rPr>
                <a:t>采样点噪声</a:t>
              </a:r>
            </a:p>
          </p:txBody>
        </p:sp>
        <p:cxnSp>
          <p:nvCxnSpPr>
            <p:cNvPr id="15" name="直接连接符 14">
              <a:extLst>
                <a:ext uri="{FF2B5EF4-FFF2-40B4-BE49-F238E27FC236}">
                  <a16:creationId xmlns:a16="http://schemas.microsoft.com/office/drawing/2014/main" id="{2A8B000F-0E05-41EA-87E0-0DAB71E6F821}"/>
                </a:ext>
              </a:extLst>
            </p:cNvPr>
            <p:cNvCxnSpPr>
              <a:cxnSpLocks/>
            </p:cNvCxnSpPr>
            <p:nvPr/>
          </p:nvCxnSpPr>
          <p:spPr bwMode="auto">
            <a:xfrm flipH="1">
              <a:off x="5977338" y="5777498"/>
              <a:ext cx="487749" cy="0"/>
            </a:xfrm>
            <a:prstGeom prst="line">
              <a:avLst/>
            </a:prstGeom>
            <a:solidFill>
              <a:schemeClr val="accent1"/>
            </a:solidFill>
            <a:ln w="19050" cap="flat" cmpd="sng" algn="ctr">
              <a:solidFill>
                <a:schemeClr val="tx1"/>
              </a:solidFill>
              <a:prstDash val="solid"/>
              <a:round/>
              <a:headEnd type="none" w="lg"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文本框 15">
              <a:extLst>
                <a:ext uri="{FF2B5EF4-FFF2-40B4-BE49-F238E27FC236}">
                  <a16:creationId xmlns:a16="http://schemas.microsoft.com/office/drawing/2014/main" id="{796C317C-7242-4D9E-AF2E-24893BE990F1}"/>
                </a:ext>
              </a:extLst>
            </p:cNvPr>
            <p:cNvSpPr txBox="1"/>
            <p:nvPr/>
          </p:nvSpPr>
          <p:spPr>
            <a:xfrm>
              <a:off x="6499902" y="5596174"/>
              <a:ext cx="1539434" cy="369332"/>
            </a:xfrm>
            <a:prstGeom prst="rect">
              <a:avLst/>
            </a:prstGeom>
            <a:noFill/>
          </p:spPr>
          <p:txBody>
            <a:bodyPr wrap="square" rtlCol="0">
              <a:spAutoFit/>
            </a:bodyPr>
            <a:lstStyle/>
            <a:p>
              <a:r>
                <a:rPr lang="zh-CN" altLang="en-US" baseline="0" dirty="0">
                  <a:latin typeface="微软雅黑" panose="020B0503020204020204" pitchFamily="34" charset="-122"/>
                  <a:ea typeface="微软雅黑" panose="020B0503020204020204" pitchFamily="34" charset="-122"/>
                </a:rPr>
                <a:t>采样点斜率</a:t>
              </a:r>
            </a:p>
          </p:txBody>
        </p:sp>
      </p:grpSp>
      <p:grpSp>
        <p:nvGrpSpPr>
          <p:cNvPr id="23" name="组合 22">
            <a:extLst>
              <a:ext uri="{FF2B5EF4-FFF2-40B4-BE49-F238E27FC236}">
                <a16:creationId xmlns:a16="http://schemas.microsoft.com/office/drawing/2014/main" id="{E5C49DB6-5F7E-4C5E-90C0-083D918965E6}"/>
              </a:ext>
            </a:extLst>
          </p:cNvPr>
          <p:cNvGrpSpPr/>
          <p:nvPr/>
        </p:nvGrpSpPr>
        <p:grpSpPr>
          <a:xfrm>
            <a:off x="28254" y="3276600"/>
            <a:ext cx="6787697" cy="3414574"/>
            <a:chOff x="4870903" y="2973127"/>
            <a:chExt cx="6787697" cy="3414574"/>
          </a:xfrm>
        </p:grpSpPr>
        <p:pic>
          <p:nvPicPr>
            <p:cNvPr id="17" name="图片 16">
              <a:extLst>
                <a:ext uri="{FF2B5EF4-FFF2-40B4-BE49-F238E27FC236}">
                  <a16:creationId xmlns:a16="http://schemas.microsoft.com/office/drawing/2014/main" id="{5943D910-F39E-4A36-8FE9-E73153DB26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983" y="2973127"/>
              <a:ext cx="4552765" cy="3414574"/>
            </a:xfrm>
            <a:prstGeom prst="rect">
              <a:avLst/>
            </a:prstGeom>
          </p:spPr>
        </p:pic>
        <p:cxnSp>
          <p:nvCxnSpPr>
            <p:cNvPr id="18" name="直接连接符 17">
              <a:extLst>
                <a:ext uri="{FF2B5EF4-FFF2-40B4-BE49-F238E27FC236}">
                  <a16:creationId xmlns:a16="http://schemas.microsoft.com/office/drawing/2014/main" id="{E2EC8A4D-E689-4B4F-A43F-66BED420F1F6}"/>
                </a:ext>
              </a:extLst>
            </p:cNvPr>
            <p:cNvCxnSpPr>
              <a:cxnSpLocks/>
            </p:cNvCxnSpPr>
            <p:nvPr/>
          </p:nvCxnSpPr>
          <p:spPr bwMode="auto">
            <a:xfrm flipV="1">
              <a:off x="5414765" y="5019972"/>
              <a:ext cx="887030" cy="422112"/>
            </a:xfrm>
            <a:prstGeom prst="line">
              <a:avLst/>
            </a:prstGeom>
            <a:solidFill>
              <a:schemeClr val="accent1"/>
            </a:solidFill>
            <a:ln w="19050" cap="flat" cmpd="sng" algn="ctr">
              <a:solidFill>
                <a:schemeClr val="tx1"/>
              </a:solidFill>
              <a:prstDash val="solid"/>
              <a:round/>
              <a:headEnd type="none" w="lg"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文本框 18">
              <a:extLst>
                <a:ext uri="{FF2B5EF4-FFF2-40B4-BE49-F238E27FC236}">
                  <a16:creationId xmlns:a16="http://schemas.microsoft.com/office/drawing/2014/main" id="{D3422441-988C-49F8-8EB5-15C7EE7C3470}"/>
                </a:ext>
              </a:extLst>
            </p:cNvPr>
            <p:cNvSpPr txBox="1"/>
            <p:nvPr/>
          </p:nvSpPr>
          <p:spPr>
            <a:xfrm>
              <a:off x="4870903" y="5495665"/>
              <a:ext cx="1600936" cy="338554"/>
            </a:xfrm>
            <a:prstGeom prst="rect">
              <a:avLst/>
            </a:prstGeom>
            <a:noFill/>
          </p:spPr>
          <p:txBody>
            <a:bodyPr wrap="square" rtlCol="0">
              <a:spAutoFit/>
            </a:bodyPr>
            <a:lstStyle/>
            <a:p>
              <a:r>
                <a:rPr lang="zh-CN" altLang="en-US" sz="1600" baseline="0" dirty="0">
                  <a:latin typeface="微软雅黑" panose="020B0503020204020204" pitchFamily="34" charset="-122"/>
                  <a:ea typeface="微软雅黑" panose="020B0503020204020204" pitchFamily="34" charset="-122"/>
                </a:rPr>
                <a:t>成形前</a:t>
              </a:r>
              <a:endParaRPr lang="en-US" altLang="zh-CN" sz="1600" baseline="0" dirty="0">
                <a:latin typeface="微软雅黑" panose="020B0503020204020204" pitchFamily="34" charset="-122"/>
                <a:ea typeface="微软雅黑" panose="020B0503020204020204" pitchFamily="34" charset="-122"/>
              </a:endParaRPr>
            </a:p>
          </p:txBody>
        </p:sp>
        <p:cxnSp>
          <p:nvCxnSpPr>
            <p:cNvPr id="20" name="直接连接符 19">
              <a:extLst>
                <a:ext uri="{FF2B5EF4-FFF2-40B4-BE49-F238E27FC236}">
                  <a16:creationId xmlns:a16="http://schemas.microsoft.com/office/drawing/2014/main" id="{9255DE14-B6FD-4F53-8C2D-795CB7A037D5}"/>
                </a:ext>
              </a:extLst>
            </p:cNvPr>
            <p:cNvCxnSpPr>
              <a:cxnSpLocks/>
            </p:cNvCxnSpPr>
            <p:nvPr/>
          </p:nvCxnSpPr>
          <p:spPr bwMode="auto">
            <a:xfrm flipH="1">
              <a:off x="9334549" y="4889684"/>
              <a:ext cx="891900" cy="749116"/>
            </a:xfrm>
            <a:prstGeom prst="line">
              <a:avLst/>
            </a:prstGeom>
            <a:solidFill>
              <a:schemeClr val="accent1"/>
            </a:solidFill>
            <a:ln w="19050" cap="flat" cmpd="sng" algn="ctr">
              <a:solidFill>
                <a:schemeClr val="tx1"/>
              </a:solidFill>
              <a:prstDash val="solid"/>
              <a:round/>
              <a:headEnd type="none" w="lg"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文本框 20">
              <a:extLst>
                <a:ext uri="{FF2B5EF4-FFF2-40B4-BE49-F238E27FC236}">
                  <a16:creationId xmlns:a16="http://schemas.microsoft.com/office/drawing/2014/main" id="{147717B3-C7DF-4AB9-8D11-85F920D95367}"/>
                </a:ext>
              </a:extLst>
            </p:cNvPr>
            <p:cNvSpPr txBox="1"/>
            <p:nvPr/>
          </p:nvSpPr>
          <p:spPr>
            <a:xfrm>
              <a:off x="10004700" y="4557318"/>
              <a:ext cx="1653900" cy="338554"/>
            </a:xfrm>
            <a:prstGeom prst="rect">
              <a:avLst/>
            </a:prstGeom>
            <a:noFill/>
          </p:spPr>
          <p:txBody>
            <a:bodyPr wrap="square" rtlCol="0">
              <a:spAutoFit/>
            </a:bodyPr>
            <a:lstStyle/>
            <a:p>
              <a:r>
                <a:rPr lang="zh-CN" altLang="en-US" sz="1600" baseline="0" dirty="0">
                  <a:solidFill>
                    <a:srgbClr val="FF0000"/>
                  </a:solidFill>
                  <a:latin typeface="微软雅黑" panose="020B0503020204020204" pitchFamily="34" charset="-122"/>
                  <a:ea typeface="微软雅黑" panose="020B0503020204020204" pitchFamily="34" charset="-122"/>
                </a:rPr>
                <a:t>成形后</a:t>
              </a:r>
            </a:p>
          </p:txBody>
        </p:sp>
      </p:grpSp>
      <p:pic>
        <p:nvPicPr>
          <p:cNvPr id="22" name="图片 21">
            <a:extLst>
              <a:ext uri="{FF2B5EF4-FFF2-40B4-BE49-F238E27FC236}">
                <a16:creationId xmlns:a16="http://schemas.microsoft.com/office/drawing/2014/main" id="{01E0F9B2-1215-4AE0-BA5C-12FF120D1A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0741" y="3608075"/>
            <a:ext cx="4363059" cy="2962688"/>
          </a:xfrm>
          <a:prstGeom prst="rect">
            <a:avLst/>
          </a:prstGeom>
        </p:spPr>
      </p:pic>
      <p:sp>
        <p:nvSpPr>
          <p:cNvPr id="24" name="内容占位符 2">
            <a:extLst>
              <a:ext uri="{FF2B5EF4-FFF2-40B4-BE49-F238E27FC236}">
                <a16:creationId xmlns:a16="http://schemas.microsoft.com/office/drawing/2014/main" id="{AB9D0332-07D3-4C63-8C0F-9FB49F371767}"/>
              </a:ext>
            </a:extLst>
          </p:cNvPr>
          <p:cNvSpPr txBox="1">
            <a:spLocks/>
          </p:cNvSpPr>
          <p:nvPr/>
        </p:nvSpPr>
        <p:spPr>
          <a:xfrm>
            <a:off x="6655818" y="1143000"/>
            <a:ext cx="5029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Times New Roman" panose="02020603050405020304" pitchFamily="18" charset="0"/>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Times New Roman" panose="02020603050405020304" pitchFamily="18"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Aft>
                <a:spcPts val="0"/>
              </a:spcAft>
            </a:pPr>
            <a:r>
              <a:rPr lang="en-US" altLang="zh-CN" sz="2000" dirty="0">
                <a:latin typeface="微软雅黑" panose="020B0503020204020204" pitchFamily="34" charset="-122"/>
                <a:ea typeface="微软雅黑" panose="020B0503020204020204" pitchFamily="34" charset="-122"/>
              </a:rPr>
              <a:t>Result of LED&amp;&amp;Laser Test</a:t>
            </a:r>
            <a:endParaRPr lang="zh-CN" altLang="en-US" sz="2000" dirty="0">
              <a:latin typeface="微软雅黑" panose="020B0503020204020204" pitchFamily="34" charset="-122"/>
              <a:ea typeface="微软雅黑" panose="020B0503020204020204" pitchFamily="34" charset="-122"/>
            </a:endParaRPr>
          </a:p>
        </p:txBody>
      </p:sp>
      <p:pic>
        <p:nvPicPr>
          <p:cNvPr id="30" name="图片 29">
            <a:extLst>
              <a:ext uri="{FF2B5EF4-FFF2-40B4-BE49-F238E27FC236}">
                <a16:creationId xmlns:a16="http://schemas.microsoft.com/office/drawing/2014/main" id="{C492C280-8B90-4F23-8C3F-5BF528B4B0B9}"/>
              </a:ext>
            </a:extLst>
          </p:cNvPr>
          <p:cNvPicPr>
            <a:picLocks noChangeAspect="1"/>
          </p:cNvPicPr>
          <p:nvPr/>
        </p:nvPicPr>
        <p:blipFill>
          <a:blip r:embed="rId6"/>
          <a:stretch>
            <a:fillRect/>
          </a:stretch>
        </p:blipFill>
        <p:spPr>
          <a:xfrm>
            <a:off x="7010393" y="1676400"/>
            <a:ext cx="4267207" cy="1962915"/>
          </a:xfrm>
          <a:prstGeom prst="rect">
            <a:avLst/>
          </a:prstGeom>
        </p:spPr>
      </p:pic>
      <p:cxnSp>
        <p:nvCxnSpPr>
          <p:cNvPr id="3" name="直接连接符 2">
            <a:extLst>
              <a:ext uri="{FF2B5EF4-FFF2-40B4-BE49-F238E27FC236}">
                <a16:creationId xmlns:a16="http://schemas.microsoft.com/office/drawing/2014/main" id="{1D4185CF-8752-478C-837C-B80B7D21BF35}"/>
              </a:ext>
            </a:extLst>
          </p:cNvPr>
          <p:cNvCxnSpPr>
            <a:cxnSpLocks/>
          </p:cNvCxnSpPr>
          <p:nvPr/>
        </p:nvCxnSpPr>
        <p:spPr>
          <a:xfrm flipV="1">
            <a:off x="8610600" y="3733800"/>
            <a:ext cx="0" cy="27432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456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6CA1C248-21AE-4AF5-9EC0-97ADC1CF11FE}"/>
              </a:ext>
            </a:extLst>
          </p:cNvPr>
          <p:cNvSpPr>
            <a:spLocks noGrp="1" noChangeArrowheads="1"/>
          </p:cNvSpPr>
          <p:nvPr>
            <p:ph type="title"/>
          </p:nvPr>
        </p:nvSpPr>
        <p:spPr>
          <a:xfrm>
            <a:off x="152400" y="274638"/>
            <a:ext cx="6858000" cy="563562"/>
          </a:xfrm>
        </p:spPr>
        <p:txBody>
          <a:bodyPr>
            <a:noAutofit/>
          </a:bodyPr>
          <a:lstStyle/>
          <a:p>
            <a:pPr algn="l" eaLnBrk="1" hangingPunct="1"/>
            <a:r>
              <a:rPr lang="en-US" altLang="zh-CN" sz="3600" b="1" dirty="0">
                <a:latin typeface="微软雅黑" panose="020B0503020204020204" pitchFamily="34" charset="-122"/>
                <a:ea typeface="微软雅黑" panose="020B0503020204020204" pitchFamily="34" charset="-122"/>
                <a:cs typeface="Times New Roman" panose="02020603050405020304" pitchFamily="18" charset="0"/>
              </a:rPr>
              <a:t>Backup</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34D6DDDA-C7E2-4524-88F3-67337FED8E11}"/>
              </a:ext>
            </a:extLst>
          </p:cNvPr>
          <p:cNvSpPr>
            <a:spLocks noGrp="1"/>
          </p:cNvSpPr>
          <p:nvPr>
            <p:ph type="sldNum" sz="quarter" idx="12"/>
          </p:nvPr>
        </p:nvSpPr>
        <p:spPr>
          <a:xfrm>
            <a:off x="8610600" y="6477000"/>
            <a:ext cx="2743200" cy="365125"/>
          </a:xfrm>
        </p:spPr>
        <p:txBody>
          <a:bodyPr/>
          <a:lstStyle/>
          <a:p>
            <a:pPr>
              <a:defRPr/>
            </a:pPr>
            <a:fld id="{C6D2EA35-B9E7-4123-AE8D-9E1BF7B5E8B8}" type="slidenum">
              <a:rPr lang="en-US" altLang="zh-CN" smtClean="0">
                <a:latin typeface="微软雅黑" panose="020B0503020204020204" pitchFamily="34" charset="-122"/>
                <a:ea typeface="微软雅黑" panose="020B0503020204020204" pitchFamily="34" charset="-122"/>
              </a:rPr>
              <a:pPr>
                <a:defRPr/>
              </a:pPr>
              <a:t>19</a:t>
            </a:fld>
            <a:endParaRPr lang="en-US" altLang="zh-CN"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AE0C1F41-BEC0-4C6F-8872-409DDAFC56C7}"/>
              </a:ext>
            </a:extLst>
          </p:cNvPr>
          <p:cNvPicPr>
            <a:picLocks noChangeAspect="1"/>
          </p:cNvPicPr>
          <p:nvPr/>
        </p:nvPicPr>
        <p:blipFill>
          <a:blip r:embed="rId3"/>
          <a:stretch>
            <a:fillRect/>
          </a:stretch>
        </p:blipFill>
        <p:spPr>
          <a:xfrm>
            <a:off x="5505016" y="1066800"/>
            <a:ext cx="6211167" cy="4182059"/>
          </a:xfrm>
          <a:prstGeom prst="rect">
            <a:avLst/>
          </a:prstGeom>
        </p:spPr>
      </p:pic>
      <p:pic>
        <p:nvPicPr>
          <p:cNvPr id="9" name="图片 8">
            <a:extLst>
              <a:ext uri="{FF2B5EF4-FFF2-40B4-BE49-F238E27FC236}">
                <a16:creationId xmlns:a16="http://schemas.microsoft.com/office/drawing/2014/main" id="{09DE8974-67A1-49A3-B809-10C077811B05}"/>
              </a:ext>
            </a:extLst>
          </p:cNvPr>
          <p:cNvPicPr>
            <a:picLocks noChangeAspect="1"/>
          </p:cNvPicPr>
          <p:nvPr/>
        </p:nvPicPr>
        <p:blipFill>
          <a:blip r:embed="rId4"/>
          <a:stretch>
            <a:fillRect/>
          </a:stretch>
        </p:blipFill>
        <p:spPr>
          <a:xfrm>
            <a:off x="5562600" y="5261674"/>
            <a:ext cx="6439799" cy="1257475"/>
          </a:xfrm>
          <a:prstGeom prst="rect">
            <a:avLst/>
          </a:prstGeom>
        </p:spPr>
      </p:pic>
      <p:pic>
        <p:nvPicPr>
          <p:cNvPr id="25" name="图片 24">
            <a:extLst>
              <a:ext uri="{FF2B5EF4-FFF2-40B4-BE49-F238E27FC236}">
                <a16:creationId xmlns:a16="http://schemas.microsoft.com/office/drawing/2014/main" id="{B5D5E9C0-44D1-4E20-B9EA-A3DD0F2B2275}"/>
              </a:ext>
            </a:extLst>
          </p:cNvPr>
          <p:cNvPicPr>
            <a:picLocks noChangeAspect="1"/>
          </p:cNvPicPr>
          <p:nvPr/>
        </p:nvPicPr>
        <p:blipFill>
          <a:blip r:embed="rId5"/>
          <a:stretch>
            <a:fillRect/>
          </a:stretch>
        </p:blipFill>
        <p:spPr>
          <a:xfrm>
            <a:off x="228600" y="1219200"/>
            <a:ext cx="5445720" cy="3572459"/>
          </a:xfrm>
          <a:prstGeom prst="rect">
            <a:avLst/>
          </a:prstGeom>
        </p:spPr>
      </p:pic>
    </p:spTree>
    <p:extLst>
      <p:ext uri="{BB962C8B-B14F-4D97-AF65-F5344CB8AC3E}">
        <p14:creationId xmlns:p14="http://schemas.microsoft.com/office/powerpoint/2010/main" val="10186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64D08696-492B-4262-FC0C-D7E8D2FE204B}"/>
              </a:ext>
            </a:extLst>
          </p:cNvPr>
          <p:cNvSpPr>
            <a:spLocks noGrp="1" noChangeArrowheads="1"/>
          </p:cNvSpPr>
          <p:nvPr>
            <p:ph type="title"/>
          </p:nvPr>
        </p:nvSpPr>
        <p:spPr>
          <a:xfrm>
            <a:off x="304800" y="240283"/>
            <a:ext cx="5029200" cy="563562"/>
          </a:xfrm>
        </p:spPr>
        <p:txBody>
          <a:bodyPr vert="horz" wrap="square" lIns="72000" tIns="45720" rIns="72000" bIns="45720" numCol="1" anchor="ctr" anchorCtr="0" compatLnSpc="1">
            <a:normAutofit fontScale="90000"/>
          </a:bodyPr>
          <a:lstStyle/>
          <a:p>
            <a:pPr algn="l" eaLnBrk="1" hangingPunct="1"/>
            <a:r>
              <a:rPr lang="zh-CN" altLang="en-US" b="1" dirty="0">
                <a:latin typeface="微软雅黑" panose="020B0503020204020204" pitchFamily="34" charset="-122"/>
                <a:ea typeface="微软雅黑" panose="020B0503020204020204" pitchFamily="34" charset="-122"/>
              </a:rPr>
              <a:t>目录</a:t>
            </a:r>
            <a:endParaRPr lang="zh-CN" altLang="zh-CN" sz="4000" b="1" dirty="0">
              <a:solidFill>
                <a:schemeClr val="bg1"/>
              </a:solidFill>
              <a:latin typeface="微软雅黑" panose="020B0503020204020204" pitchFamily="34" charset="-122"/>
              <a:ea typeface="微软雅黑" panose="020B0503020204020204" pitchFamily="34" charset="-122"/>
            </a:endParaRPr>
          </a:p>
        </p:txBody>
      </p:sp>
      <p:sp>
        <p:nvSpPr>
          <p:cNvPr id="4099" name="Rectangle 10">
            <a:extLst>
              <a:ext uri="{FF2B5EF4-FFF2-40B4-BE49-F238E27FC236}">
                <a16:creationId xmlns:a16="http://schemas.microsoft.com/office/drawing/2014/main" id="{CE3F63B9-E0B4-4FB4-8207-B17B5D85DCEF}"/>
              </a:ext>
            </a:extLst>
          </p:cNvPr>
          <p:cNvSpPr>
            <a:spLocks noGrp="1" noChangeArrowheads="1"/>
          </p:cNvSpPr>
          <p:nvPr>
            <p:ph idx="1"/>
          </p:nvPr>
        </p:nvSpPr>
        <p:spPr>
          <a:xfrm>
            <a:off x="152400" y="1069975"/>
            <a:ext cx="10210800" cy="5202238"/>
          </a:xfrm>
        </p:spPr>
        <p:txBody>
          <a:bodyPr vert="horz" wrap="square" lIns="180000" tIns="180000" rIns="180000" bIns="180000" numCol="1" anchor="t" anchorCtr="0" compatLnSpc="1"/>
          <a:lstStyle/>
          <a:p>
            <a:pPr marL="0" indent="-457200" eaLnBrk="1" hangingPunct="1">
              <a:spcBef>
                <a:spcPts val="1200"/>
              </a:spcBef>
              <a:buFont typeface="+mj-lt"/>
              <a:buAutoNum type="arabicPeriod"/>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项目背景</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marL="0" indent="-457200" eaLnBrk="1" hangingPunct="1">
              <a:spcBef>
                <a:spcPts val="1200"/>
              </a:spcBef>
              <a:buFont typeface="+mj-lt"/>
              <a:buAutoNum type="arabicPeriod"/>
            </a:pPr>
            <a:r>
              <a:rPr lang="zh-CN" altLang="en-US" dirty="0">
                <a:solidFill>
                  <a:schemeClr val="tx1">
                    <a:alpha val="30000"/>
                  </a:schemeClr>
                </a:solidFill>
                <a:latin typeface="微软雅黑" panose="020B0503020204020204" pitchFamily="34" charset="-122"/>
                <a:ea typeface="微软雅黑" panose="020B0503020204020204" pitchFamily="34" charset="-122"/>
              </a:rPr>
              <a:t>读出电子学设计</a:t>
            </a:r>
            <a:endParaRPr lang="en-US" altLang="zh-CN" dirty="0">
              <a:solidFill>
                <a:schemeClr val="tx1">
                  <a:alpha val="30000"/>
                </a:schemeClr>
              </a:solidFill>
              <a:latin typeface="微软雅黑" panose="020B0503020204020204" pitchFamily="34" charset="-122"/>
              <a:ea typeface="微软雅黑" panose="020B0503020204020204" pitchFamily="34" charset="-122"/>
            </a:endParaRPr>
          </a:p>
          <a:p>
            <a:pPr marL="0" indent="-457200" eaLnBrk="1" hangingPunct="1">
              <a:spcBef>
                <a:spcPts val="1200"/>
              </a:spcBef>
              <a:buFont typeface="+mj-lt"/>
              <a:buAutoNum type="arabicPeriod"/>
            </a:pPr>
            <a:r>
              <a:rPr lang="zh-CN" altLang="en-US" dirty="0">
                <a:solidFill>
                  <a:schemeClr val="tx1">
                    <a:alpha val="30000"/>
                  </a:schemeClr>
                </a:solidFill>
                <a:latin typeface="微软雅黑" panose="020B0503020204020204" pitchFamily="34" charset="-122"/>
                <a:ea typeface="微软雅黑" panose="020B0503020204020204" pitchFamily="34" charset="-122"/>
              </a:rPr>
              <a:t>束流测试</a:t>
            </a:r>
            <a:endParaRPr lang="en-US" altLang="zh-CN" dirty="0">
              <a:solidFill>
                <a:schemeClr val="tx1">
                  <a:alpha val="30000"/>
                </a:schemeClr>
              </a:solidFill>
              <a:latin typeface="微软雅黑" panose="020B0503020204020204" pitchFamily="34" charset="-122"/>
              <a:ea typeface="微软雅黑" panose="020B0503020204020204" pitchFamily="34" charset="-122"/>
            </a:endParaRPr>
          </a:p>
          <a:p>
            <a:pPr marL="0" indent="-457200" eaLnBrk="1" hangingPunct="1">
              <a:spcBef>
                <a:spcPts val="1200"/>
              </a:spcBef>
              <a:buFont typeface="+mj-lt"/>
              <a:buAutoNum type="arabicPeriod"/>
            </a:pPr>
            <a:r>
              <a:rPr lang="zh-CN" altLang="en-US">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总结</a:t>
            </a:r>
            <a:r>
              <a:rPr lang="zh-CN" altLang="en-US"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与展望</a:t>
            </a:r>
            <a:endParaRPr lang="zh-CN" altLang="zh-CN"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571500" indent="-571500" eaLnBrk="1" hangingPunct="1">
              <a:buNone/>
            </a:pPr>
            <a:endParaRPr lang="en-US" altLang="zh-CN" sz="2000"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C4756E4E-E3EB-491C-8F12-4871AEC57F1A}"/>
              </a:ext>
            </a:extLst>
          </p:cNvPr>
          <p:cNvSpPr>
            <a:spLocks noGrp="1"/>
          </p:cNvSpPr>
          <p:nvPr>
            <p:ph type="sldNum" sz="quarter" idx="12"/>
          </p:nvPr>
        </p:nvSpPr>
        <p:spPr/>
        <p:txBody>
          <a:bodyPr/>
          <a:lstStyle/>
          <a:p>
            <a:pPr>
              <a:defRPr/>
            </a:pPr>
            <a:fld id="{D24506D5-508D-4E86-B481-02084AE77EBF}" type="slidenum">
              <a:rPr lang="en-US" altLang="zh-CN" smtClean="0">
                <a:latin typeface="微软雅黑" panose="020B0503020204020204" pitchFamily="34" charset="-122"/>
                <a:ea typeface="微软雅黑" panose="020B0503020204020204" pitchFamily="34" charset="-122"/>
              </a:rPr>
              <a:pPr>
                <a:defRPr/>
              </a:pPr>
              <a:t>2</a:t>
            </a:fld>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40485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1">
            <a:extLst>
              <a:ext uri="{FF2B5EF4-FFF2-40B4-BE49-F238E27FC236}">
                <a16:creationId xmlns:a16="http://schemas.microsoft.com/office/drawing/2014/main" id="{EA00891C-BD4D-4C8B-8D8C-5B2C279F1290}"/>
              </a:ext>
            </a:extLst>
          </p:cNvPr>
          <p:cNvSpPr>
            <a:spLocks noGrp="1" noChangeArrowheads="1"/>
          </p:cNvSpPr>
          <p:nvPr>
            <p:ph type="title"/>
          </p:nvPr>
        </p:nvSpPr>
        <p:spPr>
          <a:xfrm>
            <a:off x="152400" y="274638"/>
            <a:ext cx="6858000" cy="563562"/>
          </a:xfrm>
        </p:spPr>
        <p:txBody>
          <a:bodyPr>
            <a:normAutofit fontScale="90000"/>
          </a:bodyPr>
          <a:lstStyle/>
          <a:p>
            <a:pPr algn="l" eaLnBrk="1" hangingPunct="1"/>
            <a:r>
              <a:rPr lang="zh-CN" altLang="en-US" sz="4000" b="1" dirty="0">
                <a:solidFill>
                  <a:schemeClr val="bg1"/>
                </a:solidFill>
                <a:latin typeface="微软雅黑" panose="020B0503020204020204" pitchFamily="34" charset="-122"/>
                <a:ea typeface="微软雅黑" panose="020B0503020204020204" pitchFamily="34" charset="-122"/>
              </a:rPr>
              <a:t>研究背景 </a:t>
            </a:r>
            <a:r>
              <a:rPr lang="en-US" altLang="zh-CN" sz="4000" b="1" dirty="0">
                <a:solidFill>
                  <a:schemeClr val="bg1"/>
                </a:solidFill>
                <a:latin typeface="微软雅黑" panose="020B0503020204020204" pitchFamily="34" charset="-122"/>
                <a:ea typeface="微软雅黑" panose="020B0503020204020204" pitchFamily="34" charset="-122"/>
              </a:rPr>
              <a:t>– </a:t>
            </a:r>
            <a:r>
              <a:rPr lang="zh-CN" altLang="en-US" sz="4000" b="1" dirty="0">
                <a:solidFill>
                  <a:schemeClr val="bg1"/>
                </a:solidFill>
                <a:latin typeface="微软雅黑" panose="020B0503020204020204" pitchFamily="34" charset="-122"/>
                <a:ea typeface="微软雅黑" panose="020B0503020204020204" pitchFamily="34" charset="-122"/>
              </a:rPr>
              <a:t>陶粲对撞机</a:t>
            </a:r>
            <a:endParaRPr lang="zh-CN" altLang="zh-CN" sz="4000" b="1" dirty="0">
              <a:solidFill>
                <a:schemeClr val="bg1"/>
              </a:solidFill>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A185A6B4-3AE3-48A1-AD7B-A7253F79DAC4}"/>
              </a:ext>
            </a:extLst>
          </p:cNvPr>
          <p:cNvSpPr>
            <a:spLocks noGrp="1"/>
          </p:cNvSpPr>
          <p:nvPr>
            <p:ph type="sldNum" sz="quarter" idx="12"/>
          </p:nvPr>
        </p:nvSpPr>
        <p:spPr>
          <a:xfrm>
            <a:off x="8610600" y="6416675"/>
            <a:ext cx="2743200" cy="365125"/>
          </a:xfrm>
        </p:spPr>
        <p:txBody>
          <a:bodyPr/>
          <a:lstStyle/>
          <a:p>
            <a:pPr>
              <a:defRPr/>
            </a:pPr>
            <a:fld id="{D24506D5-508D-4E86-B481-02084AE77EBF}" type="slidenum">
              <a:rPr lang="en-US" altLang="zh-CN" smtClean="0">
                <a:latin typeface="微软雅黑" panose="020B0503020204020204" pitchFamily="34" charset="-122"/>
                <a:ea typeface="微软雅黑" panose="020B0503020204020204" pitchFamily="34" charset="-122"/>
              </a:rPr>
              <a:pPr>
                <a:defRPr/>
              </a:pPr>
              <a:t>20</a:t>
            </a:fld>
            <a:endParaRPr lang="en-US" altLang="zh-CN"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34C114F0-6C24-412D-890D-7CB4D837573E}"/>
              </a:ext>
            </a:extLst>
          </p:cNvPr>
          <p:cNvSpPr txBox="1"/>
          <p:nvPr/>
        </p:nvSpPr>
        <p:spPr>
          <a:xfrm>
            <a:off x="381000" y="1219200"/>
            <a:ext cx="5638800" cy="4644156"/>
          </a:xfrm>
          <a:prstGeom prst="rect">
            <a:avLst/>
          </a:prstGeom>
          <a:noFill/>
        </p:spPr>
        <p:txBody>
          <a:bodyPr wrap="square">
            <a:spAutoFit/>
          </a:bodyPr>
          <a:lstStyle/>
          <a:p>
            <a:pPr marL="228600" marR="0" lvl="0" indent="-228600" algn="l" defTabSz="914400" rtl="0" eaLnBrk="1" fontAlgn="auto" latinLnBrk="0" hangingPunct="1">
              <a:lnSpc>
                <a:spcPct val="130000"/>
              </a:lnSpc>
              <a:spcBef>
                <a:spcPts val="1000"/>
              </a:spcBef>
              <a:spcAft>
                <a:spcPts val="0"/>
              </a:spcAft>
              <a:buClrTx/>
              <a:buSzTx/>
              <a:buFont typeface="Wingdings" panose="05000000000000000000" pitchFamily="2" charset="2"/>
              <a:buChar char="Ø"/>
              <a:tabLst/>
              <a:defRPr/>
            </a:pPr>
            <a:r>
              <a:rPr lang="zh-CN" altLang="en-US" sz="2000" baseline="0" dirty="0">
                <a:solidFill>
                  <a:prstClr val="black"/>
                </a:solidFill>
                <a:latin typeface="微软雅黑" panose="020B0503020204020204" pitchFamily="34" charset="-122"/>
                <a:ea typeface="微软雅黑" panose="020B0503020204020204" pitchFamily="34" charset="-122"/>
              </a:rPr>
              <a:t> 陶粲物理的研究内容</a:t>
            </a:r>
            <a:endParaRPr lang="en-US" altLang="zh-CN" sz="2000"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强子物理（强子谱学、奇异强子寻找等）</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r>
              <a:rPr lang="zh-CN" altLang="en-US" sz="2000" baseline="0" dirty="0">
                <a:solidFill>
                  <a:prstClr val="black"/>
                </a:solidFill>
                <a:latin typeface="微软雅黑" panose="020B0503020204020204" pitchFamily="34" charset="-122"/>
                <a:ea typeface="微软雅黑" panose="020B0503020204020204" pitchFamily="34" charset="-122"/>
              </a:rPr>
              <a:t>量子色动力学（参数精确测量等）</a:t>
            </a:r>
            <a:endParaRPr lang="en-US" altLang="zh-CN" sz="2000"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电弱理论检验等 （</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CP</a:t>
            </a:r>
            <a:r>
              <a:rPr lang="zh-CN" altLang="en-US" sz="2000" baseline="0" dirty="0">
                <a:solidFill>
                  <a:prstClr val="black"/>
                </a:solidFill>
                <a:latin typeface="微软雅黑" panose="020B0503020204020204" pitchFamily="34" charset="-122"/>
                <a:ea typeface="微软雅黑" panose="020B0503020204020204" pitchFamily="34" charset="-122"/>
              </a:rPr>
              <a:t>破缺等</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r>
              <a:rPr lang="zh-CN" altLang="en-US" sz="2000" baseline="0" dirty="0">
                <a:solidFill>
                  <a:prstClr val="black"/>
                </a:solidFill>
                <a:latin typeface="微软雅黑" panose="020B0503020204020204" pitchFamily="34" charset="-122"/>
                <a:ea typeface="微软雅黑" panose="020B0503020204020204" pitchFamily="34" charset="-122"/>
              </a:rPr>
              <a:t>新物理（暗物质寻找等）</a:t>
            </a:r>
            <a:endParaRPr lang="en-US" altLang="zh-CN" sz="2000" baseline="0" dirty="0">
              <a:solidFill>
                <a:prstClr val="black"/>
              </a:solidFill>
              <a:latin typeface="微软雅黑" panose="020B0503020204020204" pitchFamily="34" charset="-122"/>
              <a:ea typeface="微软雅黑" panose="020B0503020204020204" pitchFamily="34" charset="-122"/>
            </a:endParaRPr>
          </a:p>
          <a:p>
            <a:pPr marL="342900" indent="-342900" eaLnBrk="1" fontAlgn="auto" hangingPunct="1">
              <a:lnSpc>
                <a:spcPct val="130000"/>
              </a:lnSpc>
              <a:spcBef>
                <a:spcPts val="1000"/>
              </a:spcBef>
              <a:spcAft>
                <a:spcPts val="0"/>
              </a:spcAft>
              <a:buFont typeface="Wingdings" panose="05000000000000000000" pitchFamily="2" charset="2"/>
              <a:buChar char="Ø"/>
              <a:defRPr/>
            </a:pPr>
            <a:r>
              <a:rPr lang="zh-CN" altLang="en-US" sz="2000" baseline="0" dirty="0">
                <a:solidFill>
                  <a:prstClr val="black"/>
                </a:solidFill>
                <a:latin typeface="微软雅黑" panose="020B0503020204020204" pitchFamily="34" charset="-122"/>
                <a:ea typeface="微软雅黑" panose="020B0503020204020204" pitchFamily="34" charset="-122"/>
              </a:rPr>
              <a:t>陶粲物理的研究方法</a:t>
            </a:r>
            <a:endParaRPr lang="en-US" altLang="zh-CN" sz="2000"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r>
              <a:rPr lang="zh-CN" altLang="en-US" sz="2000" baseline="0" dirty="0">
                <a:solidFill>
                  <a:prstClr val="black"/>
                </a:solidFill>
                <a:latin typeface="微软雅黑" panose="020B0503020204020204" pitchFamily="34" charset="-122"/>
                <a:ea typeface="微软雅黑" panose="020B0503020204020204" pitchFamily="34" charset="-122"/>
              </a:rPr>
              <a:t>陶粲对撞机</a:t>
            </a:r>
            <a:endParaRPr lang="en-US" altLang="zh-CN" sz="2000" baseline="0" dirty="0">
              <a:solidFill>
                <a:prstClr val="black"/>
              </a:solidFill>
              <a:latin typeface="微软雅黑" panose="020B0503020204020204" pitchFamily="34" charset="-122"/>
              <a:ea typeface="微软雅黑" panose="020B0503020204020204" pitchFamily="34" charset="-122"/>
            </a:endParaRPr>
          </a:p>
          <a:p>
            <a:pPr marL="1257300" lvl="2" indent="-342900" eaLnBrk="1" fontAlgn="auto" hangingPunct="1">
              <a:lnSpc>
                <a:spcPct val="130000"/>
              </a:lnSpc>
              <a:spcBef>
                <a:spcPts val="1000"/>
              </a:spcBef>
              <a:spcAft>
                <a:spcPts val="0"/>
              </a:spcAft>
              <a:buFont typeface="Arial" panose="020B0604020202020204" pitchFamily="34" charset="0"/>
              <a:buChar char="•"/>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本底干净</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257300" lvl="2" indent="-342900" eaLnBrk="1" fontAlgn="auto" hangingPunct="1">
              <a:lnSpc>
                <a:spcPct val="130000"/>
              </a:lnSpc>
              <a:spcBef>
                <a:spcPts val="1000"/>
              </a:spcBef>
              <a:spcAft>
                <a:spcPts val="0"/>
              </a:spcAft>
              <a:buFont typeface="Arial" panose="020B0604020202020204" pitchFamily="34" charset="0"/>
              <a:buChar char="•"/>
              <a:defRPr/>
            </a:pPr>
            <a:r>
              <a:rPr lang="zh-CN" altLang="en-US" sz="2000" baseline="0" dirty="0">
                <a:solidFill>
                  <a:prstClr val="black"/>
                </a:solidFill>
                <a:latin typeface="微软雅黑" panose="020B0503020204020204" pitchFamily="34" charset="-122"/>
                <a:ea typeface="微软雅黑" panose="020B0503020204020204" pitchFamily="34" charset="-122"/>
              </a:rPr>
              <a:t>目标粒子产生截面大</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1" name="组合 10">
            <a:extLst>
              <a:ext uri="{FF2B5EF4-FFF2-40B4-BE49-F238E27FC236}">
                <a16:creationId xmlns:a16="http://schemas.microsoft.com/office/drawing/2014/main" id="{ABA159AF-48EE-4EC2-96D7-BE2587169F7E}"/>
              </a:ext>
            </a:extLst>
          </p:cNvPr>
          <p:cNvGrpSpPr/>
          <p:nvPr/>
        </p:nvGrpSpPr>
        <p:grpSpPr>
          <a:xfrm>
            <a:off x="5562600" y="1219200"/>
            <a:ext cx="5638800" cy="5634756"/>
            <a:chOff x="4584843" y="1291975"/>
            <a:chExt cx="5638800" cy="5634756"/>
          </a:xfrm>
        </p:grpSpPr>
        <p:sp>
          <p:nvSpPr>
            <p:cNvPr id="22" name="文本框 21">
              <a:extLst>
                <a:ext uri="{FF2B5EF4-FFF2-40B4-BE49-F238E27FC236}">
                  <a16:creationId xmlns:a16="http://schemas.microsoft.com/office/drawing/2014/main" id="{4018CD7B-741D-4CA3-BAA1-C1A164D6254E}"/>
                </a:ext>
              </a:extLst>
            </p:cNvPr>
            <p:cNvSpPr txBox="1"/>
            <p:nvPr/>
          </p:nvSpPr>
          <p:spPr>
            <a:xfrm>
              <a:off x="4584843" y="1291975"/>
              <a:ext cx="5638800" cy="3875741"/>
            </a:xfrm>
            <a:prstGeom prst="rect">
              <a:avLst/>
            </a:prstGeom>
            <a:noFill/>
          </p:spPr>
          <p:txBody>
            <a:bodyPr wrap="square">
              <a:spAutoFit/>
            </a:bodyPr>
            <a:lstStyle/>
            <a:p>
              <a:pPr marL="228600" marR="0" lvl="0" indent="-228600" algn="l" defTabSz="914400" rtl="0" eaLnBrk="1" fontAlgn="auto" latinLnBrk="0" hangingPunct="1">
                <a:lnSpc>
                  <a:spcPct val="130000"/>
                </a:lnSpc>
                <a:spcBef>
                  <a:spcPts val="1000"/>
                </a:spcBef>
                <a:spcAft>
                  <a:spcPts val="0"/>
                </a:spcAft>
                <a:buClrTx/>
                <a:buSzTx/>
                <a:buFont typeface="Wingdings" panose="05000000000000000000" pitchFamily="2" charset="2"/>
                <a:buChar char="Ø"/>
                <a:tabLst/>
                <a:defRPr/>
              </a:pPr>
              <a:r>
                <a:rPr lang="zh-CN" altLang="en-US" baseline="0" dirty="0">
                  <a:solidFill>
                    <a:prstClr val="black"/>
                  </a:solidFill>
                  <a:latin typeface="微软雅黑" panose="020B0503020204020204" pitchFamily="34" charset="-122"/>
                  <a:ea typeface="微软雅黑" panose="020B0503020204020204" pitchFamily="34" charset="-122"/>
                </a:rPr>
                <a:t> </a:t>
              </a:r>
              <a:r>
                <a:rPr lang="zh-CN" altLang="en-US" sz="2000" baseline="0" dirty="0">
                  <a:solidFill>
                    <a:prstClr val="black"/>
                  </a:solidFill>
                  <a:latin typeface="微软雅黑" panose="020B0503020204020204" pitchFamily="34" charset="-122"/>
                  <a:ea typeface="微软雅黑" panose="020B0503020204020204" pitchFamily="34" charset="-122"/>
                </a:rPr>
                <a:t>陶粲对撞机</a:t>
              </a:r>
              <a:endParaRPr lang="en-US" altLang="zh-CN"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r>
                <a:rPr lang="en-US" altLang="zh-CN" baseline="0" dirty="0">
                  <a:solidFill>
                    <a:prstClr val="black"/>
                  </a:solidFill>
                  <a:latin typeface="微软雅黑" panose="020B0503020204020204" pitchFamily="34" charset="-122"/>
                  <a:ea typeface="微软雅黑" panose="020B0503020204020204" pitchFamily="34" charset="-122"/>
                </a:rPr>
                <a:t>BESIII </a:t>
              </a:r>
              <a:r>
                <a:rPr lang="zh-CN" altLang="en-US" baseline="0" dirty="0">
                  <a:solidFill>
                    <a:prstClr val="black"/>
                  </a:solidFill>
                  <a:latin typeface="微软雅黑" panose="020B0503020204020204" pitchFamily="34" charset="-122"/>
                  <a:ea typeface="微软雅黑" panose="020B0503020204020204" pitchFamily="34" charset="-122"/>
                </a:rPr>
                <a:t>实验</a:t>
              </a:r>
              <a:endParaRPr lang="en-US" altLang="zh-CN"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endParaRPr lang="en-US" altLang="zh-CN"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endParaRPr lang="en-US" altLang="zh-CN"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endParaRPr lang="en-US" altLang="zh-CN"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endParaRPr lang="en-US" altLang="zh-CN"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r>
                <a:rPr lang="en-US" altLang="zh-CN" baseline="0" dirty="0">
                  <a:solidFill>
                    <a:prstClr val="black"/>
                  </a:solidFill>
                  <a:latin typeface="微软雅黑" panose="020B0503020204020204" pitchFamily="34" charset="-122"/>
                  <a:ea typeface="微软雅黑" panose="020B0503020204020204" pitchFamily="34" charset="-122"/>
                </a:rPr>
                <a:t>Belle II </a:t>
              </a:r>
              <a:r>
                <a:rPr lang="zh-CN" altLang="en-US" baseline="0" dirty="0">
                  <a:solidFill>
                    <a:prstClr val="black"/>
                  </a:solidFill>
                  <a:latin typeface="微软雅黑" panose="020B0503020204020204" pitchFamily="34" charset="-122"/>
                  <a:ea typeface="微软雅黑" panose="020B0503020204020204" pitchFamily="34" charset="-122"/>
                </a:rPr>
                <a:t>实验</a:t>
              </a:r>
              <a:endParaRPr lang="en-US" altLang="zh-CN" baseline="0" dirty="0">
                <a:solidFill>
                  <a:prstClr val="black"/>
                </a:solidFill>
                <a:latin typeface="微软雅黑" panose="020B0503020204020204" pitchFamily="34" charset="-122"/>
                <a:ea typeface="微软雅黑" panose="020B0503020204020204" pitchFamily="34" charset="-122"/>
              </a:endParaRPr>
            </a:p>
            <a:p>
              <a:pPr marL="1257300" lvl="2" indent="-342900" eaLnBrk="1" fontAlgn="auto" hangingPunct="1">
                <a:lnSpc>
                  <a:spcPct val="130000"/>
                </a:lnSpc>
                <a:spcBef>
                  <a:spcPts val="1000"/>
                </a:spcBef>
                <a:spcAft>
                  <a:spcPts val="0"/>
                </a:spcAft>
                <a:buFont typeface="Arial" panose="020B0604020202020204" pitchFamily="34" charset="0"/>
                <a:buChar char="•"/>
                <a:defRPr/>
              </a:pPr>
              <a:endParaRPr lang="en-US" altLang="zh-CN" baseline="0" dirty="0">
                <a:solidFill>
                  <a:prstClr val="black"/>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F8B5E69A-BE82-4C4C-B619-6BDCD2163D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07" r="12984" b="12466"/>
            <a:stretch/>
          </p:blipFill>
          <p:spPr>
            <a:xfrm>
              <a:off x="5026934" y="2168951"/>
              <a:ext cx="3672710" cy="1987213"/>
            </a:xfrm>
            <a:prstGeom prst="rect">
              <a:avLst/>
            </a:prstGeom>
          </p:spPr>
        </p:pic>
        <p:pic>
          <p:nvPicPr>
            <p:cNvPr id="10" name="图片 9">
              <a:extLst>
                <a:ext uri="{FF2B5EF4-FFF2-40B4-BE49-F238E27FC236}">
                  <a16:creationId xmlns:a16="http://schemas.microsoft.com/office/drawing/2014/main" id="{217542F4-AF94-481D-B726-7067D029EB16}"/>
                </a:ext>
              </a:extLst>
            </p:cNvPr>
            <p:cNvPicPr>
              <a:picLocks noChangeAspect="1"/>
            </p:cNvPicPr>
            <p:nvPr/>
          </p:nvPicPr>
          <p:blipFill>
            <a:blip r:embed="rId4"/>
            <a:stretch>
              <a:fillRect/>
            </a:stretch>
          </p:blipFill>
          <p:spPr>
            <a:xfrm>
              <a:off x="5258403" y="4592780"/>
              <a:ext cx="3334215" cy="2333951"/>
            </a:xfrm>
            <a:prstGeom prst="rect">
              <a:avLst/>
            </a:prstGeom>
          </p:spPr>
        </p:pic>
      </p:grpSp>
      <p:sp>
        <p:nvSpPr>
          <p:cNvPr id="29" name="文本框 28">
            <a:extLst>
              <a:ext uri="{FF2B5EF4-FFF2-40B4-BE49-F238E27FC236}">
                <a16:creationId xmlns:a16="http://schemas.microsoft.com/office/drawing/2014/main" id="{961432B7-5DAA-46B7-9765-060463AC27ED}"/>
              </a:ext>
            </a:extLst>
          </p:cNvPr>
          <p:cNvSpPr txBox="1"/>
          <p:nvPr/>
        </p:nvSpPr>
        <p:spPr>
          <a:xfrm>
            <a:off x="8564368" y="3818703"/>
            <a:ext cx="6142232" cy="905697"/>
          </a:xfrm>
          <a:prstGeom prst="rect">
            <a:avLst/>
          </a:prstGeom>
          <a:noFill/>
        </p:spPr>
        <p:txBody>
          <a:bodyPr wrap="square">
            <a:spAutoFit/>
          </a:bodyPr>
          <a:lstStyle/>
          <a:p>
            <a:pPr marL="1261872" indent="-347472" algn="l" rtl="0" eaLnBrk="1" fontAlgn="auto" hangingPunct="1">
              <a:lnSpc>
                <a:spcPct val="130000"/>
              </a:lnSpc>
              <a:spcBef>
                <a:spcPts val="1000"/>
              </a:spcBef>
              <a:spcAft>
                <a:spcPts val="0"/>
              </a:spcAft>
              <a:buClrTx/>
              <a:buSzPts val="2000"/>
              <a:buFont typeface="Wingdings" panose="05000000000000000000" pitchFamily="2" charset="2"/>
              <a:buChar char="p"/>
            </a:pPr>
            <a:r>
              <a:rPr lang="zh-CN" altLang="zh-CN" sz="1800" kern="1200" baseline="0" dirty="0">
                <a:solidFill>
                  <a:srgbClr val="FF0000"/>
                </a:solidFill>
                <a:effectLst/>
                <a:latin typeface="微软雅黑" panose="020B0503020204020204" pitchFamily="34" charset="-122"/>
                <a:ea typeface="微软雅黑" panose="020B0503020204020204" pitchFamily="34" charset="-122"/>
                <a:cs typeface="+mn-cs"/>
              </a:rPr>
              <a:t>掺铊碘化铯 （</a:t>
            </a:r>
            <a:r>
              <a:rPr lang="en-US" altLang="zh-CN" sz="1800" kern="1200" baseline="0" dirty="0" err="1">
                <a:solidFill>
                  <a:srgbClr val="FF0000"/>
                </a:solidFill>
                <a:effectLst/>
                <a:latin typeface="微软雅黑" panose="020B0503020204020204" pitchFamily="34" charset="-122"/>
                <a:ea typeface="微软雅黑" panose="020B0503020204020204" pitchFamily="34" charset="-122"/>
                <a:cs typeface="+mn-cs"/>
              </a:rPr>
              <a:t>CsI</a:t>
            </a:r>
            <a:r>
              <a:rPr lang="en-US" altLang="zh-CN" sz="1800" kern="1200" baseline="0" dirty="0">
                <a:solidFill>
                  <a:srgbClr val="FF0000"/>
                </a:solidFill>
                <a:effectLst/>
                <a:latin typeface="微软雅黑" panose="020B0503020204020204" pitchFamily="34" charset="-122"/>
                <a:ea typeface="微软雅黑" panose="020B0503020204020204" pitchFamily="34" charset="-122"/>
                <a:cs typeface="+mn-cs"/>
              </a:rPr>
              <a:t>(TI)</a:t>
            </a:r>
            <a:r>
              <a:rPr lang="zh-CN" altLang="zh-CN" sz="1800" kern="1200" baseline="0" dirty="0">
                <a:solidFill>
                  <a:srgbClr val="FF0000"/>
                </a:solidFill>
                <a:effectLst/>
                <a:latin typeface="微软雅黑" panose="020B0503020204020204" pitchFamily="34" charset="-122"/>
                <a:ea typeface="微软雅黑" panose="020B0503020204020204" pitchFamily="34" charset="-122"/>
                <a:cs typeface="+mn-cs"/>
              </a:rPr>
              <a:t>）</a:t>
            </a:r>
            <a:endParaRPr lang="zh-CN" altLang="zh-CN" sz="1800" dirty="0">
              <a:solidFill>
                <a:srgbClr val="FF0000"/>
              </a:solidFill>
              <a:effectLst/>
            </a:endParaRPr>
          </a:p>
          <a:p>
            <a:pPr marL="1261872" indent="-347472" algn="l" rtl="0" eaLnBrk="1" fontAlgn="auto" hangingPunct="1">
              <a:lnSpc>
                <a:spcPct val="130000"/>
              </a:lnSpc>
              <a:spcBef>
                <a:spcPts val="1000"/>
              </a:spcBef>
              <a:spcAft>
                <a:spcPts val="0"/>
              </a:spcAft>
              <a:buFont typeface="Wingdings" panose="05000000000000000000" pitchFamily="2" charset="2"/>
              <a:buChar char="p"/>
            </a:pPr>
            <a:r>
              <a:rPr lang="zh-CN" altLang="zh-CN" sz="1800" kern="1200" baseline="0" dirty="0">
                <a:solidFill>
                  <a:srgbClr val="FF0000"/>
                </a:solidFill>
                <a:effectLst/>
                <a:latin typeface="微软雅黑" panose="020B0503020204020204" pitchFamily="34" charset="-122"/>
                <a:ea typeface="微软雅黑" panose="020B0503020204020204" pitchFamily="34" charset="-122"/>
                <a:cs typeface="+mn-cs"/>
              </a:rPr>
              <a:t>光电二极管（</a:t>
            </a:r>
            <a:r>
              <a:rPr lang="en-US" altLang="zh-CN" sz="1800" kern="1200" baseline="0" dirty="0">
                <a:solidFill>
                  <a:srgbClr val="FF0000"/>
                </a:solidFill>
                <a:effectLst/>
                <a:latin typeface="微软雅黑" panose="020B0503020204020204" pitchFamily="34" charset="-122"/>
                <a:ea typeface="微软雅黑" panose="020B0503020204020204" pitchFamily="34" charset="-122"/>
                <a:cs typeface="+mn-cs"/>
              </a:rPr>
              <a:t>PD</a:t>
            </a:r>
            <a:r>
              <a:rPr lang="zh-CN" altLang="zh-CN" sz="1800" kern="1200" baseline="0" dirty="0">
                <a:solidFill>
                  <a:srgbClr val="FF0000"/>
                </a:solidFill>
                <a:effectLst/>
                <a:latin typeface="微软雅黑" panose="020B0503020204020204" pitchFamily="34" charset="-122"/>
                <a:ea typeface="微软雅黑" panose="020B0503020204020204" pitchFamily="34" charset="-122"/>
                <a:cs typeface="+mn-cs"/>
              </a:rPr>
              <a:t>）</a:t>
            </a:r>
            <a:endParaRPr lang="zh-CN" altLang="zh-CN" dirty="0">
              <a:solidFill>
                <a:srgbClr val="FF0000"/>
              </a:solidFill>
              <a:effectLst/>
            </a:endParaRPr>
          </a:p>
        </p:txBody>
      </p:sp>
    </p:spTree>
    <p:extLst>
      <p:ext uri="{BB962C8B-B14F-4D97-AF65-F5344CB8AC3E}">
        <p14:creationId xmlns:p14="http://schemas.microsoft.com/office/powerpoint/2010/main" val="1594698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A5601-B2AC-5772-E275-5A0AE324D9E1}"/>
            </a:ext>
          </a:extLst>
        </p:cNvPr>
        <p:cNvGrpSpPr/>
        <p:nvPr/>
      </p:nvGrpSpPr>
      <p:grpSpPr>
        <a:xfrm>
          <a:off x="0" y="0"/>
          <a:ext cx="0" cy="0"/>
          <a:chOff x="0" y="0"/>
          <a:chExt cx="0" cy="0"/>
        </a:xfrm>
      </p:grpSpPr>
      <p:sp>
        <p:nvSpPr>
          <p:cNvPr id="4100" name="Rectangle 11">
            <a:extLst>
              <a:ext uri="{FF2B5EF4-FFF2-40B4-BE49-F238E27FC236}">
                <a16:creationId xmlns:a16="http://schemas.microsoft.com/office/drawing/2014/main" id="{B4CF0933-5ED2-F0A0-B24D-998C135A79ED}"/>
              </a:ext>
            </a:extLst>
          </p:cNvPr>
          <p:cNvSpPr>
            <a:spLocks noGrp="1" noChangeArrowheads="1"/>
          </p:cNvSpPr>
          <p:nvPr>
            <p:ph type="title"/>
          </p:nvPr>
        </p:nvSpPr>
        <p:spPr>
          <a:xfrm>
            <a:off x="152400" y="274638"/>
            <a:ext cx="6858000" cy="563562"/>
          </a:xfrm>
        </p:spPr>
        <p:txBody>
          <a:bodyPr>
            <a:normAutofit fontScale="90000"/>
          </a:bodyPr>
          <a:lstStyle/>
          <a:p>
            <a:pPr algn="l" eaLnBrk="1" hangingPunct="1"/>
            <a:r>
              <a:rPr lang="zh-CN" altLang="en-US" sz="4000" b="1" dirty="0">
                <a:solidFill>
                  <a:schemeClr val="bg1"/>
                </a:solidFill>
                <a:latin typeface="微软雅黑" panose="020B0503020204020204" pitchFamily="34" charset="-122"/>
                <a:ea typeface="微软雅黑" panose="020B0503020204020204" pitchFamily="34" charset="-122"/>
              </a:rPr>
              <a:t>研究背景 </a:t>
            </a:r>
            <a:r>
              <a:rPr lang="en-US" altLang="zh-CN" sz="4000" b="1" dirty="0">
                <a:solidFill>
                  <a:schemeClr val="bg1"/>
                </a:solidFill>
                <a:latin typeface="微软雅黑" panose="020B0503020204020204" pitchFamily="34" charset="-122"/>
                <a:ea typeface="微软雅黑" panose="020B0503020204020204" pitchFamily="34" charset="-122"/>
              </a:rPr>
              <a:t>– </a:t>
            </a:r>
            <a:r>
              <a:rPr lang="zh-CN" altLang="en-US" sz="4000" b="1" dirty="0">
                <a:solidFill>
                  <a:schemeClr val="bg1"/>
                </a:solidFill>
                <a:latin typeface="微软雅黑" panose="020B0503020204020204" pitchFamily="34" charset="-122"/>
                <a:ea typeface="微软雅黑" panose="020B0503020204020204" pitchFamily="34" charset="-122"/>
              </a:rPr>
              <a:t>陶粲对撞机</a:t>
            </a:r>
            <a:endParaRPr lang="zh-CN" altLang="zh-CN" sz="4000" b="1" dirty="0">
              <a:solidFill>
                <a:schemeClr val="bg1"/>
              </a:solidFill>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7DC03C03-EC11-FD67-50F7-0F9EDFA2D7DE}"/>
              </a:ext>
            </a:extLst>
          </p:cNvPr>
          <p:cNvSpPr>
            <a:spLocks noGrp="1"/>
          </p:cNvSpPr>
          <p:nvPr>
            <p:ph type="sldNum" sz="quarter" idx="12"/>
          </p:nvPr>
        </p:nvSpPr>
        <p:spPr>
          <a:xfrm>
            <a:off x="8610600" y="6416675"/>
            <a:ext cx="2743200" cy="365125"/>
          </a:xfrm>
        </p:spPr>
        <p:txBody>
          <a:bodyPr/>
          <a:lstStyle/>
          <a:p>
            <a:pPr>
              <a:defRPr/>
            </a:pPr>
            <a:fld id="{D24506D5-508D-4E86-B481-02084AE77EBF}" type="slidenum">
              <a:rPr lang="en-US" altLang="zh-CN" smtClean="0">
                <a:latin typeface="微软雅黑" panose="020B0503020204020204" pitchFamily="34" charset="-122"/>
                <a:ea typeface="微软雅黑" panose="020B0503020204020204" pitchFamily="34" charset="-122"/>
              </a:rPr>
              <a:pPr>
                <a:defRPr/>
              </a:pPr>
              <a:t>21</a:t>
            </a:fld>
            <a:endParaRPr lang="en-US" altLang="zh-CN"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7A59573B-4250-0FD0-0680-03F2E46235C4}"/>
              </a:ext>
            </a:extLst>
          </p:cNvPr>
          <p:cNvSpPr txBox="1"/>
          <p:nvPr/>
        </p:nvSpPr>
        <p:spPr>
          <a:xfrm>
            <a:off x="381000" y="1219200"/>
            <a:ext cx="5638800" cy="4644156"/>
          </a:xfrm>
          <a:prstGeom prst="rect">
            <a:avLst/>
          </a:prstGeom>
          <a:noFill/>
        </p:spPr>
        <p:txBody>
          <a:bodyPr wrap="square">
            <a:spAutoFit/>
          </a:bodyPr>
          <a:lstStyle/>
          <a:p>
            <a:pPr marL="228600" marR="0" lvl="0" indent="-228600" algn="l" defTabSz="914400" rtl="0" eaLnBrk="1" fontAlgn="auto" latinLnBrk="0" hangingPunct="1">
              <a:lnSpc>
                <a:spcPct val="130000"/>
              </a:lnSpc>
              <a:spcBef>
                <a:spcPts val="1000"/>
              </a:spcBef>
              <a:spcAft>
                <a:spcPts val="0"/>
              </a:spcAft>
              <a:buClrTx/>
              <a:buSzTx/>
              <a:buFont typeface="Wingdings" panose="05000000000000000000" pitchFamily="2" charset="2"/>
              <a:buChar char="Ø"/>
              <a:tabLst/>
              <a:defRPr/>
            </a:pPr>
            <a:r>
              <a:rPr lang="zh-CN" altLang="en-US" sz="2000" baseline="0" dirty="0">
                <a:solidFill>
                  <a:prstClr val="black"/>
                </a:solidFill>
                <a:latin typeface="微软雅黑" panose="020B0503020204020204" pitchFamily="34" charset="-122"/>
                <a:ea typeface="微软雅黑" panose="020B0503020204020204" pitchFamily="34" charset="-122"/>
              </a:rPr>
              <a:t> 陶粲物理的研究内容</a:t>
            </a:r>
            <a:endParaRPr lang="en-US" altLang="zh-CN" sz="2000"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强子物理（强子谱学、奇异强子寻找等）</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r>
              <a:rPr lang="zh-CN" altLang="en-US" sz="2000" baseline="0" dirty="0">
                <a:solidFill>
                  <a:prstClr val="black"/>
                </a:solidFill>
                <a:latin typeface="微软雅黑" panose="020B0503020204020204" pitchFamily="34" charset="-122"/>
                <a:ea typeface="微软雅黑" panose="020B0503020204020204" pitchFamily="34" charset="-122"/>
              </a:rPr>
              <a:t>量子色动力学（参数精确测量等）</a:t>
            </a:r>
            <a:endParaRPr lang="en-US" altLang="zh-CN" sz="2000"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电弱理论检验等 （</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CP</a:t>
            </a:r>
            <a:r>
              <a:rPr lang="zh-CN" altLang="en-US" sz="2000" baseline="0" dirty="0">
                <a:solidFill>
                  <a:prstClr val="black"/>
                </a:solidFill>
                <a:latin typeface="微软雅黑" panose="020B0503020204020204" pitchFamily="34" charset="-122"/>
                <a:ea typeface="微软雅黑" panose="020B0503020204020204" pitchFamily="34" charset="-122"/>
              </a:rPr>
              <a:t>破缺等</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r>
              <a:rPr lang="zh-CN" altLang="en-US" sz="2000" baseline="0" dirty="0">
                <a:solidFill>
                  <a:prstClr val="black"/>
                </a:solidFill>
                <a:latin typeface="微软雅黑" panose="020B0503020204020204" pitchFamily="34" charset="-122"/>
                <a:ea typeface="微软雅黑" panose="020B0503020204020204" pitchFamily="34" charset="-122"/>
              </a:rPr>
              <a:t>新物理（暗物质寻找等）</a:t>
            </a:r>
            <a:endParaRPr lang="en-US" altLang="zh-CN" sz="2000" baseline="0" dirty="0">
              <a:solidFill>
                <a:prstClr val="black"/>
              </a:solidFill>
              <a:latin typeface="微软雅黑" panose="020B0503020204020204" pitchFamily="34" charset="-122"/>
              <a:ea typeface="微软雅黑" panose="020B0503020204020204" pitchFamily="34" charset="-122"/>
            </a:endParaRPr>
          </a:p>
          <a:p>
            <a:pPr marL="342900" indent="-342900" eaLnBrk="1" fontAlgn="auto" hangingPunct="1">
              <a:lnSpc>
                <a:spcPct val="130000"/>
              </a:lnSpc>
              <a:spcBef>
                <a:spcPts val="1000"/>
              </a:spcBef>
              <a:spcAft>
                <a:spcPts val="0"/>
              </a:spcAft>
              <a:buFont typeface="Wingdings" panose="05000000000000000000" pitchFamily="2" charset="2"/>
              <a:buChar char="Ø"/>
              <a:defRPr/>
            </a:pPr>
            <a:r>
              <a:rPr lang="zh-CN" altLang="en-US" sz="2000" baseline="0" dirty="0">
                <a:solidFill>
                  <a:prstClr val="black"/>
                </a:solidFill>
                <a:latin typeface="微软雅黑" panose="020B0503020204020204" pitchFamily="34" charset="-122"/>
                <a:ea typeface="微软雅黑" panose="020B0503020204020204" pitchFamily="34" charset="-122"/>
              </a:rPr>
              <a:t>陶粲物理的研究方法</a:t>
            </a:r>
            <a:endParaRPr lang="en-US" altLang="zh-CN" sz="2000"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r>
              <a:rPr lang="zh-CN" altLang="en-US" sz="2000" baseline="0" dirty="0">
                <a:solidFill>
                  <a:prstClr val="black"/>
                </a:solidFill>
                <a:latin typeface="微软雅黑" panose="020B0503020204020204" pitchFamily="34" charset="-122"/>
                <a:ea typeface="微软雅黑" panose="020B0503020204020204" pitchFamily="34" charset="-122"/>
              </a:rPr>
              <a:t>陶粲对撞机</a:t>
            </a:r>
            <a:endParaRPr lang="en-US" altLang="zh-CN" sz="2000" baseline="0" dirty="0">
              <a:solidFill>
                <a:prstClr val="black"/>
              </a:solidFill>
              <a:latin typeface="微软雅黑" panose="020B0503020204020204" pitchFamily="34" charset="-122"/>
              <a:ea typeface="微软雅黑" panose="020B0503020204020204" pitchFamily="34" charset="-122"/>
            </a:endParaRPr>
          </a:p>
          <a:p>
            <a:pPr marL="1257300" lvl="2" indent="-342900" eaLnBrk="1" fontAlgn="auto" hangingPunct="1">
              <a:lnSpc>
                <a:spcPct val="130000"/>
              </a:lnSpc>
              <a:spcBef>
                <a:spcPts val="1000"/>
              </a:spcBef>
              <a:spcAft>
                <a:spcPts val="0"/>
              </a:spcAft>
              <a:buFont typeface="Arial" panose="020B0604020202020204" pitchFamily="34" charset="0"/>
              <a:buChar char="•"/>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本底干净</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257300" lvl="2" indent="-342900" eaLnBrk="1" fontAlgn="auto" hangingPunct="1">
              <a:lnSpc>
                <a:spcPct val="130000"/>
              </a:lnSpc>
              <a:spcBef>
                <a:spcPts val="1000"/>
              </a:spcBef>
              <a:spcAft>
                <a:spcPts val="0"/>
              </a:spcAft>
              <a:buFont typeface="Arial" panose="020B0604020202020204" pitchFamily="34" charset="0"/>
              <a:buChar char="•"/>
              <a:defRPr/>
            </a:pPr>
            <a:r>
              <a:rPr lang="zh-CN" altLang="en-US" sz="2000" baseline="0" dirty="0">
                <a:solidFill>
                  <a:prstClr val="black"/>
                </a:solidFill>
                <a:latin typeface="微软雅黑" panose="020B0503020204020204" pitchFamily="34" charset="-122"/>
                <a:ea typeface="微软雅黑" panose="020B0503020204020204" pitchFamily="34" charset="-122"/>
              </a:rPr>
              <a:t>目标粒子产生截面大</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20922CC9-FB11-A5DE-73CF-082280AE6992}"/>
                  </a:ext>
                </a:extLst>
              </p:cNvPr>
              <p:cNvSpPr txBox="1"/>
              <p:nvPr/>
            </p:nvSpPr>
            <p:spPr>
              <a:xfrm>
                <a:off x="5562600" y="1219200"/>
                <a:ext cx="5638800" cy="5340757"/>
              </a:xfrm>
              <a:prstGeom prst="rect">
                <a:avLst/>
              </a:prstGeom>
              <a:noFill/>
            </p:spPr>
            <p:txBody>
              <a:bodyPr wrap="square">
                <a:spAutoFit/>
              </a:bodyPr>
              <a:lstStyle/>
              <a:p>
                <a:pPr marL="228600" marR="0" lvl="0" indent="-228600" algn="l" defTabSz="914400" rtl="0" eaLnBrk="1" fontAlgn="auto" latinLnBrk="0" hangingPunct="1">
                  <a:lnSpc>
                    <a:spcPct val="130000"/>
                  </a:lnSpc>
                  <a:spcBef>
                    <a:spcPts val="1000"/>
                  </a:spcBef>
                  <a:spcAft>
                    <a:spcPts val="0"/>
                  </a:spcAft>
                  <a:buClrTx/>
                  <a:buSzTx/>
                  <a:buFont typeface="Wingdings" panose="05000000000000000000" pitchFamily="2" charset="2"/>
                  <a:buChar char="Ø"/>
                  <a:tabLst/>
                  <a:defRPr/>
                </a:pPr>
                <a:r>
                  <a:rPr lang="zh-CN" altLang="en-US" baseline="0" dirty="0">
                    <a:solidFill>
                      <a:prstClr val="black"/>
                    </a:solidFill>
                    <a:latin typeface="微软雅黑" panose="020B0503020204020204" pitchFamily="34" charset="-122"/>
                    <a:ea typeface="微软雅黑" panose="020B0503020204020204" pitchFamily="34" charset="-122"/>
                  </a:rPr>
                  <a:t> </a:t>
                </a:r>
                <a:r>
                  <a:rPr lang="zh-CN" altLang="en-US" sz="2000" baseline="0" dirty="0">
                    <a:solidFill>
                      <a:prstClr val="black"/>
                    </a:solidFill>
                    <a:latin typeface="微软雅黑" panose="020B0503020204020204" pitchFamily="34" charset="-122"/>
                    <a:ea typeface="微软雅黑" panose="020B0503020204020204" pitchFamily="34" charset="-122"/>
                  </a:rPr>
                  <a:t>陶粲对撞机</a:t>
                </a:r>
                <a:endParaRPr lang="en-US" altLang="zh-CN"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r>
                  <a:rPr lang="en-US" altLang="zh-CN" baseline="0" dirty="0">
                    <a:solidFill>
                      <a:prstClr val="black"/>
                    </a:solidFill>
                    <a:latin typeface="微软雅黑" panose="020B0503020204020204" pitchFamily="34" charset="-122"/>
                    <a:ea typeface="微软雅黑" panose="020B0503020204020204" pitchFamily="34" charset="-122"/>
                  </a:rPr>
                  <a:t>BESIII </a:t>
                </a:r>
                <a:r>
                  <a:rPr lang="zh-CN" altLang="en-US" baseline="0" dirty="0">
                    <a:solidFill>
                      <a:prstClr val="black"/>
                    </a:solidFill>
                    <a:latin typeface="微软雅黑" panose="020B0503020204020204" pitchFamily="34" charset="-122"/>
                    <a:ea typeface="微软雅黑" panose="020B0503020204020204" pitchFamily="34" charset="-122"/>
                  </a:rPr>
                  <a:t>实验</a:t>
                </a:r>
                <a:endParaRPr lang="en-US" altLang="zh-CN"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endParaRPr lang="en-US" altLang="zh-CN"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endParaRPr lang="en-US" altLang="zh-CN"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endParaRPr lang="en-US" altLang="zh-CN"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endParaRPr lang="en-US" altLang="zh-CN"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endParaRPr lang="en-US" altLang="zh-CN"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endParaRPr lang="en-US" altLang="zh-CN"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Wingdings" panose="05000000000000000000" pitchFamily="2" charset="2"/>
                  <a:buChar char="p"/>
                  <a:defRPr/>
                </a:pPr>
                <a:r>
                  <a:rPr lang="zh-CN" altLang="en-US" baseline="0" dirty="0">
                    <a:solidFill>
                      <a:prstClr val="black"/>
                    </a:solidFill>
                    <a:latin typeface="微软雅黑" panose="020B0503020204020204" pitchFamily="34" charset="-122"/>
                    <a:ea typeface="微软雅黑" panose="020B0503020204020204" pitchFamily="34" charset="-122"/>
                  </a:rPr>
                  <a:t>质心系能量 </a:t>
                </a:r>
                <a:r>
                  <a:rPr lang="en-US" altLang="zh-CN" baseline="0" dirty="0">
                    <a:solidFill>
                      <a:prstClr val="black"/>
                    </a:solidFill>
                    <a:latin typeface="微软雅黑" panose="020B0503020204020204" pitchFamily="34" charset="-122"/>
                    <a:ea typeface="微软雅黑" panose="020B0503020204020204" pitchFamily="34" charset="-122"/>
                  </a:rPr>
                  <a:t>2GeV ~ 4.96GeV</a:t>
                </a:r>
              </a:p>
              <a:p>
                <a:pPr marL="800100" lvl="1" indent="-342900" eaLnBrk="1" fontAlgn="auto" hangingPunct="1">
                  <a:lnSpc>
                    <a:spcPct val="130000"/>
                  </a:lnSpc>
                  <a:spcBef>
                    <a:spcPts val="1000"/>
                  </a:spcBef>
                  <a:spcAft>
                    <a:spcPts val="0"/>
                  </a:spcAft>
                  <a:buFont typeface="Wingdings" panose="05000000000000000000" pitchFamily="2" charset="2"/>
                  <a:buChar char="p"/>
                  <a:defRPr/>
                </a:pPr>
                <a:r>
                  <a:rPr lang="zh-CN" altLang="en-US" baseline="0" dirty="0">
                    <a:solidFill>
                      <a:prstClr val="black"/>
                    </a:solidFill>
                    <a:latin typeface="微软雅黑" panose="020B0503020204020204" pitchFamily="34" charset="-122"/>
                    <a:ea typeface="微软雅黑" panose="020B0503020204020204" pitchFamily="34" charset="-122"/>
                  </a:rPr>
                  <a:t>设计亮度 </a:t>
                </a:r>
                <a:r>
                  <a:rPr lang="en-US" altLang="zh-CN" baseline="0" dirty="0">
                    <a:solidFill>
                      <a:prstClr val="black"/>
                    </a:solidFill>
                    <a:latin typeface="微软雅黑" panose="020B0503020204020204" pitchFamily="34" charset="-122"/>
                    <a:ea typeface="微软雅黑" panose="020B0503020204020204" pitchFamily="34" charset="-122"/>
                  </a:rPr>
                  <a:t>~</a:t>
                </a:r>
                <a14:m>
                  <m:oMath xmlns:m="http://schemas.openxmlformats.org/officeDocument/2006/math">
                    <m:sSup>
                      <m:sSupPr>
                        <m:ctrlPr>
                          <a:rPr lang="en-US" altLang="zh-CN" b="0" i="1" baseline="0" smtClean="0">
                            <a:solidFill>
                              <a:prstClr val="black"/>
                            </a:solidFill>
                            <a:latin typeface="Cambria Math" panose="02040503050406030204" pitchFamily="18" charset="0"/>
                            <a:ea typeface="微软雅黑" panose="020B0503020204020204" pitchFamily="34" charset="-122"/>
                          </a:rPr>
                        </m:ctrlPr>
                      </m:sSupPr>
                      <m:e>
                        <m:r>
                          <a:rPr lang="en-US" altLang="zh-CN" b="0" i="1" baseline="0" smtClean="0">
                            <a:solidFill>
                              <a:prstClr val="black"/>
                            </a:solidFill>
                            <a:latin typeface="Cambria Math" panose="02040503050406030204" pitchFamily="18" charset="0"/>
                            <a:ea typeface="微软雅黑" panose="020B0503020204020204" pitchFamily="34" charset="-122"/>
                          </a:rPr>
                          <m:t>10</m:t>
                        </m:r>
                      </m:e>
                      <m:sup>
                        <m:r>
                          <a:rPr lang="en-US" altLang="zh-CN" b="0" i="1" baseline="0" smtClean="0">
                            <a:solidFill>
                              <a:prstClr val="black"/>
                            </a:solidFill>
                            <a:latin typeface="Cambria Math" panose="02040503050406030204" pitchFamily="18" charset="0"/>
                            <a:ea typeface="微软雅黑" panose="020B0503020204020204" pitchFamily="34" charset="-122"/>
                          </a:rPr>
                          <m:t>33</m:t>
                        </m:r>
                      </m:sup>
                    </m:sSup>
                    <m:r>
                      <a:rPr lang="en-US" altLang="zh-CN" b="0" i="1" baseline="0" smtClean="0">
                        <a:solidFill>
                          <a:prstClr val="black"/>
                        </a:solidFill>
                        <a:latin typeface="Cambria Math" panose="02040503050406030204" pitchFamily="18" charset="0"/>
                        <a:ea typeface="微软雅黑" panose="020B0503020204020204" pitchFamily="34" charset="-122"/>
                      </a:rPr>
                      <m:t>𝑐</m:t>
                    </m:r>
                    <m:sSup>
                      <m:sSupPr>
                        <m:ctrlPr>
                          <a:rPr lang="en-US" altLang="zh-CN" b="0" i="1" baseline="0" smtClean="0">
                            <a:solidFill>
                              <a:prstClr val="black"/>
                            </a:solidFill>
                            <a:latin typeface="Cambria Math" panose="02040503050406030204" pitchFamily="18" charset="0"/>
                            <a:ea typeface="微软雅黑" panose="020B0503020204020204" pitchFamily="34" charset="-122"/>
                          </a:rPr>
                        </m:ctrlPr>
                      </m:sSupPr>
                      <m:e>
                        <m:r>
                          <a:rPr lang="en-US" altLang="zh-CN" b="0" i="1" baseline="0" smtClean="0">
                            <a:solidFill>
                              <a:prstClr val="black"/>
                            </a:solidFill>
                            <a:latin typeface="Cambria Math" panose="02040503050406030204" pitchFamily="18" charset="0"/>
                            <a:ea typeface="微软雅黑" panose="020B0503020204020204" pitchFamily="34" charset="-122"/>
                          </a:rPr>
                          <m:t>𝑚</m:t>
                        </m:r>
                      </m:e>
                      <m:sup>
                        <m:r>
                          <a:rPr lang="en-US" altLang="zh-CN" b="0" i="1" baseline="0" smtClean="0">
                            <a:solidFill>
                              <a:prstClr val="black"/>
                            </a:solidFill>
                            <a:latin typeface="Cambria Math" panose="02040503050406030204" pitchFamily="18" charset="0"/>
                            <a:ea typeface="微软雅黑" panose="020B0503020204020204" pitchFamily="34" charset="-122"/>
                          </a:rPr>
                          <m:t>−2</m:t>
                        </m:r>
                      </m:sup>
                    </m:sSup>
                    <m:sSup>
                      <m:sSupPr>
                        <m:ctrlPr>
                          <a:rPr lang="en-US" altLang="zh-CN" b="0" i="1" baseline="0" smtClean="0">
                            <a:solidFill>
                              <a:prstClr val="black"/>
                            </a:solidFill>
                            <a:latin typeface="Cambria Math" panose="02040503050406030204" pitchFamily="18" charset="0"/>
                            <a:ea typeface="微软雅黑" panose="020B0503020204020204" pitchFamily="34" charset="-122"/>
                          </a:rPr>
                        </m:ctrlPr>
                      </m:sSupPr>
                      <m:e>
                        <m:r>
                          <a:rPr lang="en-US" altLang="zh-CN" b="0" i="1" baseline="0" smtClean="0">
                            <a:solidFill>
                              <a:prstClr val="black"/>
                            </a:solidFill>
                            <a:latin typeface="Cambria Math" panose="02040503050406030204" pitchFamily="18" charset="0"/>
                            <a:ea typeface="微软雅黑" panose="020B0503020204020204" pitchFamily="34" charset="-122"/>
                          </a:rPr>
                          <m:t>𝑠</m:t>
                        </m:r>
                      </m:e>
                      <m:sup>
                        <m:r>
                          <a:rPr lang="en-US" altLang="zh-CN" b="0" i="1" baseline="0" smtClean="0">
                            <a:solidFill>
                              <a:prstClr val="black"/>
                            </a:solidFill>
                            <a:latin typeface="Cambria Math" panose="02040503050406030204" pitchFamily="18" charset="0"/>
                            <a:ea typeface="微软雅黑" panose="020B0503020204020204" pitchFamily="34" charset="-122"/>
                          </a:rPr>
                          <m:t>−1</m:t>
                        </m:r>
                      </m:sup>
                    </m:sSup>
                  </m:oMath>
                </a14:m>
                <a:endParaRPr lang="en-US" altLang="zh-CN" baseline="0" dirty="0">
                  <a:solidFill>
                    <a:prstClr val="black"/>
                  </a:solidFill>
                  <a:latin typeface="微软雅黑" panose="020B0503020204020204" pitchFamily="34" charset="-122"/>
                  <a:ea typeface="微软雅黑" panose="020B0503020204020204" pitchFamily="34" charset="-122"/>
                </a:endParaRPr>
              </a:p>
              <a:p>
                <a:pPr marL="1257300" lvl="2" indent="-342900" eaLnBrk="1" fontAlgn="auto" hangingPunct="1">
                  <a:lnSpc>
                    <a:spcPct val="130000"/>
                  </a:lnSpc>
                  <a:spcBef>
                    <a:spcPts val="1000"/>
                  </a:spcBef>
                  <a:spcAft>
                    <a:spcPts val="0"/>
                  </a:spcAft>
                  <a:buFont typeface="Arial" panose="020B0604020202020204" pitchFamily="34" charset="0"/>
                  <a:buChar char="•"/>
                  <a:defRPr/>
                </a:pPr>
                <a:endParaRPr lang="en-US" altLang="zh-CN" baseline="0" dirty="0">
                  <a:solidFill>
                    <a:prstClr val="black"/>
                  </a:solidFill>
                  <a:latin typeface="微软雅黑" panose="020B0503020204020204" pitchFamily="34" charset="-122"/>
                  <a:ea typeface="微软雅黑" panose="020B0503020204020204" pitchFamily="34" charset="-122"/>
                </a:endParaRPr>
              </a:p>
            </p:txBody>
          </p:sp>
        </mc:Choice>
        <mc:Fallback xmlns="">
          <p:sp>
            <p:nvSpPr>
              <p:cNvPr id="22" name="文本框 21">
                <a:extLst>
                  <a:ext uri="{FF2B5EF4-FFF2-40B4-BE49-F238E27FC236}">
                    <a16:creationId xmlns:a16="http://schemas.microsoft.com/office/drawing/2014/main" id="{4018CD7B-741D-4CA3-BAA1-C1A164D6254E}"/>
                  </a:ext>
                </a:extLst>
              </p:cNvPr>
              <p:cNvSpPr txBox="1">
                <a:spLocks noRot="1" noChangeAspect="1" noMove="1" noResize="1" noEditPoints="1" noAdjustHandles="1" noChangeArrowheads="1" noChangeShapeType="1" noTextEdit="1"/>
              </p:cNvSpPr>
              <p:nvPr/>
            </p:nvSpPr>
            <p:spPr>
              <a:xfrm>
                <a:off x="5562600" y="1219200"/>
                <a:ext cx="5638800" cy="5340757"/>
              </a:xfrm>
              <a:prstGeom prst="rect">
                <a:avLst/>
              </a:prstGeom>
              <a:blipFill>
                <a:blip r:embed="rId3"/>
                <a:stretch>
                  <a:fillRect l="-757"/>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E3BCF4ED-D852-2144-FFD2-C27EB664D6FF}"/>
              </a:ext>
            </a:extLst>
          </p:cNvPr>
          <p:cNvSpPr txBox="1"/>
          <p:nvPr/>
        </p:nvSpPr>
        <p:spPr>
          <a:xfrm>
            <a:off x="8600832" y="5114103"/>
            <a:ext cx="4276968" cy="905697"/>
          </a:xfrm>
          <a:prstGeom prst="rect">
            <a:avLst/>
          </a:prstGeom>
          <a:noFill/>
        </p:spPr>
        <p:txBody>
          <a:bodyPr wrap="square">
            <a:spAutoFit/>
          </a:bodyPr>
          <a:lstStyle/>
          <a:p>
            <a:pPr marL="1261872" indent="-347472" algn="l" rtl="0" eaLnBrk="1" fontAlgn="auto" hangingPunct="1">
              <a:lnSpc>
                <a:spcPct val="130000"/>
              </a:lnSpc>
              <a:spcBef>
                <a:spcPts val="1000"/>
              </a:spcBef>
              <a:spcAft>
                <a:spcPts val="0"/>
              </a:spcAft>
              <a:buClrTx/>
              <a:buSzPts val="2000"/>
              <a:buFont typeface="Wingdings" panose="05000000000000000000" pitchFamily="2" charset="2"/>
              <a:buChar char="p"/>
            </a:pPr>
            <a:r>
              <a:rPr lang="zh-CN" altLang="zh-CN" sz="1800" kern="1200" baseline="0" dirty="0">
                <a:solidFill>
                  <a:srgbClr val="FF0000"/>
                </a:solidFill>
                <a:effectLst/>
                <a:latin typeface="微软雅黑" panose="020B0503020204020204" pitchFamily="34" charset="-122"/>
                <a:ea typeface="微软雅黑" panose="020B0503020204020204" pitchFamily="34" charset="-122"/>
                <a:cs typeface="+mn-cs"/>
              </a:rPr>
              <a:t>掺铊碘化铯 （</a:t>
            </a:r>
            <a:r>
              <a:rPr lang="en-US" altLang="zh-CN" sz="1800" kern="1200" baseline="0" dirty="0" err="1">
                <a:solidFill>
                  <a:srgbClr val="FF0000"/>
                </a:solidFill>
                <a:effectLst/>
                <a:latin typeface="微软雅黑" panose="020B0503020204020204" pitchFamily="34" charset="-122"/>
                <a:ea typeface="微软雅黑" panose="020B0503020204020204" pitchFamily="34" charset="-122"/>
                <a:cs typeface="+mn-cs"/>
              </a:rPr>
              <a:t>CsI</a:t>
            </a:r>
            <a:r>
              <a:rPr lang="en-US" altLang="zh-CN" sz="1800" kern="1200" baseline="0" dirty="0">
                <a:solidFill>
                  <a:srgbClr val="FF0000"/>
                </a:solidFill>
                <a:effectLst/>
                <a:latin typeface="微软雅黑" panose="020B0503020204020204" pitchFamily="34" charset="-122"/>
                <a:ea typeface="微软雅黑" panose="020B0503020204020204" pitchFamily="34" charset="-122"/>
                <a:cs typeface="+mn-cs"/>
              </a:rPr>
              <a:t>(Tl)</a:t>
            </a:r>
            <a:r>
              <a:rPr lang="zh-CN" altLang="zh-CN" sz="1800" kern="1200" baseline="0" dirty="0">
                <a:solidFill>
                  <a:srgbClr val="FF0000"/>
                </a:solidFill>
                <a:effectLst/>
                <a:latin typeface="微软雅黑" panose="020B0503020204020204" pitchFamily="34" charset="-122"/>
                <a:ea typeface="微软雅黑" panose="020B0503020204020204" pitchFamily="34" charset="-122"/>
                <a:cs typeface="+mn-cs"/>
              </a:rPr>
              <a:t>）</a:t>
            </a:r>
            <a:endParaRPr lang="en-US" altLang="zh-CN" sz="1800" kern="1200" baseline="0" dirty="0">
              <a:solidFill>
                <a:srgbClr val="FF0000"/>
              </a:solidFill>
              <a:effectLst/>
              <a:latin typeface="微软雅黑" panose="020B0503020204020204" pitchFamily="34" charset="-122"/>
              <a:ea typeface="微软雅黑" panose="020B0503020204020204" pitchFamily="34" charset="-122"/>
              <a:cs typeface="+mn-cs"/>
            </a:endParaRPr>
          </a:p>
          <a:p>
            <a:pPr marL="1261872" indent="-347472" algn="l" rtl="0" eaLnBrk="1" fontAlgn="auto" hangingPunct="1">
              <a:lnSpc>
                <a:spcPct val="130000"/>
              </a:lnSpc>
              <a:spcBef>
                <a:spcPts val="1000"/>
              </a:spcBef>
              <a:spcAft>
                <a:spcPts val="0"/>
              </a:spcAft>
              <a:buClrTx/>
              <a:buSzPts val="2000"/>
              <a:buFont typeface="Wingdings" panose="05000000000000000000" pitchFamily="2" charset="2"/>
              <a:buChar char="p"/>
            </a:pPr>
            <a:r>
              <a:rPr lang="zh-CN" altLang="zh-CN" sz="1800" kern="1200" baseline="0" dirty="0">
                <a:solidFill>
                  <a:srgbClr val="FF0000"/>
                </a:solidFill>
                <a:effectLst/>
                <a:latin typeface="微软雅黑" panose="020B0503020204020204" pitchFamily="34" charset="-122"/>
                <a:ea typeface="微软雅黑" panose="020B0503020204020204" pitchFamily="34" charset="-122"/>
                <a:cs typeface="+mn-cs"/>
              </a:rPr>
              <a:t>光电二极管（</a:t>
            </a:r>
            <a:r>
              <a:rPr lang="en-US" altLang="zh-CN" sz="1800" kern="1200" baseline="0" dirty="0">
                <a:solidFill>
                  <a:srgbClr val="FF0000"/>
                </a:solidFill>
                <a:effectLst/>
                <a:latin typeface="微软雅黑" panose="020B0503020204020204" pitchFamily="34" charset="-122"/>
                <a:ea typeface="微软雅黑" panose="020B0503020204020204" pitchFamily="34" charset="-122"/>
                <a:cs typeface="+mn-cs"/>
              </a:rPr>
              <a:t>PD</a:t>
            </a:r>
            <a:r>
              <a:rPr lang="zh-CN" altLang="en-US" sz="1800" kern="1200" baseline="0" dirty="0">
                <a:solidFill>
                  <a:srgbClr val="FF0000"/>
                </a:solidFill>
                <a:effectLst/>
                <a:latin typeface="微软雅黑" panose="020B0503020204020204" pitchFamily="34" charset="-122"/>
                <a:ea typeface="微软雅黑" panose="020B0503020204020204" pitchFamily="34" charset="-122"/>
                <a:cs typeface="+mn-cs"/>
              </a:rPr>
              <a:t>）</a:t>
            </a:r>
            <a:endParaRPr lang="zh-CN" altLang="zh-CN" sz="1800" baseline="0" dirty="0">
              <a:solidFill>
                <a:srgbClr val="FF0000"/>
              </a:solidFill>
              <a:effectLst/>
            </a:endParaRPr>
          </a:p>
        </p:txBody>
      </p:sp>
      <p:pic>
        <p:nvPicPr>
          <p:cNvPr id="2" name="图片 1">
            <a:extLst>
              <a:ext uri="{FF2B5EF4-FFF2-40B4-BE49-F238E27FC236}">
                <a16:creationId xmlns:a16="http://schemas.microsoft.com/office/drawing/2014/main" id="{F8BF1F25-CF7E-2C40-A988-6AE529A8B7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07" r="12984" b="12466"/>
          <a:stretch/>
        </p:blipFill>
        <p:spPr>
          <a:xfrm>
            <a:off x="6096000" y="2199939"/>
            <a:ext cx="4975870" cy="2692321"/>
          </a:xfrm>
          <a:prstGeom prst="rect">
            <a:avLst/>
          </a:prstGeom>
        </p:spPr>
      </p:pic>
    </p:spTree>
    <p:extLst>
      <p:ext uri="{BB962C8B-B14F-4D97-AF65-F5344CB8AC3E}">
        <p14:creationId xmlns:p14="http://schemas.microsoft.com/office/powerpoint/2010/main" val="76710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1">
            <a:extLst>
              <a:ext uri="{FF2B5EF4-FFF2-40B4-BE49-F238E27FC236}">
                <a16:creationId xmlns:a16="http://schemas.microsoft.com/office/drawing/2014/main" id="{EA00891C-BD4D-4C8B-8D8C-5B2C279F1290}"/>
              </a:ext>
            </a:extLst>
          </p:cNvPr>
          <p:cNvSpPr>
            <a:spLocks noGrp="1" noChangeArrowheads="1"/>
          </p:cNvSpPr>
          <p:nvPr>
            <p:ph type="title"/>
          </p:nvPr>
        </p:nvSpPr>
        <p:spPr>
          <a:xfrm>
            <a:off x="152400" y="274638"/>
            <a:ext cx="6858000" cy="563562"/>
          </a:xfrm>
        </p:spPr>
        <p:txBody>
          <a:bodyPr>
            <a:normAutofit fontScale="90000"/>
          </a:bodyPr>
          <a:lstStyle/>
          <a:p>
            <a:pPr algn="l" eaLnBrk="1" hangingPunct="1"/>
            <a:r>
              <a:rPr lang="zh-CN" altLang="en-US" sz="4000" b="1" dirty="0">
                <a:solidFill>
                  <a:schemeClr val="bg1"/>
                </a:solidFill>
                <a:latin typeface="微软雅黑" panose="020B0503020204020204" pitchFamily="34" charset="-122"/>
                <a:ea typeface="微软雅黑" panose="020B0503020204020204" pitchFamily="34" charset="-122"/>
              </a:rPr>
              <a:t>研究背景 </a:t>
            </a:r>
            <a:r>
              <a:rPr lang="en-US" altLang="zh-CN" sz="4000" b="1" dirty="0">
                <a:solidFill>
                  <a:schemeClr val="bg1"/>
                </a:solidFill>
                <a:latin typeface="微软雅黑" panose="020B0503020204020204" pitchFamily="34" charset="-122"/>
                <a:ea typeface="微软雅黑" panose="020B0503020204020204" pitchFamily="34" charset="-122"/>
              </a:rPr>
              <a:t>– </a:t>
            </a:r>
            <a:r>
              <a:rPr lang="zh-CN" altLang="en-US" sz="4000" b="1" dirty="0">
                <a:solidFill>
                  <a:schemeClr val="bg1"/>
                </a:solidFill>
                <a:latin typeface="微软雅黑" panose="020B0503020204020204" pitchFamily="34" charset="-122"/>
                <a:ea typeface="微软雅黑" panose="020B0503020204020204" pitchFamily="34" charset="-122"/>
              </a:rPr>
              <a:t>量能器与光电探测器</a:t>
            </a:r>
            <a:endParaRPr lang="zh-CN" altLang="zh-CN" sz="4000" b="1" dirty="0">
              <a:solidFill>
                <a:schemeClr val="bg1"/>
              </a:solidFill>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A185A6B4-3AE3-48A1-AD7B-A7253F79DAC4}"/>
              </a:ext>
            </a:extLst>
          </p:cNvPr>
          <p:cNvSpPr>
            <a:spLocks noGrp="1"/>
          </p:cNvSpPr>
          <p:nvPr>
            <p:ph type="sldNum" sz="quarter" idx="12"/>
          </p:nvPr>
        </p:nvSpPr>
        <p:spPr>
          <a:xfrm>
            <a:off x="8610600" y="6416675"/>
            <a:ext cx="2743200" cy="365125"/>
          </a:xfrm>
        </p:spPr>
        <p:txBody>
          <a:bodyPr/>
          <a:lstStyle/>
          <a:p>
            <a:pPr>
              <a:defRPr/>
            </a:pPr>
            <a:fld id="{D24506D5-508D-4E86-B481-02084AE77EBF}" type="slidenum">
              <a:rPr lang="en-US" altLang="zh-CN" smtClean="0">
                <a:latin typeface="微软雅黑" panose="020B0503020204020204" pitchFamily="34" charset="-122"/>
                <a:ea typeface="微软雅黑" panose="020B0503020204020204" pitchFamily="34" charset="-122"/>
              </a:rPr>
              <a:pPr>
                <a:defRPr/>
              </a:pPr>
              <a:t>3</a:t>
            </a:fld>
            <a:endParaRPr lang="en-US" altLang="zh-CN"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34C114F0-6C24-412D-890D-7CB4D837573E}"/>
              </a:ext>
            </a:extLst>
          </p:cNvPr>
          <p:cNvSpPr txBox="1"/>
          <p:nvPr/>
        </p:nvSpPr>
        <p:spPr>
          <a:xfrm>
            <a:off x="381000" y="1219200"/>
            <a:ext cx="5638800" cy="4680256"/>
          </a:xfrm>
          <a:prstGeom prst="rect">
            <a:avLst/>
          </a:prstGeom>
          <a:noFill/>
        </p:spPr>
        <p:txBody>
          <a:bodyPr wrap="square">
            <a:spAutoFit/>
          </a:bodyPr>
          <a:lstStyle/>
          <a:p>
            <a:pPr marL="228600" marR="0" lvl="0" indent="-228600" algn="l" defTabSz="914400" rtl="0" eaLnBrk="1" fontAlgn="auto" latinLnBrk="0" hangingPunct="1">
              <a:lnSpc>
                <a:spcPct val="130000"/>
              </a:lnSpc>
              <a:spcBef>
                <a:spcPts val="1000"/>
              </a:spcBef>
              <a:spcAft>
                <a:spcPts val="0"/>
              </a:spcAft>
              <a:buClrTx/>
              <a:buSzTx/>
              <a:buFont typeface="Wingdings" panose="05000000000000000000" pitchFamily="2" charset="2"/>
              <a:buChar char="Ø"/>
              <a:tabLst/>
              <a:defRPr/>
            </a:pPr>
            <a:r>
              <a:rPr lang="zh-CN" altLang="en-US" sz="2000" baseline="0" dirty="0">
                <a:solidFill>
                  <a:prstClr val="black"/>
                </a:solidFill>
                <a:latin typeface="微软雅黑" panose="020B0503020204020204" pitchFamily="34" charset="-122"/>
                <a:ea typeface="微软雅黑" panose="020B0503020204020204" pitchFamily="34" charset="-122"/>
              </a:rPr>
              <a:t> 量能器</a:t>
            </a:r>
            <a:endParaRPr lang="en-US" altLang="zh-CN" sz="2000"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全吸收型量能器</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r>
              <a:rPr lang="zh-CN" altLang="en-US" sz="2000" baseline="0" dirty="0">
                <a:solidFill>
                  <a:prstClr val="black"/>
                </a:solidFill>
                <a:latin typeface="微软雅黑" panose="020B0503020204020204" pitchFamily="34" charset="-122"/>
                <a:ea typeface="微软雅黑" panose="020B0503020204020204" pitchFamily="34" charset="-122"/>
              </a:rPr>
              <a:t>取样型量能器</a:t>
            </a:r>
            <a:endParaRPr lang="en-US" altLang="zh-CN" sz="2000" baseline="0" dirty="0">
              <a:solidFill>
                <a:prstClr val="black"/>
              </a:solidFill>
              <a:latin typeface="微软雅黑" panose="020B0503020204020204" pitchFamily="34" charset="-122"/>
              <a:ea typeface="微软雅黑" panose="020B0503020204020204" pitchFamily="34" charset="-122"/>
            </a:endParaRPr>
          </a:p>
          <a:p>
            <a:pPr marL="342900" indent="-342900" eaLnBrk="1" fontAlgn="auto" hangingPunct="1">
              <a:lnSpc>
                <a:spcPct val="130000"/>
              </a:lnSpc>
              <a:spcBef>
                <a:spcPts val="1000"/>
              </a:spcBef>
              <a:spcAft>
                <a:spcPts val="0"/>
              </a:spcAft>
              <a:buFont typeface="Wingdings" panose="05000000000000000000" pitchFamily="2" charset="2"/>
              <a:buChar char="Ø"/>
              <a:defRPr/>
            </a:pPr>
            <a:r>
              <a:rPr lang="zh-CN" altLang="en-US" sz="2000" baseline="0" dirty="0">
                <a:solidFill>
                  <a:prstClr val="black"/>
                </a:solidFill>
                <a:latin typeface="微软雅黑" panose="020B0503020204020204" pitchFamily="34" charset="-122"/>
                <a:ea typeface="微软雅黑" panose="020B0503020204020204" pitchFamily="34" charset="-122"/>
              </a:rPr>
              <a:t>光电探测器</a:t>
            </a:r>
            <a:endParaRPr lang="en-US" altLang="zh-CN" sz="2000"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r>
              <a:rPr lang="zh-CN" altLang="en-US" sz="2000" baseline="0" dirty="0">
                <a:solidFill>
                  <a:prstClr val="black"/>
                </a:solidFill>
                <a:latin typeface="微软雅黑" panose="020B0503020204020204" pitchFamily="34" charset="-122"/>
                <a:ea typeface="微软雅黑" panose="020B0503020204020204" pitchFamily="34" charset="-122"/>
              </a:rPr>
              <a:t>光电倍增管（</a:t>
            </a:r>
            <a:r>
              <a:rPr lang="en-US" altLang="zh-CN" sz="2000" baseline="0" dirty="0">
                <a:solidFill>
                  <a:prstClr val="black"/>
                </a:solidFill>
                <a:latin typeface="微软雅黑" panose="020B0503020204020204" pitchFamily="34" charset="-122"/>
                <a:ea typeface="微软雅黑" panose="020B0503020204020204" pitchFamily="34" charset="-122"/>
              </a:rPr>
              <a:t>PMT</a:t>
            </a:r>
            <a:r>
              <a:rPr lang="zh-CN" altLang="en-US" sz="2000" baseline="0" dirty="0">
                <a:solidFill>
                  <a:prstClr val="black"/>
                </a:solidFill>
                <a:latin typeface="微软雅黑" panose="020B0503020204020204" pitchFamily="34" charset="-122"/>
                <a:ea typeface="微软雅黑" panose="020B0503020204020204" pitchFamily="34" charset="-122"/>
              </a:rPr>
              <a:t>）</a:t>
            </a:r>
            <a:endParaRPr lang="en-US" altLang="zh-CN" sz="2000"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r>
              <a:rPr lang="zh-CN" altLang="en-US" sz="2000" baseline="0" dirty="0">
                <a:solidFill>
                  <a:prstClr val="black"/>
                </a:solidFill>
                <a:latin typeface="微软雅黑" panose="020B0503020204020204" pitchFamily="34" charset="-122"/>
                <a:ea typeface="微软雅黑" panose="020B0503020204020204" pitchFamily="34" charset="-122"/>
              </a:rPr>
              <a:t>光电二极管（</a:t>
            </a:r>
            <a:r>
              <a:rPr lang="en-US" altLang="zh-CN" sz="2000" baseline="0" dirty="0">
                <a:solidFill>
                  <a:prstClr val="black"/>
                </a:solidFill>
                <a:latin typeface="微软雅黑" panose="020B0503020204020204" pitchFamily="34" charset="-122"/>
                <a:ea typeface="微软雅黑" panose="020B0503020204020204" pitchFamily="34" charset="-122"/>
              </a:rPr>
              <a:t>PD</a:t>
            </a:r>
            <a:r>
              <a:rPr lang="zh-CN" altLang="en-US" sz="2000" baseline="0" dirty="0">
                <a:solidFill>
                  <a:prstClr val="black"/>
                </a:solidFill>
                <a:latin typeface="微软雅黑" panose="020B0503020204020204" pitchFamily="34" charset="-122"/>
                <a:ea typeface="微软雅黑" panose="020B0503020204020204" pitchFamily="34" charset="-122"/>
              </a:rPr>
              <a:t>）</a:t>
            </a:r>
            <a:endParaRPr lang="en-US" altLang="zh-CN" sz="2000" baseline="0" dirty="0">
              <a:solidFill>
                <a:prstClr val="black"/>
              </a:solidFill>
              <a:latin typeface="微软雅黑" panose="020B0503020204020204" pitchFamily="34" charset="-122"/>
              <a:ea typeface="微软雅黑" panose="020B0503020204020204" pitchFamily="34" charset="-122"/>
            </a:endParaRPr>
          </a:p>
          <a:p>
            <a:pPr marL="800100" lvl="1" indent="-342900" eaLnBrk="1" fontAlgn="auto" hangingPunct="1">
              <a:lnSpc>
                <a:spcPct val="130000"/>
              </a:lnSpc>
              <a:spcBef>
                <a:spcPts val="1000"/>
              </a:spcBef>
              <a:spcAft>
                <a:spcPts val="0"/>
              </a:spcAft>
              <a:buFont typeface="Arial" panose="020B0604020202020204" pitchFamily="34" charset="0"/>
              <a:buChar char="•"/>
              <a:defRPr/>
            </a:pPr>
            <a:r>
              <a:rPr lang="zh-CN" altLang="en-US" sz="2000" baseline="0" dirty="0">
                <a:solidFill>
                  <a:prstClr val="black"/>
                </a:solidFill>
                <a:latin typeface="微软雅黑" panose="020B0503020204020204" pitchFamily="34" charset="-122"/>
                <a:ea typeface="微软雅黑" panose="020B0503020204020204" pitchFamily="34" charset="-122"/>
              </a:rPr>
              <a:t>雪崩光电二极管（</a:t>
            </a:r>
            <a:r>
              <a:rPr lang="en-US" altLang="zh-CN" sz="2000" baseline="0" dirty="0">
                <a:solidFill>
                  <a:prstClr val="black"/>
                </a:solidFill>
                <a:latin typeface="微软雅黑" panose="020B0503020204020204" pitchFamily="34" charset="-122"/>
                <a:ea typeface="微软雅黑" panose="020B0503020204020204" pitchFamily="34" charset="-122"/>
              </a:rPr>
              <a:t>APD</a:t>
            </a:r>
            <a:r>
              <a:rPr lang="zh-CN" altLang="en-US" sz="2000" baseline="0" dirty="0">
                <a:solidFill>
                  <a:prstClr val="black"/>
                </a:solidFill>
                <a:latin typeface="微软雅黑" panose="020B0503020204020204" pitchFamily="34" charset="-122"/>
                <a:ea typeface="微软雅黑" panose="020B0503020204020204" pitchFamily="34" charset="-122"/>
              </a:rPr>
              <a:t>）</a:t>
            </a:r>
            <a:endParaRPr lang="en-US" altLang="zh-CN" sz="2000" baseline="0" dirty="0">
              <a:solidFill>
                <a:prstClr val="black"/>
              </a:solidFill>
              <a:latin typeface="微软雅黑" panose="020B0503020204020204" pitchFamily="34" charset="-122"/>
              <a:ea typeface="微软雅黑" panose="020B0503020204020204" pitchFamily="34" charset="-122"/>
            </a:endParaRPr>
          </a:p>
          <a:p>
            <a:pPr lvl="1" eaLnBrk="1" fontAlgn="auto" hangingPunct="1">
              <a:lnSpc>
                <a:spcPct val="130000"/>
              </a:lnSpc>
              <a:spcBef>
                <a:spcPts val="1000"/>
              </a:spcBef>
              <a:spcAft>
                <a:spcPts val="0"/>
              </a:spcAft>
              <a:defRPr/>
            </a:pPr>
            <a:r>
              <a:rPr lang="en-US" altLang="zh-CN" sz="2000" baseline="0" dirty="0">
                <a:solidFill>
                  <a:prstClr val="black"/>
                </a:solidFill>
                <a:latin typeface="微软雅黑" panose="020B0503020204020204" pitchFamily="34" charset="-122"/>
                <a:ea typeface="微软雅黑" panose="020B0503020204020204" pitchFamily="34" charset="-122"/>
              </a:rPr>
              <a:t>……</a:t>
            </a:r>
          </a:p>
          <a:p>
            <a:pPr marL="800100" lvl="1" indent="-342900" eaLnBrk="1" fontAlgn="auto" hangingPunct="1">
              <a:lnSpc>
                <a:spcPct val="130000"/>
              </a:lnSpc>
              <a:spcBef>
                <a:spcPts val="1000"/>
              </a:spcBef>
              <a:spcAft>
                <a:spcPts val="0"/>
              </a:spcAft>
              <a:buFont typeface="Arial" panose="020B0604020202020204" pitchFamily="34" charset="0"/>
              <a:buChar char="•"/>
              <a:defRPr/>
            </a:pPr>
            <a:endParaRPr lang="en-US" altLang="zh-CN" sz="2000" baseline="0" dirty="0">
              <a:solidFill>
                <a:prstClr val="black"/>
              </a:solidFill>
              <a:latin typeface="微软雅黑" panose="020B0503020204020204" pitchFamily="34" charset="-122"/>
              <a:ea typeface="微软雅黑" panose="020B0503020204020204" pitchFamily="34" charset="-122"/>
            </a:endParaRPr>
          </a:p>
        </p:txBody>
      </p:sp>
      <p:grpSp>
        <p:nvGrpSpPr>
          <p:cNvPr id="11" name="组合 10">
            <a:extLst>
              <a:ext uri="{FF2B5EF4-FFF2-40B4-BE49-F238E27FC236}">
                <a16:creationId xmlns:a16="http://schemas.microsoft.com/office/drawing/2014/main" id="{1697DD57-7CE4-90E2-A6DA-259D275D5CFA}"/>
              </a:ext>
            </a:extLst>
          </p:cNvPr>
          <p:cNvGrpSpPr/>
          <p:nvPr/>
        </p:nvGrpSpPr>
        <p:grpSpPr>
          <a:xfrm>
            <a:off x="4707972" y="1159213"/>
            <a:ext cx="7026828" cy="2879387"/>
            <a:chOff x="4707972" y="1066800"/>
            <a:chExt cx="7026828" cy="2879387"/>
          </a:xfrm>
        </p:grpSpPr>
        <p:sp>
          <p:nvSpPr>
            <p:cNvPr id="22" name="文本框 21">
              <a:extLst>
                <a:ext uri="{FF2B5EF4-FFF2-40B4-BE49-F238E27FC236}">
                  <a16:creationId xmlns:a16="http://schemas.microsoft.com/office/drawing/2014/main" id="{4018CD7B-741D-4CA3-BAA1-C1A164D6254E}"/>
                </a:ext>
              </a:extLst>
            </p:cNvPr>
            <p:cNvSpPr txBox="1"/>
            <p:nvPr/>
          </p:nvSpPr>
          <p:spPr>
            <a:xfrm>
              <a:off x="5562600" y="1066800"/>
              <a:ext cx="5638800" cy="417358"/>
            </a:xfrm>
            <a:prstGeom prst="rect">
              <a:avLst/>
            </a:prstGeom>
            <a:noFill/>
          </p:spPr>
          <p:txBody>
            <a:bodyPr wrap="square">
              <a:spAutoFit/>
            </a:bodyPr>
            <a:lstStyle/>
            <a:p>
              <a:pPr marL="742950" lvl="1" indent="-285750" eaLnBrk="1" fontAlgn="auto" hangingPunct="1">
                <a:lnSpc>
                  <a:spcPct val="130000"/>
                </a:lnSpc>
                <a:spcBef>
                  <a:spcPts val="1000"/>
                </a:spcBef>
                <a:spcAft>
                  <a:spcPts val="0"/>
                </a:spcAft>
                <a:buFont typeface="Wingdings" panose="05000000000000000000" pitchFamily="2" charset="2"/>
                <a:buChar char="l"/>
                <a:defRPr/>
              </a:pPr>
              <a:r>
                <a:rPr lang="en-US" altLang="zh-CN" baseline="0" dirty="0">
                  <a:solidFill>
                    <a:prstClr val="black"/>
                  </a:solidFill>
                  <a:latin typeface="微软雅黑" panose="020B0503020204020204" pitchFamily="34" charset="-122"/>
                  <a:ea typeface="微软雅黑" panose="020B0503020204020204" pitchFamily="34" charset="-122"/>
                </a:rPr>
                <a:t>BESIII </a:t>
              </a:r>
              <a:r>
                <a:rPr lang="zh-CN" altLang="en-US" baseline="0" dirty="0">
                  <a:solidFill>
                    <a:prstClr val="black"/>
                  </a:solidFill>
                  <a:latin typeface="微软雅黑" panose="020B0503020204020204" pitchFamily="34" charset="-122"/>
                  <a:ea typeface="微软雅黑" panose="020B0503020204020204" pitchFamily="34" charset="-122"/>
                </a:rPr>
                <a:t>、</a:t>
              </a:r>
              <a:r>
                <a:rPr lang="en-US" altLang="zh-CN" baseline="0" dirty="0">
                  <a:solidFill>
                    <a:prstClr val="black"/>
                  </a:solidFill>
                  <a:latin typeface="微软雅黑" panose="020B0503020204020204" pitchFamily="34" charset="-122"/>
                  <a:ea typeface="微软雅黑" panose="020B0503020204020204" pitchFamily="34" charset="-122"/>
                </a:rPr>
                <a:t>Belle II</a:t>
              </a:r>
            </a:p>
          </p:txBody>
        </p:sp>
        <p:pic>
          <p:nvPicPr>
            <p:cNvPr id="2" name="图片 1">
              <a:extLst>
                <a:ext uri="{FF2B5EF4-FFF2-40B4-BE49-F238E27FC236}">
                  <a16:creationId xmlns:a16="http://schemas.microsoft.com/office/drawing/2014/main" id="{756E88EB-315A-1C50-A5C7-AC21A12B9A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07" r="12984" b="12466"/>
            <a:stretch/>
          </p:blipFill>
          <p:spPr>
            <a:xfrm>
              <a:off x="4858695" y="1468770"/>
              <a:ext cx="3672710" cy="1987213"/>
            </a:xfrm>
            <a:prstGeom prst="rect">
              <a:avLst/>
            </a:prstGeom>
          </p:spPr>
        </p:pic>
        <p:pic>
          <p:nvPicPr>
            <p:cNvPr id="3" name="图片 2">
              <a:extLst>
                <a:ext uri="{FF2B5EF4-FFF2-40B4-BE49-F238E27FC236}">
                  <a16:creationId xmlns:a16="http://schemas.microsoft.com/office/drawing/2014/main" id="{E3507F65-BD08-846C-C02E-BD38F3BC17A5}"/>
                </a:ext>
              </a:extLst>
            </p:cNvPr>
            <p:cNvPicPr>
              <a:picLocks noChangeAspect="1"/>
            </p:cNvPicPr>
            <p:nvPr/>
          </p:nvPicPr>
          <p:blipFill>
            <a:blip r:embed="rId4"/>
            <a:stretch>
              <a:fillRect/>
            </a:stretch>
          </p:blipFill>
          <p:spPr>
            <a:xfrm>
              <a:off x="8400585" y="1295400"/>
              <a:ext cx="3334215" cy="2333951"/>
            </a:xfrm>
            <a:prstGeom prst="rect">
              <a:avLst/>
            </a:prstGeom>
          </p:spPr>
        </p:pic>
        <p:sp>
          <p:nvSpPr>
            <p:cNvPr id="5" name="文本框 4">
              <a:extLst>
                <a:ext uri="{FF2B5EF4-FFF2-40B4-BE49-F238E27FC236}">
                  <a16:creationId xmlns:a16="http://schemas.microsoft.com/office/drawing/2014/main" id="{E058293F-FDB6-580F-9B32-26EDB93CED0E}"/>
                </a:ext>
              </a:extLst>
            </p:cNvPr>
            <p:cNvSpPr txBox="1"/>
            <p:nvPr/>
          </p:nvSpPr>
          <p:spPr>
            <a:xfrm>
              <a:off x="4707972" y="3505200"/>
              <a:ext cx="3672711" cy="416909"/>
            </a:xfrm>
            <a:prstGeom prst="rect">
              <a:avLst/>
            </a:prstGeom>
            <a:noFill/>
          </p:spPr>
          <p:txBody>
            <a:bodyPr wrap="square">
              <a:spAutoFit/>
            </a:bodyPr>
            <a:lstStyle/>
            <a:p>
              <a:pPr marL="1261872" indent="-347472" eaLnBrk="1" fontAlgn="auto" hangingPunct="1">
                <a:lnSpc>
                  <a:spcPct val="130000"/>
                </a:lnSpc>
                <a:spcBef>
                  <a:spcPts val="1000"/>
                </a:spcBef>
                <a:spcAft>
                  <a:spcPts val="0"/>
                </a:spcAft>
                <a:buSzPts val="2000"/>
                <a:buFont typeface="Wingdings" panose="05000000000000000000" pitchFamily="2" charset="2"/>
                <a:buChar char="p"/>
              </a:pPr>
              <a:r>
                <a:rPr lang="zh-CN" altLang="zh-CN" sz="1800" kern="1200" baseline="0" dirty="0">
                  <a:solidFill>
                    <a:srgbClr val="FF0000"/>
                  </a:solidFill>
                  <a:effectLst/>
                  <a:latin typeface="微软雅黑" panose="020B0503020204020204" pitchFamily="34" charset="-122"/>
                  <a:ea typeface="微软雅黑" panose="020B0503020204020204" pitchFamily="34" charset="-122"/>
                  <a:cs typeface="+mn-cs"/>
                </a:rPr>
                <a:t>掺铊碘化铯 （</a:t>
              </a:r>
              <a:r>
                <a:rPr lang="en-US" altLang="zh-CN" sz="1800" kern="1200" baseline="0" dirty="0" err="1">
                  <a:solidFill>
                    <a:srgbClr val="FF0000"/>
                  </a:solidFill>
                  <a:effectLst/>
                  <a:latin typeface="微软雅黑" panose="020B0503020204020204" pitchFamily="34" charset="-122"/>
                  <a:ea typeface="微软雅黑" panose="020B0503020204020204" pitchFamily="34" charset="-122"/>
                  <a:cs typeface="+mn-cs"/>
                </a:rPr>
                <a:t>CsI</a:t>
              </a:r>
              <a:r>
                <a:rPr lang="en-US" altLang="zh-CN" sz="1800" kern="1200" baseline="0" dirty="0">
                  <a:solidFill>
                    <a:srgbClr val="FF0000"/>
                  </a:solidFill>
                  <a:effectLst/>
                  <a:latin typeface="微软雅黑" panose="020B0503020204020204" pitchFamily="34" charset="-122"/>
                  <a:ea typeface="微软雅黑" panose="020B0503020204020204" pitchFamily="34" charset="-122"/>
                  <a:cs typeface="+mn-cs"/>
                </a:rPr>
                <a:t>(Tl)</a:t>
              </a:r>
              <a:r>
                <a:rPr lang="zh-CN" altLang="zh-CN" sz="1800" kern="1200" baseline="0" dirty="0">
                  <a:solidFill>
                    <a:srgbClr val="FF0000"/>
                  </a:solidFill>
                  <a:effectLst/>
                  <a:latin typeface="微软雅黑" panose="020B0503020204020204" pitchFamily="34" charset="-122"/>
                  <a:ea typeface="微软雅黑" panose="020B0503020204020204" pitchFamily="34" charset="-122"/>
                  <a:cs typeface="+mn-cs"/>
                </a:rPr>
                <a:t>）</a:t>
              </a:r>
              <a:endParaRPr lang="zh-CN" altLang="zh-CN" sz="1800" baseline="0" dirty="0">
                <a:solidFill>
                  <a:srgbClr val="FF0000"/>
                </a:solidFill>
                <a:effectLst/>
              </a:endParaRPr>
            </a:p>
          </p:txBody>
        </p:sp>
        <p:sp>
          <p:nvSpPr>
            <p:cNvPr id="9" name="文本框 8">
              <a:extLst>
                <a:ext uri="{FF2B5EF4-FFF2-40B4-BE49-F238E27FC236}">
                  <a16:creationId xmlns:a16="http://schemas.microsoft.com/office/drawing/2014/main" id="{EC8A5BF6-042A-D47C-CED1-6558906B04F7}"/>
                </a:ext>
              </a:extLst>
            </p:cNvPr>
            <p:cNvSpPr txBox="1"/>
            <p:nvPr/>
          </p:nvSpPr>
          <p:spPr>
            <a:xfrm>
              <a:off x="7528689" y="3529278"/>
              <a:ext cx="3672711" cy="416909"/>
            </a:xfrm>
            <a:prstGeom prst="rect">
              <a:avLst/>
            </a:prstGeom>
            <a:noFill/>
          </p:spPr>
          <p:txBody>
            <a:bodyPr wrap="square">
              <a:spAutoFit/>
            </a:bodyPr>
            <a:lstStyle/>
            <a:p>
              <a:pPr marL="1261872" indent="-347472" eaLnBrk="1" fontAlgn="auto" hangingPunct="1">
                <a:lnSpc>
                  <a:spcPct val="130000"/>
                </a:lnSpc>
                <a:spcBef>
                  <a:spcPts val="1000"/>
                </a:spcBef>
                <a:spcAft>
                  <a:spcPts val="0"/>
                </a:spcAft>
                <a:buSzPts val="2000"/>
                <a:buFont typeface="Wingdings" panose="05000000000000000000" pitchFamily="2" charset="2"/>
                <a:buChar char="p"/>
              </a:pPr>
              <a:r>
                <a:rPr lang="zh-CN" altLang="en-US" baseline="0" dirty="0">
                  <a:solidFill>
                    <a:srgbClr val="FF0000"/>
                  </a:solidFill>
                  <a:latin typeface="微软雅黑" panose="020B0503020204020204" pitchFamily="34" charset="-122"/>
                  <a:ea typeface="微软雅黑" panose="020B0503020204020204" pitchFamily="34" charset="-122"/>
                </a:rPr>
                <a:t>光电二极管（</a:t>
              </a:r>
              <a:r>
                <a:rPr lang="en-US" altLang="zh-CN" baseline="0" dirty="0">
                  <a:solidFill>
                    <a:srgbClr val="FF0000"/>
                  </a:solidFill>
                  <a:latin typeface="微软雅黑" panose="020B0503020204020204" pitchFamily="34" charset="-122"/>
                  <a:ea typeface="微软雅黑" panose="020B0503020204020204" pitchFamily="34" charset="-122"/>
                </a:rPr>
                <a:t>PD</a:t>
              </a:r>
              <a:r>
                <a:rPr lang="zh-CN" altLang="en-US" baseline="0" dirty="0">
                  <a:solidFill>
                    <a:srgbClr val="FF0000"/>
                  </a:solidFill>
                  <a:latin typeface="微软雅黑" panose="020B0503020204020204" pitchFamily="34" charset="-122"/>
                  <a:ea typeface="微软雅黑" panose="020B0503020204020204" pitchFamily="34" charset="-122"/>
                </a:rPr>
                <a:t>）</a:t>
              </a:r>
              <a:endParaRPr lang="zh-CN" altLang="zh-CN" sz="1800" baseline="0" dirty="0">
                <a:solidFill>
                  <a:srgbClr val="FF0000"/>
                </a:solidFill>
                <a:effectLst/>
              </a:endParaRPr>
            </a:p>
          </p:txBody>
        </p:sp>
      </p:grpSp>
      <p:grpSp>
        <p:nvGrpSpPr>
          <p:cNvPr id="19" name="组合 18">
            <a:extLst>
              <a:ext uri="{FF2B5EF4-FFF2-40B4-BE49-F238E27FC236}">
                <a16:creationId xmlns:a16="http://schemas.microsoft.com/office/drawing/2014/main" id="{343458D4-EB5E-3D94-BD26-A653CE8B29B6}"/>
              </a:ext>
            </a:extLst>
          </p:cNvPr>
          <p:cNvGrpSpPr/>
          <p:nvPr/>
        </p:nvGrpSpPr>
        <p:grpSpPr>
          <a:xfrm>
            <a:off x="5385746" y="4100328"/>
            <a:ext cx="6152337" cy="2300472"/>
            <a:chOff x="5385746" y="3886200"/>
            <a:chExt cx="6152337" cy="2300472"/>
          </a:xfrm>
        </p:grpSpPr>
        <p:sp>
          <p:nvSpPr>
            <p:cNvPr id="6" name="文本框 5">
              <a:extLst>
                <a:ext uri="{FF2B5EF4-FFF2-40B4-BE49-F238E27FC236}">
                  <a16:creationId xmlns:a16="http://schemas.microsoft.com/office/drawing/2014/main" id="{A33A3F69-011A-F3CF-4C8E-C53214F076A3}"/>
                </a:ext>
              </a:extLst>
            </p:cNvPr>
            <p:cNvSpPr txBox="1"/>
            <p:nvPr/>
          </p:nvSpPr>
          <p:spPr>
            <a:xfrm>
              <a:off x="5562600" y="3886200"/>
              <a:ext cx="5638800" cy="417358"/>
            </a:xfrm>
            <a:prstGeom prst="rect">
              <a:avLst/>
            </a:prstGeom>
            <a:noFill/>
          </p:spPr>
          <p:txBody>
            <a:bodyPr wrap="square">
              <a:spAutoFit/>
            </a:bodyPr>
            <a:lstStyle/>
            <a:p>
              <a:pPr marL="742950" lvl="1" indent="-285750" eaLnBrk="1" fontAlgn="auto" hangingPunct="1">
                <a:lnSpc>
                  <a:spcPct val="130000"/>
                </a:lnSpc>
                <a:spcBef>
                  <a:spcPts val="1000"/>
                </a:spcBef>
                <a:spcAft>
                  <a:spcPts val="0"/>
                </a:spcAft>
                <a:buFont typeface="Wingdings" panose="05000000000000000000" pitchFamily="2" charset="2"/>
                <a:buChar char="l"/>
                <a:defRPr/>
              </a:pPr>
              <a:r>
                <a:rPr lang="en-US" altLang="zh-CN" baseline="0" dirty="0">
                  <a:solidFill>
                    <a:prstClr val="black"/>
                  </a:solidFill>
                  <a:latin typeface="微软雅黑" panose="020B0503020204020204" pitchFamily="34" charset="-122"/>
                  <a:ea typeface="微软雅黑" panose="020B0503020204020204" pitchFamily="34" charset="-122"/>
                </a:rPr>
                <a:t>ATLAS</a:t>
              </a:r>
            </a:p>
          </p:txBody>
        </p:sp>
        <p:pic>
          <p:nvPicPr>
            <p:cNvPr id="1026" name="Picture 2">
              <a:extLst>
                <a:ext uri="{FF2B5EF4-FFF2-40B4-BE49-F238E27FC236}">
                  <a16:creationId xmlns:a16="http://schemas.microsoft.com/office/drawing/2014/main" id="{500A0FA6-0C39-4030-D870-192CC96F86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5746" y="4335951"/>
              <a:ext cx="3127375" cy="1850721"/>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73B64A08-5D56-8DD8-7A9E-57CD1B40BDCF}"/>
                </a:ext>
              </a:extLst>
            </p:cNvPr>
            <p:cNvSpPr txBox="1"/>
            <p:nvPr/>
          </p:nvSpPr>
          <p:spPr>
            <a:xfrm>
              <a:off x="7696200" y="4411496"/>
              <a:ext cx="3841883" cy="903324"/>
            </a:xfrm>
            <a:prstGeom prst="rect">
              <a:avLst/>
            </a:prstGeom>
            <a:noFill/>
          </p:spPr>
          <p:txBody>
            <a:bodyPr wrap="square">
              <a:spAutoFit/>
            </a:bodyPr>
            <a:lstStyle/>
            <a:p>
              <a:pPr marL="1261872" indent="-347472" eaLnBrk="1" fontAlgn="auto" hangingPunct="1">
                <a:lnSpc>
                  <a:spcPct val="130000"/>
                </a:lnSpc>
                <a:spcBef>
                  <a:spcPts val="1000"/>
                </a:spcBef>
                <a:spcAft>
                  <a:spcPts val="0"/>
                </a:spcAft>
                <a:buSzPts val="2000"/>
                <a:buFont typeface="Wingdings" panose="05000000000000000000" pitchFamily="2" charset="2"/>
                <a:buChar char="p"/>
              </a:pPr>
              <a:r>
                <a:rPr lang="zh-CN" altLang="en-US" sz="1800" kern="1200" baseline="0" dirty="0">
                  <a:solidFill>
                    <a:srgbClr val="FF0000"/>
                  </a:solidFill>
                  <a:effectLst/>
                  <a:latin typeface="微软雅黑" panose="020B0503020204020204" pitchFamily="34" charset="-122"/>
                  <a:ea typeface="微软雅黑" panose="020B0503020204020204" pitchFamily="34" charset="-122"/>
                  <a:cs typeface="+mn-cs"/>
                </a:rPr>
                <a:t>液氩</a:t>
              </a:r>
              <a:endParaRPr lang="en-US" altLang="zh-CN" sz="1800" kern="1200" baseline="0" dirty="0">
                <a:solidFill>
                  <a:srgbClr val="FF0000"/>
                </a:solidFill>
                <a:effectLst/>
                <a:latin typeface="微软雅黑" panose="020B0503020204020204" pitchFamily="34" charset="-122"/>
                <a:ea typeface="微软雅黑" panose="020B0503020204020204" pitchFamily="34" charset="-122"/>
                <a:cs typeface="+mn-cs"/>
              </a:endParaRPr>
            </a:p>
            <a:p>
              <a:pPr marL="1261872" indent="-347472" eaLnBrk="1" fontAlgn="auto" hangingPunct="1">
                <a:lnSpc>
                  <a:spcPct val="130000"/>
                </a:lnSpc>
                <a:spcBef>
                  <a:spcPts val="1000"/>
                </a:spcBef>
                <a:spcAft>
                  <a:spcPts val="0"/>
                </a:spcAft>
                <a:buSzPts val="2000"/>
                <a:buFont typeface="Wingdings" panose="05000000000000000000" pitchFamily="2" charset="2"/>
                <a:buChar char="p"/>
              </a:pPr>
              <a:r>
                <a:rPr lang="zh-CN" altLang="en-US" sz="1800" baseline="0" dirty="0">
                  <a:solidFill>
                    <a:srgbClr val="FF0000"/>
                  </a:solidFill>
                  <a:effectLst/>
                  <a:latin typeface="微软雅黑" panose="020B0503020204020204" pitchFamily="34" charset="-122"/>
                  <a:ea typeface="微软雅黑" panose="020B0503020204020204" pitchFamily="34" charset="-122"/>
                </a:rPr>
                <a:t>光电倍增管（</a:t>
              </a:r>
              <a:r>
                <a:rPr lang="en-US" altLang="zh-CN" sz="1800" baseline="0" dirty="0">
                  <a:solidFill>
                    <a:srgbClr val="FF0000"/>
                  </a:solidFill>
                  <a:effectLst/>
                  <a:latin typeface="微软雅黑" panose="020B0503020204020204" pitchFamily="34" charset="-122"/>
                  <a:ea typeface="微软雅黑" panose="020B0503020204020204" pitchFamily="34" charset="-122"/>
                </a:rPr>
                <a:t>PMT</a:t>
              </a:r>
              <a:r>
                <a:rPr lang="zh-CN" altLang="en-US" sz="1800" baseline="0" dirty="0">
                  <a:solidFill>
                    <a:srgbClr val="FF0000"/>
                  </a:solidFill>
                  <a:effectLst/>
                  <a:latin typeface="微软雅黑" panose="020B0503020204020204" pitchFamily="34" charset="-122"/>
                  <a:ea typeface="微软雅黑" panose="020B0503020204020204" pitchFamily="34" charset="-122"/>
                </a:rPr>
                <a:t>）</a:t>
              </a:r>
              <a:endParaRPr lang="zh-CN" altLang="zh-CN" sz="1800" baseline="0" dirty="0">
                <a:solidFill>
                  <a:srgbClr val="FF0000"/>
                </a:solidFill>
                <a:effectLst/>
              </a:endParaRPr>
            </a:p>
          </p:txBody>
        </p:sp>
      </p:grpSp>
      <p:cxnSp>
        <p:nvCxnSpPr>
          <p:cNvPr id="15" name="直接箭头连接符 14">
            <a:extLst>
              <a:ext uri="{FF2B5EF4-FFF2-40B4-BE49-F238E27FC236}">
                <a16:creationId xmlns:a16="http://schemas.microsoft.com/office/drawing/2014/main" id="{B4E7F9C3-CB62-D1E9-35D1-96A1FE6DDFD7}"/>
              </a:ext>
            </a:extLst>
          </p:cNvPr>
          <p:cNvCxnSpPr/>
          <p:nvPr/>
        </p:nvCxnSpPr>
        <p:spPr>
          <a:xfrm flipV="1">
            <a:off x="3124200" y="1752600"/>
            <a:ext cx="1676400" cy="228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6B34307C-45CB-A263-7F16-5C7B9336627F}"/>
              </a:ext>
            </a:extLst>
          </p:cNvPr>
          <p:cNvCxnSpPr>
            <a:cxnSpLocks/>
            <a:endCxn id="6" idx="1"/>
          </p:cNvCxnSpPr>
          <p:nvPr/>
        </p:nvCxnSpPr>
        <p:spPr>
          <a:xfrm>
            <a:off x="2895600" y="2514600"/>
            <a:ext cx="2667000" cy="17944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15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1">
            <a:extLst>
              <a:ext uri="{FF2B5EF4-FFF2-40B4-BE49-F238E27FC236}">
                <a16:creationId xmlns:a16="http://schemas.microsoft.com/office/drawing/2014/main" id="{EA00891C-BD4D-4C8B-8D8C-5B2C279F1290}"/>
              </a:ext>
            </a:extLst>
          </p:cNvPr>
          <p:cNvSpPr>
            <a:spLocks noGrp="1" noChangeArrowheads="1"/>
          </p:cNvSpPr>
          <p:nvPr>
            <p:ph type="title"/>
          </p:nvPr>
        </p:nvSpPr>
        <p:spPr>
          <a:xfrm>
            <a:off x="152400" y="274638"/>
            <a:ext cx="6858000" cy="563562"/>
          </a:xfrm>
        </p:spPr>
        <p:txBody>
          <a:bodyPr>
            <a:normAutofit fontScale="90000"/>
          </a:bodyPr>
          <a:lstStyle/>
          <a:p>
            <a:pPr algn="l" eaLnBrk="1" hangingPunct="1"/>
            <a:r>
              <a:rPr lang="zh-CN" altLang="en-US" sz="4000" b="1" dirty="0">
                <a:solidFill>
                  <a:schemeClr val="bg1"/>
                </a:solidFill>
                <a:latin typeface="微软雅黑" panose="020B0503020204020204" pitchFamily="34" charset="-122"/>
                <a:ea typeface="微软雅黑" panose="020B0503020204020204" pitchFamily="34" charset="-122"/>
              </a:rPr>
              <a:t>研究背景 </a:t>
            </a:r>
            <a:r>
              <a:rPr lang="en-US" altLang="zh-CN" sz="4000" b="1" dirty="0">
                <a:solidFill>
                  <a:schemeClr val="bg1"/>
                </a:solidFill>
                <a:latin typeface="微软雅黑" panose="020B0503020204020204" pitchFamily="34" charset="-122"/>
                <a:ea typeface="微软雅黑" panose="020B0503020204020204" pitchFamily="34" charset="-122"/>
              </a:rPr>
              <a:t>- STCF ECAL</a:t>
            </a:r>
            <a:endParaRPr lang="zh-CN" altLang="zh-CN" sz="4000" b="1" dirty="0">
              <a:solidFill>
                <a:schemeClr val="bg1"/>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4099" name="Rectangle 10">
                <a:extLst>
                  <a:ext uri="{FF2B5EF4-FFF2-40B4-BE49-F238E27FC236}">
                    <a16:creationId xmlns:a16="http://schemas.microsoft.com/office/drawing/2014/main" id="{CE3F63B9-E0B4-4FB4-8207-B17B5D85DCEF}"/>
                  </a:ext>
                </a:extLst>
              </p:cNvPr>
              <p:cNvSpPr>
                <a:spLocks noGrp="1" noChangeArrowheads="1"/>
              </p:cNvSpPr>
              <p:nvPr>
                <p:ph idx="1"/>
              </p:nvPr>
            </p:nvSpPr>
            <p:spPr>
              <a:xfrm>
                <a:off x="0" y="1039788"/>
                <a:ext cx="11049000" cy="5407025"/>
              </a:xfrm>
            </p:spPr>
            <p:txBody>
              <a:bodyPr/>
              <a:lstStyle/>
              <a:p>
                <a:pPr eaLnBrk="1" hangingPunct="1">
                  <a:lnSpc>
                    <a:spcPct val="130000"/>
                  </a:lnSpc>
                  <a:buFont typeface="Wingdings" panose="05000000000000000000" pitchFamily="2" charset="2"/>
                  <a:buChar char="Ø"/>
                </a:pPr>
                <a:r>
                  <a:rPr lang="zh-CN" altLang="en-US" sz="2400" dirty="0">
                    <a:latin typeface="微软雅黑" panose="020B0503020204020204" pitchFamily="34" charset="-122"/>
                    <a:ea typeface="微软雅黑" panose="020B0503020204020204" pitchFamily="34" charset="-122"/>
                  </a:rPr>
                  <a:t>超级陶粲装置 </a:t>
                </a:r>
                <a:r>
                  <a:rPr lang="en-US" altLang="zh-CN" sz="1600" dirty="0">
                    <a:latin typeface="微软雅黑" panose="020B0503020204020204" pitchFamily="34" charset="-122"/>
                    <a:ea typeface="微软雅黑" panose="020B0503020204020204" pitchFamily="34" charset="-122"/>
                  </a:rPr>
                  <a:t>(Super Tau Charm Facility</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STCF)</a:t>
                </a:r>
              </a:p>
              <a:p>
                <a:pPr lvl="1" eaLnBrk="1" hangingPunct="1">
                  <a:lnSpc>
                    <a:spcPct val="13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质心系能量：</a:t>
                </a:r>
                <a:r>
                  <a:rPr lang="en-US" altLang="zh-CN" sz="2000" dirty="0">
                    <a:latin typeface="微软雅黑" panose="020B0503020204020204" pitchFamily="34" charset="-122"/>
                    <a:ea typeface="微软雅黑" panose="020B0503020204020204" pitchFamily="34" charset="-122"/>
                  </a:rPr>
                  <a:t>2 –  7 GeV</a:t>
                </a:r>
              </a:p>
              <a:p>
                <a:pPr lvl="1">
                  <a:lnSpc>
                    <a:spcPct val="130000"/>
                  </a:lnSpc>
                </a:pPr>
                <a:r>
                  <a:rPr lang="zh-CN" altLang="en-US" sz="2000" dirty="0">
                    <a:latin typeface="微软雅黑" panose="020B0503020204020204" pitchFamily="34" charset="-122"/>
                    <a:ea typeface="微软雅黑" panose="020B0503020204020204" pitchFamily="34" charset="-122"/>
                  </a:rPr>
                  <a:t>对撞亮度：</a:t>
                </a:r>
                <a14:m>
                  <m:oMath xmlns:m="http://schemas.openxmlformats.org/officeDocument/2006/math">
                    <m:r>
                      <a:rPr lang="en-US" altLang="zh-CN" sz="2000" b="0" i="0" smtClean="0">
                        <a:latin typeface="Cambria Math" panose="02040503050406030204" pitchFamily="18" charset="0"/>
                      </a:rPr>
                      <m:t>&gt;0.5</m:t>
                    </m:r>
                    <m:r>
                      <a:rPr lang="en-US" altLang="zh-CN" sz="2000">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ea typeface="Cambria Math" panose="02040503050406030204" pitchFamily="18" charset="0"/>
                          </a:rPr>
                        </m:ctrlPr>
                      </m:sSupPr>
                      <m:e>
                        <m:r>
                          <a:rPr lang="en-US" altLang="zh-CN" sz="2000">
                            <a:latin typeface="Cambria Math" panose="02040503050406030204" pitchFamily="18" charset="0"/>
                            <a:ea typeface="Cambria Math" panose="02040503050406030204" pitchFamily="18" charset="0"/>
                          </a:rPr>
                          <m:t>10</m:t>
                        </m:r>
                      </m:e>
                      <m:sup>
                        <m:r>
                          <a:rPr lang="en-US" altLang="zh-CN" sz="2000">
                            <a:latin typeface="Cambria Math" panose="02040503050406030204" pitchFamily="18" charset="0"/>
                            <a:ea typeface="Cambria Math" panose="02040503050406030204" pitchFamily="18" charset="0"/>
                          </a:rPr>
                          <m:t>35</m:t>
                        </m:r>
                      </m:sup>
                    </m:sSup>
                    <m:sSup>
                      <m:sSupPr>
                        <m:ctrlPr>
                          <a:rPr lang="en-US" altLang="zh-CN" sz="2000" i="1">
                            <a:latin typeface="Cambria Math" panose="02040503050406030204" pitchFamily="18" charset="0"/>
                            <a:ea typeface="Cambria Math" panose="02040503050406030204" pitchFamily="18" charset="0"/>
                          </a:rPr>
                        </m:ctrlPr>
                      </m:sSupPr>
                      <m:e>
                        <m:r>
                          <m:rPr>
                            <m:sty m:val="p"/>
                          </m:rPr>
                          <a:rPr lang="en-US" altLang="zh-CN" sz="2000">
                            <a:latin typeface="Cambria Math" panose="02040503050406030204" pitchFamily="18" charset="0"/>
                            <a:ea typeface="Cambria Math" panose="02040503050406030204" pitchFamily="18" charset="0"/>
                          </a:rPr>
                          <m:t>cm</m:t>
                        </m:r>
                      </m:e>
                      <m:sup>
                        <m:r>
                          <a:rPr lang="en-US" altLang="zh-CN" sz="2000">
                            <a:latin typeface="Cambria Math" panose="02040503050406030204" pitchFamily="18" charset="0"/>
                            <a:ea typeface="Cambria Math" panose="02040503050406030204" pitchFamily="18" charset="0"/>
                          </a:rPr>
                          <m:t>−2</m:t>
                        </m:r>
                      </m:sup>
                    </m:sSup>
                    <m:sSup>
                      <m:sSupPr>
                        <m:ctrlPr>
                          <a:rPr lang="en-US" altLang="zh-CN" sz="2000" i="1">
                            <a:latin typeface="Cambria Math" panose="02040503050406030204" pitchFamily="18" charset="0"/>
                            <a:ea typeface="Cambria Math" panose="02040503050406030204" pitchFamily="18" charset="0"/>
                          </a:rPr>
                        </m:ctrlPr>
                      </m:sSupPr>
                      <m:e>
                        <m:r>
                          <m:rPr>
                            <m:sty m:val="p"/>
                          </m:rPr>
                          <a:rPr lang="en-US" altLang="zh-CN" sz="2000">
                            <a:latin typeface="Cambria Math" panose="02040503050406030204" pitchFamily="18" charset="0"/>
                            <a:ea typeface="Cambria Math" panose="02040503050406030204" pitchFamily="18" charset="0"/>
                          </a:rPr>
                          <m:t>s</m:t>
                        </m:r>
                      </m:e>
                      <m:sup>
                        <m:r>
                          <a:rPr lang="en-US" altLang="zh-CN" sz="2000">
                            <a:latin typeface="Cambria Math" panose="02040503050406030204" pitchFamily="18" charset="0"/>
                            <a:ea typeface="Cambria Math" panose="02040503050406030204" pitchFamily="18" charset="0"/>
                          </a:rPr>
                          <m:t>−1</m:t>
                        </m:r>
                      </m:sup>
                    </m:sSup>
                  </m:oMath>
                </a14:m>
                <a:endParaRPr lang="en-US" altLang="zh-CN" sz="2000" dirty="0">
                  <a:latin typeface="微软雅黑" panose="020B0503020204020204" pitchFamily="34" charset="-122"/>
                  <a:ea typeface="微软雅黑" panose="020B0503020204020204" pitchFamily="34" charset="-122"/>
                </a:endParaRPr>
              </a:p>
              <a:p>
                <a:pPr lvl="1" eaLnBrk="1" hangingPunct="1">
                  <a:lnSpc>
                    <a:spcPct val="13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快响应探测谱仪</a:t>
                </a:r>
              </a:p>
            </p:txBody>
          </p:sp>
        </mc:Choice>
        <mc:Fallback xmlns="">
          <p:sp>
            <p:nvSpPr>
              <p:cNvPr id="4099" name="Rectangle 10">
                <a:extLst>
                  <a:ext uri="{FF2B5EF4-FFF2-40B4-BE49-F238E27FC236}">
                    <a16:creationId xmlns:a16="http://schemas.microsoft.com/office/drawing/2014/main" id="{CE3F63B9-E0B4-4FB4-8207-B17B5D85DCEF}"/>
                  </a:ext>
                </a:extLst>
              </p:cNvPr>
              <p:cNvSpPr>
                <a:spLocks noGrp="1" noRot="1" noChangeAspect="1" noMove="1" noResize="1" noEditPoints="1" noAdjustHandles="1" noChangeArrowheads="1" noChangeShapeType="1" noTextEdit="1"/>
              </p:cNvSpPr>
              <p:nvPr>
                <p:ph idx="1"/>
              </p:nvPr>
            </p:nvSpPr>
            <p:spPr>
              <a:xfrm>
                <a:off x="0" y="1039788"/>
                <a:ext cx="11049000" cy="5407025"/>
              </a:xfrm>
              <a:blipFill>
                <a:blip r:embed="rId3"/>
                <a:stretch>
                  <a:fillRect l="-717"/>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A185A6B4-3AE3-48A1-AD7B-A7253F79DAC4}"/>
              </a:ext>
            </a:extLst>
          </p:cNvPr>
          <p:cNvSpPr>
            <a:spLocks noGrp="1"/>
          </p:cNvSpPr>
          <p:nvPr>
            <p:ph type="sldNum" sz="quarter" idx="12"/>
          </p:nvPr>
        </p:nvSpPr>
        <p:spPr>
          <a:xfrm>
            <a:off x="8610600" y="6416675"/>
            <a:ext cx="2743200" cy="365125"/>
          </a:xfrm>
        </p:spPr>
        <p:txBody>
          <a:bodyPr/>
          <a:lstStyle/>
          <a:p>
            <a:pPr>
              <a:defRPr/>
            </a:pPr>
            <a:fld id="{D24506D5-508D-4E86-B481-02084AE77EBF}" type="slidenum">
              <a:rPr lang="en-US" altLang="zh-CN" smtClean="0">
                <a:latin typeface="微软雅黑" panose="020B0503020204020204" pitchFamily="34" charset="-122"/>
                <a:ea typeface="微软雅黑" panose="020B0503020204020204" pitchFamily="34" charset="-122"/>
              </a:rPr>
              <a:pPr>
                <a:defRPr/>
              </a:pPr>
              <a:t>4</a:t>
            </a:fld>
            <a:endParaRPr lang="en-US" altLang="zh-CN" dirty="0">
              <a:latin typeface="微软雅黑" panose="020B0503020204020204" pitchFamily="34" charset="-122"/>
              <a:ea typeface="微软雅黑" panose="020B0503020204020204" pitchFamily="34" charset="-122"/>
            </a:endParaRPr>
          </a:p>
        </p:txBody>
      </p:sp>
      <p:pic>
        <p:nvPicPr>
          <p:cNvPr id="56" name="图片 55">
            <a:extLst>
              <a:ext uri="{FF2B5EF4-FFF2-40B4-BE49-F238E27FC236}">
                <a16:creationId xmlns:a16="http://schemas.microsoft.com/office/drawing/2014/main" id="{E33793FA-EA4A-4CDC-B517-E629702169A0}"/>
              </a:ext>
            </a:extLst>
          </p:cNvPr>
          <p:cNvPicPr>
            <a:picLocks noChangeAspect="1"/>
          </p:cNvPicPr>
          <p:nvPr/>
        </p:nvPicPr>
        <p:blipFill rotWithShape="1">
          <a:blip r:embed="rId4"/>
          <a:srcRect l="5029" r="2672"/>
          <a:stretch/>
        </p:blipFill>
        <p:spPr>
          <a:xfrm>
            <a:off x="307792" y="3352800"/>
            <a:ext cx="3237790" cy="2942297"/>
          </a:xfrm>
          <a:prstGeom prst="rect">
            <a:avLst/>
          </a:prstGeom>
        </p:spPr>
      </p:pic>
      <p:sp>
        <p:nvSpPr>
          <p:cNvPr id="13" name="文本框 12">
            <a:extLst>
              <a:ext uri="{FF2B5EF4-FFF2-40B4-BE49-F238E27FC236}">
                <a16:creationId xmlns:a16="http://schemas.microsoft.com/office/drawing/2014/main" id="{AC5D6803-B167-446F-9280-6CCA89EFD6E4}"/>
              </a:ext>
            </a:extLst>
          </p:cNvPr>
          <p:cNvSpPr txBox="1"/>
          <p:nvPr/>
        </p:nvSpPr>
        <p:spPr>
          <a:xfrm>
            <a:off x="5562600" y="996237"/>
            <a:ext cx="6858000" cy="1926168"/>
          </a:xfrm>
          <a:prstGeom prst="rect">
            <a:avLst/>
          </a:prstGeom>
          <a:noFill/>
        </p:spPr>
        <p:txBody>
          <a:bodyPr wrap="square">
            <a:spAutoFit/>
          </a:bodyPr>
          <a:lstStyle/>
          <a:p>
            <a:pPr marL="228600" marR="0" lvl="0" indent="-228600" algn="l" defTabSz="914400" rtl="0" eaLnBrk="1" fontAlgn="auto" latinLnBrk="0" hangingPunct="1">
              <a:lnSpc>
                <a:spcPct val="130000"/>
              </a:lnSpc>
              <a:spcBef>
                <a:spcPts val="1000"/>
              </a:spcBef>
              <a:spcAft>
                <a:spcPts val="0"/>
              </a:spcAft>
              <a:buClrTx/>
              <a:buSzTx/>
              <a:buFont typeface="Wingdings" panose="05000000000000000000" pitchFamily="2" charset="2"/>
              <a:buChar char="Ø"/>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电磁量能器 </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(Electromagnetic Calorimeter</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ECAL)</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685800" marR="0" lvl="1" indent="-22860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lang="zh-CN" altLang="en-US" sz="2000" baseline="0" dirty="0">
                <a:solidFill>
                  <a:prstClr val="black"/>
                </a:solidFill>
                <a:latin typeface="微软雅黑" panose="020B0503020204020204" pitchFamily="34" charset="-122"/>
                <a:ea typeface="微软雅黑" panose="020B0503020204020204" pitchFamily="34" charset="-122"/>
              </a:rPr>
              <a:t>目标粒子：</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末态光子</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685800" marR="0" lvl="1" indent="-22860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核心任务</a:t>
            </a:r>
            <a:r>
              <a:rPr lang="zh-CN" altLang="en-US" sz="2000" baseline="0" dirty="0">
                <a:solidFill>
                  <a:prstClr val="black"/>
                </a:solidFill>
                <a:latin typeface="微软雅黑" panose="020B0503020204020204" pitchFamily="34" charset="-122"/>
                <a:ea typeface="微软雅黑" panose="020B0503020204020204" pitchFamily="34" charset="-122"/>
              </a:rPr>
              <a:t>：高对撞亮度下能量的精确测量</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685800" marR="0" lvl="1" indent="-22860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辅助功能</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利用飞行时间获得中性强子的相关信息</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AFE761EA-D196-4030-BFE3-CCD83728695E}"/>
              </a:ext>
            </a:extLst>
          </p:cNvPr>
          <p:cNvGrpSpPr/>
          <p:nvPr/>
        </p:nvGrpSpPr>
        <p:grpSpPr>
          <a:xfrm>
            <a:off x="4261445" y="3220993"/>
            <a:ext cx="3454258" cy="3017312"/>
            <a:chOff x="800525" y="2983468"/>
            <a:chExt cx="3896467" cy="3261605"/>
          </a:xfrm>
        </p:grpSpPr>
        <p:sp>
          <p:nvSpPr>
            <p:cNvPr id="15" name="文本框 14">
              <a:extLst>
                <a:ext uri="{FF2B5EF4-FFF2-40B4-BE49-F238E27FC236}">
                  <a16:creationId xmlns:a16="http://schemas.microsoft.com/office/drawing/2014/main" id="{90C574EE-B849-4CC4-9AC1-7E779177CFE8}"/>
                </a:ext>
              </a:extLst>
            </p:cNvPr>
            <p:cNvSpPr txBox="1"/>
            <p:nvPr/>
          </p:nvSpPr>
          <p:spPr>
            <a:xfrm>
              <a:off x="1116246" y="2983468"/>
              <a:ext cx="3507382" cy="365965"/>
            </a:xfrm>
            <a:prstGeom prst="rect">
              <a:avLst/>
            </a:prstGeom>
            <a:noFill/>
          </p:spPr>
          <p:txBody>
            <a:bodyPr wrap="square" rtlCol="0">
              <a:spAutoFit/>
            </a:bodyPr>
            <a:lstStyle/>
            <a:p>
              <a:pPr algn="ctr"/>
              <a:r>
                <a:rPr lang="en-US" altLang="zh-CN" sz="1600" baseline="0" dirty="0">
                  <a:latin typeface="微软雅黑" panose="020B0503020204020204" pitchFamily="34" charset="-122"/>
                  <a:ea typeface="微软雅黑" panose="020B0503020204020204" pitchFamily="34" charset="-122"/>
                </a:rPr>
                <a:t>Photon energy distribution</a:t>
              </a:r>
              <a:endParaRPr lang="zh-CN" altLang="en-US" sz="1600" baseline="0" dirty="0">
                <a:latin typeface="微软雅黑" panose="020B0503020204020204" pitchFamily="34" charset="-122"/>
                <a:ea typeface="微软雅黑" panose="020B0503020204020204" pitchFamily="34" charset="-122"/>
              </a:endParaRPr>
            </a:p>
          </p:txBody>
        </p:sp>
        <p:pic>
          <p:nvPicPr>
            <p:cNvPr id="16" name="图片 15">
              <a:extLst>
                <a:ext uri="{FF2B5EF4-FFF2-40B4-BE49-F238E27FC236}">
                  <a16:creationId xmlns:a16="http://schemas.microsoft.com/office/drawing/2014/main" id="{EDB4C5C9-F73E-41C9-9ADA-C96E549019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525" y="3365074"/>
              <a:ext cx="3896467" cy="2879999"/>
            </a:xfrm>
            <a:prstGeom prst="rect">
              <a:avLst/>
            </a:prstGeom>
          </p:spPr>
        </p:pic>
      </p:grpSp>
      <p:grpSp>
        <p:nvGrpSpPr>
          <p:cNvPr id="17" name="组合 16">
            <a:extLst>
              <a:ext uri="{FF2B5EF4-FFF2-40B4-BE49-F238E27FC236}">
                <a16:creationId xmlns:a16="http://schemas.microsoft.com/office/drawing/2014/main" id="{C014CEBF-9E4F-474D-9690-339A1DEB9882}"/>
              </a:ext>
            </a:extLst>
          </p:cNvPr>
          <p:cNvGrpSpPr/>
          <p:nvPr/>
        </p:nvGrpSpPr>
        <p:grpSpPr>
          <a:xfrm>
            <a:off x="7848598" y="3200400"/>
            <a:ext cx="4114802" cy="3037906"/>
            <a:chOff x="4648200" y="2983468"/>
            <a:chExt cx="4281218" cy="3319851"/>
          </a:xfrm>
        </p:grpSpPr>
        <p:pic>
          <p:nvPicPr>
            <p:cNvPr id="18" name="图片 17">
              <a:extLst>
                <a:ext uri="{FF2B5EF4-FFF2-40B4-BE49-F238E27FC236}">
                  <a16:creationId xmlns:a16="http://schemas.microsoft.com/office/drawing/2014/main" id="{D50E21E0-0F55-454E-A9DC-FC5BAC1977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3279319"/>
              <a:ext cx="4164193" cy="3024000"/>
            </a:xfrm>
            <a:prstGeom prst="rect">
              <a:avLst/>
            </a:prstGeom>
          </p:spPr>
        </p:pic>
        <p:sp>
          <p:nvSpPr>
            <p:cNvPr id="19" name="文本框 18">
              <a:extLst>
                <a:ext uri="{FF2B5EF4-FFF2-40B4-BE49-F238E27FC236}">
                  <a16:creationId xmlns:a16="http://schemas.microsoft.com/office/drawing/2014/main" id="{C5620A11-DA5D-4340-B7CF-656CFCD3B117}"/>
                </a:ext>
              </a:extLst>
            </p:cNvPr>
            <p:cNvSpPr txBox="1"/>
            <p:nvPr/>
          </p:nvSpPr>
          <p:spPr>
            <a:xfrm>
              <a:off x="5032952" y="2983468"/>
              <a:ext cx="3896466" cy="369975"/>
            </a:xfrm>
            <a:prstGeom prst="rect">
              <a:avLst/>
            </a:prstGeom>
            <a:noFill/>
          </p:spPr>
          <p:txBody>
            <a:bodyPr wrap="square" rtlCol="0">
              <a:spAutoFit/>
            </a:bodyPr>
            <a:lstStyle/>
            <a:p>
              <a:pPr algn="ctr"/>
              <a:r>
                <a:rPr lang="en-US" altLang="zh-CN" sz="1600" baseline="0" dirty="0">
                  <a:latin typeface="微软雅黑" panose="020B0503020204020204" pitchFamily="34" charset="-122"/>
                  <a:ea typeface="微软雅黑" panose="020B0503020204020204" pitchFamily="34" charset="-122"/>
                </a:rPr>
                <a:t>Time-of-flight</a:t>
              </a:r>
              <a:endParaRPr lang="zh-CN" altLang="en-US" sz="1600" baseline="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63114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8FC29EF5-CFED-4471-B336-EB39C146F4CA}"/>
              </a:ext>
            </a:extLst>
          </p:cNvPr>
          <p:cNvSpPr>
            <a:spLocks noGrp="1" noChangeArrowheads="1"/>
          </p:cNvSpPr>
          <p:nvPr>
            <p:ph type="title"/>
          </p:nvPr>
        </p:nvSpPr>
        <p:spPr>
          <a:xfrm>
            <a:off x="152400" y="274638"/>
            <a:ext cx="6858000" cy="563562"/>
          </a:xfrm>
        </p:spPr>
        <p:txBody>
          <a:bodyPr>
            <a:normAutofit fontScale="90000"/>
          </a:bodyPr>
          <a:lstStyle/>
          <a:p>
            <a:pPr algn="l" eaLnBrk="1" hangingPunct="1"/>
            <a:r>
              <a:rPr lang="zh-CN" altLang="en-US" sz="4000" b="1" dirty="0">
                <a:solidFill>
                  <a:schemeClr val="bg1"/>
                </a:solidFill>
                <a:latin typeface="微软雅黑" panose="020B0503020204020204" pitchFamily="34" charset="-122"/>
                <a:ea typeface="微软雅黑" panose="020B0503020204020204" pitchFamily="34" charset="-122"/>
              </a:rPr>
              <a:t>研究背景 </a:t>
            </a:r>
            <a:r>
              <a:rPr lang="en-US" altLang="zh-CN" b="1" dirty="0">
                <a:latin typeface="微软雅黑" panose="020B0503020204020204" pitchFamily="34" charset="-122"/>
                <a:ea typeface="微软雅黑" panose="020B0503020204020204" pitchFamily="34" charset="-122"/>
              </a:rPr>
              <a:t>- </a:t>
            </a:r>
            <a:r>
              <a:rPr lang="en-US" altLang="zh-CN" sz="4000" b="1" dirty="0">
                <a:solidFill>
                  <a:schemeClr val="bg1"/>
                </a:solidFill>
                <a:latin typeface="微软雅黑" panose="020B0503020204020204" pitchFamily="34" charset="-122"/>
                <a:ea typeface="微软雅黑" panose="020B0503020204020204" pitchFamily="34" charset="-122"/>
              </a:rPr>
              <a:t>STCF ECAL</a:t>
            </a:r>
            <a:endParaRPr lang="zh-CN" altLang="zh-CN" sz="4000" b="1" dirty="0">
              <a:solidFill>
                <a:schemeClr val="bg1"/>
              </a:solidFill>
              <a:latin typeface="微软雅黑" panose="020B0503020204020204" pitchFamily="34" charset="-122"/>
              <a:ea typeface="微软雅黑" panose="020B0503020204020204" pitchFamily="34" charset="-122"/>
            </a:endParaRPr>
          </a:p>
        </p:txBody>
      </p:sp>
      <p:sp>
        <p:nvSpPr>
          <p:cNvPr id="4099" name="Rectangle 10">
            <a:extLst>
              <a:ext uri="{FF2B5EF4-FFF2-40B4-BE49-F238E27FC236}">
                <a16:creationId xmlns:a16="http://schemas.microsoft.com/office/drawing/2014/main" id="{CE3F63B9-E0B4-4FB4-8207-B17B5D85DCEF}"/>
              </a:ext>
            </a:extLst>
          </p:cNvPr>
          <p:cNvSpPr>
            <a:spLocks noGrp="1" noChangeArrowheads="1"/>
          </p:cNvSpPr>
          <p:nvPr>
            <p:ph idx="1"/>
          </p:nvPr>
        </p:nvSpPr>
        <p:spPr>
          <a:xfrm>
            <a:off x="145752" y="1018796"/>
            <a:ext cx="6214230" cy="2791204"/>
          </a:xfrm>
        </p:spPr>
        <p:txBody>
          <a:bodyPr vert="horz" wrap="square" lIns="90000" tIns="46800" rIns="91440" bIns="45720" numCol="1" anchor="t" anchorCtr="0" compatLnSpc="1">
            <a:normAutofit fontScale="92500" lnSpcReduction="10000"/>
          </a:bodyPr>
          <a:lstStyle/>
          <a:p>
            <a:pPr eaLnBrk="1" hangingPunct="1">
              <a:lnSpc>
                <a:spcPct val="100000"/>
              </a:lnSpc>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高对撞亮度下的探测方案</a:t>
            </a:r>
            <a:endParaRPr lang="en-US" altLang="zh-CN" sz="2000" dirty="0">
              <a:latin typeface="微软雅黑" panose="020B0503020204020204" pitchFamily="34" charset="-122"/>
              <a:ea typeface="微软雅黑" panose="020B0503020204020204" pitchFamily="34" charset="-122"/>
            </a:endParaRPr>
          </a:p>
          <a:p>
            <a:pPr lvl="1" eaLnBrk="1" hangingPunct="1">
              <a:lnSpc>
                <a:spcPct val="100000"/>
              </a:lnSpc>
              <a:buFont typeface="Arial" panose="020B0604020202020204" pitchFamily="34" charset="0"/>
              <a:buChar char="•"/>
            </a:pPr>
            <a:r>
              <a:rPr lang="zh-CN" altLang="en-US" sz="1800" dirty="0">
                <a:latin typeface="微软雅黑" panose="020B0503020204020204" pitchFamily="34" charset="-122"/>
                <a:ea typeface="微软雅黑" panose="020B0503020204020204" pitchFamily="34" charset="-122"/>
              </a:rPr>
              <a:t>基于快闪烁晶体的全吸收形量能器</a:t>
            </a:r>
            <a:endParaRPr lang="en-US" altLang="zh-CN" sz="1800" dirty="0">
              <a:latin typeface="微软雅黑" panose="020B0503020204020204" pitchFamily="34" charset="-122"/>
              <a:ea typeface="微软雅黑" panose="020B0503020204020204" pitchFamily="34" charset="-122"/>
            </a:endParaRPr>
          </a:p>
          <a:p>
            <a:pPr lvl="1" eaLnBrk="1" hangingPunct="1">
              <a:lnSpc>
                <a:spcPct val="100000"/>
              </a:lnSpc>
              <a:buFont typeface="Arial" panose="020B0604020202020204" pitchFamily="34" charset="0"/>
              <a:buChar char="•"/>
            </a:pPr>
            <a:r>
              <a:rPr lang="zh-CN" altLang="en-US" sz="1800" dirty="0">
                <a:latin typeface="微软雅黑" panose="020B0503020204020204" pitchFamily="34" charset="-122"/>
                <a:ea typeface="微软雅黑" panose="020B0503020204020204" pitchFamily="34" charset="-122"/>
              </a:rPr>
              <a:t>纯碘化铯（</a:t>
            </a:r>
            <a:r>
              <a:rPr lang="en-US" altLang="zh-CN" sz="1800" dirty="0" err="1">
                <a:latin typeface="微软雅黑" panose="020B0503020204020204" pitchFamily="34" charset="-122"/>
                <a:ea typeface="微软雅黑" panose="020B0503020204020204" pitchFamily="34" charset="-122"/>
              </a:rPr>
              <a:t>pCsI</a:t>
            </a:r>
            <a:r>
              <a:rPr lang="zh-CN" altLang="en-US" sz="1800" dirty="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a:p>
            <a:pPr lvl="2" eaLnBrk="1" hangingPunct="1">
              <a:lnSpc>
                <a:spcPct val="10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发光衰减时间短</a:t>
            </a:r>
            <a:endParaRPr lang="en-US" altLang="zh-CN" sz="1600" dirty="0">
              <a:latin typeface="微软雅黑" panose="020B0503020204020204" pitchFamily="34" charset="-122"/>
              <a:ea typeface="微软雅黑" panose="020B0503020204020204" pitchFamily="34" charset="-122"/>
            </a:endParaRPr>
          </a:p>
          <a:p>
            <a:pPr lvl="2" eaLnBrk="1" hangingPunct="1">
              <a:lnSpc>
                <a:spcPct val="10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抗辐照性能好</a:t>
            </a:r>
            <a:endParaRPr lang="en-US" altLang="zh-CN" sz="1600" dirty="0">
              <a:latin typeface="微软雅黑" panose="020B0503020204020204" pitchFamily="34" charset="-122"/>
              <a:ea typeface="微软雅黑" panose="020B0503020204020204" pitchFamily="34" charset="-122"/>
            </a:endParaRPr>
          </a:p>
          <a:p>
            <a:pPr lvl="1" eaLnBrk="1" hangingPunct="1">
              <a:lnSpc>
                <a:spcPct val="100000"/>
              </a:lnSpc>
              <a:buFont typeface="Arial" panose="020B0604020202020204" pitchFamily="34" charset="0"/>
              <a:buChar char="•"/>
            </a:pPr>
            <a:r>
              <a:rPr lang="zh-CN" altLang="en-US" sz="1800" dirty="0">
                <a:latin typeface="微软雅黑" panose="020B0503020204020204" pitchFamily="34" charset="-122"/>
                <a:ea typeface="微软雅黑" panose="020B0503020204020204" pitchFamily="34" charset="-122"/>
              </a:rPr>
              <a:t>雪崩光电二极管（</a:t>
            </a:r>
            <a:r>
              <a:rPr lang="en-US" altLang="zh-CN" sz="1800" dirty="0">
                <a:latin typeface="微软雅黑" panose="020B0503020204020204" pitchFamily="34" charset="-122"/>
                <a:ea typeface="微软雅黑" panose="020B0503020204020204" pitchFamily="34" charset="-122"/>
              </a:rPr>
              <a:t>APD</a:t>
            </a:r>
            <a:r>
              <a:rPr lang="zh-CN" altLang="en-US" sz="1800" dirty="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a:p>
            <a:pPr lvl="2" eaLnBrk="1" hangingPunct="1">
              <a:lnSpc>
                <a:spcPct val="10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内部增益</a:t>
            </a:r>
            <a:endParaRPr lang="en-US" altLang="zh-CN" sz="1600" dirty="0">
              <a:latin typeface="微软雅黑" panose="020B0503020204020204" pitchFamily="34" charset="-122"/>
              <a:ea typeface="微软雅黑" panose="020B0503020204020204" pitchFamily="34" charset="-122"/>
            </a:endParaRPr>
          </a:p>
          <a:p>
            <a:pPr lvl="2" eaLnBrk="1" hangingPunct="1">
              <a:lnSpc>
                <a:spcPct val="10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抗磁场</a:t>
            </a:r>
            <a:endParaRPr lang="en-US" altLang="zh-CN" sz="1600" dirty="0">
              <a:latin typeface="微软雅黑" panose="020B0503020204020204" pitchFamily="34" charset="-122"/>
              <a:ea typeface="微软雅黑" panose="020B0503020204020204" pitchFamily="34" charset="-122"/>
            </a:endParaRPr>
          </a:p>
          <a:p>
            <a:pPr lvl="2" eaLnBrk="1" hangingPunct="1">
              <a:lnSpc>
                <a:spcPct val="10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动态范围大</a:t>
            </a:r>
          </a:p>
        </p:txBody>
      </p:sp>
      <p:sp>
        <p:nvSpPr>
          <p:cNvPr id="8" name="灯片编号占位符 7">
            <a:extLst>
              <a:ext uri="{FF2B5EF4-FFF2-40B4-BE49-F238E27FC236}">
                <a16:creationId xmlns:a16="http://schemas.microsoft.com/office/drawing/2014/main" id="{4558FBB7-3720-460A-A2E3-2F5CB5FD5971}"/>
              </a:ext>
            </a:extLst>
          </p:cNvPr>
          <p:cNvSpPr>
            <a:spLocks noGrp="1"/>
          </p:cNvSpPr>
          <p:nvPr>
            <p:ph type="sldNum" sz="quarter" idx="12"/>
          </p:nvPr>
        </p:nvSpPr>
        <p:spPr/>
        <p:txBody>
          <a:bodyPr/>
          <a:lstStyle/>
          <a:p>
            <a:pPr>
              <a:defRPr/>
            </a:pPr>
            <a:fld id="{D24506D5-508D-4E86-B481-02084AE77EBF}" type="slidenum">
              <a:rPr lang="en-US" altLang="zh-CN" smtClean="0">
                <a:latin typeface="微软雅黑" panose="020B0503020204020204" pitchFamily="34" charset="-122"/>
                <a:ea typeface="微软雅黑" panose="020B0503020204020204" pitchFamily="34" charset="-122"/>
              </a:rPr>
              <a:pPr>
                <a:defRPr/>
              </a:pPr>
              <a:t>5</a:t>
            </a:fld>
            <a:endParaRPr lang="en-US" altLang="zh-CN"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FFB325C4-F34C-4B9A-9586-5FC2440F83D0}"/>
              </a:ext>
            </a:extLst>
          </p:cNvPr>
          <p:cNvGrpSpPr/>
          <p:nvPr/>
        </p:nvGrpSpPr>
        <p:grpSpPr>
          <a:xfrm>
            <a:off x="718907" y="3854320"/>
            <a:ext cx="4387442" cy="2595725"/>
            <a:chOff x="507216" y="4534461"/>
            <a:chExt cx="3920522" cy="2172462"/>
          </a:xfrm>
        </p:grpSpPr>
        <p:pic>
          <p:nvPicPr>
            <p:cNvPr id="13" name="图片 1">
              <a:extLst>
                <a:ext uri="{FF2B5EF4-FFF2-40B4-BE49-F238E27FC236}">
                  <a16:creationId xmlns:a16="http://schemas.microsoft.com/office/drawing/2014/main" id="{D815E3A7-AFA0-4B87-BC43-A5E4F29C69ED}"/>
                </a:ext>
              </a:extLst>
            </p:cNvPr>
            <p:cNvPicPr>
              <a:picLocks noChangeAspect="1"/>
            </p:cNvPicPr>
            <p:nvPr/>
          </p:nvPicPr>
          <p:blipFill rotWithShape="1">
            <a:blip r:embed="rId3">
              <a:extLst>
                <a:ext uri="{28A0092B-C50C-407E-A947-70E740481C1C}">
                  <a14:useLocalDpi xmlns:a14="http://schemas.microsoft.com/office/drawing/2010/main" val="0"/>
                </a:ext>
              </a:extLst>
            </a:blip>
            <a:srcRect l="1" t="7409" r="10976"/>
            <a:stretch/>
          </p:blipFill>
          <p:spPr bwMode="auto">
            <a:xfrm>
              <a:off x="507216" y="4534461"/>
              <a:ext cx="2810146" cy="209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3">
              <a:extLst>
                <a:ext uri="{FF2B5EF4-FFF2-40B4-BE49-F238E27FC236}">
                  <a16:creationId xmlns:a16="http://schemas.microsoft.com/office/drawing/2014/main" id="{3793C461-918C-46E1-8383-0DD40411E7D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5469" y="4534461"/>
              <a:ext cx="1032269" cy="106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
              <a:extLst>
                <a:ext uri="{FF2B5EF4-FFF2-40B4-BE49-F238E27FC236}">
                  <a16:creationId xmlns:a16="http://schemas.microsoft.com/office/drawing/2014/main" id="{928117BD-DF2C-49ED-B66A-25F3B0F612C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9739" y="5589636"/>
              <a:ext cx="1024014" cy="111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ectangle 10">
            <a:extLst>
              <a:ext uri="{FF2B5EF4-FFF2-40B4-BE49-F238E27FC236}">
                <a16:creationId xmlns:a16="http://schemas.microsoft.com/office/drawing/2014/main" id="{73D78CEC-F6F8-462A-B10B-8B4257463F76}"/>
              </a:ext>
            </a:extLst>
          </p:cNvPr>
          <p:cNvSpPr txBox="1">
            <a:spLocks noChangeArrowheads="1"/>
          </p:cNvSpPr>
          <p:nvPr/>
        </p:nvSpPr>
        <p:spPr>
          <a:xfrm>
            <a:off x="6172200" y="1066800"/>
            <a:ext cx="5867400" cy="2423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Times New Roman" panose="02020603050405020304" pitchFamily="18" charset="0"/>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Times New Roman" panose="02020603050405020304" pitchFamily="18"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读出电子学设计的挑战</a:t>
            </a:r>
            <a:endParaRPr lang="en-US" altLang="zh-CN" sz="2000" dirty="0">
              <a:latin typeface="微软雅黑" panose="020B0503020204020204" pitchFamily="34" charset="-122"/>
              <a:ea typeface="微软雅黑" panose="020B0503020204020204" pitchFamily="34" charset="-122"/>
            </a:endParaRPr>
          </a:p>
          <a:p>
            <a:pPr lvl="1" fontAlgn="auto">
              <a:spcAft>
                <a:spcPts val="0"/>
              </a:spcAft>
            </a:pPr>
            <a:r>
              <a:rPr lang="zh-CN" altLang="en-US" sz="1800" dirty="0">
                <a:latin typeface="微软雅黑" panose="020B0503020204020204" pitchFamily="34" charset="-122"/>
                <a:ea typeface="微软雅黑" panose="020B0503020204020204" pitchFamily="34" charset="-122"/>
              </a:rPr>
              <a:t>低噪声</a:t>
            </a:r>
            <a:endParaRPr lang="en-US" altLang="zh-CN" sz="1800" dirty="0">
              <a:latin typeface="微软雅黑" panose="020B0503020204020204" pitchFamily="34" charset="-122"/>
              <a:ea typeface="微软雅黑" panose="020B0503020204020204" pitchFamily="34" charset="-122"/>
            </a:endParaRPr>
          </a:p>
          <a:p>
            <a:pPr lvl="2" fontAlgn="auto">
              <a:spcAft>
                <a:spcPts val="0"/>
              </a:spcAft>
              <a:buFont typeface="Wingdings" panose="05000000000000000000" pitchFamily="2" charset="2"/>
              <a:buChar char="p"/>
            </a:pPr>
            <a:r>
              <a:rPr lang="en-US" altLang="zh-CN" sz="1600" dirty="0">
                <a:latin typeface="微软雅黑" panose="020B0503020204020204" pitchFamily="34" charset="-122"/>
                <a:ea typeface="微软雅黑" panose="020B0503020204020204" pitchFamily="34" charset="-122"/>
              </a:rPr>
              <a:t>&lt;2.4</a:t>
            </a:r>
            <a:r>
              <a:rPr lang="zh-CN" altLang="en-US" sz="1600" dirty="0">
                <a:latin typeface="微软雅黑" panose="020B0503020204020204" pitchFamily="34" charset="-122"/>
                <a:ea typeface="微软雅黑" panose="020B0503020204020204" pitchFamily="34" charset="-122"/>
              </a:rPr>
              <a:t>𝑓𝐶</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𝑀𝑒𝑉</a:t>
            </a:r>
            <a:r>
              <a:rPr lang="en-US" altLang="zh-CN" sz="1600" dirty="0">
                <a:latin typeface="微软雅黑" panose="020B0503020204020204" pitchFamily="34" charset="-122"/>
                <a:ea typeface="微软雅黑" panose="020B0503020204020204" pitchFamily="34" charset="-122"/>
              </a:rPr>
              <a:t>)</a:t>
            </a:r>
          </a:p>
          <a:p>
            <a:pPr lvl="1" fontAlgn="auto">
              <a:spcAft>
                <a:spcPts val="0"/>
              </a:spcAft>
            </a:pPr>
            <a:r>
              <a:rPr lang="zh-CN" altLang="en-US" sz="1800" dirty="0">
                <a:latin typeface="微软雅黑" panose="020B0503020204020204" pitchFamily="34" charset="-122"/>
                <a:ea typeface="微软雅黑" panose="020B0503020204020204" pitchFamily="34" charset="-122"/>
              </a:rPr>
              <a:t>高时间分辨</a:t>
            </a:r>
            <a:endParaRPr lang="en-US" altLang="zh-CN" sz="1800" dirty="0">
              <a:latin typeface="微软雅黑" panose="020B0503020204020204" pitchFamily="34" charset="-122"/>
              <a:ea typeface="微软雅黑" panose="020B0503020204020204" pitchFamily="34" charset="-122"/>
            </a:endParaRPr>
          </a:p>
          <a:p>
            <a:pPr lvl="2" fontAlgn="auto">
              <a:spcAft>
                <a:spcPts val="0"/>
              </a:spcAft>
              <a:buFont typeface="Wingdings" panose="05000000000000000000" pitchFamily="2" charset="2"/>
              <a:buChar char="p"/>
            </a:pPr>
            <a:r>
              <a:rPr lang="en-US" altLang="zh-CN" sz="1600" dirty="0">
                <a:latin typeface="微软雅黑" panose="020B0503020204020204" pitchFamily="34" charset="-122"/>
                <a:ea typeface="微软雅黑" panose="020B0503020204020204" pitchFamily="34" charset="-122"/>
              </a:rPr>
              <a:t>&lt;200 </a:t>
            </a:r>
            <a:r>
              <a:rPr lang="zh-CN" altLang="en-US" sz="1600" dirty="0">
                <a:latin typeface="微软雅黑" panose="020B0503020204020204" pitchFamily="34" charset="-122"/>
                <a:ea typeface="微软雅黑" panose="020B0503020204020204" pitchFamily="34" charset="-122"/>
              </a:rPr>
              <a:t>𝑝𝑠</a:t>
            </a:r>
            <a:r>
              <a:rPr lang="en-US" altLang="zh-CN" sz="1600" dirty="0">
                <a:latin typeface="微软雅黑" panose="020B0503020204020204" pitchFamily="34" charset="-122"/>
                <a:ea typeface="微软雅黑" panose="020B0503020204020204" pitchFamily="34" charset="-122"/>
              </a:rPr>
              <a:t>@2400</a:t>
            </a:r>
            <a:r>
              <a:rPr lang="zh-CN" altLang="en-US" sz="1600" dirty="0">
                <a:latin typeface="微软雅黑" panose="020B0503020204020204" pitchFamily="34" charset="-122"/>
                <a:ea typeface="微软雅黑" panose="020B0503020204020204" pitchFamily="34" charset="-122"/>
              </a:rPr>
              <a:t>𝑓𝐶</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𝐺𝑒𝑉</a:t>
            </a:r>
            <a:r>
              <a:rPr lang="en-US" altLang="zh-CN" sz="1600" dirty="0">
                <a:latin typeface="微软雅黑" panose="020B0503020204020204" pitchFamily="34" charset="-122"/>
                <a:ea typeface="微软雅黑" panose="020B0503020204020204" pitchFamily="34" charset="-122"/>
              </a:rPr>
              <a:t>), &lt;1</a:t>
            </a:r>
            <a:r>
              <a:rPr lang="zh-CN" altLang="en-US" sz="1600" dirty="0">
                <a:latin typeface="微软雅黑" panose="020B0503020204020204" pitchFamily="34" charset="-122"/>
                <a:ea typeface="微软雅黑" panose="020B0503020204020204" pitchFamily="34" charset="-122"/>
              </a:rPr>
              <a:t>𝑛𝑠</a:t>
            </a:r>
            <a:r>
              <a:rPr lang="en-US" altLang="zh-CN" sz="1600" dirty="0">
                <a:latin typeface="微软雅黑" panose="020B0503020204020204" pitchFamily="34" charset="-122"/>
                <a:ea typeface="微软雅黑" panose="020B0503020204020204" pitchFamily="34" charset="-122"/>
              </a:rPr>
              <a:t>@240</a:t>
            </a:r>
            <a:r>
              <a:rPr lang="zh-CN" altLang="en-US" sz="1600" dirty="0">
                <a:latin typeface="微软雅黑" panose="020B0503020204020204" pitchFamily="34" charset="-122"/>
                <a:ea typeface="微软雅黑" panose="020B0503020204020204" pitchFamily="34" charset="-122"/>
              </a:rPr>
              <a:t>𝑓𝐶</a:t>
            </a:r>
            <a:r>
              <a:rPr lang="en-US" altLang="zh-CN" sz="1600" dirty="0">
                <a:latin typeface="微软雅黑" panose="020B0503020204020204" pitchFamily="34" charset="-122"/>
                <a:ea typeface="微软雅黑" panose="020B0503020204020204" pitchFamily="34" charset="-122"/>
              </a:rPr>
              <a:t>(100</a:t>
            </a:r>
            <a:r>
              <a:rPr lang="zh-CN" altLang="en-US" sz="1600" dirty="0">
                <a:latin typeface="微软雅黑" panose="020B0503020204020204" pitchFamily="34" charset="-122"/>
                <a:ea typeface="微软雅黑" panose="020B0503020204020204" pitchFamily="34" charset="-122"/>
              </a:rPr>
              <a:t>𝑀𝑒𝑉</a:t>
            </a:r>
            <a:r>
              <a:rPr lang="en-US" altLang="zh-CN" sz="1600" dirty="0">
                <a:latin typeface="微软雅黑" panose="020B0503020204020204" pitchFamily="34" charset="-122"/>
                <a:ea typeface="微软雅黑" panose="020B0503020204020204" pitchFamily="34" charset="-122"/>
              </a:rPr>
              <a:t>)</a:t>
            </a:r>
          </a:p>
          <a:p>
            <a:pPr lvl="1" fontAlgn="auto">
              <a:spcAft>
                <a:spcPts val="0"/>
              </a:spcAft>
            </a:pPr>
            <a:r>
              <a:rPr lang="zh-CN" altLang="en-US" sz="1800" dirty="0">
                <a:latin typeface="微软雅黑" panose="020B0503020204020204" pitchFamily="34" charset="-122"/>
                <a:ea typeface="微软雅黑" panose="020B0503020204020204" pitchFamily="34" charset="-122"/>
              </a:rPr>
              <a:t>高采样率</a:t>
            </a:r>
            <a:endParaRPr lang="en-US" altLang="zh-CN" sz="1800" dirty="0">
              <a:latin typeface="微软雅黑" panose="020B0503020204020204" pitchFamily="34" charset="-122"/>
              <a:ea typeface="微软雅黑" panose="020B0503020204020204" pitchFamily="34" charset="-122"/>
            </a:endParaRPr>
          </a:p>
          <a:p>
            <a:pPr lvl="2" fontAlgn="auto">
              <a:spcAft>
                <a:spcPts val="0"/>
              </a:spcAft>
              <a:buFont typeface="Wingdings" panose="05000000000000000000" pitchFamily="2" charset="2"/>
              <a:buChar char="p"/>
            </a:pPr>
            <a:r>
              <a:rPr lang="en-US" altLang="zh-CN" sz="1600" dirty="0">
                <a:latin typeface="微软雅黑" panose="020B0503020204020204" pitchFamily="34" charset="-122"/>
                <a:ea typeface="微软雅黑" panose="020B0503020204020204" pitchFamily="34" charset="-122"/>
              </a:rPr>
              <a:t>Up to ~MHz at </a:t>
            </a:r>
            <a:r>
              <a:rPr lang="en-US" altLang="zh-CN" sz="1600" dirty="0" err="1">
                <a:latin typeface="微软雅黑" panose="020B0503020204020204" pitchFamily="34" charset="-122"/>
                <a:ea typeface="微软雅黑" panose="020B0503020204020204" pitchFamily="34" charset="-122"/>
              </a:rPr>
              <a:t>EndCap</a:t>
            </a:r>
            <a:endParaRPr lang="en-US" altLang="zh-CN" sz="1600" dirty="0">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a16="http://schemas.microsoft.com/office/drawing/2014/main" id="{73F4B9CA-6BB0-4655-8D5B-92797AEE5EA9}"/>
              </a:ext>
            </a:extLst>
          </p:cNvPr>
          <p:cNvGrpSpPr/>
          <p:nvPr/>
        </p:nvGrpSpPr>
        <p:grpSpPr>
          <a:xfrm>
            <a:off x="6781800" y="3667919"/>
            <a:ext cx="4231228" cy="3151262"/>
            <a:chOff x="6781800" y="3667919"/>
            <a:chExt cx="4231228" cy="3151262"/>
          </a:xfrm>
        </p:grpSpPr>
        <p:sp>
          <p:nvSpPr>
            <p:cNvPr id="19" name="矩形 18">
              <a:extLst>
                <a:ext uri="{FF2B5EF4-FFF2-40B4-BE49-F238E27FC236}">
                  <a16:creationId xmlns:a16="http://schemas.microsoft.com/office/drawing/2014/main" id="{E67A3351-BC85-4579-B97B-E8971C26FABA}"/>
                </a:ext>
              </a:extLst>
            </p:cNvPr>
            <p:cNvSpPr/>
            <p:nvPr/>
          </p:nvSpPr>
          <p:spPr>
            <a:xfrm>
              <a:off x="7717915" y="3667919"/>
              <a:ext cx="2646878" cy="338554"/>
            </a:xfrm>
            <a:prstGeom prst="rect">
              <a:avLst/>
            </a:prstGeom>
          </p:spPr>
          <p:txBody>
            <a:bodyPr wrap="none">
              <a:spAutoFit/>
            </a:bodyPr>
            <a:lstStyle/>
            <a:p>
              <a:pPr algn="ctr"/>
              <a:r>
                <a:rPr lang="zh-CN" altLang="en-US" sz="1600" b="1" baseline="0" dirty="0">
                  <a:latin typeface="微软雅黑" panose="020B0503020204020204" pitchFamily="34" charset="-122"/>
                  <a:ea typeface="微软雅黑" panose="020B0503020204020204" pitchFamily="34" charset="-122"/>
                  <a:cs typeface="Arial" panose="020B0604020202020204" pitchFamily="34" charset="0"/>
                </a:rPr>
                <a:t>不同角度晶体的本底计数率</a:t>
              </a:r>
              <a:endParaRPr lang="en-US" altLang="zh-CN" sz="1600" b="1" baseline="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a:extLst>
                <a:ext uri="{FF2B5EF4-FFF2-40B4-BE49-F238E27FC236}">
                  <a16:creationId xmlns:a16="http://schemas.microsoft.com/office/drawing/2014/main" id="{E6DE17CE-A762-4BD7-AA1B-85C482D56306}"/>
                </a:ext>
              </a:extLst>
            </p:cNvPr>
            <p:cNvPicPr>
              <a:picLocks noChangeAspect="1"/>
            </p:cNvPicPr>
            <p:nvPr/>
          </p:nvPicPr>
          <p:blipFill>
            <a:blip r:embed="rId6"/>
            <a:stretch>
              <a:fillRect/>
            </a:stretch>
          </p:blipFill>
          <p:spPr>
            <a:xfrm>
              <a:off x="6781800" y="3987637"/>
              <a:ext cx="4231228" cy="2831544"/>
            </a:xfrm>
            <a:prstGeom prst="rect">
              <a:avLst/>
            </a:prstGeom>
          </p:spPr>
        </p:pic>
      </p:grpSp>
      <p:sp>
        <p:nvSpPr>
          <p:cNvPr id="16" name="矩形 15">
            <a:extLst>
              <a:ext uri="{FF2B5EF4-FFF2-40B4-BE49-F238E27FC236}">
                <a16:creationId xmlns:a16="http://schemas.microsoft.com/office/drawing/2014/main" id="{6358FB70-9428-4795-B1D6-E5DA8C5AA5E3}"/>
              </a:ext>
            </a:extLst>
          </p:cNvPr>
          <p:cNvSpPr/>
          <p:nvPr/>
        </p:nvSpPr>
        <p:spPr>
          <a:xfrm>
            <a:off x="3095542" y="1855611"/>
            <a:ext cx="2117887" cy="660245"/>
          </a:xfrm>
          <a:prstGeom prst="rect">
            <a:avLst/>
          </a:prstGeom>
        </p:spPr>
        <p:txBody>
          <a:bodyPr wrap="none">
            <a:spAutoFit/>
          </a:bodyPr>
          <a:lstStyle/>
          <a:p>
            <a:pPr marL="0" lvl="2" indent="284400" eaLnBrk="1" hangingPunct="1">
              <a:lnSpc>
                <a:spcPct val="130000"/>
              </a:lnSpc>
              <a:buFont typeface="Wingdings" panose="05000000000000000000" pitchFamily="2" charset="2"/>
              <a:buChar char="p"/>
            </a:pPr>
            <a:r>
              <a:rPr lang="zh-CN" altLang="en-US" sz="1500" baseline="0" dirty="0">
                <a:solidFill>
                  <a:srgbClr val="00B050"/>
                </a:solidFill>
                <a:latin typeface="Times New Roman" panose="02020603050405020304" pitchFamily="18" charset="0"/>
                <a:ea typeface="黑体" panose="02010609060101010101" pitchFamily="49" charset="-122"/>
              </a:rPr>
              <a:t>荧光产额偏低</a:t>
            </a:r>
            <a:endParaRPr lang="en-US" altLang="zh-CN" sz="1500" baseline="0" dirty="0">
              <a:solidFill>
                <a:srgbClr val="00B050"/>
              </a:solidFill>
              <a:latin typeface="Times New Roman" panose="02020603050405020304" pitchFamily="18" charset="0"/>
              <a:ea typeface="黑体" panose="02010609060101010101" pitchFamily="49" charset="-122"/>
            </a:endParaRPr>
          </a:p>
          <a:p>
            <a:pPr marL="0" lvl="2" eaLnBrk="1" hangingPunct="1">
              <a:lnSpc>
                <a:spcPct val="130000"/>
              </a:lnSpc>
            </a:pPr>
            <a:r>
              <a:rPr lang="en-US" altLang="zh-CN" sz="1500" baseline="0" dirty="0">
                <a:solidFill>
                  <a:srgbClr val="00B050"/>
                </a:solidFill>
                <a:latin typeface="Times New Roman" panose="02020603050405020304" pitchFamily="18" charset="0"/>
                <a:ea typeface="黑体" panose="02010609060101010101" pitchFamily="49" charset="-122"/>
              </a:rPr>
              <a:t>     BESIII </a:t>
            </a:r>
            <a:r>
              <a:rPr lang="en-US" altLang="zh-CN" sz="1500" baseline="0" dirty="0" err="1">
                <a:solidFill>
                  <a:srgbClr val="00B050"/>
                </a:solidFill>
                <a:latin typeface="Times New Roman" panose="02020603050405020304" pitchFamily="18" charset="0"/>
                <a:ea typeface="黑体" panose="02010609060101010101" pitchFamily="49" charset="-122"/>
              </a:rPr>
              <a:t>CsI</a:t>
            </a:r>
            <a:r>
              <a:rPr lang="en-US" altLang="zh-CN" sz="1500" baseline="0" dirty="0">
                <a:solidFill>
                  <a:srgbClr val="00B050"/>
                </a:solidFill>
                <a:latin typeface="Times New Roman" panose="02020603050405020304" pitchFamily="18" charset="0"/>
                <a:ea typeface="黑体" panose="02010609060101010101" pitchFamily="49" charset="-122"/>
              </a:rPr>
              <a:t>(Tl)</a:t>
            </a:r>
            <a:r>
              <a:rPr lang="zh-CN" altLang="en-US" sz="1500" baseline="0" dirty="0">
                <a:solidFill>
                  <a:srgbClr val="00B050"/>
                </a:solidFill>
                <a:latin typeface="Times New Roman" panose="02020603050405020304" pitchFamily="18" charset="0"/>
                <a:ea typeface="黑体" panose="02010609060101010101" pitchFamily="49" charset="-122"/>
              </a:rPr>
              <a:t>的</a:t>
            </a:r>
            <a:r>
              <a:rPr lang="en-US" altLang="zh-CN" sz="1500" baseline="0" dirty="0">
                <a:solidFill>
                  <a:srgbClr val="00B050"/>
                </a:solidFill>
                <a:latin typeface="Times New Roman" panose="02020603050405020304" pitchFamily="18" charset="0"/>
                <a:ea typeface="黑体" panose="02010609060101010101" pitchFamily="49" charset="-122"/>
              </a:rPr>
              <a:t>1/40</a:t>
            </a:r>
          </a:p>
        </p:txBody>
      </p:sp>
      <p:sp>
        <p:nvSpPr>
          <p:cNvPr id="17" name="矩形 16">
            <a:extLst>
              <a:ext uri="{FF2B5EF4-FFF2-40B4-BE49-F238E27FC236}">
                <a16:creationId xmlns:a16="http://schemas.microsoft.com/office/drawing/2014/main" id="{6DA62B3C-DED2-4B98-A045-6109E58F3E23}"/>
              </a:ext>
            </a:extLst>
          </p:cNvPr>
          <p:cNvSpPr/>
          <p:nvPr/>
        </p:nvSpPr>
        <p:spPr>
          <a:xfrm>
            <a:off x="3095542" y="2830037"/>
            <a:ext cx="2010807" cy="660245"/>
          </a:xfrm>
          <a:prstGeom prst="rect">
            <a:avLst/>
          </a:prstGeom>
        </p:spPr>
        <p:txBody>
          <a:bodyPr wrap="none">
            <a:spAutoFit/>
          </a:bodyPr>
          <a:lstStyle/>
          <a:p>
            <a:pPr marL="0" lvl="2" indent="284400" eaLnBrk="1" hangingPunct="1">
              <a:lnSpc>
                <a:spcPct val="130000"/>
              </a:lnSpc>
              <a:buFont typeface="Wingdings" panose="05000000000000000000" pitchFamily="2" charset="2"/>
              <a:buChar char="p"/>
            </a:pPr>
            <a:r>
              <a:rPr lang="zh-CN" altLang="en-US" sz="1500" baseline="0" dirty="0">
                <a:solidFill>
                  <a:srgbClr val="00B050"/>
                </a:solidFill>
                <a:latin typeface="Times New Roman" panose="02020603050405020304" pitchFamily="18" charset="0"/>
                <a:ea typeface="黑体" panose="02010609060101010101" pitchFamily="49" charset="-122"/>
              </a:rPr>
              <a:t>结电容、漏电流大</a:t>
            </a:r>
          </a:p>
          <a:p>
            <a:pPr marL="0" lvl="2" eaLnBrk="1" hangingPunct="1">
              <a:lnSpc>
                <a:spcPct val="130000"/>
              </a:lnSpc>
            </a:pPr>
            <a:r>
              <a:rPr lang="en-US" altLang="zh-CN" sz="1500" baseline="0" dirty="0">
                <a:solidFill>
                  <a:srgbClr val="00B050"/>
                </a:solidFill>
                <a:latin typeface="Times New Roman" panose="02020603050405020304" pitchFamily="18" charset="0"/>
                <a:ea typeface="黑体" panose="02010609060101010101" pitchFamily="49" charset="-122"/>
              </a:rPr>
              <a:t>     BESIII PD</a:t>
            </a:r>
            <a:r>
              <a:rPr lang="zh-CN" altLang="en-US" sz="1500" baseline="0" dirty="0">
                <a:solidFill>
                  <a:srgbClr val="00B050"/>
                </a:solidFill>
                <a:latin typeface="Times New Roman" panose="02020603050405020304" pitchFamily="18" charset="0"/>
                <a:ea typeface="黑体" panose="02010609060101010101" pitchFamily="49" charset="-122"/>
              </a:rPr>
              <a:t>的数倍</a:t>
            </a:r>
            <a:endParaRPr lang="en-US" altLang="zh-CN" sz="1500" baseline="0" dirty="0">
              <a:solidFill>
                <a:srgbClr val="00B050"/>
              </a:solidFill>
              <a:latin typeface="Times New Roman" panose="02020603050405020304" pitchFamily="18" charset="0"/>
              <a:ea typeface="黑体" panose="02010609060101010101" pitchFamily="49" charset="-122"/>
            </a:endParaRPr>
          </a:p>
        </p:txBody>
      </p:sp>
    </p:spTree>
    <p:extLst>
      <p:ext uri="{BB962C8B-B14F-4D97-AF65-F5344CB8AC3E}">
        <p14:creationId xmlns:p14="http://schemas.microsoft.com/office/powerpoint/2010/main" val="411729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64D08696-492B-4262-FC0C-D7E8D2FE204B}"/>
              </a:ext>
            </a:extLst>
          </p:cNvPr>
          <p:cNvSpPr>
            <a:spLocks noGrp="1" noChangeArrowheads="1"/>
          </p:cNvSpPr>
          <p:nvPr>
            <p:ph type="title"/>
          </p:nvPr>
        </p:nvSpPr>
        <p:spPr>
          <a:xfrm>
            <a:off x="304800" y="240283"/>
            <a:ext cx="5029200" cy="563562"/>
          </a:xfrm>
        </p:spPr>
        <p:txBody>
          <a:bodyPr vert="horz" wrap="square" lIns="72000" tIns="45720" rIns="72000" bIns="45720" numCol="1" anchor="ctr" anchorCtr="0" compatLnSpc="1">
            <a:normAutofit fontScale="90000"/>
          </a:bodyPr>
          <a:lstStyle/>
          <a:p>
            <a:pPr algn="l" eaLnBrk="1" hangingPunct="1"/>
            <a:r>
              <a:rPr lang="zh-CN" altLang="en-US" b="1" dirty="0">
                <a:latin typeface="微软雅黑" panose="020B0503020204020204" pitchFamily="34" charset="-122"/>
                <a:ea typeface="微软雅黑" panose="020B0503020204020204" pitchFamily="34" charset="-122"/>
              </a:rPr>
              <a:t>目录</a:t>
            </a:r>
            <a:endParaRPr lang="zh-CN" altLang="zh-CN" sz="4000" b="1" dirty="0">
              <a:solidFill>
                <a:schemeClr val="bg1"/>
              </a:solidFill>
              <a:latin typeface="微软雅黑" panose="020B0503020204020204" pitchFamily="34" charset="-122"/>
              <a:ea typeface="微软雅黑" panose="020B0503020204020204" pitchFamily="34" charset="-122"/>
            </a:endParaRPr>
          </a:p>
        </p:txBody>
      </p:sp>
      <p:sp>
        <p:nvSpPr>
          <p:cNvPr id="4099" name="Rectangle 10">
            <a:extLst>
              <a:ext uri="{FF2B5EF4-FFF2-40B4-BE49-F238E27FC236}">
                <a16:creationId xmlns:a16="http://schemas.microsoft.com/office/drawing/2014/main" id="{CE3F63B9-E0B4-4FB4-8207-B17B5D85DCEF}"/>
              </a:ext>
            </a:extLst>
          </p:cNvPr>
          <p:cNvSpPr>
            <a:spLocks noGrp="1" noChangeArrowheads="1"/>
          </p:cNvSpPr>
          <p:nvPr>
            <p:ph idx="1"/>
          </p:nvPr>
        </p:nvSpPr>
        <p:spPr>
          <a:xfrm>
            <a:off x="152400" y="1069975"/>
            <a:ext cx="10210800" cy="5202238"/>
          </a:xfrm>
        </p:spPr>
        <p:txBody>
          <a:bodyPr vert="horz" wrap="square" lIns="180000" tIns="180000" rIns="180000" bIns="180000" numCol="1" anchor="t" anchorCtr="0" compatLnSpc="1"/>
          <a:lstStyle/>
          <a:p>
            <a:pPr marL="0" indent="-457200" eaLnBrk="1" hangingPunct="1">
              <a:spcBef>
                <a:spcPts val="1200"/>
              </a:spcBef>
              <a:buFont typeface="+mj-lt"/>
              <a:buAutoNum type="arabicPeriod"/>
            </a:pPr>
            <a:r>
              <a:rPr lang="zh-CN" altLang="en-US" dirty="0">
                <a:solidFill>
                  <a:schemeClr val="tx1">
                    <a:alpha val="30000"/>
                  </a:schemeClr>
                </a:solidFill>
                <a:latin typeface="微软雅黑" panose="020B0503020204020204" pitchFamily="34" charset="-122"/>
                <a:ea typeface="微软雅黑" panose="020B0503020204020204" pitchFamily="34" charset="-122"/>
              </a:rPr>
              <a:t>项目背景</a:t>
            </a:r>
            <a:endParaRPr lang="en-US" altLang="zh-CN" dirty="0">
              <a:solidFill>
                <a:schemeClr val="tx1">
                  <a:alpha val="30000"/>
                </a:schemeClr>
              </a:solidFill>
              <a:latin typeface="微软雅黑" panose="020B0503020204020204" pitchFamily="34" charset="-122"/>
              <a:ea typeface="微软雅黑" panose="020B0503020204020204" pitchFamily="34" charset="-122"/>
            </a:endParaRPr>
          </a:p>
          <a:p>
            <a:pPr marL="0" indent="-457200" eaLnBrk="1" hangingPunct="1">
              <a:spcBef>
                <a:spcPts val="1200"/>
              </a:spcBef>
              <a:buFont typeface="+mj-lt"/>
              <a:buAutoNum type="arabicPeriod"/>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读出电子学设计</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marL="0" indent="-457200" eaLnBrk="1" hangingPunct="1">
              <a:spcBef>
                <a:spcPts val="1200"/>
              </a:spcBef>
              <a:buFont typeface="+mj-lt"/>
              <a:buAutoNum type="arabicPeriod"/>
            </a:pPr>
            <a:r>
              <a:rPr lang="zh-CN" altLang="en-US" dirty="0">
                <a:solidFill>
                  <a:schemeClr val="tx1">
                    <a:alpha val="30000"/>
                  </a:schemeClr>
                </a:solidFill>
                <a:latin typeface="微软雅黑" panose="020B0503020204020204" pitchFamily="34" charset="-122"/>
                <a:ea typeface="微软雅黑" panose="020B0503020204020204" pitchFamily="34" charset="-122"/>
              </a:rPr>
              <a:t>束流测试</a:t>
            </a:r>
            <a:endParaRPr lang="en-US" altLang="zh-CN" dirty="0">
              <a:solidFill>
                <a:schemeClr val="tx1">
                  <a:alpha val="30000"/>
                </a:schemeClr>
              </a:solidFill>
              <a:latin typeface="微软雅黑" panose="020B0503020204020204" pitchFamily="34" charset="-122"/>
              <a:ea typeface="微软雅黑" panose="020B0503020204020204" pitchFamily="34" charset="-122"/>
            </a:endParaRPr>
          </a:p>
          <a:p>
            <a:pPr marL="0" indent="-457200" eaLnBrk="1" hangingPunct="1">
              <a:spcBef>
                <a:spcPts val="1200"/>
              </a:spcBef>
              <a:buFont typeface="+mj-lt"/>
              <a:buAutoNum type="arabicPeriod"/>
            </a:pPr>
            <a:r>
              <a:rPr lang="zh-CN" altLang="en-US"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总结与展望</a:t>
            </a:r>
            <a:endParaRPr lang="zh-CN" altLang="zh-CN"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571500" indent="-571500" eaLnBrk="1" hangingPunct="1">
              <a:buNone/>
            </a:pPr>
            <a:endParaRPr lang="en-US" altLang="zh-CN" sz="2000"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C4756E4E-E3EB-491C-8F12-4871AEC57F1A}"/>
              </a:ext>
            </a:extLst>
          </p:cNvPr>
          <p:cNvSpPr>
            <a:spLocks noGrp="1"/>
          </p:cNvSpPr>
          <p:nvPr>
            <p:ph type="sldNum" sz="quarter" idx="12"/>
          </p:nvPr>
        </p:nvSpPr>
        <p:spPr/>
        <p:txBody>
          <a:bodyPr/>
          <a:lstStyle/>
          <a:p>
            <a:pPr>
              <a:defRPr/>
            </a:pPr>
            <a:fld id="{D24506D5-508D-4E86-B481-02084AE77EBF}" type="slidenum">
              <a:rPr lang="en-US" altLang="zh-CN" smtClean="0">
                <a:latin typeface="微软雅黑" panose="020B0503020204020204" pitchFamily="34" charset="-122"/>
                <a:ea typeface="微软雅黑" panose="020B0503020204020204" pitchFamily="34" charset="-122"/>
              </a:rPr>
              <a:pPr>
                <a:defRPr/>
              </a:pPr>
              <a:t>6</a:t>
            </a:fld>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30650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1">
            <a:extLst>
              <a:ext uri="{FF2B5EF4-FFF2-40B4-BE49-F238E27FC236}">
                <a16:creationId xmlns:a16="http://schemas.microsoft.com/office/drawing/2014/main" id="{EA00891C-BD4D-4C8B-8D8C-5B2C279F1290}"/>
              </a:ext>
            </a:extLst>
          </p:cNvPr>
          <p:cNvSpPr>
            <a:spLocks noGrp="1" noChangeArrowheads="1"/>
          </p:cNvSpPr>
          <p:nvPr>
            <p:ph type="title"/>
          </p:nvPr>
        </p:nvSpPr>
        <p:spPr>
          <a:xfrm>
            <a:off x="152400" y="274638"/>
            <a:ext cx="6858000" cy="563562"/>
          </a:xfrm>
        </p:spPr>
        <p:txBody>
          <a:bodyPr>
            <a:noAutofit/>
          </a:bodyPr>
          <a:lstStyle/>
          <a:p>
            <a:pPr algn="l" eaLnBrk="1" hangingPunct="1"/>
            <a:r>
              <a:rPr lang="zh-CN" altLang="en-US" sz="3600" b="1" dirty="0">
                <a:latin typeface="微软雅黑" panose="020B0503020204020204" pitchFamily="34" charset="-122"/>
                <a:ea typeface="微软雅黑" panose="020B0503020204020204" pitchFamily="34" charset="-122"/>
              </a:rPr>
              <a:t>读出电子学设计</a:t>
            </a:r>
          </a:p>
        </p:txBody>
      </p:sp>
      <p:sp>
        <p:nvSpPr>
          <p:cNvPr id="4099" name="Rectangle 10">
            <a:extLst>
              <a:ext uri="{FF2B5EF4-FFF2-40B4-BE49-F238E27FC236}">
                <a16:creationId xmlns:a16="http://schemas.microsoft.com/office/drawing/2014/main" id="{CE3F63B9-E0B4-4FB4-8207-B17B5D85DCEF}"/>
              </a:ext>
            </a:extLst>
          </p:cNvPr>
          <p:cNvSpPr>
            <a:spLocks noGrp="1" noChangeArrowheads="1"/>
          </p:cNvSpPr>
          <p:nvPr>
            <p:ph idx="1"/>
          </p:nvPr>
        </p:nvSpPr>
        <p:spPr>
          <a:xfrm>
            <a:off x="381000" y="1131851"/>
            <a:ext cx="8610600" cy="5202238"/>
          </a:xfrm>
        </p:spPr>
        <p:txBody>
          <a:bodyPr/>
          <a:lstStyle/>
          <a:p>
            <a:pPr eaLnBrk="1" hangingPunct="1">
              <a:lnSpc>
                <a:spcPct val="130000"/>
              </a:lnSpc>
              <a:buFont typeface="Wingdings" panose="05000000000000000000" pitchFamily="2" charset="2"/>
              <a:buChar char="Ø"/>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基于</a:t>
            </a:r>
            <a:r>
              <a:rPr lang="en-US" altLang="zh-CN" sz="2400" dirty="0">
                <a:latin typeface="微软雅黑" panose="020B0503020204020204" pitchFamily="34" charset="-122"/>
                <a:ea typeface="微软雅黑" panose="020B0503020204020204" pitchFamily="34" charset="-122"/>
              </a:rPr>
              <a:t>CSA</a:t>
            </a:r>
            <a:r>
              <a:rPr lang="zh-CN" altLang="en-US" sz="2400" dirty="0">
                <a:latin typeface="微软雅黑" panose="020B0503020204020204" pitchFamily="34" charset="-122"/>
                <a:ea typeface="微软雅黑" panose="020B0503020204020204" pitchFamily="34" charset="-122"/>
              </a:rPr>
              <a:t>的读出电子学设计</a:t>
            </a:r>
            <a:endParaRPr lang="en-US" altLang="zh-CN" sz="2400" dirty="0">
              <a:latin typeface="微软雅黑" panose="020B0503020204020204" pitchFamily="34" charset="-122"/>
              <a:ea typeface="微软雅黑" panose="020B0503020204020204" pitchFamily="34" charset="-122"/>
            </a:endParaRPr>
          </a:p>
          <a:p>
            <a:pPr lvl="1" eaLnBrk="1" hangingPunct="1">
              <a:lnSpc>
                <a:spcPct val="13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整体架构：</a:t>
            </a:r>
            <a:endParaRPr lang="en-US" altLang="zh-CN" sz="2000" dirty="0">
              <a:latin typeface="微软雅黑" panose="020B0503020204020204" pitchFamily="34" charset="-122"/>
              <a:ea typeface="微软雅黑" panose="020B0503020204020204" pitchFamily="34" charset="-122"/>
            </a:endParaRPr>
          </a:p>
          <a:p>
            <a:pPr lvl="1" eaLnBrk="1" hangingPunct="1">
              <a:lnSpc>
                <a:spcPct val="130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lvl="1" eaLnBrk="1" hangingPunct="1">
              <a:lnSpc>
                <a:spcPct val="130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lvl="1" eaLnBrk="1" hangingPunct="1">
              <a:lnSpc>
                <a:spcPct val="130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457200" lvl="1" indent="0" eaLnBrk="1" hangingPunct="1">
              <a:lnSpc>
                <a:spcPct val="130000"/>
              </a:lnSpc>
              <a:buNone/>
            </a:pPr>
            <a:endParaRPr lang="en-US" altLang="zh-CN" sz="2000" dirty="0">
              <a:latin typeface="微软雅黑" panose="020B0503020204020204" pitchFamily="34" charset="-122"/>
              <a:ea typeface="微软雅黑" panose="020B0503020204020204" pitchFamily="34" charset="-122"/>
            </a:endParaRPr>
          </a:p>
        </p:txBody>
      </p:sp>
      <p:sp>
        <p:nvSpPr>
          <p:cNvPr id="5" name="灯片编号占位符 4">
            <a:extLst>
              <a:ext uri="{FF2B5EF4-FFF2-40B4-BE49-F238E27FC236}">
                <a16:creationId xmlns:a16="http://schemas.microsoft.com/office/drawing/2014/main" id="{94B1042B-F3D8-A5F9-C973-7AC5151A26E7}"/>
              </a:ext>
            </a:extLst>
          </p:cNvPr>
          <p:cNvSpPr>
            <a:spLocks noGrp="1"/>
          </p:cNvSpPr>
          <p:nvPr>
            <p:ph type="sldNum" sz="quarter" idx="12"/>
          </p:nvPr>
        </p:nvSpPr>
        <p:spPr/>
        <p:txBody>
          <a:bodyPr/>
          <a:lstStyle/>
          <a:p>
            <a:pPr>
              <a:defRPr/>
            </a:pPr>
            <a:fld id="{6C2A7AD2-CA2E-4C84-BB18-ED18032A4255}" type="slidenum">
              <a:rPr lang="en-US" altLang="zh-CN" smtClean="0">
                <a:latin typeface="微软雅黑" panose="020B0503020204020204" pitchFamily="34" charset="-122"/>
                <a:ea typeface="微软雅黑" panose="020B0503020204020204" pitchFamily="34" charset="-122"/>
              </a:rPr>
              <a:t>7</a:t>
            </a:fld>
            <a:endParaRPr lang="en-US" altLang="zh-CN" dirty="0">
              <a:latin typeface="微软雅黑" panose="020B0503020204020204" pitchFamily="34" charset="-122"/>
              <a:ea typeface="微软雅黑" panose="020B0503020204020204" pitchFamily="34" charset="-122"/>
            </a:endParaRPr>
          </a:p>
        </p:txBody>
      </p:sp>
      <p:sp>
        <p:nvSpPr>
          <p:cNvPr id="4" name="Rectangle 2">
            <a:extLst>
              <a:ext uri="{FF2B5EF4-FFF2-40B4-BE49-F238E27FC236}">
                <a16:creationId xmlns:a16="http://schemas.microsoft.com/office/drawing/2014/main" id="{B721D830-6F02-448D-8B25-362B0790BA58}"/>
              </a:ext>
            </a:extLst>
          </p:cNvPr>
          <p:cNvSpPr>
            <a:spLocks noChangeArrowheads="1"/>
          </p:cNvSpPr>
          <p:nvPr/>
        </p:nvSpPr>
        <p:spPr bwMode="auto">
          <a:xfrm>
            <a:off x="1524000" y="-138499"/>
            <a:ext cx="914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latin typeface="微软雅黑" panose="020B0503020204020204" pitchFamily="34" charset="-122"/>
              <a:ea typeface="微软雅黑" panose="020B0503020204020204" pitchFamily="34" charset="-122"/>
            </a:endParaRPr>
          </a:p>
        </p:txBody>
      </p:sp>
      <p:sp>
        <p:nvSpPr>
          <p:cNvPr id="2" name="Rectangle 2">
            <a:extLst>
              <a:ext uri="{FF2B5EF4-FFF2-40B4-BE49-F238E27FC236}">
                <a16:creationId xmlns:a16="http://schemas.microsoft.com/office/drawing/2014/main" id="{56DC6F57-DE89-4E54-8F03-8E2E9F22EF65}"/>
              </a:ext>
            </a:extLst>
          </p:cNvPr>
          <p:cNvSpPr>
            <a:spLocks noChangeArrowheads="1"/>
          </p:cNvSpPr>
          <p:nvPr/>
        </p:nvSpPr>
        <p:spPr bwMode="auto">
          <a:xfrm>
            <a:off x="1524000" y="-138499"/>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DF78741D-6524-4AD0-A7A0-083B4913715D}"/>
              </a:ext>
            </a:extLst>
          </p:cNvPr>
          <p:cNvSpPr txBox="1"/>
          <p:nvPr/>
        </p:nvSpPr>
        <p:spPr>
          <a:xfrm>
            <a:off x="677189" y="4589767"/>
            <a:ext cx="11277600" cy="1538883"/>
          </a:xfrm>
          <a:prstGeom prst="rect">
            <a:avLst/>
          </a:prstGeom>
          <a:noFill/>
        </p:spPr>
        <p:txBody>
          <a:bodyPr wrap="square" rtlCol="0">
            <a:spAutoFit/>
          </a:bodyPr>
          <a:lstStyle/>
          <a:p>
            <a:pPr marL="285750" indent="-285750" algn="l" eaLnBrk="1" fontAlgn="auto" hangingPunct="1">
              <a:spcBef>
                <a:spcPts val="0"/>
              </a:spcBef>
              <a:spcAft>
                <a:spcPts val="0"/>
              </a:spcAft>
              <a:buFont typeface="Wingdings" panose="05000000000000000000" pitchFamily="2" charset="2"/>
              <a:buChar char="Ø"/>
            </a:pPr>
            <a:r>
              <a:rPr lang="zh-CN" altLang="en-US" sz="2000" baseline="0" dirty="0">
                <a:latin typeface="微软雅黑" panose="020B0503020204020204" pitchFamily="34" charset="-122"/>
                <a:ea typeface="微软雅黑" panose="020B0503020204020204" pitchFamily="34" charset="-122"/>
              </a:rPr>
              <a:t>关注指标</a:t>
            </a:r>
            <a:endParaRPr lang="en-US" altLang="zh-CN" sz="2000" baseline="0" dirty="0">
              <a:latin typeface="微软雅黑" panose="020B0503020204020204" pitchFamily="34" charset="-122"/>
              <a:ea typeface="微软雅黑" panose="020B0503020204020204" pitchFamily="34" charset="-122"/>
            </a:endParaRPr>
          </a:p>
          <a:p>
            <a:pPr marL="742950" lvl="1" indent="-285750" eaLnBrk="1" fontAlgn="auto" hangingPunct="1">
              <a:spcBef>
                <a:spcPts val="0"/>
              </a:spcBef>
              <a:spcAft>
                <a:spcPts val="0"/>
              </a:spcAft>
              <a:buFont typeface="Wingdings" panose="05000000000000000000" pitchFamily="2" charset="2"/>
              <a:buChar char="Ø"/>
            </a:pPr>
            <a:endParaRPr lang="en-US" altLang="zh-CN" sz="2000" baseline="0" dirty="0">
              <a:latin typeface="微软雅黑" panose="020B0503020204020204" pitchFamily="34" charset="-122"/>
              <a:ea typeface="微软雅黑" panose="020B0503020204020204" pitchFamily="34" charset="-122"/>
            </a:endParaRPr>
          </a:p>
          <a:p>
            <a:pPr marL="800100" lvl="1" indent="-342900" eaLnBrk="1" fontAlgn="auto" hangingPunct="1">
              <a:spcBef>
                <a:spcPts val="0"/>
              </a:spcBef>
              <a:spcAft>
                <a:spcPts val="0"/>
              </a:spcAft>
              <a:buFont typeface="Arial" panose="020B0604020202020204" pitchFamily="34" charset="0"/>
              <a:buChar char="•"/>
            </a:pPr>
            <a:r>
              <a:rPr lang="zh-CN" altLang="en-US" baseline="0" dirty="0">
                <a:latin typeface="微软雅黑" panose="020B0503020204020204" pitchFamily="34" charset="-122"/>
                <a:ea typeface="微软雅黑" panose="020B0503020204020204" pitchFamily="34" charset="-122"/>
              </a:rPr>
              <a:t>噪声</a:t>
            </a:r>
            <a:r>
              <a:rPr lang="en-US" altLang="zh-CN" baseline="0" dirty="0">
                <a:latin typeface="微软雅黑" panose="020B0503020204020204" pitchFamily="34" charset="-122"/>
                <a:ea typeface="微软雅黑" panose="020B0503020204020204" pitchFamily="34" charset="-122"/>
              </a:rPr>
              <a:t> :</a:t>
            </a:r>
            <a:r>
              <a:rPr lang="zh-CN" altLang="en-US" baseline="0" dirty="0">
                <a:latin typeface="微软雅黑" panose="020B0503020204020204" pitchFamily="34" charset="-122"/>
                <a:ea typeface="微软雅黑" panose="020B0503020204020204" pitchFamily="34" charset="-122"/>
              </a:rPr>
              <a:t> 大结电容</a:t>
            </a:r>
            <a:r>
              <a:rPr lang="en-US" altLang="zh-CN" baseline="0" dirty="0">
                <a:latin typeface="微软雅黑" panose="020B0503020204020204" pitchFamily="34" charset="-122"/>
                <a:ea typeface="微软雅黑" panose="020B0503020204020204" pitchFamily="34" charset="-122"/>
              </a:rPr>
              <a:t>(270pF) ,   </a:t>
            </a:r>
            <a:r>
              <a:rPr lang="zh-CN" altLang="en-US" baseline="0" dirty="0">
                <a:latin typeface="微软雅黑" panose="020B0503020204020204" pitchFamily="34" charset="-122"/>
                <a:ea typeface="微软雅黑" panose="020B0503020204020204" pitchFamily="34" charset="-122"/>
              </a:rPr>
              <a:t>大漏电流</a:t>
            </a:r>
            <a:r>
              <a:rPr lang="en-US" altLang="zh-CN" baseline="0" dirty="0">
                <a:latin typeface="微软雅黑" panose="020B0503020204020204" pitchFamily="34" charset="-122"/>
                <a:ea typeface="微软雅黑" panose="020B0503020204020204" pitchFamily="34" charset="-122"/>
              </a:rPr>
              <a:t>(20nA)</a:t>
            </a:r>
          </a:p>
          <a:p>
            <a:pPr marL="800100" lvl="1" indent="-342900" eaLnBrk="1" fontAlgn="auto" hangingPunct="1">
              <a:spcBef>
                <a:spcPts val="0"/>
              </a:spcBef>
              <a:spcAft>
                <a:spcPts val="0"/>
              </a:spcAft>
              <a:buFont typeface="Arial" panose="020B0604020202020204" pitchFamily="34" charset="0"/>
              <a:buChar char="•"/>
            </a:pPr>
            <a:endParaRPr lang="en-US" altLang="zh-CN" baseline="0" dirty="0">
              <a:latin typeface="微软雅黑" panose="020B0503020204020204" pitchFamily="34" charset="-122"/>
              <a:ea typeface="微软雅黑" panose="020B0503020204020204" pitchFamily="34" charset="-122"/>
            </a:endParaRPr>
          </a:p>
          <a:p>
            <a:pPr marL="800100" lvl="1" indent="-342900" eaLnBrk="1" fontAlgn="auto" hangingPunct="1">
              <a:spcBef>
                <a:spcPts val="0"/>
              </a:spcBef>
              <a:spcAft>
                <a:spcPts val="0"/>
              </a:spcAft>
              <a:buFont typeface="Arial" panose="020B0604020202020204" pitchFamily="34" charset="0"/>
              <a:buChar char="•"/>
            </a:pPr>
            <a:r>
              <a:rPr lang="zh-CN" altLang="en-US" baseline="0" dirty="0">
                <a:latin typeface="微软雅黑" panose="020B0503020204020204" pitchFamily="34" charset="-122"/>
                <a:ea typeface="微软雅黑" panose="020B0503020204020204" pitchFamily="34" charset="-122"/>
              </a:rPr>
              <a:t>动态范围</a:t>
            </a:r>
            <a:r>
              <a:rPr lang="en-US" altLang="zh-CN" baseline="0" dirty="0">
                <a:latin typeface="微软雅黑" panose="020B0503020204020204" pitchFamily="34" charset="-122"/>
                <a:ea typeface="微软雅黑" panose="020B0503020204020204" pitchFamily="34" charset="-122"/>
              </a:rPr>
              <a:t>: 2.4fC~7.2pC</a:t>
            </a:r>
          </a:p>
        </p:txBody>
      </p:sp>
      <p:pic>
        <p:nvPicPr>
          <p:cNvPr id="8" name="图片 7">
            <a:extLst>
              <a:ext uri="{FF2B5EF4-FFF2-40B4-BE49-F238E27FC236}">
                <a16:creationId xmlns:a16="http://schemas.microsoft.com/office/drawing/2014/main" id="{ADDE63FF-2A30-4E8B-9AA3-1DC214C6EA51}"/>
              </a:ext>
            </a:extLst>
          </p:cNvPr>
          <p:cNvPicPr>
            <a:picLocks noChangeAspect="1"/>
          </p:cNvPicPr>
          <p:nvPr/>
        </p:nvPicPr>
        <p:blipFill>
          <a:blip r:embed="rId3"/>
          <a:stretch>
            <a:fillRect/>
          </a:stretch>
        </p:blipFill>
        <p:spPr>
          <a:xfrm>
            <a:off x="0" y="2075617"/>
            <a:ext cx="12144375" cy="2400300"/>
          </a:xfrm>
          <a:prstGeom prst="rect">
            <a:avLst/>
          </a:prstGeom>
        </p:spPr>
      </p:pic>
      <p:sp>
        <p:nvSpPr>
          <p:cNvPr id="6" name="文本框 5">
            <a:extLst>
              <a:ext uri="{FF2B5EF4-FFF2-40B4-BE49-F238E27FC236}">
                <a16:creationId xmlns:a16="http://schemas.microsoft.com/office/drawing/2014/main" id="{E323A845-3921-9185-DCD1-30D70FB9575E}"/>
              </a:ext>
            </a:extLst>
          </p:cNvPr>
          <p:cNvSpPr txBox="1"/>
          <p:nvPr/>
        </p:nvSpPr>
        <p:spPr>
          <a:xfrm>
            <a:off x="6858000" y="3046313"/>
            <a:ext cx="685800" cy="458908"/>
          </a:xfrm>
          <a:prstGeom prst="rect">
            <a:avLst/>
          </a:prstGeom>
          <a:noFill/>
        </p:spPr>
        <p:txBody>
          <a:bodyPr wrap="square" rtlCol="0">
            <a:spAutoFit/>
          </a:bodyPr>
          <a:lstStyle/>
          <a:p>
            <a:pPr algn="l">
              <a:lnSpc>
                <a:spcPct val="150000"/>
              </a:lnSpc>
            </a:pPr>
            <a:r>
              <a:rPr lang="en-US" altLang="zh-CN" b="1" baseline="0" dirty="0">
                <a:latin typeface="+mn-lt"/>
                <a:ea typeface="微软雅黑" panose="020B0503020204020204" pitchFamily="34" charset="-122"/>
              </a:rPr>
              <a:t>ADC</a:t>
            </a:r>
            <a:endParaRPr lang="zh-CN" altLang="en-US" b="1" baseline="0" dirty="0">
              <a:latin typeface="+mn-lt"/>
              <a:ea typeface="微软雅黑" panose="020B0503020204020204" pitchFamily="34" charset="-122"/>
            </a:endParaRPr>
          </a:p>
        </p:txBody>
      </p:sp>
    </p:spTree>
    <p:extLst>
      <p:ext uri="{BB962C8B-B14F-4D97-AF65-F5344CB8AC3E}">
        <p14:creationId xmlns:p14="http://schemas.microsoft.com/office/powerpoint/2010/main" val="148614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4E04ACE-3885-44A8-A4D3-4A6158BF9CFF}"/>
              </a:ext>
            </a:extLst>
          </p:cNvPr>
          <p:cNvSpPr>
            <a:spLocks noGrp="1"/>
          </p:cNvSpPr>
          <p:nvPr>
            <p:ph idx="1"/>
          </p:nvPr>
        </p:nvSpPr>
        <p:spPr/>
        <p:txBody>
          <a:bodyPr>
            <a:normAutofit/>
          </a:bodyPr>
          <a:lstStyle/>
          <a:p>
            <a:r>
              <a:rPr lang="en-US" altLang="zh-CN" sz="2400" dirty="0">
                <a:latin typeface="微软雅黑" panose="020B0503020204020204" pitchFamily="34" charset="-122"/>
                <a:ea typeface="微软雅黑" panose="020B0503020204020204" pitchFamily="34" charset="-122"/>
              </a:rPr>
              <a:t>CSA</a:t>
            </a:r>
            <a:r>
              <a:rPr lang="zh-CN" altLang="en-US" sz="2400" dirty="0">
                <a:latin typeface="微软雅黑" panose="020B0503020204020204" pitchFamily="34" charset="-122"/>
                <a:ea typeface="微软雅黑" panose="020B0503020204020204" pitchFamily="34" charset="-122"/>
              </a:rPr>
              <a:t>噪声分析</a:t>
            </a:r>
            <a:endParaRPr lang="en-US" altLang="zh-CN" sz="2400" dirty="0">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87BFCDD6-2E03-4EDB-8299-AFF56533A794}"/>
              </a:ext>
            </a:extLst>
          </p:cNvPr>
          <p:cNvSpPr>
            <a:spLocks noGrp="1"/>
          </p:cNvSpPr>
          <p:nvPr>
            <p:ph type="sldNum" sz="quarter" idx="12"/>
          </p:nvPr>
        </p:nvSpPr>
        <p:spPr/>
        <p:txBody>
          <a:bodyPr/>
          <a:lstStyle/>
          <a:p>
            <a:pPr>
              <a:defRPr/>
            </a:pPr>
            <a:fld id="{C6D2EA35-B9E7-4123-AE8D-9E1BF7B5E8B8}" type="slidenum">
              <a:rPr lang="en-US" altLang="zh-CN" smtClean="0">
                <a:latin typeface="微软雅黑" panose="020B0503020204020204" pitchFamily="34" charset="-122"/>
                <a:ea typeface="微软雅黑" panose="020B0503020204020204" pitchFamily="34" charset="-122"/>
              </a:rPr>
              <a:pPr>
                <a:defRPr/>
              </a:pPr>
              <a:t>8</a:t>
            </a:fld>
            <a:endParaRPr lang="en-US" altLang="zh-CN"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40D06BEF-DD8F-471E-9AEC-CEAE8E918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7573" y="1752272"/>
            <a:ext cx="7039011" cy="3272748"/>
          </a:xfrm>
          <a:prstGeom prst="rect">
            <a:avLst/>
          </a:prstGeom>
        </p:spPr>
      </p:pic>
      <p:pic>
        <p:nvPicPr>
          <p:cNvPr id="7" name="图片 6">
            <a:extLst>
              <a:ext uri="{FF2B5EF4-FFF2-40B4-BE49-F238E27FC236}">
                <a16:creationId xmlns:a16="http://schemas.microsoft.com/office/drawing/2014/main" id="{BFE997A9-975D-47E0-8AC5-EF7D964188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905000"/>
            <a:ext cx="3905103" cy="2967292"/>
          </a:xfrm>
          <a:prstGeom prst="rect">
            <a:avLst/>
          </a:prstGeom>
        </p:spPr>
      </p:pic>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7D1FB246-E485-47ED-9C85-7F25733590E4}"/>
                  </a:ext>
                </a:extLst>
              </p:cNvPr>
              <p:cNvGraphicFramePr>
                <a:graphicFrameLocks noGrp="1"/>
              </p:cNvGraphicFramePr>
              <p:nvPr>
                <p:extLst>
                  <p:ext uri="{D42A27DB-BD31-4B8C-83A1-F6EECF244321}">
                    <p14:modId xmlns:p14="http://schemas.microsoft.com/office/powerpoint/2010/main" val="3958612213"/>
                  </p:ext>
                </p:extLst>
              </p:nvPr>
            </p:nvGraphicFramePr>
            <p:xfrm>
              <a:off x="1790700" y="5153914"/>
              <a:ext cx="8610600" cy="1619061"/>
            </p:xfrm>
            <a:graphic>
              <a:graphicData uri="http://schemas.openxmlformats.org/drawingml/2006/table">
                <a:tbl>
                  <a:tblPr firstRow="1" firstCol="1" bandRow="1"/>
                  <a:tblGrid>
                    <a:gridCol w="1208852">
                      <a:extLst>
                        <a:ext uri="{9D8B030D-6E8A-4147-A177-3AD203B41FA5}">
                          <a16:colId xmlns:a16="http://schemas.microsoft.com/office/drawing/2014/main" val="164430884"/>
                        </a:ext>
                      </a:extLst>
                    </a:gridCol>
                    <a:gridCol w="4742420">
                      <a:extLst>
                        <a:ext uri="{9D8B030D-6E8A-4147-A177-3AD203B41FA5}">
                          <a16:colId xmlns:a16="http://schemas.microsoft.com/office/drawing/2014/main" val="163681211"/>
                        </a:ext>
                      </a:extLst>
                    </a:gridCol>
                    <a:gridCol w="2659328">
                      <a:extLst>
                        <a:ext uri="{9D8B030D-6E8A-4147-A177-3AD203B41FA5}">
                          <a16:colId xmlns:a16="http://schemas.microsoft.com/office/drawing/2014/main" val="718249856"/>
                        </a:ext>
                      </a:extLst>
                    </a:gridCol>
                  </a:tblGrid>
                  <a:tr h="457200">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400" i="1" kern="100" baseline="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I</m:t>
                                    </m:r>
                                  </m:e>
                                  <m:sub>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nd</m:t>
                                    </m:r>
                                  </m:sub>
                                </m:sSub>
                              </m:oMath>
                            </m:oMathPara>
                          </a14:m>
                          <a:endParaRPr lang="zh-CN" sz="11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00" algn="l">
                            <a:spcAft>
                              <a:spcPts val="0"/>
                            </a:spcAft>
                          </a:pPr>
                          <a:r>
                            <a:rPr lang="en-US" alt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rPr>
                            <a:t>      APD</a:t>
                          </a:r>
                          <a:r>
                            <a:rPr lang="zh-CN" altLang="en-US" sz="1400" kern="100" baseline="0" dirty="0">
                              <a:effectLst/>
                              <a:latin typeface="Times New Roman" panose="02020603050405020304" pitchFamily="18" charset="0"/>
                              <a:ea typeface="黑体" panose="02010609060101010101" pitchFamily="49" charset="-122"/>
                              <a:cs typeface="Times New Roman" panose="02020603050405020304" pitchFamily="18" charset="0"/>
                            </a:rPr>
                            <a:t>漏电流散粒噪声</a:t>
                          </a:r>
                          <a:endParaRPr 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000" algn="just">
                            <a:spcAft>
                              <a:spcPts val="0"/>
                            </a:spcAft>
                          </a:pPr>
                          <a14:m>
                            <m:oMathPara xmlns:m="http://schemas.openxmlformats.org/officeDocument/2006/math">
                              <m:oMathParaPr>
                                <m:jc m:val="left"/>
                              </m:oMathParaPr>
                              <m:oMath xmlns:m="http://schemas.openxmlformats.org/officeDocument/2006/math">
                                <m:sSub>
                                  <m:sSubPr>
                                    <m:ctrlPr>
                                      <a:rPr lang="zh-CN" sz="1400" i="1" kern="100" baseline="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I</m:t>
                                    </m:r>
                                  </m:e>
                                  <m:sub>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nd</m:t>
                                    </m:r>
                                  </m:sub>
                                </m:sSub>
                                <m: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m:t>
                                </m:r>
                                <m:rad>
                                  <m:radPr>
                                    <m:degHide m:val="on"/>
                                    <m:ctrlPr>
                                      <a:rPr lang="zh-CN" sz="1400" i="1" kern="100" baseline="0">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2</m:t>
                                    </m:r>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q</m:t>
                                    </m:r>
                                    <m:sSub>
                                      <m:sSubPr>
                                        <m:ctrlPr>
                                          <a:rPr lang="zh-CN" sz="1400" i="1" kern="100" baseline="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I</m:t>
                                        </m:r>
                                      </m:e>
                                      <m:sub>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dg</m:t>
                                        </m:r>
                                      </m:sub>
                                    </m:sSub>
                                    <m:sSup>
                                      <m:sSupPr>
                                        <m:ctrlPr>
                                          <a:rPr lang="zh-CN" sz="1400" i="1" kern="100" baseline="0">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M</m:t>
                                        </m:r>
                                      </m:e>
                                      <m:sup>
                                        <m: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2</m:t>
                                        </m:r>
                                      </m:sup>
                                    </m:sSup>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F</m:t>
                                    </m:r>
                                    <m: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+2</m:t>
                                    </m:r>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q</m:t>
                                    </m:r>
                                    <m:sSub>
                                      <m:sSubPr>
                                        <m:ctrlPr>
                                          <a:rPr lang="zh-CN" sz="1400" i="1" kern="100" baseline="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I</m:t>
                                        </m:r>
                                      </m:e>
                                      <m:sub>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ds</m:t>
                                        </m:r>
                                      </m:sub>
                                    </m:sSub>
                                  </m:e>
                                </m:rad>
                              </m:oMath>
                            </m:oMathPara>
                          </a14:m>
                          <a:endParaRPr lang="zh-CN" sz="11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68060"/>
                      </a:ext>
                    </a:extLst>
                  </a:tr>
                  <a:tr h="387287">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altLang="zh-CN" sz="1400" i="1" kern="1200" baseline="0" smtClean="0">
                                        <a:solidFill>
                                          <a:schemeClr val="tx1"/>
                                        </a:solidFill>
                                        <a:effectLst/>
                                        <a:latin typeface="Cambria Math" panose="02040503050406030204" pitchFamily="18" charset="0"/>
                                        <a:ea typeface="+mn-ea"/>
                                        <a:cs typeface="+mn-cs"/>
                                      </a:rPr>
                                    </m:ctrlPr>
                                  </m:sSubPr>
                                  <m:e>
                                    <m:r>
                                      <m:rPr>
                                        <m:sty m:val="p"/>
                                      </m:rPr>
                                      <a:rPr lang="en-US" altLang="zh-CN" sz="1400" kern="1200" baseline="0">
                                        <a:solidFill>
                                          <a:schemeClr val="tx1"/>
                                        </a:solidFill>
                                        <a:effectLst/>
                                        <a:latin typeface="Cambria Math" panose="02040503050406030204" pitchFamily="18" charset="0"/>
                                        <a:ea typeface="+mn-ea"/>
                                        <a:cs typeface="+mn-cs"/>
                                      </a:rPr>
                                      <m:t>V</m:t>
                                    </m:r>
                                  </m:e>
                                  <m:sub>
                                    <m:r>
                                      <m:rPr>
                                        <m:sty m:val="p"/>
                                      </m:rPr>
                                      <a:rPr lang="en-US" altLang="zh-CN" sz="1400" kern="1200" baseline="0">
                                        <a:solidFill>
                                          <a:schemeClr val="tx1"/>
                                        </a:solidFill>
                                        <a:effectLst/>
                                        <a:latin typeface="Cambria Math" panose="02040503050406030204" pitchFamily="18" charset="0"/>
                                        <a:ea typeface="+mn-ea"/>
                                        <a:cs typeface="+mn-cs"/>
                                      </a:rPr>
                                      <m:t>nRC</m:t>
                                    </m:r>
                                  </m:sub>
                                </m:sSub>
                              </m:oMath>
                            </m:oMathPara>
                          </a14:m>
                          <a:endParaRPr lang="zh-CN" sz="11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00" algn="l">
                            <a:spcAft>
                              <a:spcPts val="0"/>
                            </a:spcAft>
                          </a:pPr>
                          <a:r>
                            <a:rPr lang="en-US" alt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rPr>
                            <a:t>      JFET</a:t>
                          </a:r>
                          <a:r>
                            <a:rPr lang="zh-CN" altLang="en-US" sz="1400" kern="100" baseline="0" dirty="0">
                              <a:effectLst/>
                              <a:latin typeface="Times New Roman" panose="02020603050405020304" pitchFamily="18" charset="0"/>
                              <a:ea typeface="黑体" panose="02010609060101010101" pitchFamily="49" charset="-122"/>
                              <a:cs typeface="Times New Roman" panose="02020603050405020304" pitchFamily="18" charset="0"/>
                            </a:rPr>
                            <a:t>沟道热噪声</a:t>
                          </a:r>
                          <a:endParaRPr 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000" algn="l">
                            <a:spcAft>
                              <a:spcPts val="0"/>
                            </a:spcAft>
                          </a:pPr>
                          <a14:m>
                            <m:oMathPara xmlns:m="http://schemas.openxmlformats.org/officeDocument/2006/math">
                              <m:oMathParaPr>
                                <m:jc m:val="left"/>
                              </m:oMathParaPr>
                              <m:oMath xmlns:m="http://schemas.openxmlformats.org/officeDocument/2006/math">
                                <m:sSub>
                                  <m:sSubPr>
                                    <m:ctrlPr>
                                      <a:rPr lang="zh-CN" altLang="zh-CN" sz="1400" i="1" kern="1200" baseline="0" smtClean="0">
                                        <a:solidFill>
                                          <a:schemeClr val="tx1"/>
                                        </a:solidFill>
                                        <a:effectLst/>
                                        <a:latin typeface="Cambria Math" panose="02040503050406030204" pitchFamily="18" charset="0"/>
                                        <a:ea typeface="+mn-ea"/>
                                        <a:cs typeface="+mn-cs"/>
                                      </a:rPr>
                                    </m:ctrlPr>
                                  </m:sSubPr>
                                  <m:e>
                                    <m:r>
                                      <m:rPr>
                                        <m:sty m:val="p"/>
                                      </m:rPr>
                                      <a:rPr lang="en-US" altLang="zh-CN" sz="1400" kern="1200" baseline="0">
                                        <a:solidFill>
                                          <a:schemeClr val="tx1"/>
                                        </a:solidFill>
                                        <a:effectLst/>
                                        <a:latin typeface="Cambria Math" panose="02040503050406030204" pitchFamily="18" charset="0"/>
                                        <a:ea typeface="+mn-ea"/>
                                        <a:cs typeface="+mn-cs"/>
                                      </a:rPr>
                                      <m:t>V</m:t>
                                    </m:r>
                                  </m:e>
                                  <m:sub>
                                    <m:r>
                                      <m:rPr>
                                        <m:sty m:val="p"/>
                                      </m:rPr>
                                      <a:rPr lang="en-US" altLang="zh-CN" sz="1400" kern="1200" baseline="0">
                                        <a:solidFill>
                                          <a:schemeClr val="tx1"/>
                                        </a:solidFill>
                                        <a:effectLst/>
                                        <a:latin typeface="Cambria Math" panose="02040503050406030204" pitchFamily="18" charset="0"/>
                                        <a:ea typeface="+mn-ea"/>
                                        <a:cs typeface="+mn-cs"/>
                                      </a:rPr>
                                      <m:t>nRC</m:t>
                                    </m:r>
                                  </m:sub>
                                </m:sSub>
                                <m:r>
                                  <a:rPr lang="en-US" altLang="zh-CN" sz="1400" kern="1200" baseline="0">
                                    <a:solidFill>
                                      <a:schemeClr val="tx1"/>
                                    </a:solidFill>
                                    <a:effectLst/>
                                    <a:latin typeface="Cambria Math" panose="02040503050406030204" pitchFamily="18" charset="0"/>
                                    <a:ea typeface="+mn-ea"/>
                                    <a:cs typeface="+mn-cs"/>
                                  </a:rPr>
                                  <m:t>=</m:t>
                                </m:r>
                                <m:rad>
                                  <m:radPr>
                                    <m:degHide m:val="on"/>
                                    <m:ctrlPr>
                                      <a:rPr lang="zh-CN" altLang="zh-CN" sz="1400" i="1" kern="1200" baseline="0">
                                        <a:solidFill>
                                          <a:schemeClr val="tx1"/>
                                        </a:solidFill>
                                        <a:effectLst/>
                                        <a:latin typeface="Cambria Math" panose="02040503050406030204" pitchFamily="18" charset="0"/>
                                        <a:ea typeface="+mn-ea"/>
                                        <a:cs typeface="+mn-cs"/>
                                      </a:rPr>
                                    </m:ctrlPr>
                                  </m:radPr>
                                  <m:deg/>
                                  <m:e>
                                    <m:r>
                                      <a:rPr lang="en-US" altLang="zh-CN" sz="1400" kern="1200" baseline="0">
                                        <a:solidFill>
                                          <a:schemeClr val="tx1"/>
                                        </a:solidFill>
                                        <a:effectLst/>
                                        <a:latin typeface="Cambria Math" panose="02040503050406030204" pitchFamily="18" charset="0"/>
                                        <a:ea typeface="+mn-ea"/>
                                        <a:cs typeface="+mn-cs"/>
                                      </a:rPr>
                                      <m:t>8</m:t>
                                    </m:r>
                                    <m:r>
                                      <m:rPr>
                                        <m:sty m:val="p"/>
                                      </m:rPr>
                                      <a:rPr lang="en-US" altLang="zh-CN" sz="1400" kern="1200" baseline="0">
                                        <a:solidFill>
                                          <a:schemeClr val="tx1"/>
                                        </a:solidFill>
                                        <a:effectLst/>
                                        <a:latin typeface="Cambria Math" panose="02040503050406030204" pitchFamily="18" charset="0"/>
                                        <a:ea typeface="+mn-ea"/>
                                        <a:cs typeface="+mn-cs"/>
                                      </a:rPr>
                                      <m:t>kT</m:t>
                                    </m:r>
                                    <m:r>
                                      <a:rPr lang="en-US" altLang="zh-CN" sz="1400" kern="1200" baseline="0">
                                        <a:solidFill>
                                          <a:schemeClr val="tx1"/>
                                        </a:solidFill>
                                        <a:effectLst/>
                                        <a:latin typeface="Cambria Math" panose="02040503050406030204" pitchFamily="18" charset="0"/>
                                        <a:ea typeface="+mn-ea"/>
                                        <a:cs typeface="+mn-cs"/>
                                      </a:rPr>
                                      <m:t>/(3</m:t>
                                    </m:r>
                                    <m:sSub>
                                      <m:sSubPr>
                                        <m:ctrlPr>
                                          <a:rPr lang="zh-CN" altLang="zh-CN" sz="1400" i="1" kern="1200" baseline="0">
                                            <a:solidFill>
                                              <a:schemeClr val="tx1"/>
                                            </a:solidFill>
                                            <a:effectLst/>
                                            <a:latin typeface="Cambria Math" panose="02040503050406030204" pitchFamily="18" charset="0"/>
                                            <a:ea typeface="+mn-ea"/>
                                            <a:cs typeface="+mn-cs"/>
                                          </a:rPr>
                                        </m:ctrlPr>
                                      </m:sSubPr>
                                      <m:e>
                                        <m:r>
                                          <m:rPr>
                                            <m:sty m:val="p"/>
                                          </m:rPr>
                                          <a:rPr lang="en-US" altLang="zh-CN" sz="1400" kern="1200" baseline="0">
                                            <a:solidFill>
                                              <a:schemeClr val="tx1"/>
                                            </a:solidFill>
                                            <a:effectLst/>
                                            <a:latin typeface="Cambria Math" panose="02040503050406030204" pitchFamily="18" charset="0"/>
                                            <a:ea typeface="+mn-ea"/>
                                            <a:cs typeface="+mn-cs"/>
                                          </a:rPr>
                                          <m:t>g</m:t>
                                        </m:r>
                                      </m:e>
                                      <m:sub>
                                        <m:r>
                                          <m:rPr>
                                            <m:sty m:val="p"/>
                                          </m:rPr>
                                          <a:rPr lang="en-US" altLang="zh-CN" sz="1400" kern="1200" baseline="0">
                                            <a:solidFill>
                                              <a:schemeClr val="tx1"/>
                                            </a:solidFill>
                                            <a:effectLst/>
                                            <a:latin typeface="Cambria Math" panose="02040503050406030204" pitchFamily="18" charset="0"/>
                                            <a:ea typeface="+mn-ea"/>
                                            <a:cs typeface="+mn-cs"/>
                                          </a:rPr>
                                          <m:t>m</m:t>
                                        </m:r>
                                      </m:sub>
                                    </m:sSub>
                                    <m:r>
                                      <a:rPr lang="en-US" altLang="zh-CN" sz="1400" kern="1200" baseline="0">
                                        <a:solidFill>
                                          <a:schemeClr val="tx1"/>
                                        </a:solidFill>
                                        <a:effectLst/>
                                        <a:latin typeface="Cambria Math" panose="02040503050406030204" pitchFamily="18" charset="0"/>
                                        <a:ea typeface="+mn-ea"/>
                                        <a:cs typeface="+mn-cs"/>
                                      </a:rPr>
                                      <m:t> )</m:t>
                                    </m:r>
                                  </m:e>
                                </m:rad>
                              </m:oMath>
                            </m:oMathPara>
                          </a14:m>
                          <a:endParaRPr lang="zh-CN" sz="11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3591925"/>
                      </a:ext>
                    </a:extLst>
                  </a:tr>
                  <a:tr h="387287">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altLang="zh-CN" sz="1400" i="1" kern="1200" smtClean="0">
                                        <a:solidFill>
                                          <a:schemeClr val="tx1"/>
                                        </a:solidFill>
                                        <a:effectLst/>
                                        <a:latin typeface="Cambria Math" panose="02040503050406030204" pitchFamily="18" charset="0"/>
                                        <a:ea typeface="+mn-ea"/>
                                        <a:cs typeface="+mn-cs"/>
                                      </a:rPr>
                                    </m:ctrlPr>
                                  </m:sSubPr>
                                  <m:e>
                                    <m:r>
                                      <m:rPr>
                                        <m:sty m:val="p"/>
                                      </m:rPr>
                                      <a:rPr lang="en-US" altLang="zh-CN" sz="1400" kern="1200">
                                        <a:solidFill>
                                          <a:schemeClr val="tx1"/>
                                        </a:solidFill>
                                        <a:effectLst/>
                                        <a:latin typeface="Cambria Math" panose="02040503050406030204" pitchFamily="18" charset="0"/>
                                        <a:ea typeface="+mn-ea"/>
                                        <a:cs typeface="+mn-cs"/>
                                      </a:rPr>
                                      <m:t>I</m:t>
                                    </m:r>
                                  </m:e>
                                  <m:sub>
                                    <m:r>
                                      <m:rPr>
                                        <m:sty m:val="p"/>
                                      </m:rPr>
                                      <a:rPr lang="en-US" altLang="zh-CN" sz="1400" kern="1200">
                                        <a:solidFill>
                                          <a:schemeClr val="tx1"/>
                                        </a:solidFill>
                                        <a:effectLst/>
                                        <a:latin typeface="Cambria Math" panose="02040503050406030204" pitchFamily="18" charset="0"/>
                                        <a:ea typeface="+mn-ea"/>
                                        <a:cs typeface="+mn-cs"/>
                                      </a:rPr>
                                      <m:t>nRf</m:t>
                                    </m:r>
                                  </m:sub>
                                </m:sSub>
                              </m:oMath>
                            </m:oMathPara>
                          </a14:m>
                          <a:endParaRPr lang="zh-CN" sz="11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00" algn="l">
                            <a:spcAft>
                              <a:spcPts val="0"/>
                            </a:spcAft>
                          </a:pPr>
                          <a:r>
                            <a:rPr lang="en-US" alt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1400" kern="100" baseline="0" dirty="0">
                              <a:effectLst/>
                              <a:latin typeface="Times New Roman" panose="02020603050405020304" pitchFamily="18" charset="0"/>
                              <a:ea typeface="黑体" panose="02010609060101010101" pitchFamily="49" charset="-122"/>
                              <a:cs typeface="Times New Roman" panose="02020603050405020304" pitchFamily="18" charset="0"/>
                            </a:rPr>
                            <a:t>反馈电阻噪声</a:t>
                          </a:r>
                          <a:endParaRPr 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000" algn="just">
                            <a:spcAft>
                              <a:spcPts val="0"/>
                            </a:spcAft>
                          </a:pPr>
                          <a14:m>
                            <m:oMathPara xmlns:m="http://schemas.openxmlformats.org/officeDocument/2006/math">
                              <m:oMathParaPr>
                                <m:jc m:val="left"/>
                              </m:oMathParaPr>
                              <m:oMath xmlns:m="http://schemas.openxmlformats.org/officeDocument/2006/math">
                                <m:sSub>
                                  <m:sSubPr>
                                    <m:ctrlPr>
                                      <a:rPr lang="zh-CN" altLang="zh-CN" sz="1400" i="1" kern="1200" smtClean="0">
                                        <a:solidFill>
                                          <a:schemeClr val="tx1"/>
                                        </a:solidFill>
                                        <a:effectLst/>
                                        <a:latin typeface="Cambria Math" panose="02040503050406030204" pitchFamily="18" charset="0"/>
                                        <a:ea typeface="+mn-ea"/>
                                        <a:cs typeface="+mn-cs"/>
                                      </a:rPr>
                                    </m:ctrlPr>
                                  </m:sSubPr>
                                  <m:e>
                                    <m:r>
                                      <m:rPr>
                                        <m:sty m:val="p"/>
                                      </m:rPr>
                                      <a:rPr lang="en-US" altLang="zh-CN" sz="1400" kern="1200">
                                        <a:solidFill>
                                          <a:schemeClr val="tx1"/>
                                        </a:solidFill>
                                        <a:effectLst/>
                                        <a:latin typeface="Cambria Math" panose="02040503050406030204" pitchFamily="18" charset="0"/>
                                        <a:ea typeface="+mn-ea"/>
                                        <a:cs typeface="+mn-cs"/>
                                      </a:rPr>
                                      <m:t>I</m:t>
                                    </m:r>
                                  </m:e>
                                  <m:sub>
                                    <m:r>
                                      <m:rPr>
                                        <m:sty m:val="p"/>
                                      </m:rPr>
                                      <a:rPr lang="en-US" altLang="zh-CN" sz="1400" kern="1200">
                                        <a:solidFill>
                                          <a:schemeClr val="tx1"/>
                                        </a:solidFill>
                                        <a:effectLst/>
                                        <a:latin typeface="Cambria Math" panose="02040503050406030204" pitchFamily="18" charset="0"/>
                                        <a:ea typeface="+mn-ea"/>
                                        <a:cs typeface="+mn-cs"/>
                                      </a:rPr>
                                      <m:t>nRf</m:t>
                                    </m:r>
                                  </m:sub>
                                </m:sSub>
                                <m:r>
                                  <a:rPr lang="en-US" altLang="zh-CN" sz="1400" kern="1200">
                                    <a:solidFill>
                                      <a:schemeClr val="tx1"/>
                                    </a:solidFill>
                                    <a:effectLst/>
                                    <a:latin typeface="Cambria Math" panose="02040503050406030204" pitchFamily="18" charset="0"/>
                                    <a:ea typeface="+mn-ea"/>
                                    <a:cs typeface="+mn-cs"/>
                                  </a:rPr>
                                  <m:t>=</m:t>
                                </m:r>
                                <m:rad>
                                  <m:radPr>
                                    <m:degHide m:val="on"/>
                                    <m:ctrlPr>
                                      <a:rPr lang="zh-CN" altLang="zh-CN" sz="1400" i="1" kern="1200">
                                        <a:solidFill>
                                          <a:schemeClr val="tx1"/>
                                        </a:solidFill>
                                        <a:effectLst/>
                                        <a:latin typeface="Cambria Math" panose="02040503050406030204" pitchFamily="18" charset="0"/>
                                        <a:ea typeface="+mn-ea"/>
                                        <a:cs typeface="+mn-cs"/>
                                      </a:rPr>
                                    </m:ctrlPr>
                                  </m:radPr>
                                  <m:deg/>
                                  <m:e>
                                    <m:r>
                                      <a:rPr lang="en-US" altLang="zh-CN" sz="1400" kern="1200">
                                        <a:solidFill>
                                          <a:schemeClr val="tx1"/>
                                        </a:solidFill>
                                        <a:effectLst/>
                                        <a:latin typeface="Cambria Math" panose="02040503050406030204" pitchFamily="18" charset="0"/>
                                        <a:ea typeface="+mn-ea"/>
                                        <a:cs typeface="+mn-cs"/>
                                      </a:rPr>
                                      <m:t>4</m:t>
                                    </m:r>
                                    <m:r>
                                      <m:rPr>
                                        <m:sty m:val="p"/>
                                      </m:rPr>
                                      <a:rPr lang="en-US" altLang="zh-CN" sz="1400" kern="1200">
                                        <a:solidFill>
                                          <a:schemeClr val="tx1"/>
                                        </a:solidFill>
                                        <a:effectLst/>
                                        <a:latin typeface="Cambria Math" panose="02040503050406030204" pitchFamily="18" charset="0"/>
                                        <a:ea typeface="+mn-ea"/>
                                        <a:cs typeface="+mn-cs"/>
                                      </a:rPr>
                                      <m:t>kT</m:t>
                                    </m:r>
                                    <m:r>
                                      <a:rPr lang="en-US" altLang="zh-CN" sz="1400" kern="1200">
                                        <a:solidFill>
                                          <a:schemeClr val="tx1"/>
                                        </a:solidFill>
                                        <a:effectLst/>
                                        <a:latin typeface="Cambria Math" panose="02040503050406030204" pitchFamily="18" charset="0"/>
                                        <a:ea typeface="+mn-ea"/>
                                        <a:cs typeface="+mn-cs"/>
                                      </a:rPr>
                                      <m:t>/</m:t>
                                    </m:r>
                                    <m:sSub>
                                      <m:sSubPr>
                                        <m:ctrlPr>
                                          <a:rPr lang="zh-CN" altLang="zh-CN" sz="1400" i="1" kern="1200">
                                            <a:solidFill>
                                              <a:schemeClr val="tx1"/>
                                            </a:solidFill>
                                            <a:effectLst/>
                                            <a:latin typeface="Cambria Math" panose="02040503050406030204" pitchFamily="18" charset="0"/>
                                            <a:ea typeface="+mn-ea"/>
                                            <a:cs typeface="+mn-cs"/>
                                          </a:rPr>
                                        </m:ctrlPr>
                                      </m:sSubPr>
                                      <m:e>
                                        <m:r>
                                          <m:rPr>
                                            <m:sty m:val="p"/>
                                          </m:rPr>
                                          <a:rPr lang="en-US" altLang="zh-CN" sz="1400" kern="1200">
                                            <a:solidFill>
                                              <a:schemeClr val="tx1"/>
                                            </a:solidFill>
                                            <a:effectLst/>
                                            <a:latin typeface="Cambria Math" panose="02040503050406030204" pitchFamily="18" charset="0"/>
                                            <a:ea typeface="+mn-ea"/>
                                            <a:cs typeface="+mn-cs"/>
                                          </a:rPr>
                                          <m:t>R</m:t>
                                        </m:r>
                                      </m:e>
                                      <m:sub>
                                        <m:r>
                                          <m:rPr>
                                            <m:sty m:val="p"/>
                                          </m:rPr>
                                          <a:rPr lang="en-US" altLang="zh-CN" sz="1400" kern="1200">
                                            <a:solidFill>
                                              <a:schemeClr val="tx1"/>
                                            </a:solidFill>
                                            <a:effectLst/>
                                            <a:latin typeface="Cambria Math" panose="02040503050406030204" pitchFamily="18" charset="0"/>
                                            <a:ea typeface="+mn-ea"/>
                                            <a:cs typeface="+mn-cs"/>
                                          </a:rPr>
                                          <m:t>f</m:t>
                                        </m:r>
                                      </m:sub>
                                    </m:sSub>
                                    <m:r>
                                      <a:rPr lang="en-US" altLang="zh-CN" sz="1400" kern="1200">
                                        <a:solidFill>
                                          <a:schemeClr val="tx1"/>
                                        </a:solidFill>
                                        <a:effectLst/>
                                        <a:latin typeface="Cambria Math" panose="02040503050406030204" pitchFamily="18" charset="0"/>
                                        <a:ea typeface="+mn-ea"/>
                                        <a:cs typeface="+mn-cs"/>
                                      </a:rPr>
                                      <m:t> </m:t>
                                    </m:r>
                                  </m:e>
                                </m:rad>
                              </m:oMath>
                            </m:oMathPara>
                          </a14:m>
                          <a:endParaRPr lang="zh-CN" sz="11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113564"/>
                      </a:ext>
                    </a:extLst>
                  </a:tr>
                  <a:tr h="387287">
                    <a:tc>
                      <a:txBody>
                        <a:bodyPr/>
                        <a:lstStyle/>
                        <a:p>
                          <a:pPr algn="ctr">
                            <a:spcAft>
                              <a:spcPts val="0"/>
                            </a:spcAft>
                          </a:pPr>
                          <a:r>
                            <a:rPr lang="en-US" altLang="zh-CN" sz="1200" b="1" kern="100" baseline="0">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200" b="1"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252000" algn="l" defTabSz="914400" rtl="0" eaLnBrk="1" fontAlgn="auto" latinLnBrk="0" hangingPunct="1">
                            <a:lnSpc>
                              <a:spcPct val="100000"/>
                            </a:lnSpc>
                            <a:spcBef>
                              <a:spcPts val="0"/>
                            </a:spcBef>
                            <a:spcAft>
                              <a:spcPts val="0"/>
                            </a:spcAft>
                            <a:buClrTx/>
                            <a:buSzTx/>
                            <a:buFontTx/>
                            <a:buNone/>
                            <a:tabLst/>
                            <a:defRPr/>
                          </a:pPr>
                          <a:r>
                            <a:rPr lang="en-US" altLang="zh-CN" sz="1200" b="1" kern="100" baseline="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altLang="zh-CN" sz="1200" b="1"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180000" algn="l" defTabSz="914400" rtl="0" eaLnBrk="1" fontAlgn="auto" latinLnBrk="0" hangingPunct="1">
                            <a:lnSpc>
                              <a:spcPct val="100000"/>
                            </a:lnSpc>
                            <a:spcBef>
                              <a:spcPts val="0"/>
                            </a:spcBef>
                            <a:spcAft>
                              <a:spcPts val="0"/>
                            </a:spcAft>
                            <a:buClrTx/>
                            <a:buSzTx/>
                            <a:buFontTx/>
                            <a:buNone/>
                            <a:tabLst/>
                            <a:defRPr/>
                          </a:pPr>
                          <a:r>
                            <a:rPr lang="en-US" altLang="zh-CN" sz="1200" b="1" kern="100" baseline="0" dirty="0">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200" b="1"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034376"/>
                      </a:ext>
                    </a:extLst>
                  </a:tr>
                </a:tbl>
              </a:graphicData>
            </a:graphic>
          </p:graphicFrame>
        </mc:Choice>
        <mc:Fallback xmlns="">
          <p:graphicFrame>
            <p:nvGraphicFramePr>
              <p:cNvPr id="8" name="表格 7">
                <a:extLst>
                  <a:ext uri="{FF2B5EF4-FFF2-40B4-BE49-F238E27FC236}">
                    <a16:creationId xmlns:a16="http://schemas.microsoft.com/office/drawing/2014/main" id="{7D1FB246-E485-47ED-9C85-7F25733590E4}"/>
                  </a:ext>
                </a:extLst>
              </p:cNvPr>
              <p:cNvGraphicFramePr>
                <a:graphicFrameLocks noGrp="1"/>
              </p:cNvGraphicFramePr>
              <p:nvPr>
                <p:extLst>
                  <p:ext uri="{D42A27DB-BD31-4B8C-83A1-F6EECF244321}">
                    <p14:modId xmlns:p14="http://schemas.microsoft.com/office/powerpoint/2010/main" val="3958612213"/>
                  </p:ext>
                </p:extLst>
              </p:nvPr>
            </p:nvGraphicFramePr>
            <p:xfrm>
              <a:off x="1790700" y="5153914"/>
              <a:ext cx="8610600" cy="1619061"/>
            </p:xfrm>
            <a:graphic>
              <a:graphicData uri="http://schemas.openxmlformats.org/drawingml/2006/table">
                <a:tbl>
                  <a:tblPr firstRow="1" firstCol="1" bandRow="1"/>
                  <a:tblGrid>
                    <a:gridCol w="1208852">
                      <a:extLst>
                        <a:ext uri="{9D8B030D-6E8A-4147-A177-3AD203B41FA5}">
                          <a16:colId xmlns:a16="http://schemas.microsoft.com/office/drawing/2014/main" val="164430884"/>
                        </a:ext>
                      </a:extLst>
                    </a:gridCol>
                    <a:gridCol w="4742420">
                      <a:extLst>
                        <a:ext uri="{9D8B030D-6E8A-4147-A177-3AD203B41FA5}">
                          <a16:colId xmlns:a16="http://schemas.microsoft.com/office/drawing/2014/main" val="163681211"/>
                        </a:ext>
                      </a:extLst>
                    </a:gridCol>
                    <a:gridCol w="2659328">
                      <a:extLst>
                        <a:ext uri="{9D8B030D-6E8A-4147-A177-3AD203B41FA5}">
                          <a16:colId xmlns:a16="http://schemas.microsoft.com/office/drawing/2014/main" val="718249856"/>
                        </a:ext>
                      </a:extLst>
                    </a:gridCol>
                  </a:tblGrid>
                  <a:tr h="457200">
                    <a:tc>
                      <a:txBody>
                        <a:bodyPr/>
                        <a:lstStyle/>
                        <a:p>
                          <a:endParaRPr lang="zh-CN"/>
                        </a:p>
                      </a:txBody>
                      <a:tcPr marL="68580" marR="68580" marT="0" marB="0" anchor="ctr">
                        <a:lnL>
                          <a:noFill/>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7"/>
                          <a:stretch>
                            <a:fillRect t="-2667" r="-611558" b="-260000"/>
                          </a:stretch>
                        </a:blipFill>
                      </a:tcPr>
                    </a:tc>
                    <a:tc>
                      <a:txBody>
                        <a:bodyPr/>
                        <a:lstStyle/>
                        <a:p>
                          <a:pPr indent="252000" algn="l">
                            <a:spcAft>
                              <a:spcPts val="0"/>
                            </a:spcAft>
                          </a:pPr>
                          <a:r>
                            <a:rPr lang="en-US" alt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rPr>
                            <a:t>      APD</a:t>
                          </a:r>
                          <a:r>
                            <a:rPr lang="zh-CN" altLang="en-US" sz="1400" kern="100" baseline="0" dirty="0">
                              <a:effectLst/>
                              <a:latin typeface="Times New Roman" panose="02020603050405020304" pitchFamily="18" charset="0"/>
                              <a:ea typeface="黑体" panose="02010609060101010101" pitchFamily="49" charset="-122"/>
                              <a:cs typeface="Times New Roman" panose="02020603050405020304" pitchFamily="18" charset="0"/>
                            </a:rPr>
                            <a:t>漏电流散粒噪声</a:t>
                          </a:r>
                          <a:endParaRPr 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7"/>
                          <a:stretch>
                            <a:fillRect l="-223570" t="-2667" r="-458" b="-260000"/>
                          </a:stretch>
                        </a:blipFill>
                      </a:tcPr>
                    </a:tc>
                    <a:extLst>
                      <a:ext uri="{0D108BD9-81ED-4DB2-BD59-A6C34878D82A}">
                        <a16:rowId xmlns:a16="http://schemas.microsoft.com/office/drawing/2014/main" val="188368060"/>
                      </a:ext>
                    </a:extLst>
                  </a:tr>
                  <a:tr h="387287">
                    <a:tc>
                      <a:txBody>
                        <a:bodyPr/>
                        <a:lstStyle/>
                        <a:p>
                          <a:endParaRPr lang="zh-CN"/>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7"/>
                          <a:stretch>
                            <a:fillRect t="-120313" r="-611558" b="-204688"/>
                          </a:stretch>
                        </a:blipFill>
                      </a:tcPr>
                    </a:tc>
                    <a:tc>
                      <a:txBody>
                        <a:bodyPr/>
                        <a:lstStyle/>
                        <a:p>
                          <a:pPr indent="252000" algn="l">
                            <a:spcAft>
                              <a:spcPts val="0"/>
                            </a:spcAft>
                          </a:pPr>
                          <a:r>
                            <a:rPr lang="en-US" alt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rPr>
                            <a:t>      JFET</a:t>
                          </a:r>
                          <a:r>
                            <a:rPr lang="zh-CN" altLang="en-US" sz="1400" kern="100" baseline="0" dirty="0">
                              <a:effectLst/>
                              <a:latin typeface="Times New Roman" panose="02020603050405020304" pitchFamily="18" charset="0"/>
                              <a:ea typeface="黑体" panose="02010609060101010101" pitchFamily="49" charset="-122"/>
                              <a:cs typeface="Times New Roman" panose="02020603050405020304" pitchFamily="18" charset="0"/>
                            </a:rPr>
                            <a:t>沟道热噪声</a:t>
                          </a:r>
                          <a:endParaRPr 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7"/>
                          <a:stretch>
                            <a:fillRect l="-223570" t="-120313" r="-458" b="-204688"/>
                          </a:stretch>
                        </a:blipFill>
                      </a:tcPr>
                    </a:tc>
                    <a:extLst>
                      <a:ext uri="{0D108BD9-81ED-4DB2-BD59-A6C34878D82A}">
                        <a16:rowId xmlns:a16="http://schemas.microsoft.com/office/drawing/2014/main" val="553591925"/>
                      </a:ext>
                    </a:extLst>
                  </a:tr>
                  <a:tr h="387287">
                    <a:tc>
                      <a:txBody>
                        <a:bodyPr/>
                        <a:lstStyle/>
                        <a:p>
                          <a:endParaRPr lang="zh-CN"/>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7"/>
                          <a:stretch>
                            <a:fillRect t="-220313" r="-611558" b="-104688"/>
                          </a:stretch>
                        </a:blipFill>
                      </a:tcPr>
                    </a:tc>
                    <a:tc>
                      <a:txBody>
                        <a:bodyPr/>
                        <a:lstStyle/>
                        <a:p>
                          <a:pPr indent="252000" algn="l">
                            <a:spcAft>
                              <a:spcPts val="0"/>
                            </a:spcAft>
                          </a:pPr>
                          <a:r>
                            <a:rPr lang="en-US" alt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1400" kern="100" baseline="0" dirty="0">
                              <a:effectLst/>
                              <a:latin typeface="Times New Roman" panose="02020603050405020304" pitchFamily="18" charset="0"/>
                              <a:ea typeface="黑体" panose="02010609060101010101" pitchFamily="49" charset="-122"/>
                              <a:cs typeface="Times New Roman" panose="02020603050405020304" pitchFamily="18" charset="0"/>
                            </a:rPr>
                            <a:t>反馈电阻噪声</a:t>
                          </a:r>
                          <a:endParaRPr 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7"/>
                          <a:stretch>
                            <a:fillRect l="-223570" t="-220313" r="-458" b="-104688"/>
                          </a:stretch>
                        </a:blipFill>
                      </a:tcPr>
                    </a:tc>
                    <a:extLst>
                      <a:ext uri="{0D108BD9-81ED-4DB2-BD59-A6C34878D82A}">
                        <a16:rowId xmlns:a16="http://schemas.microsoft.com/office/drawing/2014/main" val="853113564"/>
                      </a:ext>
                    </a:extLst>
                  </a:tr>
                  <a:tr h="387287">
                    <a:tc>
                      <a:txBody>
                        <a:bodyPr/>
                        <a:lstStyle/>
                        <a:p>
                          <a:pPr algn="ctr">
                            <a:spcAft>
                              <a:spcPts val="0"/>
                            </a:spcAft>
                          </a:pPr>
                          <a:r>
                            <a:rPr lang="en-US" altLang="zh-CN" sz="1200" b="1" kern="100" baseline="0">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200" b="1"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252000" algn="l" defTabSz="914400" rtl="0" eaLnBrk="1" fontAlgn="auto" latinLnBrk="0" hangingPunct="1">
                            <a:lnSpc>
                              <a:spcPct val="100000"/>
                            </a:lnSpc>
                            <a:spcBef>
                              <a:spcPts val="0"/>
                            </a:spcBef>
                            <a:spcAft>
                              <a:spcPts val="0"/>
                            </a:spcAft>
                            <a:buClrTx/>
                            <a:buSzTx/>
                            <a:buFontTx/>
                            <a:buNone/>
                            <a:tabLst/>
                            <a:defRPr/>
                          </a:pPr>
                          <a:r>
                            <a:rPr lang="en-US" altLang="zh-CN" sz="1200" b="1" kern="100" baseline="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altLang="zh-CN" sz="1200" b="1"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180000" algn="l" defTabSz="914400" rtl="0" eaLnBrk="1" fontAlgn="auto" latinLnBrk="0" hangingPunct="1">
                            <a:lnSpc>
                              <a:spcPct val="100000"/>
                            </a:lnSpc>
                            <a:spcBef>
                              <a:spcPts val="0"/>
                            </a:spcBef>
                            <a:spcAft>
                              <a:spcPts val="0"/>
                            </a:spcAft>
                            <a:buClrTx/>
                            <a:buSzTx/>
                            <a:buFontTx/>
                            <a:buNone/>
                            <a:tabLst/>
                            <a:defRPr/>
                          </a:pPr>
                          <a:r>
                            <a:rPr lang="en-US" altLang="zh-CN" sz="1200" b="1" kern="100" baseline="0" dirty="0">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200" b="1"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034376"/>
                      </a:ext>
                    </a:extLst>
                  </a:tr>
                </a:tbl>
              </a:graphicData>
            </a:graphic>
          </p:graphicFrame>
        </mc:Fallback>
      </mc:AlternateContent>
      <p:sp>
        <p:nvSpPr>
          <p:cNvPr id="10" name="Rectangle 11">
            <a:extLst>
              <a:ext uri="{FF2B5EF4-FFF2-40B4-BE49-F238E27FC236}">
                <a16:creationId xmlns:a16="http://schemas.microsoft.com/office/drawing/2014/main" id="{FEFB9CBC-2739-46C7-9825-4C419A67E3D2}"/>
              </a:ext>
            </a:extLst>
          </p:cNvPr>
          <p:cNvSpPr txBox="1">
            <a:spLocks noChangeArrowheads="1"/>
          </p:cNvSpPr>
          <p:nvPr/>
        </p:nvSpPr>
        <p:spPr>
          <a:xfrm>
            <a:off x="152400" y="274638"/>
            <a:ext cx="6858000" cy="5635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bg1"/>
                </a:solidFill>
                <a:latin typeface="Times New Roman" panose="02020603050405020304" pitchFamily="18" charset="0"/>
                <a:ea typeface="黑体" panose="02010609060101010101" pitchFamily="49" charset="-122"/>
                <a:cs typeface="+mj-cs"/>
              </a:defRPr>
            </a:lvl1pPr>
          </a:lstStyle>
          <a:p>
            <a:pPr fontAlgn="auto">
              <a:spcAft>
                <a:spcPts val="0"/>
              </a:spcAft>
            </a:pPr>
            <a:r>
              <a:rPr lang="zh-CN" altLang="en-US" sz="3600" b="1" dirty="0">
                <a:latin typeface="微软雅黑" panose="020B0503020204020204" pitchFamily="34" charset="-122"/>
                <a:ea typeface="微软雅黑" panose="020B0503020204020204" pitchFamily="34" charset="-122"/>
                <a:cs typeface="Times New Roman" panose="02020603050405020304" pitchFamily="18" charset="0"/>
              </a:rPr>
              <a:t>噪声分析</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0594970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1">
            <a:extLst>
              <a:ext uri="{FF2B5EF4-FFF2-40B4-BE49-F238E27FC236}">
                <a16:creationId xmlns:a16="http://schemas.microsoft.com/office/drawing/2014/main" id="{BF025546-CB00-4462-969E-D65C8658B089}"/>
              </a:ext>
            </a:extLst>
          </p:cNvPr>
          <p:cNvSpPr>
            <a:spLocks noGrp="1" noChangeArrowheads="1"/>
          </p:cNvSpPr>
          <p:nvPr>
            <p:ph type="title"/>
          </p:nvPr>
        </p:nvSpPr>
        <p:spPr>
          <a:xfrm>
            <a:off x="152400" y="274638"/>
            <a:ext cx="6858000" cy="563562"/>
          </a:xfrm>
        </p:spPr>
        <p:txBody>
          <a:bodyPr>
            <a:noAutofit/>
          </a:bodyPr>
          <a:lstStyle/>
          <a:p>
            <a:pPr algn="l" eaLnBrk="1" hangingPunct="1"/>
            <a:r>
              <a:rPr lang="zh-CN" altLang="en-US" sz="3600" b="1" dirty="0">
                <a:latin typeface="微软雅黑" panose="020B0503020204020204" pitchFamily="34" charset="-122"/>
                <a:ea typeface="微软雅黑" panose="020B0503020204020204" pitchFamily="34" charset="-122"/>
                <a:cs typeface="Times New Roman" panose="02020603050405020304" pitchFamily="18" charset="0"/>
              </a:rPr>
              <a:t>噪声分析</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a16="http://schemas.microsoft.com/office/drawing/2014/main" id="{EB8F40CC-D783-4BD4-B021-C6BA9F54D0C7}"/>
              </a:ext>
            </a:extLst>
          </p:cNvPr>
          <p:cNvSpPr>
            <a:spLocks noGrp="1"/>
          </p:cNvSpPr>
          <p:nvPr>
            <p:ph idx="1"/>
          </p:nvPr>
        </p:nvSpPr>
        <p:spPr/>
        <p:txBody>
          <a:bodyPr>
            <a:normAutofit/>
          </a:bodyPr>
          <a:lstStyle/>
          <a:p>
            <a:r>
              <a:rPr lang="en-US" altLang="zh-CN" sz="2400" dirty="0">
                <a:latin typeface="微软雅黑" panose="020B0503020204020204" pitchFamily="34" charset="-122"/>
                <a:ea typeface="微软雅黑" panose="020B0503020204020204" pitchFamily="34" charset="-122"/>
              </a:rPr>
              <a:t>CSA </a:t>
            </a:r>
            <a:r>
              <a:rPr lang="zh-CN" altLang="en-US" sz="2400" dirty="0">
                <a:latin typeface="微软雅黑" panose="020B0503020204020204" pitchFamily="34" charset="-122"/>
                <a:ea typeface="微软雅黑" panose="020B0503020204020204" pitchFamily="34" charset="-122"/>
              </a:rPr>
              <a:t>噪声仿真</a:t>
            </a:r>
            <a:r>
              <a:rPr lang="en-US" altLang="zh-CN" sz="2400" dirty="0">
                <a:latin typeface="微软雅黑" panose="020B0503020204020204" pitchFamily="34" charset="-122"/>
                <a:ea typeface="微软雅黑" panose="020B0503020204020204" pitchFamily="34" charset="-122"/>
              </a:rPr>
              <a:t>——(RC</a:t>
            </a:r>
            <a:r>
              <a:rPr lang="en-US" altLang="zh-CN" sz="2400" baseline="30000" dirty="0">
                <a:latin typeface="微软雅黑" panose="020B0503020204020204" pitchFamily="34" charset="-122"/>
                <a:ea typeface="微软雅黑" panose="020B0503020204020204" pitchFamily="34" charset="-122"/>
              </a:rPr>
              <a:t>2</a:t>
            </a:r>
            <a:r>
              <a:rPr lang="en-US" altLang="zh-CN" sz="24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0F5E2097-E2EA-447D-8B36-4D60A4E06921}"/>
              </a:ext>
            </a:extLst>
          </p:cNvPr>
          <p:cNvSpPr>
            <a:spLocks noGrp="1"/>
          </p:cNvSpPr>
          <p:nvPr>
            <p:ph type="sldNum" sz="quarter" idx="12"/>
          </p:nvPr>
        </p:nvSpPr>
        <p:spPr/>
        <p:txBody>
          <a:bodyPr/>
          <a:lstStyle/>
          <a:p>
            <a:pPr>
              <a:defRPr/>
            </a:pPr>
            <a:fld id="{C6D2EA35-B9E7-4123-AE8D-9E1BF7B5E8B8}" type="slidenum">
              <a:rPr lang="en-US" altLang="zh-CN" smtClean="0">
                <a:latin typeface="微软雅黑" panose="020B0503020204020204" pitchFamily="34" charset="-122"/>
                <a:ea typeface="微软雅黑" panose="020B0503020204020204" pitchFamily="34" charset="-122"/>
              </a:rPr>
              <a:pPr>
                <a:defRPr/>
              </a:pPr>
              <a:t>9</a:t>
            </a:fld>
            <a:endParaRPr lang="en-US" altLang="zh-CN"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887F1279-106C-4B33-AEF1-57C6AC3DDCA9}"/>
              </a:ext>
            </a:extLst>
          </p:cNvPr>
          <p:cNvGrpSpPr/>
          <p:nvPr/>
        </p:nvGrpSpPr>
        <p:grpSpPr>
          <a:xfrm>
            <a:off x="694293" y="1676400"/>
            <a:ext cx="4858438" cy="3733800"/>
            <a:chOff x="694293" y="1676400"/>
            <a:chExt cx="4858438" cy="3733800"/>
          </a:xfrm>
        </p:grpSpPr>
        <p:grpSp>
          <p:nvGrpSpPr>
            <p:cNvPr id="6" name="组合 5">
              <a:extLst>
                <a:ext uri="{FF2B5EF4-FFF2-40B4-BE49-F238E27FC236}">
                  <a16:creationId xmlns:a16="http://schemas.microsoft.com/office/drawing/2014/main" id="{49A2A258-C5A1-4370-ACB1-9AD43500CA50}"/>
                </a:ext>
              </a:extLst>
            </p:cNvPr>
            <p:cNvGrpSpPr/>
            <p:nvPr/>
          </p:nvGrpSpPr>
          <p:grpSpPr>
            <a:xfrm>
              <a:off x="694293" y="1676400"/>
              <a:ext cx="4858438" cy="3733800"/>
              <a:chOff x="381000" y="2170200"/>
              <a:chExt cx="4325038" cy="3240000"/>
            </a:xfrm>
          </p:grpSpPr>
          <p:pic>
            <p:nvPicPr>
              <p:cNvPr id="7" name="图片 6">
                <a:extLst>
                  <a:ext uri="{FF2B5EF4-FFF2-40B4-BE49-F238E27FC236}">
                    <a16:creationId xmlns:a16="http://schemas.microsoft.com/office/drawing/2014/main" id="{B7670DAD-FE9D-4ACE-A1ED-2EB7FF15E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70200"/>
                <a:ext cx="4325038" cy="3240000"/>
              </a:xfrm>
              <a:prstGeom prst="rect">
                <a:avLst/>
              </a:prstGeom>
            </p:spPr>
          </p:pic>
          <p:cxnSp>
            <p:nvCxnSpPr>
              <p:cNvPr id="8" name="直接连接符 7">
                <a:extLst>
                  <a:ext uri="{FF2B5EF4-FFF2-40B4-BE49-F238E27FC236}">
                    <a16:creationId xmlns:a16="http://schemas.microsoft.com/office/drawing/2014/main" id="{ED315F2C-6DA8-41CF-917A-DDF5302CFB3A}"/>
                  </a:ext>
                </a:extLst>
              </p:cNvPr>
              <p:cNvCxnSpPr>
                <a:cxnSpLocks/>
              </p:cNvCxnSpPr>
              <p:nvPr/>
            </p:nvCxnSpPr>
            <p:spPr bwMode="auto">
              <a:xfrm flipV="1">
                <a:off x="2667000" y="3968802"/>
                <a:ext cx="0" cy="1060398"/>
              </a:xfrm>
              <a:prstGeom prst="line">
                <a:avLst/>
              </a:prstGeom>
              <a:solidFill>
                <a:schemeClr val="accent1"/>
              </a:solidFill>
              <a:ln w="19050" cap="flat" cmpd="sng" algn="ctr">
                <a:solidFill>
                  <a:schemeClr val="tx1"/>
                </a:solidFill>
                <a:prstDash val="solid"/>
                <a:round/>
                <a:headEnd type="none" w="lg"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文本框 8">
                <a:extLst>
                  <a:ext uri="{FF2B5EF4-FFF2-40B4-BE49-F238E27FC236}">
                    <a16:creationId xmlns:a16="http://schemas.microsoft.com/office/drawing/2014/main" id="{C36C0BEA-F48B-422E-AA5B-CCF1F655A693}"/>
                  </a:ext>
                </a:extLst>
              </p:cNvPr>
              <p:cNvSpPr txBox="1"/>
              <p:nvPr/>
            </p:nvSpPr>
            <p:spPr>
              <a:xfrm>
                <a:off x="2667000" y="4659868"/>
                <a:ext cx="874240" cy="320487"/>
              </a:xfrm>
              <a:prstGeom prst="rect">
                <a:avLst/>
              </a:prstGeom>
              <a:noFill/>
            </p:spPr>
            <p:txBody>
              <a:bodyPr wrap="square" rtlCol="0">
                <a:spAutoFit/>
              </a:bodyPr>
              <a:lstStyle/>
              <a:p>
                <a:r>
                  <a:rPr lang="en-US" altLang="zh-CN" baseline="0" dirty="0">
                    <a:latin typeface="微软雅黑" panose="020B0503020204020204" pitchFamily="34" charset="-122"/>
                    <a:ea typeface="微软雅黑" panose="020B0503020204020204" pitchFamily="34" charset="-122"/>
                  </a:rPr>
                  <a:t>270 pF</a:t>
                </a:r>
                <a:endParaRPr lang="zh-CN" altLang="en-US" baseline="0" dirty="0">
                  <a:latin typeface="微软雅黑" panose="020B0503020204020204" pitchFamily="34" charset="-122"/>
                  <a:ea typeface="微软雅黑" panose="020B0503020204020204" pitchFamily="34" charset="-122"/>
                </a:endParaRPr>
              </a:p>
            </p:txBody>
          </p:sp>
        </p:gr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A91F6F8C-1898-4511-86B9-CDC6B81A53F4}"/>
                    </a:ext>
                  </a:extLst>
                </p:cNvPr>
                <p:cNvSpPr txBox="1"/>
                <p:nvPr/>
              </p:nvSpPr>
              <p:spPr>
                <a:xfrm>
                  <a:off x="3807161" y="3242795"/>
                  <a:ext cx="874240" cy="3724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0" baseline="0" dirty="0" smtClean="0">
                            <a:latin typeface="Cambria Math" panose="02040503050406030204" pitchFamily="18" charset="0"/>
                            <a:ea typeface="Cambria Math" panose="02040503050406030204" pitchFamily="18" charset="0"/>
                          </a:rPr>
                          <m:t>~</m:t>
                        </m:r>
                        <m:r>
                          <a:rPr lang="en-US" altLang="zh-CN" b="0" i="0" baseline="0" dirty="0" smtClean="0">
                            <a:latin typeface="Cambria Math" panose="02040503050406030204" pitchFamily="18" charset="0"/>
                            <a:ea typeface="Cambria Math" panose="02040503050406030204" pitchFamily="18" charset="0"/>
                          </a:rPr>
                          <m:t>1/</m:t>
                        </m:r>
                        <m:rad>
                          <m:radPr>
                            <m:degHide m:val="on"/>
                            <m:ctrlPr>
                              <a:rPr lang="en-US" altLang="zh-CN" b="0" i="1" baseline="0" dirty="0" smtClean="0">
                                <a:latin typeface="Cambria Math" panose="02040503050406030204" pitchFamily="18" charset="0"/>
                                <a:ea typeface="Cambria Math" panose="02040503050406030204" pitchFamily="18" charset="0"/>
                              </a:rPr>
                            </m:ctrlPr>
                          </m:radPr>
                          <m:deg/>
                          <m:e>
                            <m:r>
                              <m:rPr>
                                <m:sty m:val="p"/>
                              </m:rPr>
                              <a:rPr lang="en-US" altLang="zh-CN" b="0" i="0" baseline="0" dirty="0" smtClean="0">
                                <a:latin typeface="Cambria Math" panose="02040503050406030204" pitchFamily="18" charset="0"/>
                                <a:ea typeface="Cambria Math" panose="02040503050406030204" pitchFamily="18" charset="0"/>
                              </a:rPr>
                              <m:t>n</m:t>
                            </m:r>
                          </m:e>
                        </m:rad>
                      </m:oMath>
                    </m:oMathPara>
                  </a14:m>
                  <a:endParaRPr lang="zh-CN" altLang="en-US" baseline="0" dirty="0">
                    <a:latin typeface="微软雅黑" panose="020B0503020204020204" pitchFamily="34" charset="-122"/>
                    <a:ea typeface="微软雅黑" panose="020B0503020204020204" pitchFamily="34" charset="-122"/>
                  </a:endParaRPr>
                </a:p>
              </p:txBody>
            </p:sp>
          </mc:Choice>
          <mc:Fallback xmlns="">
            <p:sp>
              <p:nvSpPr>
                <p:cNvPr id="13" name="文本框 12">
                  <a:extLst>
                    <a:ext uri="{FF2B5EF4-FFF2-40B4-BE49-F238E27FC236}">
                      <a16:creationId xmlns:a16="http://schemas.microsoft.com/office/drawing/2014/main" id="{A91F6F8C-1898-4511-86B9-CDC6B81A53F4}"/>
                    </a:ext>
                  </a:extLst>
                </p:cNvPr>
                <p:cNvSpPr txBox="1">
                  <a:spLocks noRot="1" noChangeAspect="1" noMove="1" noResize="1" noEditPoints="1" noAdjustHandles="1" noChangeArrowheads="1" noChangeShapeType="1" noTextEdit="1"/>
                </p:cNvSpPr>
                <p:nvPr/>
              </p:nvSpPr>
              <p:spPr>
                <a:xfrm>
                  <a:off x="3807161" y="3242795"/>
                  <a:ext cx="874240" cy="372410"/>
                </a:xfrm>
                <a:prstGeom prst="rect">
                  <a:avLst/>
                </a:prstGeom>
                <a:blipFill>
                  <a:blip r:embed="rId4"/>
                  <a:stretch>
                    <a:fillRect b="-14754"/>
                  </a:stretch>
                </a:blipFill>
              </p:spPr>
              <p:txBody>
                <a:bodyPr/>
                <a:lstStyle/>
                <a:p>
                  <a:r>
                    <a:rPr lang="zh-CN" altLang="en-US">
                      <a:noFill/>
                    </a:rPr>
                    <a:t> </a:t>
                  </a:r>
                </a:p>
              </p:txBody>
            </p:sp>
          </mc:Fallback>
        </mc:AlternateContent>
      </p:grpSp>
      <p:sp>
        <p:nvSpPr>
          <p:cNvPr id="14" name="文本框 13">
            <a:extLst>
              <a:ext uri="{FF2B5EF4-FFF2-40B4-BE49-F238E27FC236}">
                <a16:creationId xmlns:a16="http://schemas.microsoft.com/office/drawing/2014/main" id="{AAFBF734-D9D4-4D63-BF30-334330DE6689}"/>
              </a:ext>
            </a:extLst>
          </p:cNvPr>
          <p:cNvSpPr txBox="1"/>
          <p:nvPr/>
        </p:nvSpPr>
        <p:spPr>
          <a:xfrm>
            <a:off x="494612" y="5879619"/>
            <a:ext cx="5829988" cy="369332"/>
          </a:xfrm>
          <a:prstGeom prst="rect">
            <a:avLst/>
          </a:prstGeom>
          <a:noFill/>
        </p:spPr>
        <p:txBody>
          <a:bodyPr wrap="square" rtlCol="0">
            <a:spAutoFit/>
          </a:bodyPr>
          <a:lstStyle/>
          <a:p>
            <a:pPr marL="457200" indent="-457200" algn="l" eaLnBrk="1" fontAlgn="auto" hangingPunct="1">
              <a:spcBef>
                <a:spcPts val="0"/>
              </a:spcBef>
              <a:spcAft>
                <a:spcPts val="0"/>
              </a:spcAft>
              <a:buFont typeface="Arial" panose="020B0604020202020204" pitchFamily="34" charset="0"/>
              <a:buChar char="•"/>
            </a:pPr>
            <a:r>
              <a:rPr lang="zh-CN" altLang="en-US" baseline="0" dirty="0">
                <a:latin typeface="微软雅黑" panose="020B0503020204020204" pitchFamily="34" charset="-122"/>
                <a:ea typeface="微软雅黑" panose="020B0503020204020204" pitchFamily="34" charset="-122"/>
              </a:rPr>
              <a:t>三个</a:t>
            </a:r>
            <a:r>
              <a:rPr lang="en-US" altLang="zh-CN" baseline="0" dirty="0">
                <a:latin typeface="微软雅黑" panose="020B0503020204020204" pitchFamily="34" charset="-122"/>
                <a:ea typeface="微软雅黑" panose="020B0503020204020204" pitchFamily="34" charset="-122"/>
              </a:rPr>
              <a:t>JFET</a:t>
            </a:r>
            <a:r>
              <a:rPr lang="zh-CN" altLang="en-US" baseline="0" dirty="0">
                <a:latin typeface="微软雅黑" panose="020B0503020204020204" pitchFamily="34" charset="-122"/>
                <a:ea typeface="微软雅黑" panose="020B0503020204020204" pitchFamily="34" charset="-122"/>
              </a:rPr>
              <a:t>并联可以实现更低的噪声</a:t>
            </a:r>
          </a:p>
        </p:txBody>
      </p:sp>
      <p:sp>
        <p:nvSpPr>
          <p:cNvPr id="15" name="文本框 14">
            <a:extLst>
              <a:ext uri="{FF2B5EF4-FFF2-40B4-BE49-F238E27FC236}">
                <a16:creationId xmlns:a16="http://schemas.microsoft.com/office/drawing/2014/main" id="{5267740A-3E70-42AF-974A-803397AFDFCD}"/>
              </a:ext>
            </a:extLst>
          </p:cNvPr>
          <p:cNvSpPr txBox="1"/>
          <p:nvPr/>
        </p:nvSpPr>
        <p:spPr>
          <a:xfrm>
            <a:off x="6442159" y="5867400"/>
            <a:ext cx="5257800" cy="369332"/>
          </a:xfrm>
          <a:prstGeom prst="rect">
            <a:avLst/>
          </a:prstGeom>
          <a:noFill/>
        </p:spPr>
        <p:txBody>
          <a:bodyPr wrap="square" rtlCol="0">
            <a:spAutoFit/>
          </a:bodyPr>
          <a:lstStyle/>
          <a:p>
            <a:pPr marL="457200" indent="-457200" algn="l" eaLnBrk="1" fontAlgn="auto" hangingPunct="1">
              <a:spcBef>
                <a:spcPts val="0"/>
              </a:spcBef>
              <a:spcAft>
                <a:spcPts val="0"/>
              </a:spcAft>
              <a:buFont typeface="Arial" panose="020B0604020202020204" pitchFamily="34" charset="0"/>
              <a:buChar char="•"/>
            </a:pPr>
            <a:r>
              <a:rPr lang="zh-CN" altLang="en-US" baseline="0" dirty="0">
                <a:latin typeface="微软雅黑" panose="020B0503020204020204" pitchFamily="34" charset="-122"/>
                <a:ea typeface="微软雅黑" panose="020B0503020204020204" pitchFamily="34" charset="-122"/>
              </a:rPr>
              <a:t>最佳成形时间约为</a:t>
            </a:r>
            <a:r>
              <a:rPr lang="en-US" altLang="zh-CN" baseline="0" dirty="0">
                <a:latin typeface="微软雅黑" panose="020B0503020204020204" pitchFamily="34" charset="-122"/>
                <a:ea typeface="微软雅黑" panose="020B0503020204020204" pitchFamily="34" charset="-122"/>
              </a:rPr>
              <a:t>100 ns</a:t>
            </a:r>
            <a:endParaRPr lang="zh-CN" altLang="en-US" baseline="0" dirty="0">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a16="http://schemas.microsoft.com/office/drawing/2014/main" id="{CFBEC964-EB5B-4915-BBA6-0D8BB983E281}"/>
              </a:ext>
            </a:extLst>
          </p:cNvPr>
          <p:cNvGrpSpPr/>
          <p:nvPr/>
        </p:nvGrpSpPr>
        <p:grpSpPr>
          <a:xfrm>
            <a:off x="6018424" y="1676400"/>
            <a:ext cx="4858438" cy="3733800"/>
            <a:chOff x="6018424" y="1676400"/>
            <a:chExt cx="4858438" cy="3733800"/>
          </a:xfrm>
        </p:grpSpPr>
        <p:grpSp>
          <p:nvGrpSpPr>
            <p:cNvPr id="10" name="组合 9">
              <a:extLst>
                <a:ext uri="{FF2B5EF4-FFF2-40B4-BE49-F238E27FC236}">
                  <a16:creationId xmlns:a16="http://schemas.microsoft.com/office/drawing/2014/main" id="{DB192B05-927C-47AF-9A72-4B47A1BDF25B}"/>
                </a:ext>
              </a:extLst>
            </p:cNvPr>
            <p:cNvGrpSpPr/>
            <p:nvPr/>
          </p:nvGrpSpPr>
          <p:grpSpPr>
            <a:xfrm>
              <a:off x="6018424" y="1676400"/>
              <a:ext cx="4858438" cy="3733800"/>
              <a:chOff x="4742762" y="2170200"/>
              <a:chExt cx="4325038" cy="3240000"/>
            </a:xfrm>
          </p:grpSpPr>
          <p:pic>
            <p:nvPicPr>
              <p:cNvPr id="11" name="图片 10">
                <a:extLst>
                  <a:ext uri="{FF2B5EF4-FFF2-40B4-BE49-F238E27FC236}">
                    <a16:creationId xmlns:a16="http://schemas.microsoft.com/office/drawing/2014/main" id="{C9E5709D-9D7E-4B83-898E-FD9A63AE6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2762" y="2170200"/>
                <a:ext cx="4325038" cy="3240000"/>
              </a:xfrm>
              <a:prstGeom prst="rect">
                <a:avLst/>
              </a:prstGeom>
            </p:spPr>
          </p:pic>
          <p:cxnSp>
            <p:nvCxnSpPr>
              <p:cNvPr id="12" name="直接连接符 11">
                <a:extLst>
                  <a:ext uri="{FF2B5EF4-FFF2-40B4-BE49-F238E27FC236}">
                    <a16:creationId xmlns:a16="http://schemas.microsoft.com/office/drawing/2014/main" id="{BAFCB71D-65BD-4487-ACC5-E76033EC993D}"/>
                  </a:ext>
                </a:extLst>
              </p:cNvPr>
              <p:cNvCxnSpPr/>
              <p:nvPr/>
            </p:nvCxnSpPr>
            <p:spPr bwMode="auto">
              <a:xfrm>
                <a:off x="5181600" y="3429000"/>
                <a:ext cx="327660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6" name="直接连接符 15">
              <a:extLst>
                <a:ext uri="{FF2B5EF4-FFF2-40B4-BE49-F238E27FC236}">
                  <a16:creationId xmlns:a16="http://schemas.microsoft.com/office/drawing/2014/main" id="{26B3BA42-4BF9-4747-82FA-FC8375BE3C3A}"/>
                </a:ext>
              </a:extLst>
            </p:cNvPr>
            <p:cNvCxnSpPr>
              <a:cxnSpLocks/>
            </p:cNvCxnSpPr>
            <p:nvPr/>
          </p:nvCxnSpPr>
          <p:spPr bwMode="auto">
            <a:xfrm>
              <a:off x="7239000" y="3242795"/>
              <a:ext cx="0" cy="1704238"/>
            </a:xfrm>
            <a:prstGeom prst="line">
              <a:avLst/>
            </a:prstGeom>
            <a:solidFill>
              <a:schemeClr val="accent1"/>
            </a:solidFill>
            <a:ln w="19050" cap="flat" cmpd="sng" algn="ctr">
              <a:solidFill>
                <a:schemeClr val="tx1"/>
              </a:solidFill>
              <a:prstDash val="solid"/>
              <a:round/>
              <a:headEnd type="none" w="lg"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文本框 16">
              <a:extLst>
                <a:ext uri="{FF2B5EF4-FFF2-40B4-BE49-F238E27FC236}">
                  <a16:creationId xmlns:a16="http://schemas.microsoft.com/office/drawing/2014/main" id="{1EF1A133-73B5-4FBF-A932-0401449AF3E9}"/>
                </a:ext>
              </a:extLst>
            </p:cNvPr>
            <p:cNvSpPr txBox="1"/>
            <p:nvPr/>
          </p:nvSpPr>
          <p:spPr>
            <a:xfrm>
              <a:off x="7267574" y="4637787"/>
              <a:ext cx="1114426" cy="369332"/>
            </a:xfrm>
            <a:prstGeom prst="rect">
              <a:avLst/>
            </a:prstGeom>
            <a:noFill/>
          </p:spPr>
          <p:txBody>
            <a:bodyPr wrap="square" rtlCol="0">
              <a:spAutoFit/>
            </a:bodyPr>
            <a:lstStyle/>
            <a:p>
              <a:r>
                <a:rPr lang="en-US" altLang="zh-CN" baseline="0" dirty="0">
                  <a:latin typeface="微软雅黑" panose="020B0503020204020204" pitchFamily="34" charset="-122"/>
                  <a:ea typeface="微软雅黑" panose="020B0503020204020204" pitchFamily="34" charset="-122"/>
                </a:rPr>
                <a:t>100 ns</a:t>
              </a:r>
              <a:endParaRPr lang="zh-CN" altLang="en-US" baseline="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127980549"/>
      </p:ext>
    </p:extLst>
  </p:cSld>
  <p:clrMapOvr>
    <a:masterClrMapping/>
  </p:clrMapOvr>
</p:sld>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Times New Roman"/>
        <a:ea typeface="黑体"/>
        <a:cs typeface=""/>
      </a:majorFont>
      <a:minorFont>
        <a:latin typeface="Times New Roman"/>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lnSpc>
            <a:spcPct val="150000"/>
          </a:lnSpc>
          <a:buFont typeface="Wingdings" panose="05000000000000000000" pitchFamily="2" charset="2"/>
          <a:buChar char="Ø"/>
          <a:defRPr baseline="0" dirty="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31484</TotalTime>
  <Words>2447</Words>
  <Application>Microsoft Office PowerPoint</Application>
  <PresentationFormat>宽屏</PresentationFormat>
  <Paragraphs>252</Paragraphs>
  <Slides>21</Slides>
  <Notes>21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等线</vt:lpstr>
      <vt:lpstr>黑体</vt:lpstr>
      <vt:lpstr>华文行楷</vt:lpstr>
      <vt:lpstr>微软雅黑</vt:lpstr>
      <vt:lpstr>Arial</vt:lpstr>
      <vt:lpstr>Calibri</vt:lpstr>
      <vt:lpstr>Cambria Math</vt:lpstr>
      <vt:lpstr>Segoe UI</vt:lpstr>
      <vt:lpstr>Times New Roman</vt:lpstr>
      <vt:lpstr>Wingdings</vt:lpstr>
      <vt:lpstr>1_Office 主题​​</vt:lpstr>
      <vt:lpstr>APD在下一代高亮度正负电子对撞机谱仪量能器中的应用</vt:lpstr>
      <vt:lpstr>目录</vt:lpstr>
      <vt:lpstr>研究背景 – 量能器与光电探测器</vt:lpstr>
      <vt:lpstr>研究背景 - STCF ECAL</vt:lpstr>
      <vt:lpstr>研究背景 - STCF ECAL</vt:lpstr>
      <vt:lpstr>目录</vt:lpstr>
      <vt:lpstr>读出电子学设计</vt:lpstr>
      <vt:lpstr>PowerPoint 演示文稿</vt:lpstr>
      <vt:lpstr>噪声分析</vt:lpstr>
      <vt:lpstr>噪声分析</vt:lpstr>
      <vt:lpstr>读出电子学原型样机</vt:lpstr>
      <vt:lpstr>目录</vt:lpstr>
      <vt:lpstr>束流测试</vt:lpstr>
      <vt:lpstr>束流测试</vt:lpstr>
      <vt:lpstr>目录</vt:lpstr>
      <vt:lpstr>总结与展望</vt:lpstr>
      <vt:lpstr>谢谢大家!</vt:lpstr>
      <vt:lpstr>Backup</vt:lpstr>
      <vt:lpstr>Backup</vt:lpstr>
      <vt:lpstr>研究背景 – 陶粲对撞机</vt:lpstr>
      <vt:lpstr>研究背景 – 陶粲对撞机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laifu</dc:creator>
  <cp:lastModifiedBy>翰霖 于</cp:lastModifiedBy>
  <cp:revision>1577</cp:revision>
  <cp:lastPrinted>2113-01-01T00:00:00Z</cp:lastPrinted>
  <dcterms:created xsi:type="dcterms:W3CDTF">2113-01-01T00:00:00Z</dcterms:created>
  <dcterms:modified xsi:type="dcterms:W3CDTF">2025-04-18T03:08:30Z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2052-11.1.0.8597</vt:lpwstr>
  </property>
</Properties>
</file>