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2" r:id="rId1"/>
  </p:sldMasterIdLst>
  <p:notesMasterIdLst>
    <p:notesMasterId r:id="rId18"/>
  </p:notesMasterIdLst>
  <p:sldIdLst>
    <p:sldId id="271" r:id="rId2"/>
    <p:sldId id="272" r:id="rId3"/>
    <p:sldId id="273" r:id="rId4"/>
    <p:sldId id="275" r:id="rId5"/>
    <p:sldId id="278" r:id="rId6"/>
    <p:sldId id="279" r:id="rId7"/>
    <p:sldId id="282" r:id="rId8"/>
    <p:sldId id="283" r:id="rId9"/>
    <p:sldId id="286" r:id="rId10"/>
    <p:sldId id="288" r:id="rId11"/>
    <p:sldId id="295" r:id="rId12"/>
    <p:sldId id="293" r:id="rId13"/>
    <p:sldId id="290" r:id="rId14"/>
    <p:sldId id="292" r:id="rId15"/>
    <p:sldId id="277" r:id="rId16"/>
    <p:sldId id="294" r:id="rId17"/>
  </p:sldIdLst>
  <p:sldSz cx="9144000" cy="5143500" type="screen16x9"/>
  <p:notesSz cx="6858000" cy="9144000"/>
  <p:defaultTextStyle>
    <a:lvl1pPr marL="0" lvl="0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1pPr>
    <a:lvl2pPr marL="342900" lvl="1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2pPr>
    <a:lvl3pPr marL="685800" lvl="2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3pPr>
    <a:lvl4pPr marL="1028700" lvl="3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4pPr>
    <a:lvl5pPr marL="1371600" lvl="4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5pPr>
    <a:lvl6pPr marL="1714500" lvl="5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6pPr>
    <a:lvl7pPr marL="2057400" lvl="6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7pPr>
    <a:lvl8pPr marL="2400300" lvl="7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8pPr>
    <a:lvl9pPr marL="2743200" lvl="8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8542034-FE4F-4ADA-92B8-4CA66D0F0DF3}" styleName="腾讯文档-基本">
    <a:wholeTbl>
      <a:tcTxStyle>
        <a:fontRef idx="minor">
          <a:srgbClr val="000000"/>
        </a:fontRef>
        <a:srgbClr val="000000"/>
      </a:tcTxStyle>
      <a:tcStyle>
        <a:tcBdr>
          <a:left>
            <a:ln w="12700" cmpd="sng">
              <a:solidFill>
                <a:srgbClr val="999999"/>
              </a:solidFill>
            </a:ln>
          </a:left>
          <a:right>
            <a:ln w="12700" cmpd="sng">
              <a:solidFill>
                <a:srgbClr val="999999"/>
              </a:solidFill>
            </a:ln>
          </a:right>
          <a:top>
            <a:ln w="12700" cmpd="sng">
              <a:solidFill>
                <a:srgbClr val="999999"/>
              </a:solidFill>
            </a:ln>
          </a:top>
          <a:bottom>
            <a:ln w="12700" cmpd="sng">
              <a:solidFill>
                <a:srgbClr val="999999"/>
              </a:solidFill>
            </a:ln>
          </a:bottom>
          <a:insideH>
            <a:ln w="12700" cmpd="sng">
              <a:solidFill>
                <a:srgbClr val="999999"/>
              </a:solidFill>
            </a:ln>
          </a:insideH>
          <a:insideV>
            <a:ln w="12700" cmpd="sng">
              <a:solidFill>
                <a:srgbClr val="999999"/>
              </a:solidFill>
            </a:ln>
          </a:insideV>
        </a:tcBdr>
        <a:fill>
          <a:solidFill>
            <a:srgbClr val="FFFFFF"/>
          </a:solidFill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69" y="9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B0FBF-A2DC-424B-9ED2-9070C7AFA33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273F7-E843-4DF5-9B5E-1542CD2AB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44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lnSpc>
                <a:spcPts val="2880"/>
              </a:lnSpc>
              <a:buNone/>
              <a:defRPr b="1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箭头连接符 6"/>
          <p:cNvCxnSpPr/>
          <p:nvPr userDrawn="1"/>
        </p:nvCxnSpPr>
        <p:spPr>
          <a:xfrm>
            <a:off x="5001" y="2787774"/>
            <a:ext cx="9139000" cy="0"/>
          </a:xfrm>
          <a:prstGeom prst="straightConnector1">
            <a:avLst/>
          </a:prstGeom>
          <a:noFill/>
          <a:ln w="47625">
            <a:solidFill>
              <a:srgbClr val="2741B1"/>
            </a:solidFill>
            <a:prstDash val="solid"/>
            <a:headEnd w="med" len="med"/>
            <a:tailEnd w="med" len="med"/>
          </a:ln>
        </p:spPr>
      </p:cxnSp>
    </p:spTree>
    <p:extLst>
      <p:ext uri="{BB962C8B-B14F-4D97-AF65-F5344CB8AC3E}">
        <p14:creationId xmlns:p14="http://schemas.microsoft.com/office/powerpoint/2010/main" val="287185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-1168" y="4876006"/>
            <a:ext cx="9144001" cy="266700"/>
          </a:xfrm>
          <a:prstGeom prst="rect">
            <a:avLst/>
          </a:prstGeom>
          <a:solidFill>
            <a:srgbClr val="2741B1"/>
          </a:solidFill>
          <a:ln w="12700">
            <a:solidFill>
              <a:srgbClr val="5C5C5C"/>
            </a:solidFill>
            <a:prstDash val="solid"/>
            <a:miter/>
          </a:ln>
        </p:spPr>
        <p:txBody>
          <a:bodyPr lIns="68580" tIns="34290" rIns="68580" bIns="34290" anchor="ctr"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 lvl="0" algn="ctr"/>
            <a:endParaRPr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21554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771551"/>
            <a:ext cx="8229600" cy="3960439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847431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852988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85298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4F7F79-40D6-46F0-9455-F1A88A00E6D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直接箭头连接符 6"/>
          <p:cNvCxnSpPr/>
          <p:nvPr userDrawn="1"/>
        </p:nvCxnSpPr>
        <p:spPr>
          <a:xfrm>
            <a:off x="-1" y="699542"/>
            <a:ext cx="9139000" cy="0"/>
          </a:xfrm>
          <a:prstGeom prst="straightConnector1">
            <a:avLst/>
          </a:prstGeom>
          <a:noFill/>
          <a:ln w="47625">
            <a:solidFill>
              <a:srgbClr val="2741B1"/>
            </a:solidFill>
            <a:prstDash val="solid"/>
            <a:headEnd w="med" len="med"/>
            <a:tailEnd w="med" len="med"/>
          </a:ln>
        </p:spPr>
      </p:cxnSp>
    </p:spTree>
    <p:extLst>
      <p:ext uri="{BB962C8B-B14F-4D97-AF65-F5344CB8AC3E}">
        <p14:creationId xmlns:p14="http://schemas.microsoft.com/office/powerpoint/2010/main" val="31571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-1168" y="4876006"/>
            <a:ext cx="9144001" cy="266700"/>
          </a:xfrm>
          <a:prstGeom prst="rect">
            <a:avLst/>
          </a:prstGeom>
          <a:solidFill>
            <a:srgbClr val="2741B1"/>
          </a:solidFill>
          <a:ln w="12700">
            <a:solidFill>
              <a:srgbClr val="5C5C5C"/>
            </a:solidFill>
            <a:prstDash val="solid"/>
            <a:miter/>
          </a:ln>
        </p:spPr>
        <p:txBody>
          <a:bodyPr lIns="68580" tIns="34290" rIns="68580" bIns="34290" anchor="ctr"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 lvl="0" algn="ctr"/>
            <a:endParaRPr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7574"/>
            <a:ext cx="3754760" cy="3744416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847431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852988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85298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4F7F79-40D6-46F0-9455-F1A88A00E6D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直接箭头连接符 6"/>
          <p:cNvCxnSpPr/>
          <p:nvPr userDrawn="1"/>
        </p:nvCxnSpPr>
        <p:spPr>
          <a:xfrm>
            <a:off x="-1" y="915566"/>
            <a:ext cx="9139000" cy="0"/>
          </a:xfrm>
          <a:prstGeom prst="straightConnector1">
            <a:avLst/>
          </a:prstGeom>
          <a:noFill/>
          <a:ln w="47625">
            <a:solidFill>
              <a:srgbClr val="2741B1"/>
            </a:solidFill>
            <a:prstDash val="solid"/>
            <a:headEnd w="med" len="med"/>
            <a:tailEnd w="med" len="med"/>
          </a:ln>
        </p:spPr>
      </p:cxnSp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4570832" y="987574"/>
            <a:ext cx="4177632" cy="3744416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45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576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200151"/>
            <a:ext cx="40576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90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44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48" y="204788"/>
            <a:ext cx="511135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710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95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2025/4/19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第五届半导体辐射探测研讨会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7F79-40D6-46F0-9455-F1A88A00E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22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5" r:id="rId3"/>
    <p:sldLayoutId id="2147483666" r:id="rId4"/>
    <p:sldLayoutId id="2147483667" r:id="rId5"/>
    <p:sldLayoutId id="2147483670" r:id="rId6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55nm</a:t>
            </a:r>
            <a:r>
              <a:rPr lang="zh-CN" altLang="en-US" dirty="0"/>
              <a:t>单片</a:t>
            </a:r>
            <a:r>
              <a:rPr lang="en-US" altLang="zh-CN" dirty="0"/>
              <a:t>HVCMOS</a:t>
            </a:r>
            <a:r>
              <a:rPr lang="zh-CN" altLang="en-US" dirty="0"/>
              <a:t>径迹探测器</a:t>
            </a:r>
            <a:br>
              <a:rPr lang="en-US" altLang="zh-CN" dirty="0"/>
            </a:br>
            <a:r>
              <a:rPr lang="zh-CN" altLang="en-US" dirty="0"/>
              <a:t>原型芯片研究进展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745332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3800" b="1" dirty="0"/>
              <a:t>陆卫国</a:t>
            </a:r>
            <a:r>
              <a:rPr lang="zh-CN" altLang="en-US" sz="3800" dirty="0"/>
              <a:t>（</a:t>
            </a:r>
            <a:r>
              <a:rPr lang="en-US" altLang="zh-CN" sz="3800" dirty="0"/>
              <a:t>luwg@ihep.ac.cn</a:t>
            </a:r>
            <a:r>
              <a:rPr lang="zh-CN" altLang="en-US" sz="3800" dirty="0"/>
              <a:t>）</a:t>
            </a:r>
            <a:endParaRPr lang="en-US" altLang="zh-CN" sz="3800" dirty="0"/>
          </a:p>
          <a:p>
            <a:pPr lvl="0"/>
            <a:r>
              <a:rPr lang="en-US" altLang="en-US" sz="3800" b="1" dirty="0"/>
              <a:t>On behalf of the </a:t>
            </a:r>
            <a:r>
              <a:rPr lang="en-US" altLang="zh-CN" sz="3800" b="1" dirty="0"/>
              <a:t>CEPC Inner Tracker </a:t>
            </a:r>
            <a:r>
              <a:rPr lang="en-US" altLang="en-US" sz="3800" b="1" dirty="0"/>
              <a:t>group</a:t>
            </a:r>
          </a:p>
          <a:p>
            <a:pPr marL="9525">
              <a:lnSpc>
                <a:spcPct val="100000"/>
              </a:lnSpc>
              <a:spcBef>
                <a:spcPts val="75"/>
              </a:spcBef>
            </a:pPr>
            <a:endParaRPr lang="en-US" altLang="en-US" sz="3800" b="1" dirty="0"/>
          </a:p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zh-CN" altLang="en-US" sz="3800" spc="-15" dirty="0"/>
              <a:t>第五届半导体辐射探测器研讨会</a:t>
            </a:r>
            <a:r>
              <a:rPr lang="zh-CN" altLang="en-US" sz="3800" b="1" spc="-15" dirty="0"/>
              <a:t> </a:t>
            </a:r>
            <a:endParaRPr lang="en-US" altLang="zh-CN" sz="3800" b="1" spc="-15" dirty="0"/>
          </a:p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zh-CN" altLang="en-US" sz="3800" b="1" spc="-15" dirty="0"/>
              <a:t>西安，</a:t>
            </a:r>
            <a:r>
              <a:rPr lang="en-US" altLang="zh-CN" sz="3800" spc="-15" dirty="0"/>
              <a:t>4</a:t>
            </a:r>
            <a:r>
              <a:rPr lang="zh-CN" altLang="en-US" sz="3800" b="1" spc="-15" dirty="0"/>
              <a:t>月</a:t>
            </a:r>
            <a:r>
              <a:rPr lang="en-US" altLang="zh-CN" sz="3800" b="1" spc="-15" dirty="0"/>
              <a:t>19</a:t>
            </a:r>
            <a:r>
              <a:rPr lang="zh-CN" altLang="en-US" sz="3800" b="1" spc="-15" dirty="0"/>
              <a:t>日</a:t>
            </a:r>
            <a:endParaRPr lang="en-US" altLang="en-US" sz="3800" b="1" spc="-15" dirty="0"/>
          </a:p>
          <a:p>
            <a:endParaRPr lang="zh-CN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518"/>
            <a:ext cx="91440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590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COFFEE2</a:t>
            </a:r>
            <a:r>
              <a:rPr lang="zh-CN" altLang="en-US" dirty="0"/>
              <a:t>：电路设计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770003"/>
            <a:ext cx="3466728" cy="1657731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dirty="0"/>
              <a:t>区域</a:t>
            </a:r>
            <a:r>
              <a:rPr lang="en-US" altLang="zh-CN" dirty="0"/>
              <a:t>2</a:t>
            </a:r>
            <a:r>
              <a:rPr lang="zh-CN" altLang="en-US" dirty="0"/>
              <a:t>目标</a:t>
            </a:r>
            <a:endParaRPr lang="en-US" altLang="zh-CN" dirty="0"/>
          </a:p>
          <a:p>
            <a:pPr lvl="1"/>
            <a:r>
              <a:rPr lang="zh-CN" altLang="en-US" dirty="0"/>
              <a:t>像素内数字电路对电荷收集的影响</a:t>
            </a:r>
            <a:endParaRPr lang="en-US" altLang="zh-CN" dirty="0"/>
          </a:p>
          <a:p>
            <a:pPr lvl="1"/>
            <a:r>
              <a:rPr lang="zh-CN" altLang="en-US" dirty="0"/>
              <a:t>关键模块的设计积累</a:t>
            </a:r>
            <a:endParaRPr lang="en-US" altLang="zh-CN" dirty="0"/>
          </a:p>
          <a:p>
            <a:r>
              <a:rPr lang="zh-CN" altLang="en-US" dirty="0"/>
              <a:t>三种像素内电路结构</a:t>
            </a:r>
            <a:endParaRPr lang="en-US" altLang="zh-CN" dirty="0"/>
          </a:p>
          <a:p>
            <a:pPr lvl="1"/>
            <a:r>
              <a:rPr lang="en-US" altLang="zh-CN" dirty="0"/>
              <a:t>1</a:t>
            </a:r>
            <a:r>
              <a:rPr lang="zh-CN" altLang="en-US" dirty="0"/>
              <a:t>，仅</a:t>
            </a:r>
            <a:r>
              <a:rPr lang="en-US" altLang="zh-CN" dirty="0"/>
              <a:t>CSA</a:t>
            </a:r>
            <a:r>
              <a:rPr lang="zh-CN" altLang="en-US" dirty="0"/>
              <a:t>模拟读出</a:t>
            </a:r>
            <a:endParaRPr lang="en-US" altLang="zh-CN" dirty="0"/>
          </a:p>
          <a:p>
            <a:pPr lvl="1"/>
            <a:r>
              <a:rPr lang="en-US" altLang="zh-CN" dirty="0"/>
              <a:t>2</a:t>
            </a:r>
            <a:r>
              <a:rPr lang="zh-CN" altLang="en-US" dirty="0"/>
              <a:t>，</a:t>
            </a:r>
            <a:r>
              <a:rPr lang="en-US" altLang="zh-CN" dirty="0"/>
              <a:t>CSA+NMOS</a:t>
            </a:r>
            <a:r>
              <a:rPr lang="zh-CN" altLang="en-US" dirty="0"/>
              <a:t>比较器</a:t>
            </a:r>
            <a:endParaRPr lang="en-US" altLang="zh-CN" dirty="0"/>
          </a:p>
          <a:p>
            <a:pPr lvl="1"/>
            <a:r>
              <a:rPr lang="en-US" altLang="zh-CN" dirty="0"/>
              <a:t>3</a:t>
            </a:r>
            <a:r>
              <a:rPr lang="zh-CN" altLang="en-US" dirty="0"/>
              <a:t>，</a:t>
            </a:r>
            <a:r>
              <a:rPr lang="en-US" altLang="zh-CN" dirty="0"/>
              <a:t>CSA+CMOS</a:t>
            </a:r>
            <a:r>
              <a:rPr lang="zh-CN" altLang="en-US" dirty="0"/>
              <a:t>比较器</a:t>
            </a:r>
            <a:endParaRPr lang="en-US" altLang="zh-CN" dirty="0"/>
          </a:p>
          <a:p>
            <a:pPr lvl="1"/>
            <a:r>
              <a:rPr lang="zh-CN" altLang="en-US" dirty="0"/>
              <a:t>行列选通控制读出地址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80</a:t>
            </a:r>
            <a:fld id="{9E4F7F79-40D6-46F0-9455-F1A88A00E6DA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725B26D-B712-5922-0ACC-1882068A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270" y="1012535"/>
            <a:ext cx="2393460" cy="12684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190BA5-8884-6E01-216B-A6DEB4176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730" y="1122613"/>
            <a:ext cx="3240360" cy="11140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091F1F-24BF-408F-BE0D-9B9D10240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2773846"/>
            <a:ext cx="2586319" cy="15996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4B40432-0F00-3595-C410-7F8DA230B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972" y="2906831"/>
            <a:ext cx="2795648" cy="135902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B3B074-E69A-C1AA-9525-35ABC4FC5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2847031"/>
            <a:ext cx="2160240" cy="1500779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19A3D216-09B2-4435-EB01-B4C9FC23388F}"/>
              </a:ext>
            </a:extLst>
          </p:cNvPr>
          <p:cNvSpPr txBox="1"/>
          <p:nvPr/>
        </p:nvSpPr>
        <p:spPr>
          <a:xfrm>
            <a:off x="767916" y="4337568"/>
            <a:ext cx="1512168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CSA+CMOS</a:t>
            </a:r>
            <a:r>
              <a:rPr lang="zh-CN" altLang="en-US" sz="1000" dirty="0"/>
              <a:t>比较器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F50F0A1-C010-3877-FD0B-17D4E2E6B0F0}"/>
              </a:ext>
            </a:extLst>
          </p:cNvPr>
          <p:cNvSpPr txBox="1"/>
          <p:nvPr/>
        </p:nvSpPr>
        <p:spPr>
          <a:xfrm>
            <a:off x="5220072" y="2408736"/>
            <a:ext cx="1512168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CSA+NMOS</a:t>
            </a:r>
            <a:r>
              <a:rPr lang="zh-CN" altLang="en-US" sz="1000" dirty="0"/>
              <a:t>比较器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812A800-A647-9F6A-D1C4-C9FB8CD98C75}"/>
              </a:ext>
            </a:extLst>
          </p:cNvPr>
          <p:cNvSpPr txBox="1"/>
          <p:nvPr/>
        </p:nvSpPr>
        <p:spPr>
          <a:xfrm>
            <a:off x="3635896" y="4373497"/>
            <a:ext cx="1512168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瞬态仿真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5AB3F299-214C-2956-2C0C-CAD1C9C8B4FB}"/>
              </a:ext>
            </a:extLst>
          </p:cNvPr>
          <p:cNvSpPr txBox="1"/>
          <p:nvPr/>
        </p:nvSpPr>
        <p:spPr>
          <a:xfrm>
            <a:off x="6632826" y="4344387"/>
            <a:ext cx="1743258" cy="27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单像素版图 </a:t>
            </a:r>
            <a:r>
              <a:rPr lang="en-US" altLang="zh-CN" sz="1000" dirty="0"/>
              <a:t>40</a:t>
            </a:r>
            <a:r>
              <a:rPr lang="el-GR" altLang="zh-CN" sz="1000" dirty="0"/>
              <a:t>μ</a:t>
            </a:r>
            <a:r>
              <a:rPr lang="en-US" altLang="zh-CN" sz="1000" dirty="0"/>
              <a:t>m</a:t>
            </a:r>
            <a:r>
              <a:rPr lang="zh-CN" altLang="en-US" sz="1000" dirty="0"/>
              <a:t>✖</a:t>
            </a:r>
            <a:r>
              <a:rPr lang="en-US" altLang="zh-CN" sz="1000" dirty="0"/>
              <a:t>80</a:t>
            </a:r>
            <a:r>
              <a:rPr lang="el-GR" altLang="zh-CN" sz="1000" dirty="0"/>
              <a:t>μ</a:t>
            </a:r>
            <a:r>
              <a:rPr lang="en-US" altLang="zh-CN" sz="1000" dirty="0"/>
              <a:t>m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592241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A5F1DA-2B32-185B-9856-5632DEFB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200" dirty="0"/>
              <a:t>COFFEE2</a:t>
            </a:r>
            <a:r>
              <a:rPr lang="zh-CN" altLang="en-US" sz="2200" dirty="0"/>
              <a:t>：电路测试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B170D2-A8A4-D55C-C9E3-E6D8D9433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2419"/>
            <a:ext cx="2746648" cy="1823112"/>
          </a:xfrm>
        </p:spPr>
        <p:txBody>
          <a:bodyPr>
            <a:normAutofit fontScale="62500" lnSpcReduction="20000"/>
          </a:bodyPr>
          <a:lstStyle/>
          <a:p>
            <a:r>
              <a:rPr lang="zh-CN" altLang="en-US" dirty="0"/>
              <a:t>基于</a:t>
            </a:r>
            <a:r>
              <a:rPr lang="en-US" altLang="zh-CN" dirty="0"/>
              <a:t>Caribou</a:t>
            </a:r>
            <a:r>
              <a:rPr lang="zh-CN" altLang="en-US" dirty="0"/>
              <a:t>测试系统</a:t>
            </a:r>
            <a:endParaRPr lang="en-US" altLang="zh-CN" dirty="0"/>
          </a:p>
          <a:p>
            <a:pPr lvl="1"/>
            <a:r>
              <a:rPr lang="en-US" altLang="zh-CN" dirty="0"/>
              <a:t>ZC706+CaR</a:t>
            </a:r>
            <a:r>
              <a:rPr lang="zh-CN" altLang="en-US" dirty="0"/>
              <a:t>接口板</a:t>
            </a:r>
            <a:r>
              <a:rPr lang="en-US" altLang="zh-CN" dirty="0"/>
              <a:t>+</a:t>
            </a:r>
            <a:r>
              <a:rPr lang="zh-CN" altLang="en-US" dirty="0"/>
              <a:t>芯片载板</a:t>
            </a:r>
            <a:endParaRPr lang="en-US" altLang="zh-CN" dirty="0"/>
          </a:p>
          <a:p>
            <a:r>
              <a:rPr lang="zh-CN" altLang="en-US" dirty="0"/>
              <a:t>刻度电路电气测试</a:t>
            </a:r>
            <a:endParaRPr lang="en-US" altLang="zh-CN" dirty="0"/>
          </a:p>
          <a:p>
            <a:r>
              <a:rPr lang="zh-CN" altLang="en-US" dirty="0"/>
              <a:t>激光测试</a:t>
            </a:r>
            <a:endParaRPr lang="en-US" altLang="zh-CN" dirty="0"/>
          </a:p>
          <a:p>
            <a:r>
              <a:rPr lang="zh-CN" altLang="en-US" dirty="0"/>
              <a:t>放射源测试</a:t>
            </a:r>
            <a:endParaRPr lang="en-US" altLang="zh-CN" dirty="0"/>
          </a:p>
          <a:p>
            <a:r>
              <a:rPr lang="zh-CN" altLang="en-US" dirty="0"/>
              <a:t>像素一致性测试和</a:t>
            </a:r>
            <a:r>
              <a:rPr lang="en-US" altLang="zh-CN" dirty="0"/>
              <a:t>SNR</a:t>
            </a:r>
            <a:r>
              <a:rPr lang="zh-CN" altLang="en-US" dirty="0"/>
              <a:t>量化测试进行中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A4486B-4B15-4204-6A6A-ED63D2B6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500E5E-32D6-9C8E-B1CB-5F533ED6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530AB0-28BD-B45C-D51E-FB426EEF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44FC319D-C479-B0D0-BA14-EA15C4F0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56" y="2975033"/>
            <a:ext cx="2434737" cy="1823112"/>
          </a:xfrm>
          <a:prstGeom prst="rect">
            <a:avLst/>
          </a:prstGeom>
        </p:spPr>
      </p:pic>
      <p:grpSp>
        <p:nvGrpSpPr>
          <p:cNvPr id="8" name="Group 41">
            <a:extLst>
              <a:ext uri="{FF2B5EF4-FFF2-40B4-BE49-F238E27FC236}">
                <a16:creationId xmlns:a16="http://schemas.microsoft.com/office/drawing/2014/main" id="{2D5E7788-6D74-796D-93FB-A44398EBC6C1}"/>
              </a:ext>
            </a:extLst>
          </p:cNvPr>
          <p:cNvGrpSpPr/>
          <p:nvPr/>
        </p:nvGrpSpPr>
        <p:grpSpPr>
          <a:xfrm>
            <a:off x="3138720" y="3003597"/>
            <a:ext cx="2471280" cy="1644506"/>
            <a:chOff x="6023992" y="4602789"/>
            <a:chExt cx="3092288" cy="1791893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CB829B62-F238-DE0B-2669-6EF130A38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3992" y="4602789"/>
              <a:ext cx="3092288" cy="1791893"/>
            </a:xfrm>
            <a:prstGeom prst="rect">
              <a:avLst/>
            </a:prstGeom>
          </p:spPr>
        </p:pic>
        <p:cxnSp>
          <p:nvCxnSpPr>
            <p:cNvPr id="10" name="Straight Connector 33">
              <a:extLst>
                <a:ext uri="{FF2B5EF4-FFF2-40B4-BE49-F238E27FC236}">
                  <a16:creationId xmlns:a16="http://schemas.microsoft.com/office/drawing/2014/main" id="{FD24ACD7-559E-1654-044E-A389845CC4DC}"/>
                </a:ext>
              </a:extLst>
            </p:cNvPr>
            <p:cNvCxnSpPr>
              <a:cxnSpLocks/>
            </p:cNvCxnSpPr>
            <p:nvPr/>
          </p:nvCxnSpPr>
          <p:spPr>
            <a:xfrm>
              <a:off x="6728440" y="4770842"/>
              <a:ext cx="0" cy="995703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0">
              <a:extLst>
                <a:ext uri="{FF2B5EF4-FFF2-40B4-BE49-F238E27FC236}">
                  <a16:creationId xmlns:a16="http://schemas.microsoft.com/office/drawing/2014/main" id="{6AFBA09C-1FE7-9823-2FD4-5EF6E387AE68}"/>
                </a:ext>
              </a:extLst>
            </p:cNvPr>
            <p:cNvCxnSpPr>
              <a:cxnSpLocks/>
            </p:cNvCxnSpPr>
            <p:nvPr/>
          </p:nvCxnSpPr>
          <p:spPr>
            <a:xfrm>
              <a:off x="8117248" y="4842368"/>
              <a:ext cx="0" cy="995703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01425A6E-5840-EF82-6D98-EC9E3FB76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26" y="2965554"/>
            <a:ext cx="2865787" cy="17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F6EAB44A-E5BF-E6EE-1359-19FDA83D9A84}"/>
              </a:ext>
            </a:extLst>
          </p:cNvPr>
          <p:cNvSpPr txBox="1"/>
          <p:nvPr/>
        </p:nvSpPr>
        <p:spPr>
          <a:xfrm>
            <a:off x="1475656" y="4011910"/>
            <a:ext cx="1203039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</a:rPr>
              <a:t>Caribou</a:t>
            </a:r>
            <a:r>
              <a:rPr lang="zh-CN" altLang="en-US" sz="1000" dirty="0">
                <a:solidFill>
                  <a:schemeClr val="bg1"/>
                </a:solidFill>
              </a:rPr>
              <a:t>测试系统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126030A6-E091-01CE-F1D6-5348ADD91B0A}"/>
              </a:ext>
            </a:extLst>
          </p:cNvPr>
          <p:cNvSpPr txBox="1"/>
          <p:nvPr/>
        </p:nvSpPr>
        <p:spPr>
          <a:xfrm>
            <a:off x="3920624" y="3478281"/>
            <a:ext cx="1203039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激光响应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514F26D-6DE7-14E5-5A78-3EF3BCBDB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17" y="852639"/>
            <a:ext cx="2952328" cy="21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92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D013AC-A48F-6AE2-F067-41D8F643E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200" dirty="0"/>
              <a:t>COFFEE3</a:t>
            </a:r>
            <a:r>
              <a:rPr lang="zh-CN" altLang="en-US" sz="2200" dirty="0"/>
              <a:t>设计和测试准备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D6B6BE-1166-F62D-2F45-5465DBEDC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782044"/>
            <a:ext cx="3538736" cy="1509134"/>
          </a:xfrm>
        </p:spPr>
        <p:txBody>
          <a:bodyPr>
            <a:normAutofit fontScale="47500" lnSpcReduction="20000"/>
          </a:bodyPr>
          <a:lstStyle/>
          <a:p>
            <a:r>
              <a:rPr lang="zh-CN" altLang="en-US" dirty="0"/>
              <a:t>完整的读出架构，可扩展至全尺寸芯片设计</a:t>
            </a:r>
            <a:endParaRPr lang="en-US" altLang="zh-CN" dirty="0"/>
          </a:p>
          <a:p>
            <a:r>
              <a:rPr lang="zh-CN" altLang="en-US" dirty="0"/>
              <a:t>每个像素可选通，阈值可调</a:t>
            </a:r>
            <a:endParaRPr lang="en-US" altLang="zh-CN" dirty="0"/>
          </a:p>
          <a:p>
            <a:r>
              <a:rPr lang="zh-CN" altLang="en-US" dirty="0"/>
              <a:t>方案</a:t>
            </a:r>
            <a:r>
              <a:rPr lang="en-US" altLang="zh-CN" dirty="0"/>
              <a:t>1</a:t>
            </a:r>
            <a:r>
              <a:rPr lang="zh-CN" altLang="en-US" dirty="0"/>
              <a:t>：基于当前工艺条件的优化设计</a:t>
            </a:r>
            <a:endParaRPr lang="en-US" altLang="zh-CN" dirty="0"/>
          </a:p>
          <a:p>
            <a:pPr lvl="1"/>
            <a:r>
              <a:rPr lang="zh-CN" altLang="en-US" dirty="0"/>
              <a:t>像素内以</a:t>
            </a:r>
            <a:r>
              <a:rPr lang="en-US" altLang="zh-CN" dirty="0"/>
              <a:t>NMOS</a:t>
            </a:r>
            <a:r>
              <a:rPr lang="zh-CN" altLang="en-US" dirty="0"/>
              <a:t>为主，放大和部分数字化</a:t>
            </a:r>
            <a:endParaRPr lang="en-US" altLang="zh-CN" dirty="0"/>
          </a:p>
          <a:p>
            <a:pPr lvl="1"/>
            <a:r>
              <a:rPr lang="zh-CN" altLang="en-US" dirty="0"/>
              <a:t>阵列底部完成数字化和时间标记，数据打包等</a:t>
            </a:r>
            <a:endParaRPr lang="en-US" altLang="zh-CN" dirty="0"/>
          </a:p>
          <a:p>
            <a:r>
              <a:rPr lang="zh-CN" altLang="en-US" dirty="0"/>
              <a:t>方案</a:t>
            </a:r>
            <a:r>
              <a:rPr lang="en-US" altLang="zh-CN" dirty="0"/>
              <a:t>2</a:t>
            </a:r>
            <a:r>
              <a:rPr lang="zh-CN" altLang="en-US" dirty="0"/>
              <a:t>：为改进工艺验证方案</a:t>
            </a:r>
            <a:endParaRPr lang="en-US" altLang="zh-CN" dirty="0"/>
          </a:p>
          <a:p>
            <a:pPr lvl="1"/>
            <a:r>
              <a:rPr lang="zh-CN" altLang="en-US" dirty="0"/>
              <a:t>像素内集成</a:t>
            </a:r>
            <a:r>
              <a:rPr lang="en-US" altLang="zh-CN" dirty="0"/>
              <a:t>TDC</a:t>
            </a:r>
            <a:r>
              <a:rPr lang="zh-CN" altLang="en-US" dirty="0"/>
              <a:t>，地址</a:t>
            </a:r>
            <a:r>
              <a:rPr lang="en-US" altLang="zh-CN" dirty="0"/>
              <a:t>ROM</a:t>
            </a:r>
            <a:r>
              <a:rPr lang="zh-CN" altLang="en-US" dirty="0"/>
              <a:t>，时间信息</a:t>
            </a:r>
            <a:r>
              <a:rPr lang="en-US" altLang="zh-CN" dirty="0"/>
              <a:t>RAM</a:t>
            </a:r>
          </a:p>
          <a:p>
            <a:pPr lvl="1"/>
            <a:r>
              <a:rPr lang="zh-CN" altLang="en-US" dirty="0"/>
              <a:t>列总线优先级读出，</a:t>
            </a:r>
            <a:r>
              <a:rPr lang="en-US" altLang="zh-CN" dirty="0"/>
              <a:t>20MHz</a:t>
            </a:r>
            <a:r>
              <a:rPr lang="zh-CN" altLang="en-US" dirty="0"/>
              <a:t>时钟分发</a:t>
            </a:r>
            <a:endParaRPr lang="en-US" altLang="zh-CN" dirty="0"/>
          </a:p>
          <a:p>
            <a:r>
              <a:rPr lang="zh-CN" altLang="en-US" dirty="0"/>
              <a:t>芯片载板和测试固件开发中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30F9BF-C9A7-7E8B-A952-309BC936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132AAE-CA58-CA38-3A0C-CDD7BBAE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57E508-DDA3-960B-1EB4-B02A7D0E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8329F01-EBD9-E460-AA55-13F77C43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91178"/>
            <a:ext cx="3448980" cy="23987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C3DA231-F7A0-CFEC-540C-E6D0B6BB1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841352"/>
            <a:ext cx="4340742" cy="176410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642F376-B5B7-65E0-ABB2-8010586E1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681" y="752799"/>
            <a:ext cx="3448980" cy="1864837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C1407C8-1B78-EF58-7C11-B919AAD5B61C}"/>
              </a:ext>
            </a:extLst>
          </p:cNvPr>
          <p:cNvSpPr txBox="1"/>
          <p:nvPr/>
        </p:nvSpPr>
        <p:spPr>
          <a:xfrm>
            <a:off x="2494087" y="4450772"/>
            <a:ext cx="1069801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2025</a:t>
            </a:r>
            <a:r>
              <a:rPr lang="zh-CN" altLang="en-US" sz="1000" dirty="0"/>
              <a:t>年</a:t>
            </a:r>
            <a:r>
              <a:rPr lang="en-US" altLang="zh-CN" sz="1000" dirty="0"/>
              <a:t>1</a:t>
            </a:r>
            <a:r>
              <a:rPr lang="zh-CN" altLang="en-US" sz="1000" dirty="0"/>
              <a:t>月提交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FC826-192E-0708-3EEA-EE1DA0520272}"/>
              </a:ext>
            </a:extLst>
          </p:cNvPr>
          <p:cNvSpPr txBox="1"/>
          <p:nvPr/>
        </p:nvSpPr>
        <p:spPr>
          <a:xfrm>
            <a:off x="5914279" y="2579866"/>
            <a:ext cx="936104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方案</a:t>
            </a:r>
            <a:r>
              <a:rPr lang="en-US" altLang="zh-CN" sz="1000" dirty="0"/>
              <a:t>1</a:t>
            </a:r>
            <a:r>
              <a:rPr lang="zh-CN" altLang="en-US" sz="1000" dirty="0"/>
              <a:t>示意图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84E4676-EC52-8924-A8C1-EF7D2FCAF641}"/>
              </a:ext>
            </a:extLst>
          </p:cNvPr>
          <p:cNvSpPr txBox="1"/>
          <p:nvPr/>
        </p:nvSpPr>
        <p:spPr>
          <a:xfrm>
            <a:off x="5868144" y="4547577"/>
            <a:ext cx="936104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方案</a:t>
            </a:r>
            <a:r>
              <a:rPr lang="en-US" altLang="zh-CN" sz="1000" dirty="0"/>
              <a:t>2</a:t>
            </a:r>
            <a:r>
              <a:rPr lang="zh-CN" altLang="en-US" sz="1000" dirty="0"/>
              <a:t>示意图</a:t>
            </a:r>
          </a:p>
        </p:txBody>
      </p:sp>
    </p:spTree>
    <p:extLst>
      <p:ext uri="{BB962C8B-B14F-4D97-AF65-F5344CB8AC3E}">
        <p14:creationId xmlns:p14="http://schemas.microsoft.com/office/powerpoint/2010/main" val="3227453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总结与展望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259228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zh-CN" altLang="en-US" dirty="0"/>
              <a:t>面向未来硅径迹探测需求，开展了基于</a:t>
            </a:r>
            <a:r>
              <a:rPr lang="en-US" altLang="zh-CN" dirty="0"/>
              <a:t>HVCMOS 55nm</a:t>
            </a:r>
            <a:r>
              <a:rPr lang="zh-CN" altLang="en-US" dirty="0"/>
              <a:t>的单片式像素型芯片研发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en-US" altLang="zh-CN" dirty="0"/>
              <a:t>COFFEE1</a:t>
            </a:r>
            <a:r>
              <a:rPr lang="zh-CN" altLang="en-US" dirty="0"/>
              <a:t>芯片基于</a:t>
            </a:r>
            <a:r>
              <a:rPr lang="en-US" altLang="zh-CN" dirty="0"/>
              <a:t>LL</a:t>
            </a:r>
            <a:r>
              <a:rPr lang="zh-CN" altLang="en-US" dirty="0"/>
              <a:t>工艺，开启了设计和测试的积累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en-US" altLang="zh-CN" dirty="0"/>
              <a:t>COFFEE2</a:t>
            </a:r>
            <a:r>
              <a:rPr lang="zh-CN" altLang="en-US" dirty="0"/>
              <a:t>基于</a:t>
            </a:r>
            <a:r>
              <a:rPr lang="en-US" altLang="zh-CN" dirty="0"/>
              <a:t>HVCMOS</a:t>
            </a:r>
            <a:r>
              <a:rPr lang="zh-CN" altLang="en-US" dirty="0"/>
              <a:t>工艺</a:t>
            </a:r>
            <a:endParaRPr lang="en-US" altLang="zh-CN" dirty="0"/>
          </a:p>
          <a:p>
            <a:pPr lvl="1">
              <a:lnSpc>
                <a:spcPct val="170000"/>
              </a:lnSpc>
            </a:pPr>
            <a:r>
              <a:rPr lang="zh-CN" altLang="en-US" dirty="0"/>
              <a:t>对无源传感器进行了较为全面的测试，结果与仿真较为接近</a:t>
            </a:r>
            <a:endParaRPr lang="en-US" altLang="zh-CN" dirty="0"/>
          </a:p>
          <a:p>
            <a:pPr lvl="1">
              <a:lnSpc>
                <a:spcPct val="170000"/>
              </a:lnSpc>
            </a:pPr>
            <a:r>
              <a:rPr lang="zh-CN" altLang="en-US" dirty="0"/>
              <a:t>包含电路在内的测试取得了初步的结果，部分问题仍在进一步研究中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en-US" altLang="zh-CN" dirty="0"/>
              <a:t>COFFEE3</a:t>
            </a:r>
            <a:r>
              <a:rPr lang="zh-CN" altLang="en-US" dirty="0"/>
              <a:t>集成了主要功能，测试正在准备中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zh-CN" altLang="en-US" dirty="0"/>
              <a:t>继续寻找适合的国产工艺并推进其优化，为下一版设计做准备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010342" y="3579862"/>
            <a:ext cx="4339651" cy="10673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欢迎批评指正</a:t>
            </a:r>
            <a:endParaRPr lang="zh-CN" alt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018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02F813-72A7-CD56-F6BE-C1775FA0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1C53DA-A39B-B2E0-8CEE-161F701A0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DBEF10-D0FE-CA8A-C900-C5D6F76D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7309FC-8FF6-7719-9BFE-9DAF0801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02F95-1267-0039-5E52-12EBEFE91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2005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55nm</a:t>
            </a:r>
            <a:r>
              <a:rPr lang="zh-CN" altLang="en-US" dirty="0"/>
              <a:t>工艺节点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7574"/>
            <a:ext cx="3754760" cy="3744416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dirty="0"/>
              <a:t>更好的性能表现</a:t>
            </a:r>
            <a:endParaRPr lang="en-US" altLang="zh-CN" dirty="0"/>
          </a:p>
          <a:p>
            <a:pPr lvl="1"/>
            <a:r>
              <a:rPr lang="zh-CN" altLang="en-US" dirty="0"/>
              <a:t>更高的集成密度</a:t>
            </a:r>
            <a:endParaRPr lang="en-US" altLang="zh-CN" dirty="0"/>
          </a:p>
          <a:p>
            <a:pPr lvl="1"/>
            <a:r>
              <a:rPr lang="zh-CN" altLang="en-US" dirty="0"/>
              <a:t>相同的面积可以集成更多的功能电路</a:t>
            </a:r>
            <a:endParaRPr lang="en-US" altLang="zh-CN" dirty="0"/>
          </a:p>
          <a:p>
            <a:pPr lvl="1"/>
            <a:r>
              <a:rPr lang="zh-CN" altLang="en-US" dirty="0"/>
              <a:t>更低的功耗</a:t>
            </a:r>
            <a:endParaRPr lang="en-US" altLang="zh-CN" dirty="0"/>
          </a:p>
          <a:p>
            <a:pPr lvl="1"/>
            <a:r>
              <a:rPr lang="zh-CN" altLang="en-US" dirty="0"/>
              <a:t>更快的速度</a:t>
            </a:r>
            <a:endParaRPr lang="en-US" altLang="zh-CN" dirty="0"/>
          </a:p>
          <a:p>
            <a:r>
              <a:rPr lang="zh-CN" altLang="en-US" dirty="0"/>
              <a:t>工艺可持续</a:t>
            </a:r>
            <a:endParaRPr lang="en-US" altLang="zh-CN" dirty="0"/>
          </a:p>
          <a:p>
            <a:pPr lvl="1"/>
            <a:r>
              <a:rPr lang="zh-CN" altLang="en-US" dirty="0"/>
              <a:t>半导体制程的发展趋势</a:t>
            </a:r>
            <a:endParaRPr lang="en-US" altLang="zh-CN" dirty="0"/>
          </a:p>
          <a:p>
            <a:pPr lvl="1"/>
            <a:r>
              <a:rPr lang="zh-CN" altLang="en-US" dirty="0"/>
              <a:t>高能物理实验</a:t>
            </a:r>
            <a:r>
              <a:rPr lang="en-US" altLang="zh-CN" dirty="0"/>
              <a:t>5-10</a:t>
            </a:r>
            <a:r>
              <a:rPr lang="zh-CN" altLang="en-US" dirty="0"/>
              <a:t>年的研发周期</a:t>
            </a:r>
            <a:endParaRPr lang="en-US" altLang="zh-CN" dirty="0"/>
          </a:p>
          <a:p>
            <a:pPr lvl="1"/>
            <a:r>
              <a:rPr lang="zh-CN" altLang="en-US" dirty="0"/>
              <a:t>批量生产支持</a:t>
            </a:r>
            <a:endParaRPr lang="en-US" altLang="zh-CN" dirty="0"/>
          </a:p>
          <a:p>
            <a:r>
              <a:rPr lang="zh-CN" altLang="en-US" dirty="0"/>
              <a:t>性价比</a:t>
            </a:r>
            <a:endParaRPr lang="en-US" altLang="zh-CN" dirty="0"/>
          </a:p>
          <a:p>
            <a:pPr lvl="1"/>
            <a:r>
              <a:rPr lang="zh-CN" altLang="en-US" dirty="0"/>
              <a:t>国外已经开始</a:t>
            </a:r>
            <a:r>
              <a:rPr lang="en-US" altLang="zh-CN" dirty="0"/>
              <a:t>28nm</a:t>
            </a:r>
            <a:r>
              <a:rPr lang="zh-CN" altLang="en-US" dirty="0"/>
              <a:t>的研发，国内基本</a:t>
            </a:r>
            <a:r>
              <a:rPr lang="en-US" altLang="zh-CN" dirty="0"/>
              <a:t>130nm</a:t>
            </a:r>
            <a:r>
              <a:rPr lang="zh-CN" altLang="en-US" dirty="0"/>
              <a:t>以上</a:t>
            </a:r>
            <a:endParaRPr lang="en-US" altLang="zh-CN" dirty="0"/>
          </a:p>
          <a:p>
            <a:pPr lvl="1"/>
            <a:r>
              <a:rPr lang="zh-CN" altLang="en-US" dirty="0"/>
              <a:t>成本和性能上的折衷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7614"/>
            <a:ext cx="4558084" cy="302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695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6F4BB-5557-057A-F99D-23932B5AE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68DF17-DC96-1EB5-E308-EA8A4C1E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方案和工艺选择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5DBFEA-516A-CC1D-1B1C-4061968F1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7573"/>
            <a:ext cx="3394720" cy="1646671"/>
          </a:xfrm>
        </p:spPr>
        <p:txBody>
          <a:bodyPr>
            <a:normAutofit fontScale="70000" lnSpcReduction="20000"/>
          </a:bodyPr>
          <a:lstStyle/>
          <a:p>
            <a:r>
              <a:rPr lang="zh-CN" altLang="en-US" dirty="0"/>
              <a:t>混合式向单片式发展</a:t>
            </a:r>
            <a:endParaRPr lang="en-US" altLang="zh-CN" dirty="0"/>
          </a:p>
          <a:p>
            <a:pPr lvl="1"/>
            <a:r>
              <a:rPr lang="zh-CN" altLang="en-US" dirty="0"/>
              <a:t>混合式：目前运行系统的主流探测器类型，</a:t>
            </a:r>
            <a:r>
              <a:rPr lang="zh-CN" altLang="en-US" dirty="0">
                <a:solidFill>
                  <a:srgbClr val="00B050"/>
                </a:solidFill>
              </a:rPr>
              <a:t>传感器和读出电路可分别优化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FF0000"/>
                </a:solidFill>
              </a:rPr>
              <a:t>复杂的组装工艺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zh-CN" altLang="en-US" dirty="0"/>
              <a:t>单片式：传感器和读出电路集成到同一硅片上，</a:t>
            </a:r>
            <a:r>
              <a:rPr lang="zh-CN" altLang="en-US" dirty="0">
                <a:solidFill>
                  <a:srgbClr val="00B050"/>
                </a:solidFill>
              </a:rPr>
              <a:t>低组装成本，低物质量</a:t>
            </a:r>
            <a:endParaRPr lang="en-US" altLang="zh-CN" dirty="0">
              <a:solidFill>
                <a:srgbClr val="00B050"/>
              </a:solidFill>
            </a:endParaRPr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6F6533-D0DB-CDE9-C88B-16F15D776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014136-6D2D-E84B-E0DA-1DE80129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EB7794-D0E0-1CB0-0D52-FB15D0B1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14C596-C568-1EA0-D0F7-F5BDF0F66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2" y="2634245"/>
            <a:ext cx="2142220" cy="218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88B76054-0111-9118-3E74-560F293DC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072" y="1030396"/>
            <a:ext cx="2366829" cy="156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0C96B58B-B152-7E59-77CE-79A08BC3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072" y="2889704"/>
            <a:ext cx="2396693" cy="195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61307F66-9CA9-E697-7815-BD07D3D388D4}"/>
              </a:ext>
            </a:extLst>
          </p:cNvPr>
          <p:cNvSpPr/>
          <p:nvPr/>
        </p:nvSpPr>
        <p:spPr>
          <a:xfrm>
            <a:off x="2748532" y="2889704"/>
            <a:ext cx="578150" cy="427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E83C8-47A5-7273-62B4-7C0A9B89B7FF}"/>
              </a:ext>
            </a:extLst>
          </p:cNvPr>
          <p:cNvSpPr txBox="1"/>
          <p:nvPr/>
        </p:nvSpPr>
        <p:spPr>
          <a:xfrm>
            <a:off x="6516216" y="1539237"/>
            <a:ext cx="2518638" cy="625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小电极：更小的收集极电容，</a:t>
            </a:r>
            <a:endParaRPr lang="en-US" altLang="zh-CN" dirty="0"/>
          </a:p>
          <a:p>
            <a:r>
              <a:rPr lang="zh-CN" altLang="en-US" dirty="0"/>
              <a:t>低噪声，低功耗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01CE1-47BB-959A-5BF4-70C98EF7D14C}"/>
              </a:ext>
            </a:extLst>
          </p:cNvPr>
          <p:cNvSpPr txBox="1"/>
          <p:nvPr/>
        </p:nvSpPr>
        <p:spPr>
          <a:xfrm>
            <a:off x="6541574" y="3595081"/>
            <a:ext cx="2339102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大电极：更快的电荷收集，</a:t>
            </a:r>
            <a:endParaRPr lang="en-US" altLang="zh-CN" dirty="0"/>
          </a:p>
          <a:p>
            <a:r>
              <a:rPr lang="zh-CN" altLang="en-US" dirty="0"/>
              <a:t>更好的抗辐照性能</a:t>
            </a:r>
          </a:p>
        </p:txBody>
      </p:sp>
    </p:spTree>
    <p:extLst>
      <p:ext uri="{BB962C8B-B14F-4D97-AF65-F5344CB8AC3E}">
        <p14:creationId xmlns:p14="http://schemas.microsoft.com/office/powerpoint/2010/main" val="260727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报告内容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1700" dirty="0"/>
              <a:t>研究背景</a:t>
            </a:r>
            <a:endParaRPr lang="en-US" altLang="zh-CN" sz="1700" dirty="0"/>
          </a:p>
          <a:p>
            <a:pPr lvl="1"/>
            <a:r>
              <a:rPr lang="en-US" altLang="zh-CN" sz="1700" dirty="0"/>
              <a:t>CEPC</a:t>
            </a:r>
            <a:r>
              <a:rPr lang="zh-CN" altLang="en-US" sz="1700" dirty="0"/>
              <a:t>研发和</a:t>
            </a:r>
            <a:r>
              <a:rPr lang="en-US" altLang="zh-CN" sz="1700" dirty="0"/>
              <a:t>LHCb</a:t>
            </a:r>
            <a:r>
              <a:rPr lang="zh-CN" altLang="en-US" sz="1700" dirty="0"/>
              <a:t>升级</a:t>
            </a:r>
            <a:endParaRPr lang="en-US" altLang="zh-CN" sz="1700" dirty="0"/>
          </a:p>
          <a:p>
            <a:pPr lvl="1"/>
            <a:r>
              <a:rPr lang="zh-CN" altLang="en-US" sz="1700" dirty="0"/>
              <a:t>方案和工艺选择</a:t>
            </a:r>
            <a:endParaRPr lang="en-US" altLang="zh-CN" sz="1700" dirty="0"/>
          </a:p>
          <a:p>
            <a:endParaRPr lang="en-US" altLang="zh-CN" sz="1700" dirty="0"/>
          </a:p>
          <a:p>
            <a:r>
              <a:rPr lang="en-US" altLang="zh-CN" sz="1700" dirty="0"/>
              <a:t>COFFEE</a:t>
            </a:r>
            <a:r>
              <a:rPr lang="zh-CN" altLang="en-US" sz="1700" dirty="0"/>
              <a:t>系列芯片研发</a:t>
            </a:r>
            <a:endParaRPr lang="en-US" altLang="zh-CN" sz="1700" dirty="0"/>
          </a:p>
          <a:p>
            <a:pPr lvl="1"/>
            <a:r>
              <a:rPr lang="en-US" altLang="zh-CN" sz="1700" dirty="0"/>
              <a:t>COFFEE1</a:t>
            </a:r>
            <a:r>
              <a:rPr lang="zh-CN" altLang="en-US" sz="1700" dirty="0"/>
              <a:t>设计和测试</a:t>
            </a:r>
            <a:endParaRPr lang="en-US" altLang="zh-CN" sz="1700" dirty="0"/>
          </a:p>
          <a:p>
            <a:pPr lvl="1"/>
            <a:r>
              <a:rPr lang="en-US" altLang="zh-CN" sz="1700" dirty="0"/>
              <a:t>COFFEE2</a:t>
            </a:r>
            <a:r>
              <a:rPr lang="zh-CN" altLang="en-US" sz="1700" dirty="0"/>
              <a:t>的设计</a:t>
            </a:r>
            <a:endParaRPr lang="en-US" altLang="zh-CN" sz="1700" dirty="0"/>
          </a:p>
          <a:p>
            <a:pPr lvl="1"/>
            <a:r>
              <a:rPr lang="en-US" altLang="zh-CN" sz="1700" dirty="0"/>
              <a:t>COFFEE2</a:t>
            </a:r>
            <a:r>
              <a:rPr lang="zh-CN" altLang="en-US" sz="1700" dirty="0"/>
              <a:t>的测试结果和讨论</a:t>
            </a:r>
            <a:endParaRPr lang="en-US" altLang="zh-CN" sz="1700" dirty="0"/>
          </a:p>
          <a:p>
            <a:pPr lvl="1"/>
            <a:r>
              <a:rPr lang="en-US" altLang="zh-CN" sz="1700" dirty="0"/>
              <a:t>COFFEE3</a:t>
            </a:r>
            <a:r>
              <a:rPr lang="zh-CN" altLang="en-US" sz="1700" dirty="0"/>
              <a:t>设计和测试准备</a:t>
            </a:r>
            <a:endParaRPr lang="en-US" altLang="zh-CN" sz="1700" dirty="0"/>
          </a:p>
          <a:p>
            <a:pPr marL="0" indent="0">
              <a:buNone/>
            </a:pPr>
            <a:endParaRPr lang="en-US" altLang="zh-CN" sz="1700" dirty="0"/>
          </a:p>
          <a:p>
            <a:r>
              <a:rPr lang="zh-CN" altLang="en-US" sz="1700" dirty="0"/>
              <a:t>总结与展望</a:t>
            </a:r>
            <a:endParaRPr lang="en-US" altLang="zh-CN" sz="1700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</a:p>
        </p:txBody>
      </p:sp>
    </p:spTree>
    <p:extLst>
      <p:ext uri="{BB962C8B-B14F-4D97-AF65-F5344CB8AC3E}">
        <p14:creationId xmlns:p14="http://schemas.microsoft.com/office/powerpoint/2010/main" val="394165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CEPC</a:t>
            </a:r>
            <a:r>
              <a:rPr lang="zh-CN" altLang="en-US" dirty="0"/>
              <a:t>研发和</a:t>
            </a:r>
            <a:r>
              <a:rPr lang="en-US" altLang="zh-CN" dirty="0"/>
              <a:t>LHCb</a:t>
            </a:r>
            <a:r>
              <a:rPr lang="zh-CN" altLang="en-US" dirty="0"/>
              <a:t>升级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2323" y="891496"/>
            <a:ext cx="2463493" cy="2073062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/>
              <a:t>CEPC</a:t>
            </a:r>
            <a:r>
              <a:rPr lang="zh-CN" altLang="en-US" dirty="0"/>
              <a:t>内层径迹探测器研发</a:t>
            </a:r>
            <a:endParaRPr lang="en-US" altLang="zh-CN" dirty="0"/>
          </a:p>
          <a:p>
            <a:pPr lvl="1"/>
            <a:r>
              <a:rPr lang="zh-CN" altLang="en-US" dirty="0"/>
              <a:t>硅径迹探测器提供位置信息做径迹重建</a:t>
            </a:r>
            <a:endParaRPr lang="en-US" altLang="zh-CN" dirty="0"/>
          </a:p>
          <a:p>
            <a:pPr lvl="1"/>
            <a:r>
              <a:rPr lang="zh-CN" altLang="en-US" dirty="0"/>
              <a:t>高位置分辨，低功耗，大面积覆盖</a:t>
            </a:r>
            <a:endParaRPr lang="en-US" altLang="zh-CN" dirty="0"/>
          </a:p>
          <a:p>
            <a:r>
              <a:rPr lang="en-US" altLang="zh-CN" dirty="0"/>
              <a:t>LHCb</a:t>
            </a:r>
            <a:r>
              <a:rPr lang="zh-CN" altLang="en-US" sz="2400" dirty="0"/>
              <a:t>上游径迹探测器</a:t>
            </a:r>
            <a:r>
              <a:rPr lang="zh-CN" altLang="en-US" dirty="0"/>
              <a:t>升级</a:t>
            </a:r>
            <a:endParaRPr lang="en-US" altLang="zh-CN" dirty="0"/>
          </a:p>
          <a:p>
            <a:pPr lvl="1"/>
            <a:r>
              <a:rPr lang="zh-CN" altLang="en-US" dirty="0"/>
              <a:t>亮度达到</a:t>
            </a:r>
            <a:r>
              <a:rPr lang="en-US" altLang="zh-CN" dirty="0"/>
              <a:t>10</a:t>
            </a:r>
            <a:r>
              <a:rPr lang="en-US" altLang="zh-CN" baseline="30000" dirty="0"/>
              <a:t>34</a:t>
            </a:r>
            <a:r>
              <a:rPr lang="en-US" altLang="zh-CN" dirty="0"/>
              <a:t>cm</a:t>
            </a:r>
            <a:r>
              <a:rPr lang="en-US" altLang="zh-CN" baseline="30000" dirty="0"/>
              <a:t>-2</a:t>
            </a:r>
            <a:r>
              <a:rPr lang="en-US" altLang="zh-CN" dirty="0"/>
              <a:t>s</a:t>
            </a:r>
            <a:r>
              <a:rPr lang="en-US" altLang="zh-CN" baseline="30000" dirty="0"/>
              <a:t>-1</a:t>
            </a:r>
            <a:endParaRPr lang="en-US" altLang="zh-CN" dirty="0"/>
          </a:p>
          <a:p>
            <a:pPr lvl="1"/>
            <a:r>
              <a:rPr lang="zh-CN" altLang="en-US" dirty="0"/>
              <a:t>需要处理高计数率</a:t>
            </a:r>
            <a:endParaRPr lang="en-US" altLang="zh-CN" dirty="0"/>
          </a:p>
          <a:p>
            <a:pPr lvl="1"/>
            <a:r>
              <a:rPr lang="zh-CN" altLang="en-US" dirty="0"/>
              <a:t>高位置时间分辨，低功耗，抗辐照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853935D-C0A8-E01F-6AF1-A29A3BABF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962" y="997402"/>
            <a:ext cx="2633709" cy="1774950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03054AE3-A0A8-7CAF-40CA-4BB21637E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779318"/>
              </p:ext>
            </p:extLst>
          </p:nvPr>
        </p:nvGraphicFramePr>
        <p:xfrm>
          <a:off x="1074723" y="3077440"/>
          <a:ext cx="7138167" cy="1662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721">
                  <a:extLst>
                    <a:ext uri="{9D8B030D-6E8A-4147-A177-3AD203B41FA5}">
                      <a16:colId xmlns:a16="http://schemas.microsoft.com/office/drawing/2014/main" val="2008154382"/>
                    </a:ext>
                  </a:extLst>
                </a:gridCol>
                <a:gridCol w="2209150">
                  <a:extLst>
                    <a:ext uri="{9D8B030D-6E8A-4147-A177-3AD203B41FA5}">
                      <a16:colId xmlns:a16="http://schemas.microsoft.com/office/drawing/2014/main" val="1469652265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1974530856"/>
                    </a:ext>
                  </a:extLst>
                </a:gridCol>
              </a:tblGrid>
              <a:tr h="226311">
                <a:tc>
                  <a:txBody>
                    <a:bodyPr/>
                    <a:lstStyle/>
                    <a:p>
                      <a:r>
                        <a:rPr lang="zh-CN" altLang="en-US" dirty="0"/>
                        <a:t>参数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 </a:t>
                      </a:r>
                      <a:r>
                        <a:rPr lang="en-US" altLang="zh-CN" dirty="0" err="1"/>
                        <a:t>ITk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LHCb U2UT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575884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Spatial resolution</a:t>
                      </a:r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800" dirty="0"/>
                        <a:t>σ</a:t>
                      </a:r>
                      <a:r>
                        <a:rPr lang="zh-CN" altLang="zh-CN" sz="800" baseline="-25000" dirty="0"/>
                        <a:t>φ</a:t>
                      </a:r>
                      <a:r>
                        <a:rPr lang="en-US" altLang="zh-CN" sz="800" dirty="0"/>
                        <a:t>&lt;10</a:t>
                      </a:r>
                      <a:r>
                        <a:rPr lang="el-GR" altLang="zh-CN" sz="800" dirty="0"/>
                        <a:t>μ</a:t>
                      </a:r>
                      <a:r>
                        <a:rPr lang="en-US" altLang="zh-CN" sz="8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&lt;~10um</a:t>
                      </a:r>
                      <a:endParaRPr lang="zh-CN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478471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Time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&lt;~5ns to tag 23ns bunches</a:t>
                      </a:r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&lt;~5ns</a:t>
                      </a:r>
                      <a:endParaRPr lang="zh-CN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993922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Power consumption</a:t>
                      </a:r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&lt;200mW/cm²</a:t>
                      </a:r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/>
                        <a:t>&lt;~150mW/cm²</a:t>
                      </a:r>
                      <a:endParaRPr lang="zh-CN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132393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Radiation tolerance</a:t>
                      </a:r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TBD</a:t>
                      </a:r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3×10</a:t>
                      </a:r>
                      <a:r>
                        <a:rPr lang="en-US" altLang="zh-CN" sz="800" b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en-US" altLang="zh-CN" sz="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800" b="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</a:t>
                      </a:r>
                      <a:r>
                        <a:rPr lang="en-US" altLang="zh-CN" sz="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/cm²</a:t>
                      </a:r>
                      <a:r>
                        <a:rPr lang="zh-CN" altLang="en-US" sz="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 </a:t>
                      </a:r>
                      <a:r>
                        <a:rPr lang="en-US" altLang="zh-CN" sz="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Mrad</a:t>
                      </a:r>
                      <a:r>
                        <a:rPr lang="en-US" altLang="zh-CN" sz="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TID</a:t>
                      </a:r>
                      <a:endParaRPr lang="zh-CN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53185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Material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800" dirty="0"/>
                        <a:t>&lt;1</a:t>
                      </a:r>
                      <a:r>
                        <a:rPr lang="en-US" altLang="zh-CN" sz="800" dirty="0"/>
                        <a:t>%</a:t>
                      </a:r>
                      <a:r>
                        <a:rPr lang="zh-CN" altLang="en-US" sz="800" dirty="0"/>
                        <a:t> </a:t>
                      </a:r>
                      <a:r>
                        <a:rPr lang="en-US" altLang="zh-CN" sz="800" dirty="0"/>
                        <a:t>X</a:t>
                      </a:r>
                      <a:r>
                        <a:rPr lang="en-US" altLang="zh-CN" sz="800" baseline="-25000" dirty="0"/>
                        <a:t>0</a:t>
                      </a:r>
                      <a:r>
                        <a:rPr lang="zh-CN" altLang="en-US" sz="800" dirty="0"/>
                        <a:t> </a:t>
                      </a:r>
                      <a:r>
                        <a:rPr lang="en-US" altLang="zh-CN" sz="800" dirty="0"/>
                        <a:t>per</a:t>
                      </a:r>
                      <a:r>
                        <a:rPr lang="zh-CN" altLang="en-US" sz="800" dirty="0"/>
                        <a:t> </a:t>
                      </a:r>
                      <a:r>
                        <a:rPr lang="en-US" altLang="zh-CN" sz="8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800" dirty="0"/>
                        <a:t>&lt;1.2</a:t>
                      </a:r>
                      <a:r>
                        <a:rPr lang="en-US" altLang="zh-CN" sz="800" dirty="0"/>
                        <a:t>%</a:t>
                      </a:r>
                      <a:r>
                        <a:rPr lang="zh-CN" altLang="en-US" sz="800" dirty="0"/>
                        <a:t> </a:t>
                      </a:r>
                      <a:r>
                        <a:rPr lang="en-US" altLang="zh-CN" sz="800" dirty="0"/>
                        <a:t>X</a:t>
                      </a:r>
                      <a:r>
                        <a:rPr lang="en-US" altLang="zh-CN" sz="800" baseline="-25000" dirty="0"/>
                        <a:t>0</a:t>
                      </a:r>
                      <a:r>
                        <a:rPr lang="zh-CN" altLang="en-US" sz="800" dirty="0"/>
                        <a:t> </a:t>
                      </a:r>
                      <a:r>
                        <a:rPr lang="en-US" altLang="zh-CN" sz="800" dirty="0"/>
                        <a:t>per</a:t>
                      </a:r>
                      <a:r>
                        <a:rPr lang="zh-CN" altLang="en-US" sz="800" dirty="0"/>
                        <a:t> </a:t>
                      </a:r>
                      <a:r>
                        <a:rPr lang="en-US" altLang="zh-CN" sz="800" dirty="0"/>
                        <a:t>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597816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Area</a:t>
                      </a:r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/>
                        <a:t>~20m²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/>
                        <a:t>~10m²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931594"/>
                  </a:ext>
                </a:extLst>
              </a:tr>
            </a:tbl>
          </a:graphicData>
        </a:graphic>
      </p:graphicFrame>
      <p:pic>
        <p:nvPicPr>
          <p:cNvPr id="35" name="图片 34">
            <a:extLst>
              <a:ext uri="{FF2B5EF4-FFF2-40B4-BE49-F238E27FC236}">
                <a16:creationId xmlns:a16="http://schemas.microsoft.com/office/drawing/2014/main" id="{4D8304D4-5E2C-6DD3-4133-F044F7BFA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55" y="961398"/>
            <a:ext cx="3386090" cy="184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01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方案和工艺选择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566" y="3200760"/>
            <a:ext cx="3456385" cy="1646671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dirty="0"/>
              <a:t>混合式向单片式发展</a:t>
            </a:r>
            <a:endParaRPr lang="en-US" altLang="zh-CN" dirty="0"/>
          </a:p>
          <a:p>
            <a:pPr lvl="1"/>
            <a:r>
              <a:rPr lang="zh-CN" altLang="en-US" dirty="0"/>
              <a:t>混合式：目前运行系统的主流探测器类型，</a:t>
            </a:r>
            <a:r>
              <a:rPr lang="zh-CN" altLang="en-US" dirty="0">
                <a:solidFill>
                  <a:srgbClr val="00B050"/>
                </a:solidFill>
              </a:rPr>
              <a:t>传感器和读出电路可分别优化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FF0000"/>
                </a:solidFill>
              </a:rPr>
              <a:t>复杂的组装工艺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zh-CN" altLang="en-US" dirty="0"/>
              <a:t>单片式：传感器和读出电路集成到同一硅片上，</a:t>
            </a:r>
            <a:r>
              <a:rPr lang="zh-CN" altLang="en-US" dirty="0">
                <a:solidFill>
                  <a:srgbClr val="00B050"/>
                </a:solidFill>
              </a:rPr>
              <a:t>低组装成本，低物质量</a:t>
            </a:r>
            <a:endParaRPr lang="en-US" altLang="zh-CN" dirty="0">
              <a:solidFill>
                <a:srgbClr val="00B050"/>
              </a:solidFill>
            </a:endParaRPr>
          </a:p>
          <a:p>
            <a:pPr lvl="2"/>
            <a:r>
              <a:rPr lang="zh-CN" altLang="en-US" dirty="0"/>
              <a:t>小电极：更小的收集极电容，低噪声，低功耗</a:t>
            </a:r>
            <a:endParaRPr lang="en-US" altLang="zh-CN" dirty="0"/>
          </a:p>
          <a:p>
            <a:pPr lvl="2"/>
            <a:r>
              <a:rPr lang="zh-CN" altLang="en-US" dirty="0"/>
              <a:t>大电极：更快的电荷收集，更好的抗辐照性能</a:t>
            </a:r>
            <a:r>
              <a:rPr lang="en-US" altLang="zh-CN" dirty="0"/>
              <a:t>-&gt;</a:t>
            </a:r>
            <a:r>
              <a:rPr lang="en-US" altLang="zh-CN" dirty="0">
                <a:solidFill>
                  <a:srgbClr val="00B050"/>
                </a:solidFill>
              </a:rPr>
              <a:t>HVCMOS</a:t>
            </a:r>
            <a:r>
              <a:rPr lang="zh-CN" altLang="en-US" dirty="0">
                <a:solidFill>
                  <a:srgbClr val="00B050"/>
                </a:solidFill>
              </a:rPr>
              <a:t>成为</a:t>
            </a:r>
            <a:r>
              <a:rPr lang="en-US" altLang="zh-CN" dirty="0">
                <a:solidFill>
                  <a:srgbClr val="00B050"/>
                </a:solidFill>
              </a:rPr>
              <a:t>CEPC ref-TDR</a:t>
            </a:r>
            <a:r>
              <a:rPr lang="zh-CN" altLang="en-US" dirty="0">
                <a:solidFill>
                  <a:srgbClr val="00B050"/>
                </a:solidFill>
              </a:rPr>
              <a:t>基准方案</a:t>
            </a:r>
          </a:p>
          <a:p>
            <a:pPr lvl="2"/>
            <a:endParaRPr lang="zh-CN" altLang="en-US" dirty="0"/>
          </a:p>
          <a:p>
            <a:pPr lvl="2"/>
            <a:endParaRPr lang="en-US" altLang="zh-CN" dirty="0">
              <a:solidFill>
                <a:srgbClr val="00B050"/>
              </a:solidFill>
            </a:endParaRPr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66904D8-67B0-3C9D-78D7-9BF1EB132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10" y="878888"/>
            <a:ext cx="4021145" cy="219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93F105-1650-CF52-15E1-2B4F60BA5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92" y="878888"/>
            <a:ext cx="3951748" cy="2196918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4553D7D8-4412-B06D-5FF1-4ABFE9BBA08C}"/>
              </a:ext>
            </a:extLst>
          </p:cNvPr>
          <p:cNvSpPr txBox="1">
            <a:spLocks/>
          </p:cNvSpPr>
          <p:nvPr/>
        </p:nvSpPr>
        <p:spPr>
          <a:xfrm>
            <a:off x="5065714" y="3200760"/>
            <a:ext cx="3240360" cy="16466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300" dirty="0"/>
              <a:t>主流工艺</a:t>
            </a:r>
            <a:r>
              <a:rPr lang="en-US" altLang="zh-CN" sz="1300" dirty="0"/>
              <a:t>180nm</a:t>
            </a:r>
            <a:r>
              <a:rPr lang="zh-CN" altLang="en-US" sz="1300" dirty="0"/>
              <a:t>和</a:t>
            </a:r>
            <a:r>
              <a:rPr lang="en-US" altLang="zh-CN" sz="1300" dirty="0"/>
              <a:t>150nm</a:t>
            </a:r>
          </a:p>
          <a:p>
            <a:pPr lvl="1">
              <a:lnSpc>
                <a:spcPct val="100000"/>
              </a:lnSpc>
            </a:pPr>
            <a:r>
              <a:rPr lang="zh-CN" altLang="en-US" sz="1000" dirty="0">
                <a:solidFill>
                  <a:srgbClr val="FF0000"/>
                </a:solidFill>
              </a:rPr>
              <a:t>像素尺寸和功耗受限于工艺</a:t>
            </a:r>
            <a:endParaRPr lang="en-US" altLang="zh-CN" sz="10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zh-CN" sz="1000" dirty="0"/>
              <a:t>NIEL &gt; ~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15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</a:t>
            </a:r>
            <a:r>
              <a:rPr kumimoji="0" lang="en-US" altLang="zh-CN" sz="1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eq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/cm²</a:t>
            </a:r>
            <a:endParaRPr lang="en-US" altLang="zh-CN" sz="1000" dirty="0"/>
          </a:p>
          <a:p>
            <a:pPr lvl="1">
              <a:lnSpc>
                <a:spcPct val="100000"/>
              </a:lnSpc>
            </a:pPr>
            <a:r>
              <a:rPr lang="zh-CN" altLang="en-US" sz="1000" dirty="0"/>
              <a:t>时间分辨可达</a:t>
            </a:r>
            <a:r>
              <a:rPr lang="en-US" altLang="zh-CN" sz="1000" dirty="0"/>
              <a:t>~ns</a:t>
            </a:r>
          </a:p>
          <a:p>
            <a:pPr>
              <a:lnSpc>
                <a:spcPct val="100000"/>
              </a:lnSpc>
            </a:pPr>
            <a:r>
              <a:rPr lang="en-US" altLang="zh-CN" sz="1300" dirty="0">
                <a:solidFill>
                  <a:srgbClr val="00B050"/>
                </a:solidFill>
              </a:rPr>
              <a:t>HVCMOS 55nm</a:t>
            </a:r>
          </a:p>
          <a:p>
            <a:pPr lvl="1">
              <a:lnSpc>
                <a:spcPct val="100000"/>
              </a:lnSpc>
            </a:pPr>
            <a:r>
              <a:rPr lang="zh-CN" altLang="en-US" sz="1000" dirty="0"/>
              <a:t>更好的性能表现</a:t>
            </a:r>
            <a:endParaRPr lang="en-US" altLang="zh-CN" sz="1000" dirty="0"/>
          </a:p>
          <a:p>
            <a:pPr lvl="1">
              <a:lnSpc>
                <a:spcPct val="100000"/>
              </a:lnSpc>
            </a:pPr>
            <a:r>
              <a:rPr lang="zh-CN" altLang="en-US" sz="1000" dirty="0"/>
              <a:t>工艺可持续</a:t>
            </a:r>
            <a:endParaRPr lang="en-US" altLang="zh-CN" sz="1000" dirty="0"/>
          </a:p>
          <a:p>
            <a:pPr lvl="1">
              <a:lnSpc>
                <a:spcPct val="100000"/>
              </a:lnSpc>
            </a:pPr>
            <a:r>
              <a:rPr lang="zh-CN" altLang="en-US" sz="1000" dirty="0"/>
              <a:t>性价比</a:t>
            </a:r>
            <a:endParaRPr lang="en-US" altLang="zh-CN" sz="1000" dirty="0"/>
          </a:p>
          <a:p>
            <a:pPr>
              <a:lnSpc>
                <a:spcPct val="100000"/>
              </a:lnSpc>
            </a:pPr>
            <a:endParaRPr lang="en-US" altLang="zh-CN" sz="1300" dirty="0"/>
          </a:p>
          <a:p>
            <a:pPr>
              <a:lnSpc>
                <a:spcPct val="100000"/>
              </a:lnSpc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91895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COFFEE</a:t>
            </a:r>
            <a:r>
              <a:rPr lang="zh-CN" altLang="en-US" dirty="0"/>
              <a:t>系列芯片研发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294613" y="3075806"/>
            <a:ext cx="2189155" cy="1072132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/>
              <a:t>55nm LL</a:t>
            </a:r>
            <a:r>
              <a:rPr lang="zh-CN" altLang="en-US" dirty="0"/>
              <a:t>工艺</a:t>
            </a:r>
            <a:endParaRPr lang="en-US" altLang="zh-CN" dirty="0"/>
          </a:p>
          <a:p>
            <a:r>
              <a:rPr lang="zh-CN" altLang="en-US" dirty="0"/>
              <a:t>第一版成功投片的设计</a:t>
            </a:r>
            <a:endParaRPr lang="en-US" altLang="zh-CN" dirty="0"/>
          </a:p>
          <a:p>
            <a:r>
              <a:rPr lang="zh-CN" altLang="en-US" dirty="0"/>
              <a:t>特殊的</a:t>
            </a:r>
            <a:r>
              <a:rPr lang="en-US" altLang="zh-CN" dirty="0"/>
              <a:t>DNW</a:t>
            </a:r>
            <a:r>
              <a:rPr lang="zh-CN" altLang="en-US" dirty="0"/>
              <a:t>规则，验证信号收集原理</a:t>
            </a:r>
            <a:endParaRPr lang="en-US" altLang="zh-CN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14180AD-9D51-3EF3-A4F4-7DB138D6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0812"/>
            <a:ext cx="1865017" cy="126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44A681-2F4E-EA37-CDD7-3EF96388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175" y="1047799"/>
            <a:ext cx="1794187" cy="1224136"/>
          </a:xfrm>
          <a:prstGeom prst="rect">
            <a:avLst/>
          </a:prstGeom>
        </p:spPr>
      </p:pic>
      <p:sp>
        <p:nvSpPr>
          <p:cNvPr id="11" name="内容占位符 6">
            <a:extLst>
              <a:ext uri="{FF2B5EF4-FFF2-40B4-BE49-F238E27FC236}">
                <a16:creationId xmlns:a16="http://schemas.microsoft.com/office/drawing/2014/main" id="{1CFA1D03-DF9D-1240-2361-FDC31DD95526}"/>
              </a:ext>
            </a:extLst>
          </p:cNvPr>
          <p:cNvSpPr txBox="1">
            <a:spLocks/>
          </p:cNvSpPr>
          <p:nvPr/>
        </p:nvSpPr>
        <p:spPr>
          <a:xfrm>
            <a:off x="2681299" y="3075806"/>
            <a:ext cx="2106725" cy="1189340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dirty="0"/>
              <a:t>55nm HV-CMOS</a:t>
            </a:r>
            <a:r>
              <a:rPr lang="zh-CN" altLang="en-US" dirty="0"/>
              <a:t>工艺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第一个采用</a:t>
            </a:r>
            <a:r>
              <a:rPr lang="en-US" altLang="zh-CN" dirty="0"/>
              <a:t>HV-CMOS</a:t>
            </a:r>
            <a:r>
              <a:rPr lang="zh-CN" altLang="en-US" dirty="0"/>
              <a:t>样片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工艺摸索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传感器特性研究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像素内电子学验证</a:t>
            </a:r>
            <a:endParaRPr lang="en-US" altLang="zh-CN" dirty="0"/>
          </a:p>
        </p:txBody>
      </p:sp>
      <p:sp>
        <p:nvSpPr>
          <p:cNvPr id="12" name="内容占位符 6">
            <a:extLst>
              <a:ext uri="{FF2B5EF4-FFF2-40B4-BE49-F238E27FC236}">
                <a16:creationId xmlns:a16="http://schemas.microsoft.com/office/drawing/2014/main" id="{E3A7DF22-D9DA-36D8-1F3D-078D98580962}"/>
              </a:ext>
            </a:extLst>
          </p:cNvPr>
          <p:cNvSpPr txBox="1">
            <a:spLocks/>
          </p:cNvSpPr>
          <p:nvPr/>
        </p:nvSpPr>
        <p:spPr>
          <a:xfrm>
            <a:off x="5041818" y="3075807"/>
            <a:ext cx="2133600" cy="699746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dirty="0"/>
              <a:t>55nm HV-CMOS</a:t>
            </a:r>
            <a:r>
              <a:rPr lang="zh-CN" altLang="en-US" dirty="0"/>
              <a:t>工艺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设计方案和功能验证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关键模块积累</a:t>
            </a:r>
            <a:endParaRPr lang="en-US" altLang="zh-CN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29DA73D3-DC7F-39CB-94CE-8241F0F86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20" y="989230"/>
            <a:ext cx="1944216" cy="13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箭头: 右 12">
            <a:extLst>
              <a:ext uri="{FF2B5EF4-FFF2-40B4-BE49-F238E27FC236}">
                <a16:creationId xmlns:a16="http://schemas.microsoft.com/office/drawing/2014/main" id="{CC67544C-86CB-2950-BD9D-6EF1ACBAB83C}"/>
              </a:ext>
            </a:extLst>
          </p:cNvPr>
          <p:cNvSpPr/>
          <p:nvPr/>
        </p:nvSpPr>
        <p:spPr>
          <a:xfrm>
            <a:off x="457200" y="2460099"/>
            <a:ext cx="7416824" cy="3996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65DCE71-4EF7-0E78-6B5C-FE8887D51038}"/>
              </a:ext>
            </a:extLst>
          </p:cNvPr>
          <p:cNvSpPr txBox="1"/>
          <p:nvPr/>
        </p:nvSpPr>
        <p:spPr>
          <a:xfrm>
            <a:off x="847653" y="744183"/>
            <a:ext cx="1352693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COFFEE1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AF90E93-86F9-0502-7305-9EFF7459CBCC}"/>
              </a:ext>
            </a:extLst>
          </p:cNvPr>
          <p:cNvSpPr txBox="1"/>
          <p:nvPr/>
        </p:nvSpPr>
        <p:spPr>
          <a:xfrm>
            <a:off x="3198966" y="744183"/>
            <a:ext cx="1352693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COFFEE2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419FA6-8A38-0F91-363A-401C75D4A91A}"/>
              </a:ext>
            </a:extLst>
          </p:cNvPr>
          <p:cNvSpPr txBox="1"/>
          <p:nvPr/>
        </p:nvSpPr>
        <p:spPr>
          <a:xfrm>
            <a:off x="5455278" y="744183"/>
            <a:ext cx="1352693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COFFEE3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AA97A80-1DE0-EC4B-4E09-67EA54A2B76A}"/>
              </a:ext>
            </a:extLst>
          </p:cNvPr>
          <p:cNvSpPr txBox="1"/>
          <p:nvPr/>
        </p:nvSpPr>
        <p:spPr>
          <a:xfrm>
            <a:off x="825563" y="2271935"/>
            <a:ext cx="1352693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2022.10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1B2A8DA-6182-326F-D205-18248435360A}"/>
              </a:ext>
            </a:extLst>
          </p:cNvPr>
          <p:cNvSpPr txBox="1"/>
          <p:nvPr/>
        </p:nvSpPr>
        <p:spPr>
          <a:xfrm>
            <a:off x="3243323" y="2271935"/>
            <a:ext cx="1352693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2023.8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D05DB0F-652E-3FD3-C6C4-F7A23D17A1C4}"/>
              </a:ext>
            </a:extLst>
          </p:cNvPr>
          <p:cNvSpPr txBox="1"/>
          <p:nvPr/>
        </p:nvSpPr>
        <p:spPr>
          <a:xfrm>
            <a:off x="5612652" y="2259868"/>
            <a:ext cx="1352693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2025.1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F91EA08-F545-47AD-4B9A-E5ABB5FC8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510" y="3168042"/>
            <a:ext cx="1476877" cy="15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4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COFFEE1</a:t>
            </a:r>
            <a:r>
              <a:rPr lang="zh-CN" altLang="en-US" dirty="0"/>
              <a:t>芯片设计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43558"/>
            <a:ext cx="3070830" cy="1908583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dirty="0"/>
              <a:t>MPW in 55nm Low Leakage process</a:t>
            </a:r>
          </a:p>
          <a:p>
            <a:pPr lvl="1"/>
            <a:r>
              <a:rPr lang="zh-CN" altLang="en-US" dirty="0"/>
              <a:t>非高阻衬底</a:t>
            </a:r>
            <a:endParaRPr lang="en-US" altLang="zh-CN" dirty="0"/>
          </a:p>
          <a:p>
            <a:pPr lvl="1"/>
            <a:r>
              <a:rPr lang="zh-CN" altLang="en-US" dirty="0"/>
              <a:t>具有深</a:t>
            </a:r>
            <a:r>
              <a:rPr lang="en-US" altLang="zh-CN" dirty="0"/>
              <a:t>N</a:t>
            </a:r>
            <a:r>
              <a:rPr lang="zh-CN" altLang="en-US" dirty="0"/>
              <a:t>阱结构（非常规）</a:t>
            </a:r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Diode</a:t>
            </a:r>
            <a:r>
              <a:rPr lang="zh-CN" altLang="en-US" dirty="0">
                <a:solidFill>
                  <a:srgbClr val="FF0000"/>
                </a:solidFill>
              </a:rPr>
              <a:t>阵列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12</a:t>
            </a:r>
            <a:r>
              <a:rPr lang="zh-CN" altLang="en-US" dirty="0">
                <a:solidFill>
                  <a:srgbClr val="FF0000"/>
                </a:solidFill>
              </a:rPr>
              <a:t>个小阵列，每个阵列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FF0000"/>
                </a:solidFill>
              </a:rPr>
              <a:t>✖</a:t>
            </a:r>
            <a:r>
              <a:rPr lang="en-US" altLang="zh-CN" dirty="0">
                <a:solidFill>
                  <a:srgbClr val="FF0000"/>
                </a:solidFill>
              </a:rPr>
              <a:t>4</a:t>
            </a:r>
            <a:r>
              <a:rPr lang="zh-CN" altLang="en-US" dirty="0">
                <a:solidFill>
                  <a:srgbClr val="FF0000"/>
                </a:solidFill>
              </a:rPr>
              <a:t>像素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两种像素尺寸</a:t>
            </a:r>
            <a:endParaRPr lang="en-US" altLang="zh-CN" dirty="0">
              <a:solidFill>
                <a:srgbClr val="FF0000"/>
              </a:solidFill>
            </a:endParaRP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50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m×150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25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m×150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像素间是否有</a:t>
            </a:r>
            <a:r>
              <a:rPr lang="en-US" altLang="zh-CN" dirty="0">
                <a:solidFill>
                  <a:srgbClr val="FF0000"/>
                </a:solidFill>
              </a:rPr>
              <a:t>P stop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DNW</a:t>
            </a:r>
            <a:r>
              <a:rPr lang="zh-CN" altLang="en-US" dirty="0">
                <a:solidFill>
                  <a:srgbClr val="FF0000"/>
                </a:solidFill>
              </a:rPr>
              <a:t>间距：</a:t>
            </a:r>
            <a:r>
              <a:rPr lang="en-US" altLang="zh-CN" dirty="0">
                <a:solidFill>
                  <a:srgbClr val="FF0000"/>
                </a:solidFill>
              </a:rPr>
              <a:t>5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en-US" altLang="zh-CN" dirty="0">
                <a:solidFill>
                  <a:srgbClr val="FF0000"/>
                </a:solidFill>
              </a:rPr>
              <a:t>10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en-US" altLang="zh-CN" dirty="0">
                <a:solidFill>
                  <a:srgbClr val="FF0000"/>
                </a:solidFill>
              </a:rPr>
              <a:t>15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不同的连接方式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像素内填充了</a:t>
            </a:r>
            <a:r>
              <a:rPr lang="en-US" altLang="zh-CN" dirty="0" err="1">
                <a:solidFill>
                  <a:srgbClr val="FF0000"/>
                </a:solidFill>
              </a:rPr>
              <a:t>Pwell</a:t>
            </a: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3" y="2857640"/>
            <a:ext cx="2388474" cy="162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09790"/>
            <a:ext cx="1728192" cy="146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90725"/>
            <a:ext cx="2315018" cy="169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05267" y="2290451"/>
            <a:ext cx="1082348" cy="272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/>
              <a:t>工艺剖面示意图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1505" y="4510110"/>
            <a:ext cx="2456122" cy="272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/>
              <a:t>整体版图：</a:t>
            </a:r>
            <a:r>
              <a:rPr lang="en-US" altLang="zh-CN" sz="1000" dirty="0"/>
              <a:t>3×2mm²</a:t>
            </a:r>
            <a:r>
              <a:rPr lang="zh-CN" altLang="en-US" sz="1000" dirty="0"/>
              <a:t>。</a:t>
            </a:r>
            <a:r>
              <a:rPr lang="en-US" altLang="zh-CN" sz="1000" dirty="0"/>
              <a:t>2022</a:t>
            </a:r>
            <a:r>
              <a:rPr lang="zh-CN" altLang="en-US" sz="1000" dirty="0"/>
              <a:t>年</a:t>
            </a:r>
            <a:r>
              <a:rPr lang="en-US" altLang="zh-CN" sz="1000" dirty="0"/>
              <a:t>10</a:t>
            </a:r>
            <a:r>
              <a:rPr lang="zh-CN" altLang="en-US" sz="1000" dirty="0"/>
              <a:t>月提交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17387" y="4475741"/>
            <a:ext cx="2375971" cy="272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/>
              <a:t>芯片实物：</a:t>
            </a:r>
            <a:r>
              <a:rPr lang="en-US" altLang="zh-CN" sz="1000" dirty="0"/>
              <a:t>2023</a:t>
            </a:r>
            <a:r>
              <a:rPr lang="zh-CN" altLang="en-US" sz="1000" dirty="0"/>
              <a:t>年</a:t>
            </a:r>
            <a:r>
              <a:rPr lang="en-US" altLang="zh-CN" sz="1000" dirty="0"/>
              <a:t>4</a:t>
            </a:r>
            <a:r>
              <a:rPr lang="zh-CN" altLang="en-US" sz="1000" dirty="0"/>
              <a:t>月收到，尺寸</a:t>
            </a:r>
            <a:r>
              <a:rPr lang="en-US" altLang="zh-CN" sz="1000" dirty="0"/>
              <a:t>×0.9</a:t>
            </a:r>
            <a:endParaRPr lang="zh-CN" altLang="en-US" sz="10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3DD4862-2C4B-FCCD-B1BB-8963C123CABB}"/>
              </a:ext>
            </a:extLst>
          </p:cNvPr>
          <p:cNvSpPr/>
          <p:nvPr/>
        </p:nvSpPr>
        <p:spPr>
          <a:xfrm>
            <a:off x="315153" y="2837125"/>
            <a:ext cx="1783203" cy="16524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83540C1-5755-17FC-0AC8-D0D05F32E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12" y="3003798"/>
            <a:ext cx="2898154" cy="135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2FEE1402-4D3B-6514-5212-529AA716B4DC}"/>
              </a:ext>
            </a:extLst>
          </p:cNvPr>
          <p:cNvSpPr txBox="1">
            <a:spLocks/>
          </p:cNvSpPr>
          <p:nvPr/>
        </p:nvSpPr>
        <p:spPr>
          <a:xfrm>
            <a:off x="5765497" y="882142"/>
            <a:ext cx="3000801" cy="1908583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读出电路</a:t>
            </a:r>
            <a:endParaRPr lang="en-US" altLang="zh-CN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信号收集极采用有源电阻偏置，</a:t>
            </a:r>
            <a:r>
              <a:rPr lang="en-US" altLang="zh-CN" dirty="0">
                <a:solidFill>
                  <a:srgbClr val="0070C0"/>
                </a:solidFill>
              </a:rPr>
              <a:t>AC</a:t>
            </a:r>
            <a:r>
              <a:rPr lang="zh-CN" altLang="en-US" dirty="0">
                <a:solidFill>
                  <a:srgbClr val="0070C0"/>
                </a:solidFill>
              </a:rPr>
              <a:t>耦合到</a:t>
            </a:r>
            <a:r>
              <a:rPr lang="en-US" altLang="zh-CN" dirty="0">
                <a:solidFill>
                  <a:srgbClr val="0070C0"/>
                </a:solidFill>
              </a:rPr>
              <a:t>CSA</a:t>
            </a: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包含电荷注入测试端</a:t>
            </a:r>
            <a:endParaRPr lang="en-US" altLang="zh-CN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电荷灵敏前放</a:t>
            </a:r>
            <a:endParaRPr lang="en-US" altLang="zh-CN" dirty="0">
              <a:solidFill>
                <a:srgbClr val="0070C0"/>
              </a:solidFill>
            </a:endParaRPr>
          </a:p>
          <a:p>
            <a:pPr lvl="2">
              <a:lnSpc>
                <a:spcPct val="10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折叠共源共栅结构</a:t>
            </a:r>
            <a:endParaRPr lang="en-US" altLang="zh-CN" dirty="0">
              <a:solidFill>
                <a:srgbClr val="0070C0"/>
              </a:solidFill>
            </a:endParaRPr>
          </a:p>
          <a:p>
            <a:pPr lvl="2">
              <a:lnSpc>
                <a:spcPct val="10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双电源</a:t>
            </a:r>
            <a:endParaRPr lang="en-US" altLang="zh-CN" dirty="0">
              <a:solidFill>
                <a:srgbClr val="0070C0"/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altLang="zh-CN" dirty="0">
                <a:solidFill>
                  <a:srgbClr val="0070C0"/>
                </a:solidFill>
              </a:rPr>
              <a:t>PMOS</a:t>
            </a:r>
            <a:r>
              <a:rPr lang="zh-CN" altLang="en-US" dirty="0">
                <a:solidFill>
                  <a:srgbClr val="0070C0"/>
                </a:solidFill>
              </a:rPr>
              <a:t>输入管</a:t>
            </a:r>
            <a:endParaRPr lang="en-US" altLang="zh-CN" dirty="0">
              <a:solidFill>
                <a:srgbClr val="0070C0"/>
              </a:solidFill>
            </a:endParaRPr>
          </a:p>
          <a:p>
            <a:pPr lvl="2">
              <a:lnSpc>
                <a:spcPct val="10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恒流源做反馈电阻</a:t>
            </a:r>
            <a:endParaRPr lang="en-US" altLang="zh-CN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源极跟随驱动模拟信号输出</a:t>
            </a:r>
            <a:endParaRPr lang="en-US" altLang="zh-CN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zh-CN" dirty="0">
                <a:solidFill>
                  <a:srgbClr val="0070C0"/>
                </a:solidFill>
              </a:rPr>
              <a:t>6</a:t>
            </a:r>
            <a:r>
              <a:rPr lang="zh-CN" altLang="en-US" dirty="0">
                <a:solidFill>
                  <a:srgbClr val="0070C0"/>
                </a:solidFill>
              </a:rPr>
              <a:t>路接</a:t>
            </a:r>
            <a:r>
              <a:rPr lang="en-US" altLang="zh-CN" dirty="0">
                <a:solidFill>
                  <a:srgbClr val="0070C0"/>
                </a:solidFill>
              </a:rPr>
              <a:t>sensor</a:t>
            </a:r>
            <a:r>
              <a:rPr lang="zh-CN" altLang="en-US" dirty="0">
                <a:solidFill>
                  <a:srgbClr val="0070C0"/>
                </a:solidFill>
              </a:rPr>
              <a:t>，</a:t>
            </a:r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zh-CN" altLang="en-US" dirty="0">
                <a:solidFill>
                  <a:srgbClr val="0070C0"/>
                </a:solidFill>
              </a:rPr>
              <a:t>路独立</a:t>
            </a:r>
            <a:r>
              <a:rPr lang="en-US" altLang="zh-CN" dirty="0">
                <a:solidFill>
                  <a:srgbClr val="0070C0"/>
                </a:solidFill>
              </a:rPr>
              <a:t>CSA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F9C363E-B67F-AFF4-6B6E-1DC0946D0742}"/>
              </a:ext>
            </a:extLst>
          </p:cNvPr>
          <p:cNvSpPr/>
          <p:nvPr/>
        </p:nvSpPr>
        <p:spPr>
          <a:xfrm>
            <a:off x="2163840" y="2847383"/>
            <a:ext cx="576065" cy="16524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C6DF45-09AA-99DC-5322-77D8B5673D82}"/>
              </a:ext>
            </a:extLst>
          </p:cNvPr>
          <p:cNvSpPr txBox="1"/>
          <p:nvPr/>
        </p:nvSpPr>
        <p:spPr>
          <a:xfrm>
            <a:off x="6660232" y="4436566"/>
            <a:ext cx="1082348" cy="272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/>
              <a:t>读出电路原理图</a:t>
            </a:r>
          </a:p>
        </p:txBody>
      </p:sp>
    </p:spTree>
    <p:extLst>
      <p:ext uri="{BB962C8B-B14F-4D97-AF65-F5344CB8AC3E}">
        <p14:creationId xmlns:p14="http://schemas.microsoft.com/office/powerpoint/2010/main" val="2866071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COFFEE1</a:t>
            </a:r>
            <a:r>
              <a:rPr lang="zh-CN" altLang="en-US" dirty="0"/>
              <a:t>测试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43559"/>
            <a:ext cx="3178696" cy="1152128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/>
              <a:t>IV</a:t>
            </a:r>
            <a:r>
              <a:rPr lang="zh-CN" altLang="en-US" dirty="0"/>
              <a:t>测试</a:t>
            </a:r>
            <a:endParaRPr lang="en-US" altLang="zh-CN" dirty="0"/>
          </a:p>
          <a:p>
            <a:pPr lvl="1"/>
            <a:r>
              <a:rPr lang="zh-CN" altLang="en-US" dirty="0"/>
              <a:t>击穿电压：</a:t>
            </a:r>
            <a:r>
              <a:rPr lang="en-US" altLang="zh-CN" dirty="0"/>
              <a:t>~-8V</a:t>
            </a:r>
          </a:p>
          <a:p>
            <a:pPr lvl="1"/>
            <a:r>
              <a:rPr lang="zh-CN" altLang="en-US" dirty="0"/>
              <a:t>漏电流：</a:t>
            </a:r>
            <a:r>
              <a:rPr lang="en-US" altLang="zh-CN" dirty="0"/>
              <a:t>~10pA/pixel</a:t>
            </a:r>
          </a:p>
          <a:p>
            <a:r>
              <a:rPr lang="en-US" altLang="zh-CN" dirty="0"/>
              <a:t>CV</a:t>
            </a:r>
            <a:r>
              <a:rPr lang="zh-CN" altLang="en-US" dirty="0"/>
              <a:t>测试</a:t>
            </a:r>
            <a:endParaRPr lang="en-US" altLang="zh-CN" dirty="0"/>
          </a:p>
          <a:p>
            <a:pPr lvl="1"/>
            <a:r>
              <a:rPr lang="zh-CN" altLang="en-US" dirty="0"/>
              <a:t>收集端等效电容（</a:t>
            </a:r>
            <a:r>
              <a:rPr lang="en-US" altLang="zh-CN" dirty="0"/>
              <a:t>25</a:t>
            </a:r>
            <a:r>
              <a:rPr lang="el-GR" altLang="zh-CN" dirty="0"/>
              <a:t>μ</a:t>
            </a:r>
            <a:r>
              <a:rPr lang="en-US" altLang="zh-CN" dirty="0"/>
              <a:t>m×150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  <a:r>
              <a:rPr lang="zh-CN" altLang="en-US" dirty="0"/>
              <a:t>）：</a:t>
            </a:r>
            <a:r>
              <a:rPr lang="en-US" altLang="zh-CN" dirty="0"/>
              <a:t>~150fF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4" y="806391"/>
            <a:ext cx="2261528" cy="132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4" y="1954340"/>
            <a:ext cx="3470810" cy="131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2" y="3451112"/>
            <a:ext cx="3428922" cy="121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EE0CF2E4-A7D2-379C-6FEE-2B356E5DA4EB}"/>
              </a:ext>
            </a:extLst>
          </p:cNvPr>
          <p:cNvSpPr txBox="1">
            <a:spLocks/>
          </p:cNvSpPr>
          <p:nvPr/>
        </p:nvSpPr>
        <p:spPr>
          <a:xfrm>
            <a:off x="6041442" y="889104"/>
            <a:ext cx="2645358" cy="1424095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/>
              <a:t>激光测试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en-US" altLang="zh-CN" dirty="0"/>
              <a:t>650nm</a:t>
            </a:r>
            <a:r>
              <a:rPr lang="zh-CN" altLang="en-US" dirty="0"/>
              <a:t>激光，</a:t>
            </a:r>
            <a:r>
              <a:rPr lang="en-US" altLang="zh-CN" dirty="0"/>
              <a:t>500Hz</a:t>
            </a:r>
          </a:p>
          <a:p>
            <a:pPr lvl="1">
              <a:lnSpc>
                <a:spcPct val="100000"/>
              </a:lnSpc>
            </a:pPr>
            <a:r>
              <a:rPr lang="en-US" altLang="zh-CN" dirty="0"/>
              <a:t>~0.5mm</a:t>
            </a:r>
            <a:r>
              <a:rPr lang="zh-CN" altLang="en-US" dirty="0"/>
              <a:t>光斑，</a:t>
            </a:r>
            <a:r>
              <a:rPr lang="en-US" altLang="zh-CN" dirty="0"/>
              <a:t>-6V</a:t>
            </a:r>
            <a:r>
              <a:rPr lang="zh-CN" altLang="en-US" dirty="0"/>
              <a:t>偏置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清晰的信号响应</a:t>
            </a:r>
            <a:endParaRPr lang="en-US" altLang="zh-CN" dirty="0"/>
          </a:p>
          <a:p>
            <a:pPr lvl="2">
              <a:lnSpc>
                <a:spcPct val="100000"/>
              </a:lnSpc>
            </a:pPr>
            <a:r>
              <a:rPr lang="en-US" altLang="zh-CN" dirty="0"/>
              <a:t>-28 ADC</a:t>
            </a:r>
            <a:r>
              <a:rPr lang="zh-CN" altLang="en-US" dirty="0"/>
              <a:t>对应于</a:t>
            </a:r>
            <a:r>
              <a:rPr lang="en-US" altLang="zh-CN" dirty="0"/>
              <a:t>~2400e-</a:t>
            </a:r>
            <a:endParaRPr lang="zh-CN" alt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649C9EA-09E2-BDC6-CEA8-171CE9512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84" y="2564861"/>
            <a:ext cx="2221294" cy="165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C57F3D7-0792-72D3-6CCA-5B56FBBC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70" y="2571750"/>
            <a:ext cx="2349302" cy="173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42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COFFEE2</a:t>
            </a:r>
            <a:r>
              <a:rPr lang="zh-CN" altLang="en-US" dirty="0"/>
              <a:t>芯片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43558"/>
            <a:ext cx="2818656" cy="1152128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/>
              <a:t>55nm HVCMOS process</a:t>
            </a:r>
          </a:p>
          <a:p>
            <a:r>
              <a:rPr lang="zh-CN" altLang="en-US" dirty="0"/>
              <a:t>三阱工艺：</a:t>
            </a:r>
            <a:r>
              <a:rPr lang="en-US" altLang="zh-CN" dirty="0"/>
              <a:t>no deep </a:t>
            </a:r>
            <a:r>
              <a:rPr lang="en-US" altLang="zh-CN" dirty="0" err="1"/>
              <a:t>Pwell</a:t>
            </a:r>
            <a:endParaRPr lang="en-US" altLang="zh-CN" dirty="0"/>
          </a:p>
          <a:p>
            <a:r>
              <a:rPr lang="en-US" altLang="zh-CN" dirty="0"/>
              <a:t>8</a:t>
            </a:r>
            <a:r>
              <a:rPr lang="zh-CN" altLang="en-US" dirty="0"/>
              <a:t>层普通金属</a:t>
            </a:r>
            <a:r>
              <a:rPr lang="en-US" altLang="zh-CN" dirty="0"/>
              <a:t>+2</a:t>
            </a:r>
            <a:r>
              <a:rPr lang="zh-CN" altLang="en-US" dirty="0"/>
              <a:t>层顶层金属</a:t>
            </a:r>
            <a:endParaRPr lang="en-US" altLang="zh-CN" dirty="0"/>
          </a:p>
          <a:p>
            <a:r>
              <a:rPr lang="zh-CN" altLang="en-US" dirty="0"/>
              <a:t>无标准</a:t>
            </a:r>
            <a:r>
              <a:rPr lang="en-US" altLang="zh-CN" dirty="0"/>
              <a:t>IO</a:t>
            </a:r>
            <a:r>
              <a:rPr lang="zh-CN" altLang="en-US" dirty="0"/>
              <a:t>库</a:t>
            </a:r>
            <a:endParaRPr lang="en-US" altLang="zh-CN" dirty="0"/>
          </a:p>
          <a:p>
            <a:r>
              <a:rPr lang="zh-CN" altLang="en-US" dirty="0"/>
              <a:t>首次采用</a:t>
            </a:r>
            <a:r>
              <a:rPr lang="en-US" altLang="zh-CN" dirty="0"/>
              <a:t>HVCMOS</a:t>
            </a:r>
            <a:r>
              <a:rPr lang="zh-CN" altLang="en-US" dirty="0"/>
              <a:t>工艺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56" y="2539571"/>
            <a:ext cx="2516351" cy="196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776" y="4515966"/>
            <a:ext cx="2476911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整体版图：</a:t>
            </a:r>
            <a:r>
              <a:rPr lang="en-US" altLang="zh-CN" sz="1000" dirty="0"/>
              <a:t>4×3mm 2023</a:t>
            </a:r>
            <a:r>
              <a:rPr lang="zh-CN" altLang="en-US" sz="1000" dirty="0"/>
              <a:t>年</a:t>
            </a:r>
            <a:r>
              <a:rPr lang="en-US" altLang="zh-CN" sz="1000" dirty="0"/>
              <a:t>8</a:t>
            </a:r>
            <a:r>
              <a:rPr lang="zh-CN" altLang="en-US" sz="1000" dirty="0"/>
              <a:t>月提交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9477" y="4515966"/>
            <a:ext cx="2314600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实物芯片：</a:t>
            </a:r>
            <a:r>
              <a:rPr lang="en-US" altLang="zh-CN" sz="1000" dirty="0"/>
              <a:t>2023</a:t>
            </a:r>
            <a:r>
              <a:rPr lang="zh-CN" altLang="en-US" sz="1000" dirty="0"/>
              <a:t>年</a:t>
            </a:r>
            <a:r>
              <a:rPr lang="en-US" altLang="zh-CN" sz="1000" dirty="0"/>
              <a:t>12</a:t>
            </a:r>
            <a:r>
              <a:rPr lang="zh-CN" altLang="en-US" sz="1000" dirty="0"/>
              <a:t>月收到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28F92EE-4C77-B6CD-9E92-501DD58FA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34" y="796329"/>
            <a:ext cx="4154280" cy="1415381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8EB4E887-5F75-8C49-F098-AEE6A18C658F}"/>
              </a:ext>
            </a:extLst>
          </p:cNvPr>
          <p:cNvSpPr txBox="1">
            <a:spLocks/>
          </p:cNvSpPr>
          <p:nvPr/>
        </p:nvSpPr>
        <p:spPr>
          <a:xfrm>
            <a:off x="3307215" y="2499742"/>
            <a:ext cx="3011019" cy="2289119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/>
              <a:t>设计目标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工艺摸索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验证传感器结构和信号收集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与电路集成的探索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设计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区域</a:t>
            </a:r>
            <a:r>
              <a:rPr lang="en-US" altLang="zh-CN" dirty="0"/>
              <a:t>1: </a:t>
            </a:r>
            <a:r>
              <a:rPr lang="zh-CN" altLang="en-US" dirty="0"/>
              <a:t>纯</a:t>
            </a:r>
            <a:r>
              <a:rPr lang="en-US" altLang="zh-CN" dirty="0"/>
              <a:t>diode</a:t>
            </a:r>
            <a:r>
              <a:rPr lang="zh-CN" altLang="en-US" dirty="0"/>
              <a:t>阵列，验证</a:t>
            </a:r>
            <a:r>
              <a:rPr lang="en-US" altLang="zh-CN" dirty="0"/>
              <a:t>6</a:t>
            </a:r>
            <a:r>
              <a:rPr lang="zh-CN" altLang="en-US" dirty="0"/>
              <a:t>种不同的结构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区域</a:t>
            </a:r>
            <a:r>
              <a:rPr lang="en-US" altLang="zh-CN" dirty="0"/>
              <a:t>2: 32×20</a:t>
            </a:r>
            <a:r>
              <a:rPr lang="zh-CN" altLang="en-US" dirty="0"/>
              <a:t>的像素的阵列，包含</a:t>
            </a:r>
            <a:r>
              <a:rPr lang="en-US" altLang="zh-CN" dirty="0"/>
              <a:t>6</a:t>
            </a:r>
            <a:r>
              <a:rPr lang="zh-CN" altLang="en-US" dirty="0"/>
              <a:t>种信号收集极结构和</a:t>
            </a:r>
            <a:r>
              <a:rPr lang="en-US" altLang="zh-CN" dirty="0"/>
              <a:t>3</a:t>
            </a:r>
            <a:r>
              <a:rPr lang="zh-CN" altLang="en-US" dirty="0"/>
              <a:t>种像素内电路结构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区域</a:t>
            </a:r>
            <a:r>
              <a:rPr lang="en-US" altLang="zh-CN" dirty="0"/>
              <a:t>3: 26×26</a:t>
            </a:r>
            <a:r>
              <a:rPr lang="zh-CN" altLang="en-US" dirty="0"/>
              <a:t>规模的像素阵列以及外围数字处理和读出模块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A93279C-D5F0-0D4D-7559-5D9E02726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7" y="2499742"/>
            <a:ext cx="2931741" cy="192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78501452-EF63-9646-662E-8E2E55EEFC8D}"/>
              </a:ext>
            </a:extLst>
          </p:cNvPr>
          <p:cNvSpPr txBox="1"/>
          <p:nvPr/>
        </p:nvSpPr>
        <p:spPr>
          <a:xfrm>
            <a:off x="4828708" y="2194783"/>
            <a:ext cx="2314600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像素和保护环结构示意图</a:t>
            </a:r>
          </a:p>
        </p:txBody>
      </p:sp>
    </p:spTree>
    <p:extLst>
      <p:ext uri="{BB962C8B-B14F-4D97-AF65-F5344CB8AC3E}">
        <p14:creationId xmlns:p14="http://schemas.microsoft.com/office/powerpoint/2010/main" val="282078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COFFEE2</a:t>
            </a:r>
            <a:r>
              <a:rPr lang="zh-CN" altLang="en-US" dirty="0"/>
              <a:t>：无源传感器设计和测试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2025/4/19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第五届半导体辐射探测研讨会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11" y="925482"/>
            <a:ext cx="3244500" cy="15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F500FF0-89A3-178A-610A-29EA6CB9798D}"/>
              </a:ext>
            </a:extLst>
          </p:cNvPr>
          <p:cNvSpPr txBox="1"/>
          <p:nvPr/>
        </p:nvSpPr>
        <p:spPr>
          <a:xfrm>
            <a:off x="449917" y="2454074"/>
            <a:ext cx="4880248" cy="27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区域</a:t>
            </a:r>
            <a:r>
              <a:rPr lang="en-US" altLang="zh-CN" sz="1000" dirty="0"/>
              <a:t>1</a:t>
            </a:r>
            <a:r>
              <a:rPr lang="zh-CN" altLang="en-US" sz="1000" dirty="0"/>
              <a:t>：</a:t>
            </a:r>
            <a:r>
              <a:rPr lang="en-US" altLang="zh-CN" sz="1000" dirty="0"/>
              <a:t>6</a:t>
            </a:r>
            <a:r>
              <a:rPr lang="zh-CN" altLang="en-US" sz="1000" dirty="0"/>
              <a:t>种不同的电荷收集</a:t>
            </a:r>
            <a:r>
              <a:rPr lang="en-US" altLang="zh-CN" sz="1000" dirty="0"/>
              <a:t>diode</a:t>
            </a:r>
            <a:r>
              <a:rPr lang="zh-CN" altLang="en-US" sz="1000" dirty="0"/>
              <a:t>设计，像素尺寸</a:t>
            </a:r>
            <a:r>
              <a:rPr lang="en-US" altLang="zh-CN" sz="1000" dirty="0"/>
              <a:t>40</a:t>
            </a:r>
            <a:r>
              <a:rPr lang="el-GR" altLang="zh-CN" sz="1000" dirty="0"/>
              <a:t>μ</a:t>
            </a:r>
            <a:r>
              <a:rPr lang="en-US" altLang="zh-CN" sz="1000" dirty="0"/>
              <a:t>m</a:t>
            </a:r>
            <a:r>
              <a:rPr lang="zh-CN" altLang="en-US" sz="1000" dirty="0"/>
              <a:t>✖</a:t>
            </a:r>
            <a:r>
              <a:rPr lang="en-US" altLang="zh-CN" sz="1000" dirty="0"/>
              <a:t>80</a:t>
            </a:r>
            <a:r>
              <a:rPr lang="el-GR" altLang="zh-CN" sz="1000" dirty="0"/>
              <a:t>μ</a:t>
            </a:r>
            <a:r>
              <a:rPr lang="en-US" altLang="zh-CN" sz="1000" dirty="0"/>
              <a:t>m</a:t>
            </a:r>
            <a:endParaRPr lang="zh-CN" altLang="en-US" sz="10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6D6478C-80E6-6F0E-A79F-0614F3AB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" y="3098450"/>
            <a:ext cx="2222185" cy="155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F5A8E49-35E2-5D8C-9B61-DC4F6EDF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995" y="3126080"/>
            <a:ext cx="2042983" cy="147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662637D-FE35-A2E5-E6CD-E604B47B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73" y="3098450"/>
            <a:ext cx="2037834" cy="153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FE8662D-28DB-8D15-525E-C1A6364BD035}"/>
              </a:ext>
            </a:extLst>
          </p:cNvPr>
          <p:cNvSpPr txBox="1">
            <a:spLocks/>
          </p:cNvSpPr>
          <p:nvPr/>
        </p:nvSpPr>
        <p:spPr>
          <a:xfrm>
            <a:off x="6900480" y="985202"/>
            <a:ext cx="2081108" cy="1946587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/>
              <a:t>测试结果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击穿电压：</a:t>
            </a:r>
            <a:r>
              <a:rPr lang="en-US" altLang="zh-CN" dirty="0"/>
              <a:t>~70V</a:t>
            </a:r>
          </a:p>
          <a:p>
            <a:pPr lvl="1">
              <a:lnSpc>
                <a:spcPct val="100000"/>
              </a:lnSpc>
            </a:pPr>
            <a:r>
              <a:rPr lang="zh-CN" altLang="en-US" dirty="0"/>
              <a:t>漏电流：</a:t>
            </a:r>
            <a:r>
              <a:rPr lang="en-US" altLang="zh-CN" dirty="0"/>
              <a:t>~10pA</a:t>
            </a:r>
          </a:p>
          <a:p>
            <a:pPr lvl="1">
              <a:lnSpc>
                <a:spcPct val="100000"/>
              </a:lnSpc>
            </a:pPr>
            <a:r>
              <a:rPr lang="zh-CN" altLang="en-US" dirty="0"/>
              <a:t>电容大小与面积近似成比例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单个</a:t>
            </a:r>
            <a:r>
              <a:rPr lang="en-US" altLang="zh-CN" dirty="0"/>
              <a:t>diode</a:t>
            </a:r>
            <a:r>
              <a:rPr lang="zh-CN" altLang="en-US" dirty="0"/>
              <a:t>电容</a:t>
            </a:r>
            <a:endParaRPr lang="en-US" altLang="zh-CN" dirty="0"/>
          </a:p>
          <a:p>
            <a:pPr lvl="2">
              <a:lnSpc>
                <a:spcPct val="100000"/>
              </a:lnSpc>
            </a:pPr>
            <a:r>
              <a:rPr lang="en-US" altLang="zh-CN" dirty="0"/>
              <a:t>~40fF</a:t>
            </a:r>
            <a:r>
              <a:rPr lang="zh-CN" altLang="en-US" dirty="0"/>
              <a:t>，走线引入的寄生电容</a:t>
            </a:r>
            <a:r>
              <a:rPr lang="en-US" altLang="zh-CN" dirty="0"/>
              <a:t>~200fF</a:t>
            </a:r>
          </a:p>
          <a:p>
            <a:pPr lvl="1">
              <a:lnSpc>
                <a:spcPct val="100000"/>
              </a:lnSpc>
            </a:pPr>
            <a:r>
              <a:rPr lang="zh-CN" altLang="en-US" dirty="0"/>
              <a:t>漏电流增加至</a:t>
            </a:r>
            <a:r>
              <a:rPr lang="en-US" altLang="zh-CN" dirty="0"/>
              <a:t>~1nA</a:t>
            </a:r>
            <a:r>
              <a:rPr lang="zh-CN" altLang="en-US" dirty="0"/>
              <a:t>（</a:t>
            </a:r>
            <a:r>
              <a:rPr lang="en-US" altLang="zh-CN" dirty="0"/>
              <a:t> 10</a:t>
            </a:r>
            <a:r>
              <a:rPr lang="en-US" altLang="zh-CN" baseline="30000" dirty="0"/>
              <a:t>14</a:t>
            </a:r>
            <a:r>
              <a:rPr lang="en-US" altLang="zh-CN" dirty="0"/>
              <a:t> </a:t>
            </a:r>
            <a:r>
              <a:rPr lang="en-US" altLang="zh-CN" dirty="0" err="1"/>
              <a:t>n</a:t>
            </a:r>
            <a:r>
              <a:rPr lang="en-US" altLang="zh-CN" baseline="-25000" dirty="0" err="1"/>
              <a:t>eq</a:t>
            </a:r>
            <a:r>
              <a:rPr lang="en-US" altLang="zh-CN" dirty="0"/>
              <a:t>/cm</a:t>
            </a:r>
            <a:r>
              <a:rPr lang="en-US" altLang="zh-CN" baseline="30000" dirty="0"/>
              <a:t>2</a:t>
            </a:r>
            <a:r>
              <a:rPr lang="zh-CN" altLang="en-US" dirty="0"/>
              <a:t> 质子辐照后）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与</a:t>
            </a:r>
            <a:r>
              <a:rPr lang="en-US" altLang="zh-CN" dirty="0"/>
              <a:t>TCAD</a:t>
            </a:r>
            <a:r>
              <a:rPr lang="zh-CN" altLang="en-US" dirty="0"/>
              <a:t>仿真结果接近</a:t>
            </a:r>
            <a:endParaRPr lang="en-US" altLang="zh-CN" dirty="0"/>
          </a:p>
          <a:p>
            <a:pPr marL="342900" lvl="1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CN" dirty="0"/>
          </a:p>
          <a:p>
            <a:pPr lvl="2">
              <a:lnSpc>
                <a:spcPct val="100000"/>
              </a:lnSpc>
            </a:pPr>
            <a:endParaRPr lang="zh-CN" altLang="en-US" dirty="0"/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11CA15D1-7262-377E-A976-3D16823C5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62" y="3077527"/>
            <a:ext cx="2133601" cy="157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06CCDE7-9CAF-CAF1-ECC5-4CFCDB45C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603" y="1017051"/>
            <a:ext cx="3426877" cy="127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76959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8892</TotalTime>
  <Words>1351</Words>
  <Application>Microsoft Office PowerPoint</Application>
  <PresentationFormat>全屏显示(16:9)</PresentationFormat>
  <Paragraphs>257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0" baseType="lpstr">
      <vt:lpstr>微软雅黑</vt:lpstr>
      <vt:lpstr>Arial</vt:lpstr>
      <vt:lpstr>Calibri</vt:lpstr>
      <vt:lpstr>自定义设计方案</vt:lpstr>
      <vt:lpstr>55nm单片HVCMOS径迹探测器 原型芯片研究进展</vt:lpstr>
      <vt:lpstr>报告内容</vt:lpstr>
      <vt:lpstr>CEPC研发和LHCb升级</vt:lpstr>
      <vt:lpstr>方案和工艺选择</vt:lpstr>
      <vt:lpstr>COFFEE系列芯片研发</vt:lpstr>
      <vt:lpstr>COFFEE1芯片设计</vt:lpstr>
      <vt:lpstr>COFFEE1测试</vt:lpstr>
      <vt:lpstr>COFFEE2芯片</vt:lpstr>
      <vt:lpstr>COFFEE2：无源传感器设计和测试</vt:lpstr>
      <vt:lpstr>COFFEE2：电路设计</vt:lpstr>
      <vt:lpstr>COFFEE2：电路测试</vt:lpstr>
      <vt:lpstr>COFFEE3设计和测试准备</vt:lpstr>
      <vt:lpstr>总结与展望</vt:lpstr>
      <vt:lpstr>Back up</vt:lpstr>
      <vt:lpstr>55nm工艺节点</vt:lpstr>
      <vt:lpstr>方案和工艺选择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IHEP Site Update</dc:title>
  <cp:lastModifiedBy>luwg@ihep.ac.cn</cp:lastModifiedBy>
  <cp:revision>208</cp:revision>
  <dcterms:modified xsi:type="dcterms:W3CDTF">2025-04-19T02:08:04Z</dcterms:modified>
</cp:coreProperties>
</file>