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9" r:id="rId2"/>
    <p:sldId id="296" r:id="rId3"/>
    <p:sldId id="313" r:id="rId4"/>
    <p:sldId id="290" r:id="rId5"/>
    <p:sldId id="341" r:id="rId6"/>
    <p:sldId id="291" r:id="rId7"/>
    <p:sldId id="293" r:id="rId8"/>
    <p:sldId id="337" r:id="rId9"/>
    <p:sldId id="339" r:id="rId10"/>
    <p:sldId id="298" r:id="rId11"/>
    <p:sldId id="308" r:id="rId12"/>
    <p:sldId id="297" r:id="rId13"/>
    <p:sldId id="342" r:id="rId14"/>
    <p:sldId id="336" r:id="rId15"/>
    <p:sldId id="302" r:id="rId16"/>
    <p:sldId id="303" r:id="rId17"/>
    <p:sldId id="311" r:id="rId18"/>
    <p:sldId id="309" r:id="rId19"/>
    <p:sldId id="310" r:id="rId20"/>
    <p:sldId id="305" r:id="rId21"/>
    <p:sldId id="289"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t" initials="j" lastIdx="1" clrIdx="0">
    <p:extLst>
      <p:ext uri="{19B8F6BF-5375-455C-9EA6-DF929625EA0E}">
        <p15:presenceInfo xmlns:p15="http://schemas.microsoft.com/office/powerpoint/2012/main" userId="j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77C9"/>
    <a:srgbClr val="F907ED"/>
    <a:srgbClr val="66FF66"/>
    <a:srgbClr val="CC00CC"/>
    <a:srgbClr val="0000FF"/>
    <a:srgbClr val="FF6699"/>
    <a:srgbClr val="2E6CA4"/>
    <a:srgbClr val="FFCCCC"/>
    <a:srgbClr val="2648A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962" autoAdjust="0"/>
  </p:normalViewPr>
  <p:slideViewPr>
    <p:cSldViewPr snapToGrid="0">
      <p:cViewPr varScale="1">
        <p:scale>
          <a:sx n="81" d="100"/>
          <a:sy n="81" d="100"/>
        </p:scale>
        <p:origin x="706" y="62"/>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57E9A78-8BED-4A84-AB6E-6D2E2CCB7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9922511-163A-47B5-8E3F-4C93EE346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B626B-3C49-4712-A232-556C8B10B0AA}" type="datetimeFigureOut">
              <a:rPr lang="zh-CN" altLang="en-US" smtClean="0"/>
              <a:t>2025/4/17</a:t>
            </a:fld>
            <a:endParaRPr lang="zh-CN" altLang="en-US"/>
          </a:p>
        </p:txBody>
      </p:sp>
      <p:sp>
        <p:nvSpPr>
          <p:cNvPr id="4" name="页脚占位符 3">
            <a:extLst>
              <a:ext uri="{FF2B5EF4-FFF2-40B4-BE49-F238E27FC236}">
                <a16:creationId xmlns:a16="http://schemas.microsoft.com/office/drawing/2014/main" id="{D109F74E-6A00-45FE-A8B8-9FD1A97EA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157A3C7-F24A-48FA-BA06-DE70ADED85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FF6AE4-180D-423A-88DC-34324AE45D6A}" type="slidenum">
              <a:rPr lang="zh-CN" altLang="en-US" smtClean="0"/>
              <a:t>‹#›</a:t>
            </a:fld>
            <a:endParaRPr lang="zh-CN" altLang="en-US"/>
          </a:p>
        </p:txBody>
      </p:sp>
    </p:spTree>
    <p:extLst>
      <p:ext uri="{BB962C8B-B14F-4D97-AF65-F5344CB8AC3E}">
        <p14:creationId xmlns:p14="http://schemas.microsoft.com/office/powerpoint/2010/main" val="81932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29EFE-418B-43EA-87E0-5E8A10748A02}" type="datetimeFigureOut">
              <a:rPr lang="zh-CN" altLang="en-US" smtClean="0"/>
              <a:t>2025/4/17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811B0-9B6B-4CFE-90CE-FD5F9262042E}" type="slidenum">
              <a:rPr lang="zh-CN" altLang="en-US" smtClean="0"/>
              <a:t>‹#›</a:t>
            </a:fld>
            <a:endParaRPr lang="zh-CN" altLang="en-US"/>
          </a:p>
        </p:txBody>
      </p:sp>
    </p:spTree>
    <p:extLst>
      <p:ext uri="{BB962C8B-B14F-4D97-AF65-F5344CB8AC3E}">
        <p14:creationId xmlns:p14="http://schemas.microsoft.com/office/powerpoint/2010/main" val="161906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DAD1558-FEDF-454B-9824-B8E766AD698B}"/>
              </a:ext>
            </a:extLst>
          </p:cNvPr>
          <p:cNvSpPr/>
          <p:nvPr userDrawn="1"/>
        </p:nvSpPr>
        <p:spPr>
          <a:xfrm>
            <a:off x="0" y="1689101"/>
            <a:ext cx="12191999" cy="1841499"/>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9" name="图片 8">
            <a:extLst>
              <a:ext uri="{FF2B5EF4-FFF2-40B4-BE49-F238E27FC236}">
                <a16:creationId xmlns:a16="http://schemas.microsoft.com/office/drawing/2014/main" id="{C97C7842-7317-4B56-B130-394E8210FF7A}"/>
              </a:ext>
            </a:extLst>
          </p:cNvPr>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43151" y1="47669" x2="43151" y2="47669"/>
                        <a14:foregroundMark x1="59932" y1="50636" x2="59932" y2="50636"/>
                        <a14:foregroundMark x1="86872" y1="48305" x2="86872" y2="48305"/>
                        <a14:foregroundMark x1="5936" y1="28602" x2="5936" y2="28602"/>
                        <a14:foregroundMark x1="15639" y1="16949" x2="15639" y2="16949"/>
                        <a14:foregroundMark x1="51256" y1="82415" x2="51256" y2="82415"/>
                        <a14:foregroundMark x1="799" y1="65890" x2="799" y2="65890"/>
                        <a14:foregroundMark x1="31164" y1="92585" x2="31164" y2="92585"/>
                        <a14:foregroundMark x1="35046" y1="93008" x2="35046" y2="93008"/>
                        <a14:backgroundMark x1="23059" y1="99364" x2="23059" y2="99364"/>
                        <a14:backgroundMark x1="45574" y1="350" x2="45574" y2="350"/>
                        <a14:backgroundMark x1="41055" y1="350" x2="41055" y2="350"/>
                        <a14:backgroundMark x1="8851" y1="49650" x2="8851" y2="49650"/>
                        <a14:backgroundMark x1="942" y1="66084" x2="942" y2="66084"/>
                        <a14:backgroundMark x1="26930" y1="99650" x2="26930" y2="99650"/>
                        <a14:backgroundMark x1="7910" y1="65734" x2="7910" y2="65734"/>
                      </a14:backgroundRemoval>
                    </a14:imgEffect>
                    <a14:imgEffect>
                      <a14:artisticGlowEdges/>
                    </a14:imgEffect>
                    <a14:imgEffect>
                      <a14:sharpenSoften amount="1000"/>
                    </a14:imgEffect>
                    <a14:imgEffect>
                      <a14:colorTemperature colorTemp="11498"/>
                    </a14:imgEffect>
                    <a14:imgEffect>
                      <a14:saturation sat="311000"/>
                    </a14:imgEffect>
                    <a14:imgEffect>
                      <a14:brightnessContrast bright="-1000" contrast="76000"/>
                    </a14:imgEffect>
                  </a14:imgLayer>
                </a14:imgProps>
              </a:ext>
              <a:ext uri="{28A0092B-C50C-407E-A947-70E740481C1C}">
                <a14:useLocalDpi xmlns:a14="http://schemas.microsoft.com/office/drawing/2010/main" val="0"/>
              </a:ext>
            </a:extLst>
          </a:blip>
          <a:stretch>
            <a:fillRect/>
          </a:stretch>
        </p:blipFill>
        <p:spPr>
          <a:xfrm>
            <a:off x="282195" y="256545"/>
            <a:ext cx="1432948" cy="768479"/>
          </a:xfrm>
          <a:prstGeom prst="rect">
            <a:avLst/>
          </a:prstGeom>
          <a:noFill/>
          <a:effectLst>
            <a:glow rad="76200">
              <a:schemeClr val="accent3">
                <a:lumMod val="20000"/>
                <a:lumOff val="80000"/>
                <a:alpha val="40000"/>
              </a:schemeClr>
            </a:glow>
            <a:outerShdw blurRad="50800" dist="38100" dir="18900000" algn="bl" rotWithShape="0">
              <a:prstClr val="black">
                <a:alpha val="40000"/>
              </a:prstClr>
            </a:outerShdw>
          </a:effectLst>
        </p:spPr>
      </p:pic>
      <p:sp>
        <p:nvSpPr>
          <p:cNvPr id="2" name="标题 1">
            <a:extLst>
              <a:ext uri="{FF2B5EF4-FFF2-40B4-BE49-F238E27FC236}">
                <a16:creationId xmlns:a16="http://schemas.microsoft.com/office/drawing/2014/main" id="{782583C0-B0B5-C8B6-D9FF-3447D6354BCF}"/>
              </a:ext>
            </a:extLst>
          </p:cNvPr>
          <p:cNvSpPr>
            <a:spLocks noGrp="1"/>
          </p:cNvSpPr>
          <p:nvPr userDrawn="1">
            <p:ph type="ctrTitle"/>
          </p:nvPr>
        </p:nvSpPr>
        <p:spPr>
          <a:xfrm>
            <a:off x="678872" y="2029831"/>
            <a:ext cx="10834254" cy="1015531"/>
          </a:xfrm>
        </p:spPr>
        <p:txBody>
          <a:bodyPr anchor="b">
            <a:noAutofit/>
          </a:bodyPr>
          <a:lstStyle>
            <a:lvl1pPr algn="ctr">
              <a:defRPr sz="5400" b="1" cap="none" spc="0">
                <a:ln w="12700">
                  <a:solidFill>
                    <a:schemeClr val="accent5"/>
                  </a:solidFill>
                  <a:prstDash val="solid"/>
                </a:ln>
                <a:pattFill prst="ltDnDiag">
                  <a:fgClr>
                    <a:schemeClr val="accent5">
                      <a:lumMod val="60000"/>
                      <a:lumOff val="40000"/>
                    </a:schemeClr>
                  </a:fgClr>
                  <a:bgClr>
                    <a:schemeClr val="bg1"/>
                  </a:bgClr>
                </a:pattFill>
                <a:effectLst/>
                <a:latin typeface="新宋体" panose="02010609030101010101" pitchFamily="49" charset="-122"/>
                <a:ea typeface="新宋体" panose="02010609030101010101" pitchFamily="49" charset="-122"/>
              </a:defRPr>
            </a:lvl1pPr>
          </a:lstStyle>
          <a:p>
            <a:r>
              <a:rPr lang="zh-CN" altLang="en-US"/>
              <a:t>单击此处编辑母版标题样式</a:t>
            </a:r>
            <a:endParaRPr lang="zh-CN" altLang="en-US" dirty="0"/>
          </a:p>
        </p:txBody>
      </p:sp>
      <p:sp>
        <p:nvSpPr>
          <p:cNvPr id="3" name="副标题 2">
            <a:extLst>
              <a:ext uri="{FF2B5EF4-FFF2-40B4-BE49-F238E27FC236}">
                <a16:creationId xmlns:a16="http://schemas.microsoft.com/office/drawing/2014/main" id="{C9B1BADA-AE48-7468-640D-E8CEF210DBFA}"/>
              </a:ext>
            </a:extLst>
          </p:cNvPr>
          <p:cNvSpPr>
            <a:spLocks noGrp="1"/>
          </p:cNvSpPr>
          <p:nvPr userDrawn="1">
            <p:ph type="subTitle" idx="1"/>
          </p:nvPr>
        </p:nvSpPr>
        <p:spPr>
          <a:xfrm>
            <a:off x="3234267" y="4770002"/>
            <a:ext cx="6833658" cy="973573"/>
          </a:xfrm>
        </p:spPr>
        <p:txBody>
          <a:bodyPr/>
          <a:lstStyle>
            <a:lvl1pPr marL="0" indent="0" algn="r">
              <a:buNone/>
              <a:defRPr sz="2400">
                <a:latin typeface="新宋体" panose="02010609030101010101" pitchFamily="49" charset="-122"/>
                <a:ea typeface="新宋体" panose="0201060903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4" name="矩形 13">
            <a:extLst>
              <a:ext uri="{FF2B5EF4-FFF2-40B4-BE49-F238E27FC236}">
                <a16:creationId xmlns:a16="http://schemas.microsoft.com/office/drawing/2014/main" id="{B48D382C-DD85-4F23-8BA9-D607944AB6FD}"/>
              </a:ext>
            </a:extLst>
          </p:cNvPr>
          <p:cNvSpPr/>
          <p:nvPr userDrawn="1"/>
        </p:nvSpPr>
        <p:spPr>
          <a:xfrm>
            <a:off x="0" y="3650509"/>
            <a:ext cx="12191999" cy="10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5" name="箭头: V 形 14">
            <a:extLst>
              <a:ext uri="{FF2B5EF4-FFF2-40B4-BE49-F238E27FC236}">
                <a16:creationId xmlns:a16="http://schemas.microsoft.com/office/drawing/2014/main" id="{A5C9A717-614E-45A1-BDDF-6A1239242EC1}"/>
              </a:ext>
            </a:extLst>
          </p:cNvPr>
          <p:cNvSpPr/>
          <p:nvPr userDrawn="1"/>
        </p:nvSpPr>
        <p:spPr>
          <a:xfrm>
            <a:off x="747587"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箭头: V 形 15">
            <a:extLst>
              <a:ext uri="{FF2B5EF4-FFF2-40B4-BE49-F238E27FC236}">
                <a16:creationId xmlns:a16="http://schemas.microsoft.com/office/drawing/2014/main" id="{F46CA53C-9B2D-497E-BD3B-DD1C575CF97D}"/>
              </a:ext>
            </a:extLst>
          </p:cNvPr>
          <p:cNvSpPr/>
          <p:nvPr userDrawn="1"/>
        </p:nvSpPr>
        <p:spPr>
          <a:xfrm>
            <a:off x="1949854"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箭头: V 形 16">
            <a:extLst>
              <a:ext uri="{FF2B5EF4-FFF2-40B4-BE49-F238E27FC236}">
                <a16:creationId xmlns:a16="http://schemas.microsoft.com/office/drawing/2014/main" id="{E93C905F-14AE-4934-A9DB-97D495F2392D}"/>
              </a:ext>
            </a:extLst>
          </p:cNvPr>
          <p:cNvSpPr/>
          <p:nvPr userDrawn="1"/>
        </p:nvSpPr>
        <p:spPr>
          <a:xfrm>
            <a:off x="3152121"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箭头: V 形 17">
            <a:extLst>
              <a:ext uri="{FF2B5EF4-FFF2-40B4-BE49-F238E27FC236}">
                <a16:creationId xmlns:a16="http://schemas.microsoft.com/office/drawing/2014/main" id="{D60E2F79-A6B1-4F86-847B-A105EB5356B7}"/>
              </a:ext>
            </a:extLst>
          </p:cNvPr>
          <p:cNvSpPr/>
          <p:nvPr userDrawn="1"/>
        </p:nvSpPr>
        <p:spPr>
          <a:xfrm>
            <a:off x="4354387" y="3758509"/>
            <a:ext cx="1284413" cy="635691"/>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9" name="文本框 18">
            <a:extLst>
              <a:ext uri="{FF2B5EF4-FFF2-40B4-BE49-F238E27FC236}">
                <a16:creationId xmlns:a16="http://schemas.microsoft.com/office/drawing/2014/main" id="{F2194CD8-8EEA-4F1D-ADB3-8597B3C7DE30}"/>
              </a:ext>
            </a:extLst>
          </p:cNvPr>
          <p:cNvSpPr txBox="1"/>
          <p:nvPr userDrawn="1"/>
        </p:nvSpPr>
        <p:spPr>
          <a:xfrm>
            <a:off x="1151767" y="298382"/>
            <a:ext cx="3600551" cy="684803"/>
          </a:xfrm>
          <a:prstGeom prst="rect">
            <a:avLst/>
          </a:prstGeom>
          <a:noFill/>
        </p:spPr>
        <p:txBody>
          <a:bodyPr wrap="square" rtlCol="0">
            <a:spAutoFit/>
          </a:bodyPr>
          <a:lstStyle/>
          <a:p>
            <a:pPr algn="r">
              <a:spcAft>
                <a:spcPts val="300"/>
              </a:spcAft>
            </a:pPr>
            <a:r>
              <a:rPr lang="zh-CN" altLang="en-US" sz="2400" dirty="0">
                <a:solidFill>
                  <a:srgbClr val="2E6CA4"/>
                </a:solidFill>
                <a:latin typeface="OPPOSans B" panose="00020600040101010101" pitchFamily="18" charset="-122"/>
                <a:ea typeface="OPPOSans B" panose="00020600040101010101" pitchFamily="18" charset="-122"/>
                <a:cs typeface="OPPOSans B" panose="00020600040101010101" pitchFamily="18" charset="-122"/>
              </a:rPr>
              <a:t>中国散裂中子源</a:t>
            </a:r>
            <a:endParaRPr lang="en-US" altLang="zh-CN" sz="2400" dirty="0">
              <a:solidFill>
                <a:srgbClr val="2E6CA4"/>
              </a:solidFill>
              <a:latin typeface="OPPOSans B" panose="00020600040101010101" pitchFamily="18" charset="-122"/>
              <a:ea typeface="OPPOSans B" panose="00020600040101010101" pitchFamily="18" charset="-122"/>
              <a:cs typeface="OPPOSans B" panose="00020600040101010101" pitchFamily="18" charset="-122"/>
            </a:endParaRPr>
          </a:p>
          <a:p>
            <a:pPr algn="r"/>
            <a:r>
              <a:rPr lang="en-US" altLang="zh-CN" sz="1200" b="1" dirty="0">
                <a:solidFill>
                  <a:srgbClr val="2E6CA4"/>
                </a:solidFill>
                <a:latin typeface="OPPOSans B" panose="00020600040101010101" pitchFamily="18" charset="-122"/>
                <a:ea typeface="OPPOSans B" panose="00020600040101010101" pitchFamily="18" charset="-122"/>
                <a:cs typeface="OPPOSans B" panose="00020600040101010101" pitchFamily="18" charset="-122"/>
              </a:rPr>
              <a:t>Chinese Spallation Neutron Source</a:t>
            </a:r>
            <a:endParaRPr lang="zh-CN" altLang="en-US" sz="1200" b="1" dirty="0">
              <a:solidFill>
                <a:srgbClr val="2E6CA4"/>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251853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D537717-2150-4ED9-9E03-BDDB41C99162}"/>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424229" y="1038226"/>
            <a:ext cx="11343542" cy="51387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sp>
        <p:nvSpPr>
          <p:cNvPr id="6" name="灯片编号占位符 5">
            <a:extLst>
              <a:ext uri="{FF2B5EF4-FFF2-40B4-BE49-F238E27FC236}">
                <a16:creationId xmlns:a16="http://schemas.microsoft.com/office/drawing/2014/main" id="{F461978B-E35B-8ED8-34A4-45226D7FAF9F}"/>
              </a:ext>
            </a:extLst>
          </p:cNvPr>
          <p:cNvSpPr>
            <a:spLocks noGrp="1"/>
          </p:cNvSpPr>
          <p:nvPr>
            <p:ph type="sldNum" sz="quarter" idx="12"/>
          </p:nvPr>
        </p:nvSpPr>
        <p:spPr>
          <a:xfrm>
            <a:off x="4362450" y="6453286"/>
            <a:ext cx="2743200" cy="307777"/>
          </a:xfrm>
        </p:spPr>
        <p:txBody>
          <a:bodyPr/>
          <a:lstStyle>
            <a:lvl1pPr>
              <a:defRPr b="1">
                <a:solidFill>
                  <a:schemeClr val="bg1"/>
                </a:solidFill>
                <a:latin typeface="Bookman Old Style" panose="02050604050505020204" pitchFamily="18" charset="0"/>
              </a:defRPr>
            </a:lvl1pPr>
          </a:lstStyle>
          <a:p>
            <a:r>
              <a:rPr lang="en-US" altLang="zh-CN" dirty="0"/>
              <a:t>PAGE </a:t>
            </a:r>
            <a:fld id="{85593C41-972F-46D9-B833-3EC9D6B1A4C2}" type="slidenum">
              <a:rPr lang="zh-CN" altLang="en-US" smtClean="0"/>
              <a:pPr/>
              <a:t>‹#›</a:t>
            </a:fld>
            <a:endParaRPr lang="zh-CN" altLang="en-US" dirty="0"/>
          </a:p>
        </p:txBody>
      </p:sp>
      <p:sp>
        <p:nvSpPr>
          <p:cNvPr id="9" name="文本框 8">
            <a:extLst>
              <a:ext uri="{FF2B5EF4-FFF2-40B4-BE49-F238E27FC236}">
                <a16:creationId xmlns:a16="http://schemas.microsoft.com/office/drawing/2014/main" id="{06096301-F201-42DF-B7D8-94A7E27FDCBD}"/>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新宋体" panose="02010609030101010101" pitchFamily="49" charset="-122"/>
              </a:rPr>
              <a:t>中国散裂中子源 </a:t>
            </a:r>
            <a:r>
              <a:rPr lang="en-US" altLang="zh-CN" sz="1400" b="1" dirty="0">
                <a:solidFill>
                  <a:schemeClr val="bg1"/>
                </a:solidFill>
                <a:latin typeface="+mn-lt"/>
                <a:ea typeface="新宋体" panose="02010609030101010101" pitchFamily="49" charset="-122"/>
              </a:rPr>
              <a:t>CSNS</a:t>
            </a:r>
            <a:endParaRPr lang="zh-CN" altLang="en-US" sz="1400" b="1" dirty="0">
              <a:solidFill>
                <a:schemeClr val="bg1"/>
              </a:solidFill>
              <a:latin typeface="+mn-lt"/>
              <a:ea typeface="新宋体" panose="02010609030101010101" pitchFamily="49" charset="-122"/>
            </a:endParaRP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9981" y="144037"/>
            <a:ext cx="1239390" cy="666323"/>
          </a:xfrm>
          <a:prstGeom prst="rect">
            <a:avLst/>
          </a:prstGeom>
        </p:spPr>
      </p:pic>
      <p:sp>
        <p:nvSpPr>
          <p:cNvPr id="15" name="文本框 14">
            <a:extLst>
              <a:ext uri="{FF2B5EF4-FFF2-40B4-BE49-F238E27FC236}">
                <a16:creationId xmlns:a16="http://schemas.microsoft.com/office/drawing/2014/main" id="{CFA3FBD1-CD74-4F4A-A3E4-C446E7C4A780}"/>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新宋体" panose="02010609030101010101" pitchFamily="49" charset="-122"/>
              </a:rPr>
              <a:t>加速器束流扩展应用组    郭宇航</a:t>
            </a:r>
            <a:r>
              <a:rPr lang="en-US" altLang="zh-CN" sz="1400" b="1" dirty="0">
                <a:solidFill>
                  <a:schemeClr val="bg1"/>
                </a:solidFill>
                <a:latin typeface="+mn-lt"/>
                <a:ea typeface="新宋体" panose="02010609030101010101" pitchFamily="49" charset="-122"/>
              </a:rPr>
              <a:t> </a:t>
            </a:r>
            <a:endParaRPr lang="zh-CN" altLang="en-US" sz="1400" b="1" dirty="0">
              <a:solidFill>
                <a:schemeClr val="bg1"/>
              </a:solidFill>
              <a:latin typeface="+mn-lt"/>
              <a:ea typeface="新宋体" panose="02010609030101010101" pitchFamily="49" charset="-122"/>
            </a:endParaRPr>
          </a:p>
        </p:txBody>
      </p:sp>
    </p:spTree>
    <p:extLst>
      <p:ext uri="{BB962C8B-B14F-4D97-AF65-F5344CB8AC3E}">
        <p14:creationId xmlns:p14="http://schemas.microsoft.com/office/powerpoint/2010/main" val="248451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9981" y="144037"/>
            <a:ext cx="1239390" cy="666323"/>
          </a:xfrm>
          <a:prstGeom prst="rect">
            <a:avLst/>
          </a:prstGeom>
        </p:spPr>
      </p:pic>
      <p:sp>
        <p:nvSpPr>
          <p:cNvPr id="3" name="矩形 2">
            <a:extLst>
              <a:ext uri="{FF2B5EF4-FFF2-40B4-BE49-F238E27FC236}">
                <a16:creationId xmlns:a16="http://schemas.microsoft.com/office/drawing/2014/main" id="{4BCCA492-1FFE-1354-9D15-C07AA118D2AE}"/>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 name="灯片编号占位符 5">
            <a:extLst>
              <a:ext uri="{FF2B5EF4-FFF2-40B4-BE49-F238E27FC236}">
                <a16:creationId xmlns:a16="http://schemas.microsoft.com/office/drawing/2014/main" id="{22081D05-6308-D2B5-2586-FF50DE2D0FBD}"/>
              </a:ext>
            </a:extLst>
          </p:cNvPr>
          <p:cNvSpPr>
            <a:spLocks noGrp="1"/>
          </p:cNvSpPr>
          <p:nvPr>
            <p:ph type="sldNum" sz="quarter" idx="12"/>
          </p:nvPr>
        </p:nvSpPr>
        <p:spPr>
          <a:xfrm>
            <a:off x="4362450" y="6453286"/>
            <a:ext cx="2743200" cy="307777"/>
          </a:xfrm>
        </p:spPr>
        <p:txBody>
          <a:bodyPr/>
          <a:lstStyle>
            <a:lvl1pPr>
              <a:defRPr b="1">
                <a:solidFill>
                  <a:schemeClr val="bg1"/>
                </a:solidFill>
                <a:latin typeface="Bookman Old Style" panose="02050604050505020204" pitchFamily="18" charset="0"/>
              </a:defRPr>
            </a:lvl1pPr>
          </a:lstStyle>
          <a:p>
            <a:r>
              <a:rPr lang="en-US" altLang="zh-CN" dirty="0"/>
              <a:t>PAGE </a:t>
            </a:r>
            <a:fld id="{85593C41-972F-46D9-B833-3EC9D6B1A4C2}" type="slidenum">
              <a:rPr lang="zh-CN" altLang="en-US" smtClean="0"/>
              <a:pPr/>
              <a:t>‹#›</a:t>
            </a:fld>
            <a:endParaRPr lang="zh-CN" altLang="en-US" dirty="0"/>
          </a:p>
        </p:txBody>
      </p:sp>
      <p:sp>
        <p:nvSpPr>
          <p:cNvPr id="5" name="文本框 4">
            <a:extLst>
              <a:ext uri="{FF2B5EF4-FFF2-40B4-BE49-F238E27FC236}">
                <a16:creationId xmlns:a16="http://schemas.microsoft.com/office/drawing/2014/main" id="{3B20D722-E600-6468-30DB-ED3D7C8C21A3}"/>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新宋体" panose="02010609030101010101" pitchFamily="49" charset="-122"/>
              </a:rPr>
              <a:t>中国散裂中子源 </a:t>
            </a:r>
            <a:r>
              <a:rPr lang="en-US" altLang="zh-CN" sz="1400" b="1" dirty="0">
                <a:solidFill>
                  <a:schemeClr val="bg1"/>
                </a:solidFill>
                <a:latin typeface="+mn-lt"/>
                <a:ea typeface="新宋体" panose="02010609030101010101" pitchFamily="49" charset="-122"/>
              </a:rPr>
              <a:t>CSNS</a:t>
            </a:r>
            <a:endParaRPr lang="zh-CN" altLang="en-US" sz="1400" b="1" dirty="0">
              <a:solidFill>
                <a:schemeClr val="bg1"/>
              </a:solidFill>
              <a:latin typeface="+mn-lt"/>
              <a:ea typeface="新宋体" panose="02010609030101010101" pitchFamily="49" charset="-122"/>
            </a:endParaRPr>
          </a:p>
        </p:txBody>
      </p:sp>
      <p:sp>
        <p:nvSpPr>
          <p:cNvPr id="8" name="文本框 7">
            <a:extLst>
              <a:ext uri="{FF2B5EF4-FFF2-40B4-BE49-F238E27FC236}">
                <a16:creationId xmlns:a16="http://schemas.microsoft.com/office/drawing/2014/main" id="{5BDED67E-839C-4596-9F70-F23122F3BA7C}"/>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新宋体" panose="02010609030101010101" pitchFamily="49" charset="-122"/>
              </a:rPr>
              <a:t>加速器束流扩展应用组    郭宇航</a:t>
            </a:r>
            <a:r>
              <a:rPr lang="en-US" altLang="zh-CN" sz="1400" b="1" dirty="0">
                <a:solidFill>
                  <a:schemeClr val="bg1"/>
                </a:solidFill>
                <a:latin typeface="+mn-lt"/>
                <a:ea typeface="新宋体" panose="02010609030101010101" pitchFamily="49" charset="-122"/>
              </a:rPr>
              <a:t> </a:t>
            </a:r>
            <a:endParaRPr lang="zh-CN" altLang="en-US" sz="1400" b="1" dirty="0">
              <a:solidFill>
                <a:schemeClr val="bg1"/>
              </a:solidFill>
              <a:latin typeface="+mn-lt"/>
              <a:ea typeface="新宋体" panose="02010609030101010101" pitchFamily="49" charset="-122"/>
            </a:endParaRPr>
          </a:p>
        </p:txBody>
      </p:sp>
    </p:spTree>
    <p:extLst>
      <p:ext uri="{BB962C8B-B14F-4D97-AF65-F5344CB8AC3E}">
        <p14:creationId xmlns:p14="http://schemas.microsoft.com/office/powerpoint/2010/main" val="5408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竖版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453054"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2927838" y="824254"/>
            <a:ext cx="8209085" cy="496330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624254" y="99115"/>
            <a:ext cx="1160584" cy="6222554"/>
          </a:xfrm>
        </p:spPr>
        <p:txBody>
          <a:bodyPr vert="eaVert">
            <a:normAutofit/>
          </a:bodyPr>
          <a:lstStyle>
            <a:lvl1pPr algn="ctr">
              <a:defRPr sz="2400">
                <a:solidFill>
                  <a:schemeClr val="bg1"/>
                </a:solidFill>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69193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三章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60985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6" name="组合 5">
            <a:extLst>
              <a:ext uri="{FF2B5EF4-FFF2-40B4-BE49-F238E27FC236}">
                <a16:creationId xmlns:a16="http://schemas.microsoft.com/office/drawing/2014/main" id="{81C71B42-4638-48A5-9DC6-BA8B5F083148}"/>
              </a:ext>
            </a:extLst>
          </p:cNvPr>
          <p:cNvGrpSpPr/>
          <p:nvPr userDrawn="1"/>
        </p:nvGrpSpPr>
        <p:grpSpPr>
          <a:xfrm>
            <a:off x="371248" y="4716692"/>
            <a:ext cx="1867354" cy="604839"/>
            <a:chOff x="310622" y="3133725"/>
            <a:chExt cx="612160" cy="2014538"/>
          </a:xfrm>
        </p:grpSpPr>
        <p:sp>
          <p:nvSpPr>
            <p:cNvPr id="5" name="标题 1">
              <a:extLst>
                <a:ext uri="{FF2B5EF4-FFF2-40B4-BE49-F238E27FC236}">
                  <a16:creationId xmlns:a16="http://schemas.microsoft.com/office/drawing/2014/main" id="{F84273D8-96AD-4042-8522-BD6FDA8B72DE}"/>
                </a:ext>
              </a:extLst>
            </p:cNvPr>
            <p:cNvSpPr txBox="1">
              <a:spLocks/>
            </p:cNvSpPr>
            <p:nvPr userDrawn="1"/>
          </p:nvSpPr>
          <p:spPr>
            <a:xfrm>
              <a:off x="319452" y="3473400"/>
              <a:ext cx="594500"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en-US" altLang="zh-CN" sz="2400" b="1" dirty="0">
                  <a:latin typeface="Cambria" panose="02040503050406030204" pitchFamily="18" charset="0"/>
                </a:rPr>
                <a:t>CONTENT</a:t>
              </a:r>
              <a:endParaRPr lang="zh-CN" altLang="en-US" sz="2400" b="1" dirty="0">
                <a:latin typeface="Cambria" panose="02040503050406030204" pitchFamily="18" charset="0"/>
              </a:endParaRPr>
            </a:p>
          </p:txBody>
        </p:sp>
        <p:sp>
          <p:nvSpPr>
            <p:cNvPr id="8" name="矩形: 圆角 7">
              <a:extLst>
                <a:ext uri="{FF2B5EF4-FFF2-40B4-BE49-F238E27FC236}">
                  <a16:creationId xmlns:a16="http://schemas.microsoft.com/office/drawing/2014/main" id="{D5C32F00-1676-4D3B-AA37-C6706A992FC6}"/>
                </a:ext>
              </a:extLst>
            </p:cNvPr>
            <p:cNvSpPr/>
            <p:nvPr userDrawn="1"/>
          </p:nvSpPr>
          <p:spPr>
            <a:xfrm>
              <a:off x="310622" y="3133725"/>
              <a:ext cx="612160" cy="201453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9" name="标题 1">
            <a:extLst>
              <a:ext uri="{FF2B5EF4-FFF2-40B4-BE49-F238E27FC236}">
                <a16:creationId xmlns:a16="http://schemas.microsoft.com/office/drawing/2014/main" id="{F4F85B61-6D65-4060-9AEF-E090134EAAB1}"/>
              </a:ext>
            </a:extLst>
          </p:cNvPr>
          <p:cNvSpPr txBox="1">
            <a:spLocks/>
          </p:cNvSpPr>
          <p:nvPr userDrawn="1"/>
        </p:nvSpPr>
        <p:spPr>
          <a:xfrm>
            <a:off x="701185" y="798977"/>
            <a:ext cx="1126881" cy="3895724"/>
          </a:xfrm>
          <a:prstGeom prst="rect">
            <a:avLst/>
          </a:prstGeom>
        </p:spPr>
        <p:txBody>
          <a:bodyPr vert="eaVert" lIns="91440" tIns="45720" rIns="91440" bIns="45720" rtlCol="0" anchor="ctr">
            <a:noAutofit/>
          </a:bodyPr>
          <a:lstStyle>
            <a:lvl1pPr algn="ctr"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r>
              <a:rPr lang="zh-CN" altLang="en-US" sz="8000" dirty="0"/>
              <a:t>目 录</a:t>
            </a:r>
          </a:p>
        </p:txBody>
      </p:sp>
      <p:sp>
        <p:nvSpPr>
          <p:cNvPr id="15" name="文本占位符 14">
            <a:extLst>
              <a:ext uri="{FF2B5EF4-FFF2-40B4-BE49-F238E27FC236}">
                <a16:creationId xmlns:a16="http://schemas.microsoft.com/office/drawing/2014/main" id="{512BE5FF-23F0-46EB-8ADD-7534AB0DE82A}"/>
              </a:ext>
            </a:extLst>
          </p:cNvPr>
          <p:cNvSpPr>
            <a:spLocks noGrp="1"/>
          </p:cNvSpPr>
          <p:nvPr>
            <p:ph type="body" sz="quarter" idx="11"/>
          </p:nvPr>
        </p:nvSpPr>
        <p:spPr>
          <a:xfrm>
            <a:off x="5108847" y="1252373"/>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25" name="组合 24">
            <a:extLst>
              <a:ext uri="{FF2B5EF4-FFF2-40B4-BE49-F238E27FC236}">
                <a16:creationId xmlns:a16="http://schemas.microsoft.com/office/drawing/2014/main" id="{068966A3-57E5-4A9D-B85F-208AAB0D50A2}"/>
              </a:ext>
            </a:extLst>
          </p:cNvPr>
          <p:cNvGrpSpPr/>
          <p:nvPr userDrawn="1"/>
        </p:nvGrpSpPr>
        <p:grpSpPr>
          <a:xfrm>
            <a:off x="4219575" y="1179977"/>
            <a:ext cx="6017172" cy="572623"/>
            <a:chOff x="4219575" y="1179977"/>
            <a:chExt cx="6017172" cy="572623"/>
          </a:xfrm>
        </p:grpSpPr>
        <p:sp>
          <p:nvSpPr>
            <p:cNvPr id="17" name="矩形: 对角圆角 16">
              <a:extLst>
                <a:ext uri="{FF2B5EF4-FFF2-40B4-BE49-F238E27FC236}">
                  <a16:creationId xmlns:a16="http://schemas.microsoft.com/office/drawing/2014/main" id="{FD940265-B688-49ED-B908-847C409C80B1}"/>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19" name="直接连接符 18">
              <a:extLst>
                <a:ext uri="{FF2B5EF4-FFF2-40B4-BE49-F238E27FC236}">
                  <a16:creationId xmlns:a16="http://schemas.microsoft.com/office/drawing/2014/main" id="{A0BBAB09-EC57-4593-8C79-16A5167F5677}"/>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20" name="文本占位符 14">
            <a:extLst>
              <a:ext uri="{FF2B5EF4-FFF2-40B4-BE49-F238E27FC236}">
                <a16:creationId xmlns:a16="http://schemas.microsoft.com/office/drawing/2014/main" id="{4813793A-CD53-49D1-91B3-034CC5572786}"/>
              </a:ext>
            </a:extLst>
          </p:cNvPr>
          <p:cNvSpPr>
            <a:spLocks noGrp="1"/>
          </p:cNvSpPr>
          <p:nvPr>
            <p:ph type="body" sz="quarter" idx="12" hasCustomPrompt="1"/>
          </p:nvPr>
        </p:nvSpPr>
        <p:spPr>
          <a:xfrm>
            <a:off x="4350294" y="1255233"/>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1</a:t>
            </a:r>
            <a:endParaRPr lang="zh-CN" altLang="en-US" dirty="0"/>
          </a:p>
        </p:txBody>
      </p:sp>
      <p:sp>
        <p:nvSpPr>
          <p:cNvPr id="26" name="文本占位符 14">
            <a:extLst>
              <a:ext uri="{FF2B5EF4-FFF2-40B4-BE49-F238E27FC236}">
                <a16:creationId xmlns:a16="http://schemas.microsoft.com/office/drawing/2014/main" id="{12A67235-6CFD-4369-9CBF-E66E7CEF9329}"/>
              </a:ext>
            </a:extLst>
          </p:cNvPr>
          <p:cNvSpPr>
            <a:spLocks noGrp="1"/>
          </p:cNvSpPr>
          <p:nvPr>
            <p:ph type="body" sz="quarter" idx="13"/>
          </p:nvPr>
        </p:nvSpPr>
        <p:spPr>
          <a:xfrm>
            <a:off x="5108847" y="2519197"/>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27" name="组合 26">
            <a:extLst>
              <a:ext uri="{FF2B5EF4-FFF2-40B4-BE49-F238E27FC236}">
                <a16:creationId xmlns:a16="http://schemas.microsoft.com/office/drawing/2014/main" id="{DD40D3DD-E89F-454D-B949-4743A086591C}"/>
              </a:ext>
            </a:extLst>
          </p:cNvPr>
          <p:cNvGrpSpPr/>
          <p:nvPr userDrawn="1"/>
        </p:nvGrpSpPr>
        <p:grpSpPr>
          <a:xfrm>
            <a:off x="4219575" y="2446801"/>
            <a:ext cx="6017172" cy="572623"/>
            <a:chOff x="4219575" y="1179977"/>
            <a:chExt cx="6017172" cy="572623"/>
          </a:xfrm>
        </p:grpSpPr>
        <p:sp>
          <p:nvSpPr>
            <p:cNvPr id="28" name="矩形: 对角圆角 27">
              <a:extLst>
                <a:ext uri="{FF2B5EF4-FFF2-40B4-BE49-F238E27FC236}">
                  <a16:creationId xmlns:a16="http://schemas.microsoft.com/office/drawing/2014/main" id="{B06222B1-3601-4339-B0C4-36FE364CEBC7}"/>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29" name="直接连接符 28">
              <a:extLst>
                <a:ext uri="{FF2B5EF4-FFF2-40B4-BE49-F238E27FC236}">
                  <a16:creationId xmlns:a16="http://schemas.microsoft.com/office/drawing/2014/main" id="{4DC324DF-D533-4A80-9B67-6963516C77B9}"/>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30" name="文本占位符 14">
            <a:extLst>
              <a:ext uri="{FF2B5EF4-FFF2-40B4-BE49-F238E27FC236}">
                <a16:creationId xmlns:a16="http://schemas.microsoft.com/office/drawing/2014/main" id="{3C04EE79-BCD5-408E-9694-D1E23F6435E6}"/>
              </a:ext>
            </a:extLst>
          </p:cNvPr>
          <p:cNvSpPr>
            <a:spLocks noGrp="1"/>
          </p:cNvSpPr>
          <p:nvPr>
            <p:ph type="body" sz="quarter" idx="14" hasCustomPrompt="1"/>
          </p:nvPr>
        </p:nvSpPr>
        <p:spPr>
          <a:xfrm>
            <a:off x="4350294" y="2522057"/>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2</a:t>
            </a:r>
            <a:endParaRPr lang="zh-CN" altLang="en-US" dirty="0"/>
          </a:p>
        </p:txBody>
      </p:sp>
      <p:sp>
        <p:nvSpPr>
          <p:cNvPr id="31" name="文本占位符 14">
            <a:extLst>
              <a:ext uri="{FF2B5EF4-FFF2-40B4-BE49-F238E27FC236}">
                <a16:creationId xmlns:a16="http://schemas.microsoft.com/office/drawing/2014/main" id="{C01BD1E4-C40C-4C5A-8B43-ECB2A0531E89}"/>
              </a:ext>
            </a:extLst>
          </p:cNvPr>
          <p:cNvSpPr>
            <a:spLocks noGrp="1"/>
          </p:cNvSpPr>
          <p:nvPr>
            <p:ph type="body" sz="quarter" idx="15"/>
          </p:nvPr>
        </p:nvSpPr>
        <p:spPr>
          <a:xfrm>
            <a:off x="5108847" y="3786023"/>
            <a:ext cx="4667250" cy="446882"/>
          </a:xfrm>
        </p:spPr>
        <p:txBody>
          <a:bodyPr/>
          <a:lstStyle>
            <a:lvl1pPr marL="0" indent="0">
              <a:buNone/>
              <a:defRPr b="1">
                <a:solidFill>
                  <a:srgbClr val="002060"/>
                </a:solidFill>
                <a:latin typeface="宋体" panose="02010600030101010101" pitchFamily="2" charset="-122"/>
                <a:ea typeface="宋体" panose="02010600030101010101" pitchFamily="2" charset="-122"/>
              </a:defRPr>
            </a:lvl1pPr>
            <a:lvl2pPr marL="457200" indent="0">
              <a:buNone/>
              <a:defRPr/>
            </a:lvl2pPr>
          </a:lstStyle>
          <a:p>
            <a:pPr lvl="0"/>
            <a:r>
              <a:rPr lang="zh-CN" altLang="en-US"/>
              <a:t>单击此处编辑母版文本样式</a:t>
            </a:r>
          </a:p>
        </p:txBody>
      </p:sp>
      <p:grpSp>
        <p:nvGrpSpPr>
          <p:cNvPr id="32" name="组合 31">
            <a:extLst>
              <a:ext uri="{FF2B5EF4-FFF2-40B4-BE49-F238E27FC236}">
                <a16:creationId xmlns:a16="http://schemas.microsoft.com/office/drawing/2014/main" id="{ECDE7FBC-47D0-4C3C-8282-535B069990B7}"/>
              </a:ext>
            </a:extLst>
          </p:cNvPr>
          <p:cNvGrpSpPr/>
          <p:nvPr userDrawn="1"/>
        </p:nvGrpSpPr>
        <p:grpSpPr>
          <a:xfrm>
            <a:off x="4219575" y="3713627"/>
            <a:ext cx="6017172" cy="572623"/>
            <a:chOff x="4219575" y="1179977"/>
            <a:chExt cx="6017172" cy="572623"/>
          </a:xfrm>
        </p:grpSpPr>
        <p:sp>
          <p:nvSpPr>
            <p:cNvPr id="33" name="矩形: 对角圆角 32">
              <a:extLst>
                <a:ext uri="{FF2B5EF4-FFF2-40B4-BE49-F238E27FC236}">
                  <a16:creationId xmlns:a16="http://schemas.microsoft.com/office/drawing/2014/main" id="{601A731A-07B7-4E14-A31B-4FEEB77B6DA6}"/>
                </a:ext>
              </a:extLst>
            </p:cNvPr>
            <p:cNvSpPr/>
            <p:nvPr userDrawn="1"/>
          </p:nvSpPr>
          <p:spPr>
            <a:xfrm flipH="1">
              <a:off x="4219575" y="1179977"/>
              <a:ext cx="762000" cy="572623"/>
            </a:xfrm>
            <a:prstGeom prst="round2DiagRect">
              <a:avLst>
                <a:gd name="adj1" fmla="val 50000"/>
                <a:gd name="adj2" fmla="val 0"/>
              </a:avLst>
            </a:prstGeom>
            <a:solidFill>
              <a:srgbClr val="1D77C9"/>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34" name="直接连接符 33">
              <a:extLst>
                <a:ext uri="{FF2B5EF4-FFF2-40B4-BE49-F238E27FC236}">
                  <a16:creationId xmlns:a16="http://schemas.microsoft.com/office/drawing/2014/main" id="{179E3C2B-2210-4C6E-B027-7628E5C9946D}"/>
                </a:ext>
              </a:extLst>
            </p:cNvPr>
            <p:cNvCxnSpPr/>
            <p:nvPr userDrawn="1"/>
          </p:nvCxnSpPr>
          <p:spPr>
            <a:xfrm>
              <a:off x="4476747" y="1752600"/>
              <a:ext cx="5760000" cy="0"/>
            </a:xfrm>
            <a:prstGeom prst="line">
              <a:avLst/>
            </a:prstGeom>
            <a:ln w="19050">
              <a:solidFill>
                <a:srgbClr val="2648AF"/>
              </a:solidFill>
              <a:tailEnd type="none"/>
            </a:ln>
          </p:spPr>
          <p:style>
            <a:lnRef idx="1">
              <a:schemeClr val="accent1"/>
            </a:lnRef>
            <a:fillRef idx="0">
              <a:schemeClr val="accent1"/>
            </a:fillRef>
            <a:effectRef idx="0">
              <a:schemeClr val="accent1"/>
            </a:effectRef>
            <a:fontRef idx="minor">
              <a:schemeClr val="tx1"/>
            </a:fontRef>
          </p:style>
        </p:cxnSp>
      </p:grpSp>
      <p:sp>
        <p:nvSpPr>
          <p:cNvPr id="35" name="文本占位符 14">
            <a:extLst>
              <a:ext uri="{FF2B5EF4-FFF2-40B4-BE49-F238E27FC236}">
                <a16:creationId xmlns:a16="http://schemas.microsoft.com/office/drawing/2014/main" id="{A3C11594-428C-46BF-ACE6-9D3ECC96729C}"/>
              </a:ext>
            </a:extLst>
          </p:cNvPr>
          <p:cNvSpPr>
            <a:spLocks noGrp="1"/>
          </p:cNvSpPr>
          <p:nvPr>
            <p:ph type="body" sz="quarter" idx="16" hasCustomPrompt="1"/>
          </p:nvPr>
        </p:nvSpPr>
        <p:spPr>
          <a:xfrm>
            <a:off x="4350294" y="3788883"/>
            <a:ext cx="497932" cy="446882"/>
          </a:xfrm>
        </p:spPr>
        <p:txBody>
          <a:bodyPr>
            <a:noAutofit/>
          </a:bodyPr>
          <a:lstStyle>
            <a:lvl1pPr marL="0" indent="0" algn="ctr">
              <a:buNone/>
              <a:defRPr sz="2800" b="1">
                <a:solidFill>
                  <a:schemeClr val="bg1"/>
                </a:solidFill>
                <a:latin typeface="Bookman Old Style" panose="02050604050505020204" pitchFamily="18" charset="0"/>
              </a:defRPr>
            </a:lvl1pPr>
            <a:lvl2pPr marL="457200" indent="0">
              <a:buNone/>
              <a:defRPr/>
            </a:lvl2pPr>
          </a:lstStyle>
          <a:p>
            <a:pPr lvl="0"/>
            <a:r>
              <a:rPr lang="en-US" altLang="zh-CN" dirty="0"/>
              <a:t>3</a:t>
            </a:r>
            <a:endParaRPr lang="zh-CN" altLang="en-US" dirty="0"/>
          </a:p>
        </p:txBody>
      </p:sp>
    </p:spTree>
    <p:extLst>
      <p:ext uri="{BB962C8B-B14F-4D97-AF65-F5344CB8AC3E}">
        <p14:creationId xmlns:p14="http://schemas.microsoft.com/office/powerpoint/2010/main" val="57248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由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60985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6" name="组合 5">
            <a:extLst>
              <a:ext uri="{FF2B5EF4-FFF2-40B4-BE49-F238E27FC236}">
                <a16:creationId xmlns:a16="http://schemas.microsoft.com/office/drawing/2014/main" id="{81C71B42-4638-48A5-9DC6-BA8B5F083148}"/>
              </a:ext>
            </a:extLst>
          </p:cNvPr>
          <p:cNvGrpSpPr/>
          <p:nvPr userDrawn="1"/>
        </p:nvGrpSpPr>
        <p:grpSpPr>
          <a:xfrm>
            <a:off x="371248" y="4716692"/>
            <a:ext cx="1867354" cy="604839"/>
            <a:chOff x="310622" y="3133725"/>
            <a:chExt cx="612160" cy="2014538"/>
          </a:xfrm>
        </p:grpSpPr>
        <p:sp>
          <p:nvSpPr>
            <p:cNvPr id="5" name="标题 1">
              <a:extLst>
                <a:ext uri="{FF2B5EF4-FFF2-40B4-BE49-F238E27FC236}">
                  <a16:creationId xmlns:a16="http://schemas.microsoft.com/office/drawing/2014/main" id="{F84273D8-96AD-4042-8522-BD6FDA8B72DE}"/>
                </a:ext>
              </a:extLst>
            </p:cNvPr>
            <p:cNvSpPr txBox="1">
              <a:spLocks/>
            </p:cNvSpPr>
            <p:nvPr userDrawn="1"/>
          </p:nvSpPr>
          <p:spPr>
            <a:xfrm>
              <a:off x="319452" y="3473400"/>
              <a:ext cx="594500"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en-US" altLang="zh-CN" sz="2400" b="1" dirty="0">
                  <a:latin typeface="Cambria" panose="02040503050406030204" pitchFamily="18" charset="0"/>
                </a:rPr>
                <a:t>CONTENT</a:t>
              </a:r>
              <a:endParaRPr lang="zh-CN" altLang="en-US" sz="2400" b="1" dirty="0">
                <a:latin typeface="Cambria" panose="02040503050406030204" pitchFamily="18" charset="0"/>
              </a:endParaRPr>
            </a:p>
          </p:txBody>
        </p:sp>
        <p:sp>
          <p:nvSpPr>
            <p:cNvPr id="8" name="矩形: 圆角 7">
              <a:extLst>
                <a:ext uri="{FF2B5EF4-FFF2-40B4-BE49-F238E27FC236}">
                  <a16:creationId xmlns:a16="http://schemas.microsoft.com/office/drawing/2014/main" id="{D5C32F00-1676-4D3B-AA37-C6706A992FC6}"/>
                </a:ext>
              </a:extLst>
            </p:cNvPr>
            <p:cNvSpPr/>
            <p:nvPr userDrawn="1"/>
          </p:nvSpPr>
          <p:spPr>
            <a:xfrm>
              <a:off x="310622" y="3133725"/>
              <a:ext cx="612160" cy="201453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9" name="标题 1">
            <a:extLst>
              <a:ext uri="{FF2B5EF4-FFF2-40B4-BE49-F238E27FC236}">
                <a16:creationId xmlns:a16="http://schemas.microsoft.com/office/drawing/2014/main" id="{F4F85B61-6D65-4060-9AEF-E090134EAAB1}"/>
              </a:ext>
            </a:extLst>
          </p:cNvPr>
          <p:cNvSpPr txBox="1">
            <a:spLocks/>
          </p:cNvSpPr>
          <p:nvPr userDrawn="1"/>
        </p:nvSpPr>
        <p:spPr>
          <a:xfrm>
            <a:off x="701185" y="798977"/>
            <a:ext cx="1126881" cy="3895724"/>
          </a:xfrm>
          <a:prstGeom prst="rect">
            <a:avLst/>
          </a:prstGeom>
        </p:spPr>
        <p:txBody>
          <a:bodyPr vert="eaVert" lIns="91440" tIns="45720" rIns="91440" bIns="45720" rtlCol="0" anchor="ctr">
            <a:noAutofit/>
          </a:bodyPr>
          <a:lstStyle>
            <a:lvl1pPr algn="ctr"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r>
              <a:rPr lang="zh-CN" altLang="en-US" sz="8000" dirty="0"/>
              <a:t>目 录</a:t>
            </a:r>
          </a:p>
        </p:txBody>
      </p:sp>
    </p:spTree>
    <p:extLst>
      <p:ext uri="{BB962C8B-B14F-4D97-AF65-F5344CB8AC3E}">
        <p14:creationId xmlns:p14="http://schemas.microsoft.com/office/powerpoint/2010/main" val="199076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FBAA299-A717-3E1B-DB55-1B75432F73F2}"/>
              </a:ext>
            </a:extLst>
          </p:cNvPr>
          <p:cNvSpPr/>
          <p:nvPr userDrawn="1"/>
        </p:nvSpPr>
        <p:spPr>
          <a:xfrm>
            <a:off x="-1" y="0"/>
            <a:ext cx="540000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矩形 9">
            <a:extLst>
              <a:ext uri="{FF2B5EF4-FFF2-40B4-BE49-F238E27FC236}">
                <a16:creationId xmlns:a16="http://schemas.microsoft.com/office/drawing/2014/main" id="{2ABDA87E-C5B8-0CEE-F7E3-88954D5E4590}"/>
              </a:ext>
            </a:extLst>
          </p:cNvPr>
          <p:cNvSpPr/>
          <p:nvPr userDrawn="1"/>
        </p:nvSpPr>
        <p:spPr>
          <a:xfrm>
            <a:off x="5399999" y="0"/>
            <a:ext cx="6792001"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140976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5B092-CE51-F007-D6C1-CDC289C12703}"/>
              </a:ext>
            </a:extLst>
          </p:cNvPr>
          <p:cNvSpPr txBox="1"/>
          <p:nvPr userDrawn="1"/>
        </p:nvSpPr>
        <p:spPr>
          <a:xfrm>
            <a:off x="1752600" y="2576146"/>
            <a:ext cx="8686800" cy="1323439"/>
          </a:xfrm>
          <a:prstGeom prst="rect">
            <a:avLst/>
          </a:prstGeom>
          <a:noFill/>
        </p:spPr>
        <p:txBody>
          <a:bodyPr wrap="square" rtlCol="0">
            <a:spAutoFit/>
          </a:bodyPr>
          <a:lstStyle/>
          <a:p>
            <a:pPr algn="ctr"/>
            <a:r>
              <a:rPr lang="en-US" altLang="zh-CN" sz="8000" b="1" dirty="0">
                <a:latin typeface="Book Antiqua" panose="02040602050305030304" pitchFamily="18" charset="0"/>
                <a:ea typeface="华文楷体" panose="02010600040101010101" pitchFamily="2" charset="-122"/>
              </a:rPr>
              <a:t>Thanks!</a:t>
            </a:r>
            <a:endParaRPr lang="zh-CN" altLang="en-US" sz="8000" b="1"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08107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6D3516-DD6D-E71C-88F6-7C8587C6C4E0}"/>
              </a:ext>
            </a:extLst>
          </p:cNvPr>
          <p:cNvSpPr>
            <a:spLocks noGrp="1"/>
          </p:cNvSpPr>
          <p:nvPr>
            <p:ph type="title"/>
          </p:nvPr>
        </p:nvSpPr>
        <p:spPr>
          <a:xfrm>
            <a:off x="624254" y="365125"/>
            <a:ext cx="10943492" cy="83062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BC6EB61-964A-39F1-5382-F187B1C95CFB}"/>
              </a:ext>
            </a:extLst>
          </p:cNvPr>
          <p:cNvSpPr>
            <a:spLocks noGrp="1"/>
          </p:cNvSpPr>
          <p:nvPr>
            <p:ph type="body" idx="1"/>
          </p:nvPr>
        </p:nvSpPr>
        <p:spPr>
          <a:xfrm>
            <a:off x="624254" y="1336431"/>
            <a:ext cx="10943492" cy="484053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DC0F2A8-CBD5-D384-2EFF-2692A9C6AFA3}"/>
              </a:ext>
            </a:extLst>
          </p:cNvPr>
          <p:cNvSpPr>
            <a:spLocks noGrp="1"/>
          </p:cNvSpPr>
          <p:nvPr>
            <p:ph type="dt" sz="half" idx="2"/>
          </p:nvPr>
        </p:nvSpPr>
        <p:spPr>
          <a:xfrm>
            <a:off x="62425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5" name="页脚占位符 4">
            <a:extLst>
              <a:ext uri="{FF2B5EF4-FFF2-40B4-BE49-F238E27FC236}">
                <a16:creationId xmlns:a16="http://schemas.microsoft.com/office/drawing/2014/main" id="{4AF3F4F3-5D4C-65CC-53CD-5C9B651A54B2}"/>
              </a:ext>
            </a:extLst>
          </p:cNvPr>
          <p:cNvSpPr>
            <a:spLocks noGrp="1"/>
          </p:cNvSpPr>
          <p:nvPr>
            <p:ph type="ftr" sz="quarter" idx="3"/>
          </p:nvPr>
        </p:nvSpPr>
        <p:spPr>
          <a:xfrm>
            <a:off x="8824545" y="6356350"/>
            <a:ext cx="2743201"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178630E-7C9B-F3D6-08A1-F4C230F7EC53}"/>
              </a:ext>
            </a:extLst>
          </p:cNvPr>
          <p:cNvSpPr>
            <a:spLocks noGrp="1"/>
          </p:cNvSpPr>
          <p:nvPr>
            <p:ph type="sldNum" sz="quarter" idx="4"/>
          </p:nvPr>
        </p:nvSpPr>
        <p:spPr>
          <a:xfrm>
            <a:off x="4724399" y="6356349"/>
            <a:ext cx="2743200"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fld id="{85593C41-972F-46D9-B833-3EC9D6B1A4C2}" type="slidenum">
              <a:rPr lang="zh-CN" altLang="en-US" smtClean="0"/>
              <a:pPr/>
              <a:t>‹#›</a:t>
            </a:fld>
            <a:endParaRPr lang="zh-CN" altLang="en-US" dirty="0"/>
          </a:p>
        </p:txBody>
      </p:sp>
    </p:spTree>
    <p:extLst>
      <p:ext uri="{BB962C8B-B14F-4D97-AF65-F5344CB8AC3E}">
        <p14:creationId xmlns:p14="http://schemas.microsoft.com/office/powerpoint/2010/main" val="236526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3" r:id="rId5"/>
    <p:sldLayoutId id="2147483656" r:id="rId6"/>
    <p:sldLayoutId id="2147483655" r:id="rId7"/>
    <p:sldLayoutId id="2147483652" r:id="rId8"/>
  </p:sldLayoutIdLst>
  <p:hf hdr="0" ftr="0" dt="0"/>
  <p:txStyles>
    <p:titleStyle>
      <a:lvl1pPr algn="ctr" defTabSz="914400" rtl="0" eaLnBrk="1" latinLnBrk="0" hangingPunct="1">
        <a:lnSpc>
          <a:spcPct val="90000"/>
        </a:lnSpc>
        <a:spcBef>
          <a:spcPct val="0"/>
        </a:spcBef>
        <a:buNone/>
        <a:defRPr sz="3200" kern="1200">
          <a:solidFill>
            <a:schemeClr val="tx1"/>
          </a:solidFill>
          <a:latin typeface="Book Antiqua" panose="02040602050305030304" pitchFamily="18" charset="0"/>
          <a:ea typeface="华文楷体" panose="0201060004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7BBD7-BA79-FF9B-5058-A17922C2F923}"/>
              </a:ext>
            </a:extLst>
          </p:cNvPr>
          <p:cNvSpPr>
            <a:spLocks noGrp="1"/>
          </p:cNvSpPr>
          <p:nvPr>
            <p:ph type="ctrTitle"/>
          </p:nvPr>
        </p:nvSpPr>
        <p:spPr>
          <a:xfrm>
            <a:off x="678872" y="1982206"/>
            <a:ext cx="10834254" cy="1015531"/>
          </a:xfrm>
        </p:spPr>
        <p:txBody>
          <a:bodyPr/>
          <a:lstStyle/>
          <a:p>
            <a:r>
              <a:rPr lang="en-US" altLang="zh-CN" sz="4800" dirty="0">
                <a:latin typeface="+mn-lt"/>
                <a:ea typeface="OPPOSans B" panose="00020600040101010101"/>
              </a:rPr>
              <a:t>HPES</a:t>
            </a:r>
            <a:r>
              <a:rPr lang="zh-CN" altLang="en-US" sz="4800" dirty="0">
                <a:latin typeface="+mn-lt"/>
                <a:ea typeface="OPPOSans B" panose="00020600040101010101"/>
              </a:rPr>
              <a:t>：一条</a:t>
            </a:r>
            <a:r>
              <a:rPr lang="en-US" altLang="zh-CN" sz="4800" dirty="0">
                <a:latin typeface="+mn-lt"/>
                <a:ea typeface="OPPOSans B" panose="00020600040101010101"/>
              </a:rPr>
              <a:t>1.6 GeV</a:t>
            </a:r>
            <a:r>
              <a:rPr lang="zh-CN" altLang="en-US" sz="4800" dirty="0">
                <a:latin typeface="+mn-lt"/>
                <a:ea typeface="OPPOSans B" panose="00020600040101010101"/>
              </a:rPr>
              <a:t>高能质子测试束</a:t>
            </a:r>
          </a:p>
        </p:txBody>
      </p:sp>
      <p:sp>
        <p:nvSpPr>
          <p:cNvPr id="4" name="文本框 3">
            <a:extLst>
              <a:ext uri="{FF2B5EF4-FFF2-40B4-BE49-F238E27FC236}">
                <a16:creationId xmlns:a16="http://schemas.microsoft.com/office/drawing/2014/main" id="{A5DE9787-37B2-E1F6-1C55-AD5DDF369758}"/>
              </a:ext>
            </a:extLst>
          </p:cNvPr>
          <p:cNvSpPr txBox="1"/>
          <p:nvPr/>
        </p:nvSpPr>
        <p:spPr>
          <a:xfrm>
            <a:off x="6215264" y="4945239"/>
            <a:ext cx="5297862" cy="1354217"/>
          </a:xfrm>
          <a:prstGeom prst="rect">
            <a:avLst/>
          </a:prstGeom>
          <a:noFill/>
        </p:spPr>
        <p:txBody>
          <a:bodyPr wrap="square" rtlCol="0">
            <a:spAutoFit/>
          </a:bodyPr>
          <a:lstStyle/>
          <a:p>
            <a:pPr algn="l">
              <a:spcAft>
                <a:spcPts val="600"/>
              </a:spcAft>
            </a:pPr>
            <a:r>
              <a:rPr lang="zh-CN" altLang="en-US" sz="2400" b="1" dirty="0"/>
              <a:t>报告人：郭宇航，敬罕涛，樊瑞睿等</a:t>
            </a:r>
            <a:endParaRPr lang="en-US" altLang="zh-CN" sz="2400" b="1" dirty="0"/>
          </a:p>
          <a:p>
            <a:pPr algn="l">
              <a:spcAft>
                <a:spcPts val="600"/>
              </a:spcAft>
            </a:pPr>
            <a:r>
              <a:rPr lang="zh-CN" altLang="en-US" sz="2400" b="1" dirty="0"/>
              <a:t>单   位：中国科学院高能物理研究所</a:t>
            </a:r>
            <a:endParaRPr lang="en-US" altLang="zh-CN" sz="2400" b="1" dirty="0"/>
          </a:p>
          <a:p>
            <a:pPr algn="l">
              <a:spcAft>
                <a:spcPts val="600"/>
              </a:spcAft>
            </a:pPr>
            <a:r>
              <a:rPr lang="zh-CN" altLang="en-US" sz="2400" b="1" dirty="0"/>
              <a:t>日   期：</a:t>
            </a:r>
            <a:r>
              <a:rPr lang="en-US" altLang="zh-CN" sz="2400" b="1" dirty="0"/>
              <a:t>2025/04/18</a:t>
            </a:r>
            <a:endParaRPr lang="zh-CN" altLang="en-US" sz="2400" b="1" dirty="0"/>
          </a:p>
        </p:txBody>
      </p:sp>
    </p:spTree>
    <p:extLst>
      <p:ext uri="{BB962C8B-B14F-4D97-AF65-F5344CB8AC3E}">
        <p14:creationId xmlns:p14="http://schemas.microsoft.com/office/powerpoint/2010/main" val="201109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高能质子束团结构示意-大束斑">
            <a:hlinkClick r:id="" action="ppaction://media"/>
            <a:extLst>
              <a:ext uri="{FF2B5EF4-FFF2-40B4-BE49-F238E27FC236}">
                <a16:creationId xmlns:a16="http://schemas.microsoft.com/office/drawing/2014/main" id="{3AC46A82-71F0-4101-A7A8-8B416C083C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798103" y="1431002"/>
            <a:ext cx="6162373" cy="4391940"/>
          </a:xfrm>
          <a:prstGeom prst="rect">
            <a:avLst/>
          </a:prstGeom>
        </p:spPr>
      </p:pic>
      <p:sp>
        <p:nvSpPr>
          <p:cNvPr id="3" name="标题 2">
            <a:extLst>
              <a:ext uri="{FF2B5EF4-FFF2-40B4-BE49-F238E27FC236}">
                <a16:creationId xmlns:a16="http://schemas.microsoft.com/office/drawing/2014/main" id="{2159862C-979C-461A-9D11-7C7366AAACEC}"/>
              </a:ext>
            </a:extLst>
          </p:cNvPr>
          <p:cNvSpPr>
            <a:spLocks noGrp="1"/>
          </p:cNvSpPr>
          <p:nvPr>
            <p:ph type="title"/>
          </p:nvPr>
        </p:nvSpPr>
        <p:spPr/>
        <p:txBody>
          <a:bodyPr/>
          <a:lstStyle/>
          <a:p>
            <a:r>
              <a:rPr lang="en-US" altLang="zh-CN" dirty="0"/>
              <a:t>3.1 </a:t>
            </a:r>
            <a:r>
              <a:rPr lang="zh-CN" altLang="en-US" dirty="0"/>
              <a:t>束流时间结构</a:t>
            </a:r>
          </a:p>
        </p:txBody>
      </p:sp>
      <p:sp>
        <p:nvSpPr>
          <p:cNvPr id="4" name="灯片编号占位符 3">
            <a:extLst>
              <a:ext uri="{FF2B5EF4-FFF2-40B4-BE49-F238E27FC236}">
                <a16:creationId xmlns:a16="http://schemas.microsoft.com/office/drawing/2014/main" id="{5123F199-5913-4EF1-A256-78AD0A2E4B48}"/>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10</a:t>
            </a:fld>
            <a:endParaRPr lang="zh-CN" altLang="en-US" dirty="0"/>
          </a:p>
        </p:txBody>
      </p:sp>
      <p:grpSp>
        <p:nvGrpSpPr>
          <p:cNvPr id="5" name="组合 4">
            <a:extLst>
              <a:ext uri="{FF2B5EF4-FFF2-40B4-BE49-F238E27FC236}">
                <a16:creationId xmlns:a16="http://schemas.microsoft.com/office/drawing/2014/main" id="{2CA9BC11-AC21-401D-93E8-768FFB5523E4}"/>
              </a:ext>
            </a:extLst>
          </p:cNvPr>
          <p:cNvGrpSpPr/>
          <p:nvPr/>
        </p:nvGrpSpPr>
        <p:grpSpPr>
          <a:xfrm>
            <a:off x="194610" y="1166914"/>
            <a:ext cx="5814648" cy="1964220"/>
            <a:chOff x="483278" y="958419"/>
            <a:chExt cx="4440188" cy="1774698"/>
          </a:xfrm>
        </p:grpSpPr>
        <p:cxnSp>
          <p:nvCxnSpPr>
            <p:cNvPr id="6" name="直接箭头连接符 5">
              <a:extLst>
                <a:ext uri="{FF2B5EF4-FFF2-40B4-BE49-F238E27FC236}">
                  <a16:creationId xmlns:a16="http://schemas.microsoft.com/office/drawing/2014/main" id="{A7A6C25A-A0A1-4E16-A95C-6A917E178041}"/>
                </a:ext>
              </a:extLst>
            </p:cNvPr>
            <p:cNvCxnSpPr>
              <a:cxnSpLocks/>
            </p:cNvCxnSpPr>
            <p:nvPr/>
          </p:nvCxnSpPr>
          <p:spPr bwMode="auto">
            <a:xfrm>
              <a:off x="483278" y="2362356"/>
              <a:ext cx="4440188" cy="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grpSp>
          <p:nvGrpSpPr>
            <p:cNvPr id="7" name="组合 6">
              <a:extLst>
                <a:ext uri="{FF2B5EF4-FFF2-40B4-BE49-F238E27FC236}">
                  <a16:creationId xmlns:a16="http://schemas.microsoft.com/office/drawing/2014/main" id="{ED16EE14-F222-41D9-9A28-CF906E1A4A82}"/>
                </a:ext>
              </a:extLst>
            </p:cNvPr>
            <p:cNvGrpSpPr/>
            <p:nvPr/>
          </p:nvGrpSpPr>
          <p:grpSpPr>
            <a:xfrm>
              <a:off x="896672" y="1642356"/>
              <a:ext cx="774440" cy="720000"/>
              <a:chOff x="1399592" y="2107176"/>
              <a:chExt cx="774440" cy="720000"/>
            </a:xfrm>
          </p:grpSpPr>
          <p:cxnSp>
            <p:nvCxnSpPr>
              <p:cNvPr id="30" name="直接连接符 29">
                <a:extLst>
                  <a:ext uri="{FF2B5EF4-FFF2-40B4-BE49-F238E27FC236}">
                    <a16:creationId xmlns:a16="http://schemas.microsoft.com/office/drawing/2014/main" id="{0972B9FA-3A54-4AD4-912E-C0B8759AA683}"/>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a:extLst>
                  <a:ext uri="{FF2B5EF4-FFF2-40B4-BE49-F238E27FC236}">
                    <a16:creationId xmlns:a16="http://schemas.microsoft.com/office/drawing/2014/main" id="{20B6B9F6-03C7-406F-BC2D-9DB1B5D3338F}"/>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a:extLst>
                  <a:ext uri="{FF2B5EF4-FFF2-40B4-BE49-F238E27FC236}">
                    <a16:creationId xmlns:a16="http://schemas.microsoft.com/office/drawing/2014/main" id="{32B93CBA-25F5-481B-AB98-3A58351C4989}"/>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a:extLst>
                  <a:ext uri="{FF2B5EF4-FFF2-40B4-BE49-F238E27FC236}">
                    <a16:creationId xmlns:a16="http://schemas.microsoft.com/office/drawing/2014/main" id="{D957935E-8C33-423B-9BAE-0E95D47898F0}"/>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本框 33">
                <a:extLst>
                  <a:ext uri="{FF2B5EF4-FFF2-40B4-BE49-F238E27FC236}">
                    <a16:creationId xmlns:a16="http://schemas.microsoft.com/office/drawing/2014/main" id="{72FC3CC9-2F94-4ACB-B35F-A5331C786245}"/>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grpSp>
          <p:nvGrpSpPr>
            <p:cNvPr id="8" name="组合 7">
              <a:extLst>
                <a:ext uri="{FF2B5EF4-FFF2-40B4-BE49-F238E27FC236}">
                  <a16:creationId xmlns:a16="http://schemas.microsoft.com/office/drawing/2014/main" id="{70659A05-CB2F-427B-8927-32BA6D73170D}"/>
                </a:ext>
              </a:extLst>
            </p:cNvPr>
            <p:cNvGrpSpPr/>
            <p:nvPr/>
          </p:nvGrpSpPr>
          <p:grpSpPr>
            <a:xfrm>
              <a:off x="3742508" y="1642356"/>
              <a:ext cx="774440" cy="720000"/>
              <a:chOff x="1399592" y="2107176"/>
              <a:chExt cx="774440" cy="720000"/>
            </a:xfrm>
          </p:grpSpPr>
          <p:cxnSp>
            <p:nvCxnSpPr>
              <p:cNvPr id="25" name="直接连接符 24">
                <a:extLst>
                  <a:ext uri="{FF2B5EF4-FFF2-40B4-BE49-F238E27FC236}">
                    <a16:creationId xmlns:a16="http://schemas.microsoft.com/office/drawing/2014/main" id="{9E25DF05-9FCF-4940-B521-CDE4C7DC80CD}"/>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25">
                <a:extLst>
                  <a:ext uri="{FF2B5EF4-FFF2-40B4-BE49-F238E27FC236}">
                    <a16:creationId xmlns:a16="http://schemas.microsoft.com/office/drawing/2014/main" id="{C51ED62D-A4FF-49E5-97E1-387F3A6AEFBC}"/>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a:extLst>
                  <a:ext uri="{FF2B5EF4-FFF2-40B4-BE49-F238E27FC236}">
                    <a16:creationId xmlns:a16="http://schemas.microsoft.com/office/drawing/2014/main" id="{AD9927F2-66FE-4199-ACEE-2D064AC54A7B}"/>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a:extLst>
                  <a:ext uri="{FF2B5EF4-FFF2-40B4-BE49-F238E27FC236}">
                    <a16:creationId xmlns:a16="http://schemas.microsoft.com/office/drawing/2014/main" id="{C291933C-4CE4-4C0E-9E41-D064A187328B}"/>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28">
                <a:extLst>
                  <a:ext uri="{FF2B5EF4-FFF2-40B4-BE49-F238E27FC236}">
                    <a16:creationId xmlns:a16="http://schemas.microsoft.com/office/drawing/2014/main" id="{92133BC0-9F92-46C2-98E3-53CFA668F608}"/>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cxnSp>
          <p:nvCxnSpPr>
            <p:cNvPr id="9" name="直接连接符 8">
              <a:extLst>
                <a:ext uri="{FF2B5EF4-FFF2-40B4-BE49-F238E27FC236}">
                  <a16:creationId xmlns:a16="http://schemas.microsoft.com/office/drawing/2014/main" id="{B439E0C8-17E5-464A-846A-204ED5357B37}"/>
                </a:ext>
              </a:extLst>
            </p:cNvPr>
            <p:cNvCxnSpPr>
              <a:cxnSpLocks/>
            </p:cNvCxnSpPr>
            <p:nvPr/>
          </p:nvCxnSpPr>
          <p:spPr bwMode="auto">
            <a:xfrm flipH="1">
              <a:off x="681601" y="2362356"/>
              <a:ext cx="215071" cy="216000"/>
            </a:xfrm>
            <a:prstGeom prst="line">
              <a:avLst/>
            </a:prstGeom>
            <a:ln w="6350" cap="rnd">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3880DF6C-0572-43E6-9C4C-D1F85DF93554}"/>
                </a:ext>
              </a:extLst>
            </p:cNvPr>
            <p:cNvCxnSpPr/>
            <p:nvPr/>
          </p:nvCxnSpPr>
          <p:spPr bwMode="auto">
            <a:xfrm>
              <a:off x="1027300" y="2362356"/>
              <a:ext cx="216000" cy="216000"/>
            </a:xfrm>
            <a:prstGeom prst="line">
              <a:avLst/>
            </a:prstGeom>
            <a:solidFill>
              <a:srgbClr val="FFFF00"/>
            </a:solidFill>
            <a:ln w="6350" cap="rnd"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连接符 10">
              <a:extLst>
                <a:ext uri="{FF2B5EF4-FFF2-40B4-BE49-F238E27FC236}">
                  <a16:creationId xmlns:a16="http://schemas.microsoft.com/office/drawing/2014/main" id="{3E596A2E-D991-4474-ABCC-BB8D42A14A1F}"/>
                </a:ext>
              </a:extLst>
            </p:cNvPr>
            <p:cNvCxnSpPr/>
            <p:nvPr/>
          </p:nvCxnSpPr>
          <p:spPr bwMode="auto">
            <a:xfrm>
              <a:off x="681601" y="2589117"/>
              <a:ext cx="0" cy="144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5EF1991E-E33A-4CF7-9AD2-310DB418F99F}"/>
                </a:ext>
              </a:extLst>
            </p:cNvPr>
            <p:cNvCxnSpPr/>
            <p:nvPr/>
          </p:nvCxnSpPr>
          <p:spPr bwMode="auto">
            <a:xfrm>
              <a:off x="1244540" y="2589117"/>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a:extLst>
                <a:ext uri="{FF2B5EF4-FFF2-40B4-BE49-F238E27FC236}">
                  <a16:creationId xmlns:a16="http://schemas.microsoft.com/office/drawing/2014/main" id="{354472EC-EFAF-4A01-A426-7AD843875A4C}"/>
                </a:ext>
              </a:extLst>
            </p:cNvPr>
            <p:cNvCxnSpPr/>
            <p:nvPr/>
          </p:nvCxnSpPr>
          <p:spPr bwMode="auto">
            <a:xfrm>
              <a:off x="681601" y="2661117"/>
              <a:ext cx="56169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38D912B0-DCD5-4710-A179-6991A33BF2F3}"/>
                </a:ext>
              </a:extLst>
            </p:cNvPr>
            <p:cNvSpPr txBox="1"/>
            <p:nvPr/>
          </p:nvSpPr>
          <p:spPr>
            <a:xfrm>
              <a:off x="730532" y="2391983"/>
              <a:ext cx="484801" cy="278080"/>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250BDE40-CB32-4755-8EF5-409FD6FD0568}"/>
                </a:ext>
              </a:extLst>
            </p:cNvPr>
            <p:cNvCxnSpPr>
              <a:cxnSpLocks/>
            </p:cNvCxnSpPr>
            <p:nvPr/>
          </p:nvCxnSpPr>
          <p:spPr bwMode="auto">
            <a:xfrm>
              <a:off x="896672" y="1188161"/>
              <a:ext cx="0" cy="468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7D0FD53C-E8E8-4E99-AC6C-1A9E3272C74F}"/>
                </a:ext>
              </a:extLst>
            </p:cNvPr>
            <p:cNvCxnSpPr>
              <a:cxnSpLocks/>
            </p:cNvCxnSpPr>
            <p:nvPr/>
          </p:nvCxnSpPr>
          <p:spPr bwMode="auto">
            <a:xfrm>
              <a:off x="3742508" y="1188161"/>
              <a:ext cx="0" cy="468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a:extLst>
                <a:ext uri="{FF2B5EF4-FFF2-40B4-BE49-F238E27FC236}">
                  <a16:creationId xmlns:a16="http://schemas.microsoft.com/office/drawing/2014/main" id="{25BDECA7-D815-40A1-A58D-132A84332E04}"/>
                </a:ext>
              </a:extLst>
            </p:cNvPr>
            <p:cNvCxnSpPr>
              <a:cxnSpLocks/>
            </p:cNvCxnSpPr>
            <p:nvPr/>
          </p:nvCxnSpPr>
          <p:spPr bwMode="auto">
            <a:xfrm>
              <a:off x="896672" y="1260161"/>
              <a:ext cx="2845836"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文本框 17">
              <a:extLst>
                <a:ext uri="{FF2B5EF4-FFF2-40B4-BE49-F238E27FC236}">
                  <a16:creationId xmlns:a16="http://schemas.microsoft.com/office/drawing/2014/main" id="{FF577771-6690-448C-8CDC-0276A95DBCD5}"/>
                </a:ext>
              </a:extLst>
            </p:cNvPr>
            <p:cNvSpPr txBox="1"/>
            <p:nvPr/>
          </p:nvSpPr>
          <p:spPr>
            <a:xfrm>
              <a:off x="1368019" y="958419"/>
              <a:ext cx="2015639" cy="338554"/>
            </a:xfrm>
            <a:prstGeom prst="rect">
              <a:avLst/>
            </a:prstGeom>
            <a:noFill/>
          </p:spPr>
          <p:txBody>
            <a:bodyPr wrap="square" rtlCol="0">
              <a:spAutoFit/>
            </a:bodyPr>
            <a:lstStyle/>
            <a:p>
              <a:r>
                <a:rPr lang="zh-CN" altLang="en-US" sz="1600" b="1" dirty="0">
                  <a:latin typeface="Cambria Math" panose="02040503050406030204" pitchFamily="18" charset="0"/>
                </a:rPr>
                <a:t>宏脉冲周期  </a:t>
              </a:r>
              <a:r>
                <a:rPr lang="en-US" altLang="zh-CN" sz="1600" b="1" dirty="0">
                  <a:latin typeface="Cambria Math" panose="02040503050406030204" pitchFamily="18" charset="0"/>
                  <a:ea typeface="Cambria Math" panose="02040503050406030204" pitchFamily="18" charset="0"/>
                </a:rPr>
                <a:t>40 </a:t>
              </a:r>
              <a:r>
                <a:rPr lang="en-US" altLang="zh-CN" sz="1600" b="1" dirty="0" err="1">
                  <a:latin typeface="Cambria Math" panose="02040503050406030204" pitchFamily="18" charset="0"/>
                  <a:ea typeface="Cambria Math" panose="02040503050406030204" pitchFamily="18" charset="0"/>
                </a:rPr>
                <a:t>ms</a:t>
              </a:r>
              <a:endParaRPr lang="zh-CN" altLang="en-US" sz="1600" b="1" dirty="0">
                <a:latin typeface="Cambria Math" panose="02040503050406030204" pitchFamily="18" charset="0"/>
              </a:endParaRPr>
            </a:p>
          </p:txBody>
        </p:sp>
        <p:cxnSp>
          <p:nvCxnSpPr>
            <p:cNvPr id="19" name="直接连接符 18">
              <a:extLst>
                <a:ext uri="{FF2B5EF4-FFF2-40B4-BE49-F238E27FC236}">
                  <a16:creationId xmlns:a16="http://schemas.microsoft.com/office/drawing/2014/main" id="{67D2BF49-3F13-412D-8A73-0F20827B64C4}"/>
                </a:ext>
              </a:extLst>
            </p:cNvPr>
            <p:cNvCxnSpPr/>
            <p:nvPr/>
          </p:nvCxnSpPr>
          <p:spPr bwMode="auto">
            <a:xfrm>
              <a:off x="1666909" y="1488624"/>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a:extLst>
                <a:ext uri="{FF2B5EF4-FFF2-40B4-BE49-F238E27FC236}">
                  <a16:creationId xmlns:a16="http://schemas.microsoft.com/office/drawing/2014/main" id="{2CB9EF0D-1508-48AA-A437-F651EFE96DFC}"/>
                </a:ext>
              </a:extLst>
            </p:cNvPr>
            <p:cNvCxnSpPr/>
            <p:nvPr/>
          </p:nvCxnSpPr>
          <p:spPr bwMode="auto">
            <a:xfrm>
              <a:off x="896672" y="1560624"/>
              <a:ext cx="768997"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a:extLst>
                <a:ext uri="{FF2B5EF4-FFF2-40B4-BE49-F238E27FC236}">
                  <a16:creationId xmlns:a16="http://schemas.microsoft.com/office/drawing/2014/main" id="{894DB543-95D9-4A24-9EE8-A02C099D2B58}"/>
                </a:ext>
              </a:extLst>
            </p:cNvPr>
            <p:cNvSpPr txBox="1"/>
            <p:nvPr/>
          </p:nvSpPr>
          <p:spPr>
            <a:xfrm>
              <a:off x="892469" y="1298781"/>
              <a:ext cx="758578" cy="278080"/>
            </a:xfrm>
            <a:prstGeom prst="rect">
              <a:avLst/>
            </a:prstGeom>
            <a:noFill/>
          </p:spPr>
          <p:txBody>
            <a:bodyPr wrap="square" rtlCol="0">
              <a:spAutoFit/>
            </a:bodyPr>
            <a:lstStyle/>
            <a:p>
              <a:pPr algn="ctr"/>
              <a:r>
                <a:rPr lang="en-US" altLang="zh-CN" sz="1400" b="1" dirty="0">
                  <a:latin typeface="Cambria Math" panose="02040503050406030204" pitchFamily="18" charset="0"/>
                  <a:ea typeface="Cambria Math" panose="02040503050406030204" pitchFamily="18" charset="0"/>
                </a:rPr>
                <a:t>1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sp>
          <p:nvSpPr>
            <p:cNvPr id="22" name="文本框 21">
              <a:extLst>
                <a:ext uri="{FF2B5EF4-FFF2-40B4-BE49-F238E27FC236}">
                  <a16:creationId xmlns:a16="http://schemas.microsoft.com/office/drawing/2014/main" id="{FA38187E-32F8-4232-8FE3-549B47922980}"/>
                </a:ext>
              </a:extLst>
            </p:cNvPr>
            <p:cNvSpPr txBox="1"/>
            <p:nvPr/>
          </p:nvSpPr>
          <p:spPr>
            <a:xfrm>
              <a:off x="4145680" y="2381227"/>
              <a:ext cx="758578" cy="338554"/>
            </a:xfrm>
            <a:prstGeom prst="rect">
              <a:avLst/>
            </a:prstGeom>
            <a:noFill/>
          </p:spPr>
          <p:txBody>
            <a:bodyPr wrap="square" rtlCol="0">
              <a:spAutoFit/>
            </a:bodyPr>
            <a:lstStyle/>
            <a:p>
              <a:pPr algn="ctr"/>
              <a:r>
                <a:rPr lang="en-US" altLang="zh-CN" sz="1600" b="1" dirty="0">
                  <a:latin typeface="Cambria Math" panose="02040503050406030204" pitchFamily="18" charset="0"/>
                  <a:ea typeface="Cambria Math" panose="02040503050406030204" pitchFamily="18" charset="0"/>
                  <a:cs typeface="Times New Roman" panose="02020603050405020304" pitchFamily="18" charset="0"/>
                </a:rPr>
                <a:t>Time</a:t>
              </a:r>
              <a:endParaRPr lang="zh-CN" altLang="en-US" sz="1600" b="1" dirty="0">
                <a:latin typeface="Cambria Math" panose="020405030504060302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11A21EF9-C9D5-4A17-84D5-0CC96613CA7D}"/>
                </a:ext>
              </a:extLst>
            </p:cNvPr>
            <p:cNvCxnSpPr>
              <a:cxnSpLocks/>
            </p:cNvCxnSpPr>
            <p:nvPr/>
          </p:nvCxnSpPr>
          <p:spPr bwMode="auto">
            <a:xfrm>
              <a:off x="1691913" y="1867395"/>
              <a:ext cx="2041578"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a:extLst>
                <a:ext uri="{FF2B5EF4-FFF2-40B4-BE49-F238E27FC236}">
                  <a16:creationId xmlns:a16="http://schemas.microsoft.com/office/drawing/2014/main" id="{EF309042-64A0-4662-8B6A-5B7B6CA46139}"/>
                </a:ext>
              </a:extLst>
            </p:cNvPr>
            <p:cNvSpPr txBox="1"/>
            <p:nvPr/>
          </p:nvSpPr>
          <p:spPr>
            <a:xfrm>
              <a:off x="1921905" y="1565653"/>
              <a:ext cx="1583459" cy="278080"/>
            </a:xfrm>
            <a:prstGeom prst="rect">
              <a:avLst/>
            </a:prstGeom>
            <a:noFill/>
          </p:spPr>
          <p:txBody>
            <a:bodyPr wrap="square" rtlCol="0">
              <a:spAutoFit/>
            </a:bodyPr>
            <a:lstStyle/>
            <a:p>
              <a:pPr algn="ctr"/>
              <a:r>
                <a:rPr lang="zh-CN" altLang="en-US" sz="1400" b="1" dirty="0">
                  <a:latin typeface="Cambria Math" panose="02040503050406030204" pitchFamily="18" charset="0"/>
                </a:rPr>
                <a:t>宏脉冲间隔  </a:t>
              </a:r>
              <a:r>
                <a:rPr lang="en-US" altLang="zh-CN" sz="1400" b="1" dirty="0">
                  <a:latin typeface="Cambria Math" panose="02040503050406030204" pitchFamily="18" charset="0"/>
                  <a:ea typeface="Cambria Math" panose="02040503050406030204" pitchFamily="18" charset="0"/>
                </a:rPr>
                <a:t>39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grpSp>
      <p:sp>
        <p:nvSpPr>
          <p:cNvPr id="36" name="文本框 35">
            <a:extLst>
              <a:ext uri="{FF2B5EF4-FFF2-40B4-BE49-F238E27FC236}">
                <a16:creationId xmlns:a16="http://schemas.microsoft.com/office/drawing/2014/main" id="{78B58402-0AFC-4765-A13A-3B2DAAB89A57}"/>
              </a:ext>
            </a:extLst>
          </p:cNvPr>
          <p:cNvSpPr txBox="1"/>
          <p:nvPr/>
        </p:nvSpPr>
        <p:spPr>
          <a:xfrm>
            <a:off x="194610" y="4287781"/>
            <a:ext cx="7101863" cy="193899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受限于</a:t>
            </a:r>
            <a:r>
              <a:rPr lang="en-US" altLang="zh-CN" sz="2000" dirty="0">
                <a:latin typeface="Book Antiqua" panose="02040602050305030304" pitchFamily="18" charset="0"/>
                <a:ea typeface="华文楷体" panose="02010600040101010101" pitchFamily="2" charset="-122"/>
              </a:rPr>
              <a:t>CSNS</a:t>
            </a:r>
            <a:r>
              <a:rPr lang="zh-CN" altLang="en-US" sz="2000" dirty="0">
                <a:latin typeface="Book Antiqua" panose="02040602050305030304" pitchFamily="18" charset="0"/>
                <a:ea typeface="华文楷体" panose="02010600040101010101" pitchFamily="2" charset="-122"/>
              </a:rPr>
              <a:t>束流特点，质子束在时间上存在两层束团结构：</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宏脉冲频率</a:t>
            </a:r>
            <a:r>
              <a:rPr lang="en-US" altLang="zh-CN" sz="2000" dirty="0">
                <a:latin typeface="Book Antiqua" panose="02040602050305030304" pitchFamily="18" charset="0"/>
                <a:ea typeface="华文楷体" panose="02010600040101010101" pitchFamily="2" charset="-122"/>
              </a:rPr>
              <a:t>25 Hz(24 Hz</a:t>
            </a:r>
            <a:r>
              <a:rPr lang="zh-CN" altLang="en-US" sz="2000" dirty="0">
                <a:latin typeface="Book Antiqua" panose="02040602050305030304" pitchFamily="18" charset="0"/>
                <a:ea typeface="华文楷体" panose="02010600040101010101" pitchFamily="2" charset="-122"/>
              </a:rPr>
              <a:t>有效</a:t>
            </a:r>
            <a:r>
              <a:rPr lang="en-US" altLang="zh-CN" sz="2000" dirty="0">
                <a:latin typeface="Book Antiqua" panose="02040602050305030304" pitchFamily="18" charset="0"/>
                <a:ea typeface="华文楷体" panose="02010600040101010101" pitchFamily="2" charset="-122"/>
              </a:rPr>
              <a:t>)</a:t>
            </a: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宏脉冲长度</a:t>
            </a:r>
            <a:r>
              <a:rPr lang="en-US" altLang="zh-CN" sz="2000" dirty="0">
                <a:latin typeface="Book Antiqua" panose="02040602050305030304" pitchFamily="18" charset="0"/>
                <a:ea typeface="华文楷体" panose="02010600040101010101" pitchFamily="2" charset="-122"/>
              </a:rPr>
              <a:t>1 </a:t>
            </a:r>
            <a:r>
              <a:rPr lang="en-US" altLang="zh-CN" sz="2000" dirty="0" err="1">
                <a:latin typeface="Book Antiqua" panose="02040602050305030304" pitchFamily="18" charset="0"/>
                <a:ea typeface="华文楷体" panose="02010600040101010101" pitchFamily="2" charset="-122"/>
              </a:rPr>
              <a:t>ms</a:t>
            </a:r>
            <a:r>
              <a:rPr lang="zh-CN" altLang="en-US" sz="2000" dirty="0">
                <a:latin typeface="Book Antiqua" panose="02040602050305030304" pitchFamily="18" charset="0"/>
                <a:ea typeface="华文楷体" panose="02010600040101010101" pitchFamily="2" charset="-122"/>
              </a:rPr>
              <a:t>，间隔</a:t>
            </a:r>
            <a:r>
              <a:rPr lang="en-US" altLang="zh-CN" sz="2000" dirty="0">
                <a:latin typeface="Book Antiqua" panose="02040602050305030304" pitchFamily="18" charset="0"/>
                <a:ea typeface="华文楷体" panose="02010600040101010101" pitchFamily="2" charset="-122"/>
              </a:rPr>
              <a:t>39 </a:t>
            </a:r>
            <a:r>
              <a:rPr lang="en-US" altLang="zh-CN" sz="2000" dirty="0" err="1">
                <a:latin typeface="Book Antiqua" panose="02040602050305030304" pitchFamily="18" charset="0"/>
                <a:ea typeface="华文楷体" panose="02010600040101010101" pitchFamily="2" charset="-122"/>
              </a:rPr>
              <a:t>ms</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宏脉冲内存在微脉冲</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微脉冲周期</a:t>
            </a:r>
            <a:r>
              <a:rPr lang="en-US" altLang="zh-CN" sz="2000" dirty="0">
                <a:latin typeface="Book Antiqua" panose="02040602050305030304" pitchFamily="18" charset="0"/>
                <a:ea typeface="华文楷体" panose="02010600040101010101" pitchFamily="2" charset="-122"/>
              </a:rPr>
              <a:t>410 ns</a:t>
            </a:r>
            <a:r>
              <a:rPr lang="zh-CN" altLang="en-US" sz="2000" dirty="0">
                <a:latin typeface="Book Antiqua" panose="02040602050305030304" pitchFamily="18" charset="0"/>
                <a:ea typeface="华文楷体" panose="02010600040101010101" pitchFamily="2" charset="-122"/>
              </a:rPr>
              <a:t>，微脉冲宽度</a:t>
            </a:r>
            <a:r>
              <a:rPr lang="en-US" altLang="zh-CN" sz="2000" dirty="0">
                <a:latin typeface="Book Antiqua" panose="02040602050305030304" pitchFamily="18" charset="0"/>
                <a:ea typeface="华文楷体" panose="02010600040101010101" pitchFamily="2" charset="-122"/>
              </a:rPr>
              <a:t>80 ns</a:t>
            </a:r>
            <a:endParaRPr lang="zh-CN" altLang="en-US" sz="2000" dirty="0">
              <a:latin typeface="Book Antiqua" panose="02040602050305030304" pitchFamily="18" charset="0"/>
              <a:ea typeface="华文楷体" panose="02010600040101010101" pitchFamily="2" charset="-122"/>
            </a:endParaRPr>
          </a:p>
        </p:txBody>
      </p:sp>
      <p:grpSp>
        <p:nvGrpSpPr>
          <p:cNvPr id="62" name="组合 61">
            <a:extLst>
              <a:ext uri="{FF2B5EF4-FFF2-40B4-BE49-F238E27FC236}">
                <a16:creationId xmlns:a16="http://schemas.microsoft.com/office/drawing/2014/main" id="{EFAC555D-DB37-49B7-B0DF-056FF003427E}"/>
              </a:ext>
            </a:extLst>
          </p:cNvPr>
          <p:cNvGrpSpPr/>
          <p:nvPr/>
        </p:nvGrpSpPr>
        <p:grpSpPr>
          <a:xfrm>
            <a:off x="1336283" y="3110408"/>
            <a:ext cx="4788000" cy="1036805"/>
            <a:chOff x="1139795" y="2977438"/>
            <a:chExt cx="4788000" cy="1036805"/>
          </a:xfrm>
        </p:grpSpPr>
        <p:grpSp>
          <p:nvGrpSpPr>
            <p:cNvPr id="60" name="组合 59">
              <a:extLst>
                <a:ext uri="{FF2B5EF4-FFF2-40B4-BE49-F238E27FC236}">
                  <a16:creationId xmlns:a16="http://schemas.microsoft.com/office/drawing/2014/main" id="{4E628487-B989-447D-824B-45D4B71855C1}"/>
                </a:ext>
              </a:extLst>
            </p:cNvPr>
            <p:cNvGrpSpPr/>
            <p:nvPr/>
          </p:nvGrpSpPr>
          <p:grpSpPr>
            <a:xfrm>
              <a:off x="1139795" y="2977438"/>
              <a:ext cx="4788000" cy="1016262"/>
              <a:chOff x="592603" y="3116929"/>
              <a:chExt cx="4788000" cy="1016262"/>
            </a:xfrm>
          </p:grpSpPr>
          <p:cxnSp>
            <p:nvCxnSpPr>
              <p:cNvPr id="38" name="直接箭头连接符 37">
                <a:extLst>
                  <a:ext uri="{FF2B5EF4-FFF2-40B4-BE49-F238E27FC236}">
                    <a16:creationId xmlns:a16="http://schemas.microsoft.com/office/drawing/2014/main" id="{0880887B-C323-45C1-A19C-D3275CDF5D0E}"/>
                  </a:ext>
                </a:extLst>
              </p:cNvPr>
              <p:cNvCxnSpPr>
                <a:cxnSpLocks/>
              </p:cNvCxnSpPr>
              <p:nvPr/>
            </p:nvCxnSpPr>
            <p:spPr>
              <a:xfrm>
                <a:off x="592603" y="3780326"/>
                <a:ext cx="478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任意多边形: 形状 41">
                <a:extLst>
                  <a:ext uri="{FF2B5EF4-FFF2-40B4-BE49-F238E27FC236}">
                    <a16:creationId xmlns:a16="http://schemas.microsoft.com/office/drawing/2014/main" id="{701BED76-09CB-4B04-A120-60AFFFCADA8E}"/>
                  </a:ext>
                </a:extLst>
              </p:cNvPr>
              <p:cNvSpPr/>
              <p:nvPr/>
            </p:nvSpPr>
            <p:spPr>
              <a:xfrm>
                <a:off x="768699"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BB5C8CCF-FB49-43E0-8F2A-0EB6D51B27E9}"/>
                  </a:ext>
                </a:extLst>
              </p:cNvPr>
              <p:cNvSpPr/>
              <p:nvPr/>
            </p:nvSpPr>
            <p:spPr>
              <a:xfrm>
                <a:off x="2313775"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9EFFBD7A-CD04-469C-AE5C-2FA04E8985AA}"/>
                  </a:ext>
                </a:extLst>
              </p:cNvPr>
              <p:cNvSpPr/>
              <p:nvPr/>
            </p:nvSpPr>
            <p:spPr>
              <a:xfrm>
                <a:off x="3858851"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249C36A0-230B-4BD2-AB81-1CC269EF5259}"/>
                  </a:ext>
                </a:extLst>
              </p:cNvPr>
              <p:cNvCxnSpPr>
                <a:cxnSpLocks/>
              </p:cNvCxnSpPr>
              <p:nvPr/>
            </p:nvCxnSpPr>
            <p:spPr bwMode="auto">
              <a:xfrm>
                <a:off x="849170" y="3805511"/>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42D4F709-807F-4871-80E4-BC70F4332AE0}"/>
                  </a:ext>
                </a:extLst>
              </p:cNvPr>
              <p:cNvCxnSpPr>
                <a:cxnSpLocks/>
              </p:cNvCxnSpPr>
              <p:nvPr/>
            </p:nvCxnSpPr>
            <p:spPr bwMode="auto">
              <a:xfrm>
                <a:off x="1586367" y="3805511"/>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箭头连接符 49">
                <a:extLst>
                  <a:ext uri="{FF2B5EF4-FFF2-40B4-BE49-F238E27FC236}">
                    <a16:creationId xmlns:a16="http://schemas.microsoft.com/office/drawing/2014/main" id="{5637CC44-4B96-4F16-9085-6AB725CD7D6E}"/>
                  </a:ext>
                </a:extLst>
              </p:cNvPr>
              <p:cNvCxnSpPr>
                <a:cxnSpLocks/>
              </p:cNvCxnSpPr>
              <p:nvPr/>
            </p:nvCxnSpPr>
            <p:spPr bwMode="auto">
              <a:xfrm>
                <a:off x="849170" y="3885200"/>
                <a:ext cx="735573"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文本框 50">
                <a:extLst>
                  <a:ext uri="{FF2B5EF4-FFF2-40B4-BE49-F238E27FC236}">
                    <a16:creationId xmlns:a16="http://schemas.microsoft.com/office/drawing/2014/main" id="{E88C4C90-7C8C-446C-880C-2467C5C13101}"/>
                  </a:ext>
                </a:extLst>
              </p:cNvPr>
              <p:cNvSpPr txBox="1"/>
              <p:nvPr/>
            </p:nvSpPr>
            <p:spPr>
              <a:xfrm>
                <a:off x="899520" y="3825414"/>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80ns</a:t>
                </a:r>
                <a:endParaRPr lang="zh-CN" altLang="en-US" sz="1400" b="1" dirty="0">
                  <a:latin typeface="Times New Roman" panose="02020603050405020304" pitchFamily="18" charset="0"/>
                  <a:cs typeface="Times New Roman" panose="02020603050405020304" pitchFamily="18" charset="0"/>
                </a:endParaRPr>
              </a:p>
            </p:txBody>
          </p:sp>
          <p:cxnSp>
            <p:nvCxnSpPr>
              <p:cNvPr id="55" name="直接连接符 54">
                <a:extLst>
                  <a:ext uri="{FF2B5EF4-FFF2-40B4-BE49-F238E27FC236}">
                    <a16:creationId xmlns:a16="http://schemas.microsoft.com/office/drawing/2014/main" id="{FB35904F-8E54-4504-82AC-7AF46FA62DA1}"/>
                  </a:ext>
                </a:extLst>
              </p:cNvPr>
              <p:cNvCxnSpPr>
                <a:cxnSpLocks/>
              </p:cNvCxnSpPr>
              <p:nvPr/>
            </p:nvCxnSpPr>
            <p:spPr bwMode="auto">
              <a:xfrm>
                <a:off x="1224856" y="3116929"/>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C383DAD5-08B4-4A3D-A9C0-5D630F131FAB}"/>
                  </a:ext>
                </a:extLst>
              </p:cNvPr>
              <p:cNvCxnSpPr>
                <a:cxnSpLocks/>
              </p:cNvCxnSpPr>
              <p:nvPr/>
            </p:nvCxnSpPr>
            <p:spPr bwMode="auto">
              <a:xfrm>
                <a:off x="2766725" y="3116929"/>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箭头连接符 56">
                <a:extLst>
                  <a:ext uri="{FF2B5EF4-FFF2-40B4-BE49-F238E27FC236}">
                    <a16:creationId xmlns:a16="http://schemas.microsoft.com/office/drawing/2014/main" id="{A198D938-F4B3-4061-ACC8-DA769DEE8DE3}"/>
                  </a:ext>
                </a:extLst>
              </p:cNvPr>
              <p:cNvCxnSpPr>
                <a:cxnSpLocks/>
              </p:cNvCxnSpPr>
              <p:nvPr/>
            </p:nvCxnSpPr>
            <p:spPr bwMode="auto">
              <a:xfrm>
                <a:off x="1224856" y="3196618"/>
                <a:ext cx="154186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文本框 57">
                <a:extLst>
                  <a:ext uri="{FF2B5EF4-FFF2-40B4-BE49-F238E27FC236}">
                    <a16:creationId xmlns:a16="http://schemas.microsoft.com/office/drawing/2014/main" id="{0EACBE65-340B-461F-9514-F9A72FD1213B}"/>
                  </a:ext>
                </a:extLst>
              </p:cNvPr>
              <p:cNvSpPr txBox="1"/>
              <p:nvPr/>
            </p:nvSpPr>
            <p:spPr>
              <a:xfrm>
                <a:off x="1685629" y="3145453"/>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grpSp>
        <p:sp>
          <p:nvSpPr>
            <p:cNvPr id="61" name="文本框 60">
              <a:extLst>
                <a:ext uri="{FF2B5EF4-FFF2-40B4-BE49-F238E27FC236}">
                  <a16:creationId xmlns:a16="http://schemas.microsoft.com/office/drawing/2014/main" id="{94B93F1C-FDE8-4C29-B112-1407F2B015EC}"/>
                </a:ext>
              </a:extLst>
            </p:cNvPr>
            <p:cNvSpPr txBox="1"/>
            <p:nvPr/>
          </p:nvSpPr>
          <p:spPr>
            <a:xfrm>
              <a:off x="2483537" y="3644911"/>
              <a:ext cx="3381658" cy="369332"/>
            </a:xfrm>
            <a:prstGeom prst="rect">
              <a:avLst/>
            </a:prstGeom>
            <a:noFill/>
          </p:spPr>
          <p:txBody>
            <a:bodyPr wrap="square" rtlCol="0">
              <a:spAutoFit/>
            </a:bodyPr>
            <a:lstStyle/>
            <a:p>
              <a:pPr algn="l"/>
              <a:r>
                <a:rPr lang="zh-CN" altLang="en-US" b="1" dirty="0">
                  <a:latin typeface="Book Antiqua" panose="02040602050305030304" pitchFamily="18" charset="0"/>
                  <a:ea typeface="华文楷体" panose="02010600040101010101" pitchFamily="2" charset="-122"/>
                </a:rPr>
                <a:t>微脉冲时间结构示意图</a:t>
              </a:r>
            </a:p>
          </p:txBody>
        </p:sp>
      </p:grpSp>
    </p:spTree>
    <p:extLst>
      <p:ext uri="{BB962C8B-B14F-4D97-AF65-F5344CB8AC3E}">
        <p14:creationId xmlns:p14="http://schemas.microsoft.com/office/powerpoint/2010/main" val="320047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vol="80000">
                <p:cTn id="12" repeatCount="indefinite" fill="remove" display="0">
                  <p:stCondLst>
                    <p:cond delay="indefinite"/>
                  </p:stCondLst>
                </p:cTn>
                <p:tgtEl>
                  <p:spTgt spid="3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B850570-0A24-49CC-94F4-A6071ACBD45F}"/>
              </a:ext>
            </a:extLst>
          </p:cNvPr>
          <p:cNvSpPr>
            <a:spLocks noGrp="1"/>
          </p:cNvSpPr>
          <p:nvPr>
            <p:ph type="title"/>
          </p:nvPr>
        </p:nvSpPr>
        <p:spPr/>
        <p:txBody>
          <a:bodyPr/>
          <a:lstStyle/>
          <a:p>
            <a:r>
              <a:rPr lang="en-US" altLang="zh-CN" dirty="0"/>
              <a:t>3.2 </a:t>
            </a:r>
            <a:r>
              <a:rPr lang="zh-CN" altLang="en-US" dirty="0"/>
              <a:t>束流能量</a:t>
            </a:r>
          </a:p>
        </p:txBody>
      </p:sp>
      <p:sp>
        <p:nvSpPr>
          <p:cNvPr id="4" name="灯片编号占位符 3">
            <a:extLst>
              <a:ext uri="{FF2B5EF4-FFF2-40B4-BE49-F238E27FC236}">
                <a16:creationId xmlns:a16="http://schemas.microsoft.com/office/drawing/2014/main" id="{EC7A5DA1-DA00-4E5B-8DC1-7FF8AF0CAAC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11</a:t>
            </a:fld>
            <a:endParaRPr lang="zh-CN" altLang="en-US" dirty="0"/>
          </a:p>
        </p:txBody>
      </p:sp>
      <p:grpSp>
        <p:nvGrpSpPr>
          <p:cNvPr id="5" name="组合 4">
            <a:extLst>
              <a:ext uri="{FF2B5EF4-FFF2-40B4-BE49-F238E27FC236}">
                <a16:creationId xmlns:a16="http://schemas.microsoft.com/office/drawing/2014/main" id="{ACC6A18C-2292-4C01-A2E3-24E473C7C559}"/>
              </a:ext>
            </a:extLst>
          </p:cNvPr>
          <p:cNvGrpSpPr/>
          <p:nvPr/>
        </p:nvGrpSpPr>
        <p:grpSpPr>
          <a:xfrm>
            <a:off x="772367" y="2634926"/>
            <a:ext cx="3429983" cy="2883846"/>
            <a:chOff x="772367" y="2566080"/>
            <a:chExt cx="3429983" cy="2883846"/>
          </a:xfrm>
        </p:grpSpPr>
        <p:sp>
          <p:nvSpPr>
            <p:cNvPr id="6" name="箭头: 右 5">
              <a:extLst>
                <a:ext uri="{FF2B5EF4-FFF2-40B4-BE49-F238E27FC236}">
                  <a16:creationId xmlns:a16="http://schemas.microsoft.com/office/drawing/2014/main" id="{CEC2871B-CB64-4688-8BB3-B43858AF8F19}"/>
                </a:ext>
              </a:extLst>
            </p:cNvPr>
            <p:cNvSpPr/>
            <p:nvPr/>
          </p:nvSpPr>
          <p:spPr>
            <a:xfrm rot="16200000">
              <a:off x="956501" y="3794132"/>
              <a:ext cx="2883846" cy="427741"/>
            </a:xfrm>
            <a:prstGeom prst="rightArrow">
              <a:avLst/>
            </a:prstGeom>
            <a:solidFill>
              <a:srgbClr val="FF6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7" name="组合 6">
              <a:extLst>
                <a:ext uri="{FF2B5EF4-FFF2-40B4-BE49-F238E27FC236}">
                  <a16:creationId xmlns:a16="http://schemas.microsoft.com/office/drawing/2014/main" id="{1C2B8D35-3B4D-48B9-A398-5E9F40578C58}"/>
                </a:ext>
              </a:extLst>
            </p:cNvPr>
            <p:cNvGrpSpPr/>
            <p:nvPr/>
          </p:nvGrpSpPr>
          <p:grpSpPr>
            <a:xfrm>
              <a:off x="772367" y="2831712"/>
              <a:ext cx="3429983" cy="2231756"/>
              <a:chOff x="7863945" y="1138620"/>
              <a:chExt cx="2938791" cy="1927004"/>
            </a:xfrm>
          </p:grpSpPr>
          <p:grpSp>
            <p:nvGrpSpPr>
              <p:cNvPr id="8" name="组合 7">
                <a:extLst>
                  <a:ext uri="{FF2B5EF4-FFF2-40B4-BE49-F238E27FC236}">
                    <a16:creationId xmlns:a16="http://schemas.microsoft.com/office/drawing/2014/main" id="{8C1888BA-1C73-4495-91EB-94EC917B1ABE}"/>
                  </a:ext>
                </a:extLst>
              </p:cNvPr>
              <p:cNvGrpSpPr/>
              <p:nvPr/>
            </p:nvGrpSpPr>
            <p:grpSpPr>
              <a:xfrm>
                <a:off x="7863945" y="1415617"/>
                <a:ext cx="2680965" cy="1650007"/>
                <a:chOff x="6589060" y="2119541"/>
                <a:chExt cx="2680965" cy="1650007"/>
              </a:xfrm>
            </p:grpSpPr>
            <p:sp>
              <p:nvSpPr>
                <p:cNvPr id="10" name="等腰三角形 9">
                  <a:extLst>
                    <a:ext uri="{FF2B5EF4-FFF2-40B4-BE49-F238E27FC236}">
                      <a16:creationId xmlns:a16="http://schemas.microsoft.com/office/drawing/2014/main" id="{9B249350-753B-4EA7-B1DE-0E69B98CA316}"/>
                    </a:ext>
                  </a:extLst>
                </p:cNvPr>
                <p:cNvSpPr/>
                <p:nvPr/>
              </p:nvSpPr>
              <p:spPr>
                <a:xfrm rot="5400000">
                  <a:off x="7334569" y="1374035"/>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515F1530-44B6-429F-8F1E-13FD2BA15676}"/>
                    </a:ext>
                  </a:extLst>
                </p:cNvPr>
                <p:cNvSpPr/>
                <p:nvPr/>
              </p:nvSpPr>
              <p:spPr>
                <a:xfrm rot="16200000">
                  <a:off x="8155185" y="1558702"/>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6770CF12-0BFF-48BF-8AB9-A1636360E78F}"/>
                    </a:ext>
                  </a:extLst>
                </p:cNvPr>
                <p:cNvSpPr/>
                <p:nvPr/>
              </p:nvSpPr>
              <p:spPr>
                <a:xfrm rot="5400000">
                  <a:off x="7334568" y="174337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id="{03917062-F3BB-4011-AB15-00E5F0FF27BF}"/>
                    </a:ext>
                  </a:extLst>
                </p:cNvPr>
                <p:cNvSpPr/>
                <p:nvPr/>
              </p:nvSpPr>
              <p:spPr>
                <a:xfrm rot="5400000">
                  <a:off x="7334566" y="2112706"/>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9610271C-B706-4582-B173-CDE7268B6E09}"/>
                    </a:ext>
                  </a:extLst>
                </p:cNvPr>
                <p:cNvSpPr/>
                <p:nvPr/>
              </p:nvSpPr>
              <p:spPr>
                <a:xfrm rot="5400000">
                  <a:off x="7334566" y="248204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7A5C9B78-BC12-4594-BBDF-461A5CEA1FC4}"/>
                    </a:ext>
                  </a:extLst>
                </p:cNvPr>
                <p:cNvSpPr/>
                <p:nvPr/>
              </p:nvSpPr>
              <p:spPr>
                <a:xfrm rot="16200000">
                  <a:off x="8155185" y="1933084"/>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C0668687-1BB2-4368-BBAB-5A635A4A58E1}"/>
                    </a:ext>
                  </a:extLst>
                </p:cNvPr>
                <p:cNvSpPr/>
                <p:nvPr/>
              </p:nvSpPr>
              <p:spPr>
                <a:xfrm rot="16200000">
                  <a:off x="8155185" y="2297371"/>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0143463B-030F-479E-87E6-AB18DA67476C}"/>
                    </a:ext>
                  </a:extLst>
                </p:cNvPr>
                <p:cNvSpPr/>
                <p:nvPr/>
              </p:nvSpPr>
              <p:spPr>
                <a:xfrm rot="16200000">
                  <a:off x="8155186" y="2654708"/>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68D6F3E-6475-4498-A2E1-91499298F528}"/>
                  </a:ext>
                </a:extLst>
              </p:cNvPr>
              <p:cNvSpPr txBox="1"/>
              <p:nvPr/>
            </p:nvSpPr>
            <p:spPr>
              <a:xfrm>
                <a:off x="9440388" y="1138620"/>
                <a:ext cx="1362348" cy="318899"/>
              </a:xfrm>
              <a:prstGeom prst="rect">
                <a:avLst/>
              </a:prstGeom>
              <a:noFill/>
            </p:spPr>
            <p:txBody>
              <a:bodyPr wrap="square" rtlCol="0">
                <a:spAutoFit/>
              </a:bodyPr>
              <a:lstStyle/>
              <a:p>
                <a:r>
                  <a:rPr lang="zh-CN" altLang="en-US" dirty="0"/>
                  <a:t>降能器示意图</a:t>
                </a:r>
              </a:p>
            </p:txBody>
          </p:sp>
        </p:grpSp>
      </p:grpSp>
      <p:pic>
        <p:nvPicPr>
          <p:cNvPr id="18" name="图片 17">
            <a:extLst>
              <a:ext uri="{FF2B5EF4-FFF2-40B4-BE49-F238E27FC236}">
                <a16:creationId xmlns:a16="http://schemas.microsoft.com/office/drawing/2014/main" id="{3C25C79F-4397-4294-8483-857663E4370E}"/>
              </a:ext>
            </a:extLst>
          </p:cNvPr>
          <p:cNvPicPr>
            <a:picLocks noChangeAspect="1"/>
          </p:cNvPicPr>
          <p:nvPr/>
        </p:nvPicPr>
        <p:blipFill>
          <a:blip r:embed="rId2"/>
          <a:stretch>
            <a:fillRect/>
          </a:stretch>
        </p:blipFill>
        <p:spPr>
          <a:xfrm>
            <a:off x="4538225" y="2634925"/>
            <a:ext cx="6697223" cy="3056948"/>
          </a:xfrm>
          <a:prstGeom prst="rect">
            <a:avLst/>
          </a:prstGeom>
        </p:spPr>
      </p:pic>
      <p:sp>
        <p:nvSpPr>
          <p:cNvPr id="19" name="文本框 18">
            <a:extLst>
              <a:ext uri="{FF2B5EF4-FFF2-40B4-BE49-F238E27FC236}">
                <a16:creationId xmlns:a16="http://schemas.microsoft.com/office/drawing/2014/main" id="{6A111E25-6B82-4EE8-AC5E-23B8387E09AF}"/>
              </a:ext>
            </a:extLst>
          </p:cNvPr>
          <p:cNvSpPr txBox="1"/>
          <p:nvPr/>
        </p:nvSpPr>
        <p:spPr>
          <a:xfrm>
            <a:off x="731195" y="1241543"/>
            <a:ext cx="10729609"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不使用降能器时，质子能量</a:t>
            </a:r>
            <a:r>
              <a:rPr lang="en-US" altLang="zh-CN" sz="2800" dirty="0">
                <a:latin typeface="Book Antiqua" panose="02040602050305030304" pitchFamily="18" charset="0"/>
                <a:ea typeface="华文楷体" panose="02010600040101010101" pitchFamily="2" charset="-122"/>
              </a:rPr>
              <a:t>1.6 GeV</a:t>
            </a:r>
            <a:r>
              <a:rPr lang="zh-CN" altLang="en-US" sz="2800" dirty="0">
                <a:latin typeface="Book Antiqua" panose="02040602050305030304" pitchFamily="18" charset="0"/>
                <a:ea typeface="华文楷体" panose="02010600040101010101" pitchFamily="2" charset="-122"/>
              </a:rPr>
              <a:t>，能量不确定性</a:t>
            </a:r>
            <a:r>
              <a:rPr lang="en-US" altLang="zh-CN" sz="2800" dirty="0">
                <a:latin typeface="Book Antiqua" panose="02040602050305030304" pitchFamily="18" charset="0"/>
                <a:ea typeface="华文楷体" panose="02010600040101010101" pitchFamily="2" charset="-122"/>
              </a:rPr>
              <a:t>&lt;0.5%</a:t>
            </a:r>
            <a:r>
              <a:rPr lang="zh-CN" altLang="en-US" sz="2800" dirty="0">
                <a:latin typeface="Book Antiqua" panose="02040602050305030304" pitchFamily="18" charset="0"/>
                <a:ea typeface="华文楷体" panose="02010600040101010101" pitchFamily="2" charset="-122"/>
              </a:rPr>
              <a:t>。</a:t>
            </a:r>
            <a:endParaRPr lang="en-US" altLang="zh-CN" sz="2800" dirty="0">
              <a:latin typeface="Book Antiqua" panose="02040602050305030304" pitchFamily="18" charset="0"/>
              <a:ea typeface="华文楷体" panose="02010600040101010101" pitchFamily="2" charset="-122"/>
            </a:endParaRPr>
          </a:p>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使用降能器，将质子能量降低至</a:t>
            </a:r>
            <a:r>
              <a:rPr lang="en-US" altLang="zh-CN" sz="2800" dirty="0">
                <a:latin typeface="Book Antiqua" panose="02040602050305030304" pitchFamily="18" charset="0"/>
                <a:ea typeface="华文楷体" panose="02010600040101010101" pitchFamily="2" charset="-122"/>
              </a:rPr>
              <a:t>0.8~1.6 GeV</a:t>
            </a:r>
            <a:r>
              <a:rPr lang="zh-CN" altLang="en-US" sz="2800" dirty="0">
                <a:latin typeface="Book Antiqua" panose="02040602050305030304" pitchFamily="18" charset="0"/>
                <a:ea typeface="华文楷体" panose="02010600040101010101" pitchFamily="2" charset="-122"/>
              </a:rPr>
              <a:t>，范围内连续可调。</a:t>
            </a:r>
          </a:p>
        </p:txBody>
      </p:sp>
    </p:spTree>
    <p:extLst>
      <p:ext uri="{BB962C8B-B14F-4D97-AF65-F5344CB8AC3E}">
        <p14:creationId xmlns:p14="http://schemas.microsoft.com/office/powerpoint/2010/main" val="172612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C9AA5D3-9608-4E17-8C5D-567CCD989AF3}"/>
              </a:ext>
            </a:extLst>
          </p:cNvPr>
          <p:cNvSpPr>
            <a:spLocks noGrp="1"/>
          </p:cNvSpPr>
          <p:nvPr>
            <p:ph type="title"/>
          </p:nvPr>
        </p:nvSpPr>
        <p:spPr/>
        <p:txBody>
          <a:bodyPr/>
          <a:lstStyle/>
          <a:p>
            <a:r>
              <a:rPr lang="en-US" altLang="zh-CN" dirty="0"/>
              <a:t>3.3 </a:t>
            </a:r>
            <a:r>
              <a:rPr lang="zh-CN" altLang="en-US" dirty="0"/>
              <a:t>束流强度与束斑尺寸</a:t>
            </a:r>
          </a:p>
        </p:txBody>
      </p:sp>
      <p:sp>
        <p:nvSpPr>
          <p:cNvPr id="4" name="灯片编号占位符 3">
            <a:extLst>
              <a:ext uri="{FF2B5EF4-FFF2-40B4-BE49-F238E27FC236}">
                <a16:creationId xmlns:a16="http://schemas.microsoft.com/office/drawing/2014/main" id="{D0B6AC5C-68B1-49A6-98CA-62E0929BCCA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12</a:t>
            </a:fld>
            <a:endParaRPr lang="zh-CN" altLang="en-US" dirty="0"/>
          </a:p>
        </p:txBody>
      </p:sp>
      <p:sp>
        <p:nvSpPr>
          <p:cNvPr id="5" name="文本框 4">
            <a:extLst>
              <a:ext uri="{FF2B5EF4-FFF2-40B4-BE49-F238E27FC236}">
                <a16:creationId xmlns:a16="http://schemas.microsoft.com/office/drawing/2014/main" id="{5D670BB9-08BF-4E35-8368-7053CE8EFE47}"/>
              </a:ext>
            </a:extLst>
          </p:cNvPr>
          <p:cNvSpPr txBox="1"/>
          <p:nvPr/>
        </p:nvSpPr>
        <p:spPr>
          <a:xfrm>
            <a:off x="424229" y="1084032"/>
            <a:ext cx="3360602" cy="461665"/>
          </a:xfrm>
          <a:prstGeom prst="rect">
            <a:avLst/>
          </a:prstGeom>
          <a:noFill/>
        </p:spPr>
        <p:txBody>
          <a:bodyPr wrap="square" rtlCol="0">
            <a:spAutoFit/>
          </a:bodyPr>
          <a:lstStyle/>
          <a:p>
            <a:pPr algn="l">
              <a:spcAft>
                <a:spcPts val="1200"/>
              </a:spcAft>
            </a:pPr>
            <a:r>
              <a:rPr lang="en-US" altLang="zh-CN" sz="2400" dirty="0">
                <a:latin typeface="Book Antiqua" panose="02040602050305030304" pitchFamily="18" charset="0"/>
                <a:ea typeface="华文楷体" panose="02010600040101010101" pitchFamily="2" charset="-122"/>
              </a:rPr>
              <a:t>HEPS</a:t>
            </a:r>
            <a:r>
              <a:rPr lang="zh-CN" altLang="en-US" sz="2400" dirty="0">
                <a:latin typeface="Book Antiqua" panose="02040602050305030304" pitchFamily="18" charset="0"/>
                <a:ea typeface="华文楷体" panose="02010600040101010101" pitchFamily="2" charset="-122"/>
              </a:rPr>
              <a:t>有两种工作状态：</a:t>
            </a:r>
            <a:endParaRPr lang="en-US" altLang="zh-CN" sz="2400" dirty="0">
              <a:latin typeface="Book Antiqua" panose="02040602050305030304" pitchFamily="18" charset="0"/>
              <a:ea typeface="华文楷体" panose="02010600040101010101" pitchFamily="2" charset="-122"/>
            </a:endParaRPr>
          </a:p>
        </p:txBody>
      </p:sp>
      <p:graphicFrame>
        <p:nvGraphicFramePr>
          <p:cNvPr id="6" name="表格 6">
            <a:extLst>
              <a:ext uri="{FF2B5EF4-FFF2-40B4-BE49-F238E27FC236}">
                <a16:creationId xmlns:a16="http://schemas.microsoft.com/office/drawing/2014/main" id="{4D07EAE4-ACD7-481B-804C-3D443478758A}"/>
              </a:ext>
            </a:extLst>
          </p:cNvPr>
          <p:cNvGraphicFramePr>
            <a:graphicFrameLocks noGrp="1"/>
          </p:cNvGraphicFramePr>
          <p:nvPr>
            <p:extLst>
              <p:ext uri="{D42A27DB-BD31-4B8C-83A1-F6EECF244321}">
                <p14:modId xmlns:p14="http://schemas.microsoft.com/office/powerpoint/2010/main" val="1988075250"/>
              </p:ext>
            </p:extLst>
          </p:nvPr>
        </p:nvGraphicFramePr>
        <p:xfrm>
          <a:off x="498746" y="1666541"/>
          <a:ext cx="7541287" cy="1249150"/>
        </p:xfrm>
        <a:graphic>
          <a:graphicData uri="http://schemas.openxmlformats.org/drawingml/2006/table">
            <a:tbl>
              <a:tblPr firstRow="1" bandRow="1">
                <a:tableStyleId>{5C22544A-7EE6-4342-B048-85BDC9FD1C3A}</a:tableStyleId>
              </a:tblPr>
              <a:tblGrid>
                <a:gridCol w="1407652">
                  <a:extLst>
                    <a:ext uri="{9D8B030D-6E8A-4147-A177-3AD203B41FA5}">
                      <a16:colId xmlns:a16="http://schemas.microsoft.com/office/drawing/2014/main" val="504031678"/>
                    </a:ext>
                  </a:extLst>
                </a:gridCol>
                <a:gridCol w="1575575">
                  <a:extLst>
                    <a:ext uri="{9D8B030D-6E8A-4147-A177-3AD203B41FA5}">
                      <a16:colId xmlns:a16="http://schemas.microsoft.com/office/drawing/2014/main" val="1677720402"/>
                    </a:ext>
                  </a:extLst>
                </a:gridCol>
                <a:gridCol w="1673492">
                  <a:extLst>
                    <a:ext uri="{9D8B030D-6E8A-4147-A177-3AD203B41FA5}">
                      <a16:colId xmlns:a16="http://schemas.microsoft.com/office/drawing/2014/main" val="2328783045"/>
                    </a:ext>
                  </a:extLst>
                </a:gridCol>
                <a:gridCol w="2884568">
                  <a:extLst>
                    <a:ext uri="{9D8B030D-6E8A-4147-A177-3AD203B41FA5}">
                      <a16:colId xmlns:a16="http://schemas.microsoft.com/office/drawing/2014/main" val="3020638370"/>
                    </a:ext>
                  </a:extLst>
                </a:gridCol>
              </a:tblGrid>
              <a:tr h="389247">
                <a:tc>
                  <a:txBody>
                    <a:bodyPr/>
                    <a:lstStyle/>
                    <a:p>
                      <a:pPr algn="ctr"/>
                      <a:r>
                        <a:rPr lang="zh-CN" altLang="en-US" sz="1800" dirty="0"/>
                        <a:t>模式</a:t>
                      </a:r>
                    </a:p>
                  </a:txBody>
                  <a:tcPr anchor="ctr"/>
                </a:tc>
                <a:tc>
                  <a:txBody>
                    <a:bodyPr/>
                    <a:lstStyle/>
                    <a:p>
                      <a:pPr algn="ctr"/>
                      <a:r>
                        <a:rPr lang="zh-CN" altLang="en-US" sz="1800" dirty="0"/>
                        <a:t>主要用途</a:t>
                      </a:r>
                    </a:p>
                  </a:txBody>
                  <a:tcPr anchor="ctr"/>
                </a:tc>
                <a:tc>
                  <a:txBody>
                    <a:bodyPr/>
                    <a:lstStyle/>
                    <a:p>
                      <a:pPr algn="ctr"/>
                      <a:r>
                        <a:rPr lang="zh-CN" altLang="en-US" sz="1800" dirty="0"/>
                        <a:t>流强</a:t>
                      </a:r>
                    </a:p>
                  </a:txBody>
                  <a:tcPr anchor="ctr"/>
                </a:tc>
                <a:tc>
                  <a:txBody>
                    <a:bodyPr/>
                    <a:lstStyle/>
                    <a:p>
                      <a:pPr algn="ctr"/>
                      <a:r>
                        <a:rPr lang="zh-CN" altLang="en-US" sz="1800" dirty="0"/>
                        <a:t>束斑尺寸</a:t>
                      </a:r>
                    </a:p>
                  </a:txBody>
                  <a:tcPr anchor="ctr"/>
                </a:tc>
                <a:extLst>
                  <a:ext uri="{0D108BD9-81ED-4DB2-BD59-A6C34878D82A}">
                    <a16:rowId xmlns:a16="http://schemas.microsoft.com/office/drawing/2014/main" val="2004505255"/>
                  </a:ext>
                </a:extLst>
              </a:tr>
              <a:tr h="389247">
                <a:tc>
                  <a:txBody>
                    <a:bodyPr/>
                    <a:lstStyle/>
                    <a:p>
                      <a:pPr algn="ctr"/>
                      <a:r>
                        <a:rPr lang="zh-CN" altLang="en-US" sz="1800" dirty="0"/>
                        <a:t>弱流模式</a:t>
                      </a:r>
                    </a:p>
                  </a:txBody>
                  <a:tcPr anchor="ctr"/>
                </a:tc>
                <a:tc>
                  <a:txBody>
                    <a:bodyPr/>
                    <a:lstStyle/>
                    <a:p>
                      <a:pPr algn="ctr"/>
                      <a:r>
                        <a:rPr lang="zh-CN" altLang="en-US" sz="1800" dirty="0"/>
                        <a:t>探测器测试</a:t>
                      </a:r>
                    </a:p>
                  </a:txBody>
                  <a:tcPr anchor="ctr"/>
                </a:tc>
                <a:tc>
                  <a:txBody>
                    <a:bodyPr/>
                    <a:lstStyle/>
                    <a:p>
                      <a:pPr algn="ctr"/>
                      <a:r>
                        <a:rPr lang="en-US" altLang="zh-CN" sz="1800" dirty="0"/>
                        <a:t>1k~10k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~30×30mm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2571985977"/>
                  </a:ext>
                </a:extLst>
              </a:tr>
              <a:tr h="470656">
                <a:tc>
                  <a:txBody>
                    <a:bodyPr/>
                    <a:lstStyle/>
                    <a:p>
                      <a:pPr algn="ctr"/>
                      <a:r>
                        <a:rPr lang="zh-CN" altLang="en-US" sz="1800" dirty="0"/>
                        <a:t>辐照模式</a:t>
                      </a:r>
                    </a:p>
                  </a:txBody>
                  <a:tcPr anchor="ctr"/>
                </a:tc>
                <a:tc>
                  <a:txBody>
                    <a:bodyPr/>
                    <a:lstStyle/>
                    <a:p>
                      <a:pPr algn="ctr"/>
                      <a:r>
                        <a:rPr lang="zh-CN" altLang="en-US" sz="1800" dirty="0"/>
                        <a:t>辐照测试</a:t>
                      </a:r>
                    </a:p>
                  </a:txBody>
                  <a:tcPr anchor="ctr"/>
                </a:tc>
                <a:tc>
                  <a:txBody>
                    <a:bodyPr/>
                    <a:lstStyle/>
                    <a:p>
                      <a:pPr algn="ctr"/>
                      <a:r>
                        <a:rPr lang="en-US" altLang="zh-CN" sz="1800" dirty="0"/>
                        <a:t>10</a:t>
                      </a:r>
                      <a:r>
                        <a:rPr lang="en-US" altLang="zh-CN" sz="1800" baseline="30000" dirty="0"/>
                        <a:t>6</a:t>
                      </a:r>
                      <a:r>
                        <a:rPr lang="en-US" altLang="zh-CN" sz="1800" baseline="0" dirty="0"/>
                        <a:t>~10</a:t>
                      </a:r>
                      <a:r>
                        <a:rPr lang="en-US" altLang="zh-CN" sz="1800" baseline="30000" dirty="0"/>
                        <a:t>8</a:t>
                      </a:r>
                      <a:r>
                        <a:rPr lang="en-US" altLang="zh-CN" sz="1800" baseline="0" dirty="0"/>
                        <a:t>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~100×100mm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1977881287"/>
                  </a:ext>
                </a:extLst>
              </a:tr>
            </a:tbl>
          </a:graphicData>
        </a:graphic>
      </p:graphicFrame>
      <p:pic>
        <p:nvPicPr>
          <p:cNvPr id="8" name="图片 7">
            <a:extLst>
              <a:ext uri="{FF2B5EF4-FFF2-40B4-BE49-F238E27FC236}">
                <a16:creationId xmlns:a16="http://schemas.microsoft.com/office/drawing/2014/main" id="{4D561714-47EF-4091-95CE-2E5F06F2D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23" y="3036535"/>
            <a:ext cx="7057568" cy="3277213"/>
          </a:xfrm>
          <a:prstGeom prst="rect">
            <a:avLst/>
          </a:prstGeom>
        </p:spPr>
      </p:pic>
      <p:pic>
        <p:nvPicPr>
          <p:cNvPr id="9" name="图片 8">
            <a:extLst>
              <a:ext uri="{FF2B5EF4-FFF2-40B4-BE49-F238E27FC236}">
                <a16:creationId xmlns:a16="http://schemas.microsoft.com/office/drawing/2014/main" id="{76BD971A-06A3-487F-AE31-50F6CD9FAEF9}"/>
              </a:ext>
            </a:extLst>
          </p:cNvPr>
          <p:cNvPicPr>
            <a:picLocks noChangeAspect="1"/>
          </p:cNvPicPr>
          <p:nvPr/>
        </p:nvPicPr>
        <p:blipFill>
          <a:blip r:embed="rId3"/>
          <a:stretch>
            <a:fillRect/>
          </a:stretch>
        </p:blipFill>
        <p:spPr>
          <a:xfrm>
            <a:off x="8355533" y="3995838"/>
            <a:ext cx="3291644" cy="2111621"/>
          </a:xfrm>
          <a:prstGeom prst="rect">
            <a:avLst/>
          </a:prstGeom>
        </p:spPr>
      </p:pic>
      <p:pic>
        <p:nvPicPr>
          <p:cNvPr id="10" name="图片 9">
            <a:extLst>
              <a:ext uri="{FF2B5EF4-FFF2-40B4-BE49-F238E27FC236}">
                <a16:creationId xmlns:a16="http://schemas.microsoft.com/office/drawing/2014/main" id="{0C939A17-E86D-4B21-9886-D8349BA57068}"/>
              </a:ext>
            </a:extLst>
          </p:cNvPr>
          <p:cNvPicPr>
            <a:picLocks noChangeAspect="1"/>
          </p:cNvPicPr>
          <p:nvPr/>
        </p:nvPicPr>
        <p:blipFill>
          <a:blip r:embed="rId4"/>
          <a:stretch>
            <a:fillRect/>
          </a:stretch>
        </p:blipFill>
        <p:spPr>
          <a:xfrm>
            <a:off x="8355533" y="1656250"/>
            <a:ext cx="3337721" cy="2111620"/>
          </a:xfrm>
          <a:prstGeom prst="rect">
            <a:avLst/>
          </a:prstGeom>
        </p:spPr>
      </p:pic>
      <p:sp>
        <p:nvSpPr>
          <p:cNvPr id="11" name="文本框 10">
            <a:extLst>
              <a:ext uri="{FF2B5EF4-FFF2-40B4-BE49-F238E27FC236}">
                <a16:creationId xmlns:a16="http://schemas.microsoft.com/office/drawing/2014/main" id="{CAA43952-278F-4D6F-9304-B2C17631EA4D}"/>
              </a:ext>
            </a:extLst>
          </p:cNvPr>
          <p:cNvSpPr txBox="1"/>
          <p:nvPr/>
        </p:nvSpPr>
        <p:spPr>
          <a:xfrm>
            <a:off x="2044008" y="4444308"/>
            <a:ext cx="5996025" cy="461665"/>
          </a:xfrm>
          <a:prstGeom prst="rect">
            <a:avLst/>
          </a:prstGeom>
          <a:solidFill>
            <a:schemeClr val="tx2">
              <a:lumMod val="20000"/>
              <a:lumOff val="80000"/>
            </a:schemeClr>
          </a:solidFill>
        </p:spPr>
        <p:txBody>
          <a:bodyPr wrap="square" rtlCol="0">
            <a:spAutoFit/>
          </a:bodyPr>
          <a:lstStyle/>
          <a:p>
            <a:pPr algn="ctr"/>
            <a:r>
              <a:rPr lang="zh-CN" altLang="en-US" sz="2400" dirty="0">
                <a:latin typeface="Book Antiqua" panose="02040602050305030304" pitchFamily="18" charset="0"/>
                <a:ea typeface="华文楷体" panose="02010600040101010101" pitchFamily="2" charset="-122"/>
              </a:rPr>
              <a:t>样品测试位置处束斑大小约为</a:t>
            </a:r>
            <a:r>
              <a:rPr lang="en-US" altLang="zh-CN" sz="2400" dirty="0">
                <a:latin typeface="Book Antiqua" panose="02040602050305030304" pitchFamily="18" charset="0"/>
                <a:ea typeface="华文楷体" panose="02010600040101010101" pitchFamily="2" charset="-122"/>
              </a:rPr>
              <a:t>2cm×2cm</a:t>
            </a:r>
            <a:endParaRPr lang="zh-CN" altLang="en-US" sz="2400" dirty="0">
              <a:latin typeface="Book Antiqua" panose="02040602050305030304" pitchFamily="18" charset="0"/>
              <a:ea typeface="华文楷体" panose="02010600040101010101" pitchFamily="2" charset="-122"/>
            </a:endParaRPr>
          </a:p>
        </p:txBody>
      </p:sp>
      <p:cxnSp>
        <p:nvCxnSpPr>
          <p:cNvPr id="7" name="直接箭头连接符 6">
            <a:extLst>
              <a:ext uri="{FF2B5EF4-FFF2-40B4-BE49-F238E27FC236}">
                <a16:creationId xmlns:a16="http://schemas.microsoft.com/office/drawing/2014/main" id="{B6352D64-87DE-4777-B7E2-163ECA135048}"/>
              </a:ext>
            </a:extLst>
          </p:cNvPr>
          <p:cNvCxnSpPr>
            <a:cxnSpLocks/>
          </p:cNvCxnSpPr>
          <p:nvPr/>
        </p:nvCxnSpPr>
        <p:spPr>
          <a:xfrm>
            <a:off x="2281287" y="3995838"/>
            <a:ext cx="55618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D914BF0-040B-4253-835C-7E76FF4FEBE2}"/>
              </a:ext>
            </a:extLst>
          </p:cNvPr>
          <p:cNvCxnSpPr>
            <a:cxnSpLocks/>
          </p:cNvCxnSpPr>
          <p:nvPr/>
        </p:nvCxnSpPr>
        <p:spPr>
          <a:xfrm flipH="1">
            <a:off x="2961587" y="3995838"/>
            <a:ext cx="5828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8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17009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高能质子的用途</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的束流参数</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的探测器系统</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43406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6BDFD-0045-1CE7-568B-C006158DBAC5}"/>
              </a:ext>
            </a:extLst>
          </p:cNvPr>
          <p:cNvSpPr>
            <a:spLocks noGrp="1"/>
          </p:cNvSpPr>
          <p:nvPr>
            <p:ph type="title"/>
          </p:nvPr>
        </p:nvSpPr>
        <p:spPr/>
        <p:txBody>
          <a:bodyPr/>
          <a:lstStyle/>
          <a:p>
            <a:r>
              <a:rPr lang="en-US" altLang="zh-CN" dirty="0"/>
              <a:t>4. HPES</a:t>
            </a:r>
            <a:r>
              <a:rPr lang="zh-CN" altLang="en-US" dirty="0"/>
              <a:t>终端设备</a:t>
            </a:r>
          </a:p>
        </p:txBody>
      </p:sp>
      <p:sp>
        <p:nvSpPr>
          <p:cNvPr id="3" name="灯片编号占位符 2">
            <a:extLst>
              <a:ext uri="{FF2B5EF4-FFF2-40B4-BE49-F238E27FC236}">
                <a16:creationId xmlns:a16="http://schemas.microsoft.com/office/drawing/2014/main" id="{AB2A344A-8A2C-2691-504F-A650BD4CF2C6}"/>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14</a:t>
            </a:fld>
            <a:endParaRPr lang="zh-CN" altLang="en-US" dirty="0"/>
          </a:p>
        </p:txBody>
      </p:sp>
      <p:graphicFrame>
        <p:nvGraphicFramePr>
          <p:cNvPr id="4" name="表格 3">
            <a:extLst>
              <a:ext uri="{FF2B5EF4-FFF2-40B4-BE49-F238E27FC236}">
                <a16:creationId xmlns:a16="http://schemas.microsoft.com/office/drawing/2014/main" id="{4377A000-9648-AC13-C1E6-909DCD64DD13}"/>
              </a:ext>
            </a:extLst>
          </p:cNvPr>
          <p:cNvGraphicFramePr>
            <a:graphicFrameLocks noGrp="1"/>
          </p:cNvGraphicFramePr>
          <p:nvPr>
            <p:extLst>
              <p:ext uri="{D42A27DB-BD31-4B8C-83A1-F6EECF244321}">
                <p14:modId xmlns:p14="http://schemas.microsoft.com/office/powerpoint/2010/main" val="1173829459"/>
              </p:ext>
            </p:extLst>
          </p:nvPr>
        </p:nvGraphicFramePr>
        <p:xfrm>
          <a:off x="697890" y="2861322"/>
          <a:ext cx="10796220" cy="3086989"/>
        </p:xfrm>
        <a:graphic>
          <a:graphicData uri="http://schemas.openxmlformats.org/drawingml/2006/table">
            <a:tbl>
              <a:tblPr firstRow="1" firstCol="1" bandRow="1">
                <a:tableStyleId>{BC89EF96-8CEA-46FF-86C4-4CE0E7609802}</a:tableStyleId>
              </a:tblPr>
              <a:tblGrid>
                <a:gridCol w="549885">
                  <a:extLst>
                    <a:ext uri="{9D8B030D-6E8A-4147-A177-3AD203B41FA5}">
                      <a16:colId xmlns:a16="http://schemas.microsoft.com/office/drawing/2014/main" val="1360611641"/>
                    </a:ext>
                  </a:extLst>
                </a:gridCol>
                <a:gridCol w="3838896">
                  <a:extLst>
                    <a:ext uri="{9D8B030D-6E8A-4147-A177-3AD203B41FA5}">
                      <a16:colId xmlns:a16="http://schemas.microsoft.com/office/drawing/2014/main" val="463492343"/>
                    </a:ext>
                  </a:extLst>
                </a:gridCol>
                <a:gridCol w="2350923">
                  <a:extLst>
                    <a:ext uri="{9D8B030D-6E8A-4147-A177-3AD203B41FA5}">
                      <a16:colId xmlns:a16="http://schemas.microsoft.com/office/drawing/2014/main" val="3475539069"/>
                    </a:ext>
                  </a:extLst>
                </a:gridCol>
                <a:gridCol w="4056516">
                  <a:extLst>
                    <a:ext uri="{9D8B030D-6E8A-4147-A177-3AD203B41FA5}">
                      <a16:colId xmlns:a16="http://schemas.microsoft.com/office/drawing/2014/main" val="752150296"/>
                    </a:ext>
                  </a:extLst>
                </a:gridCol>
              </a:tblGrid>
              <a:tr h="494609">
                <a:tc gridSpan="2">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设备名称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hMerge="1">
                  <a:txBody>
                    <a:bodyPr/>
                    <a:lstStyle/>
                    <a:p>
                      <a:pPr algn="ctr"/>
                      <a:endParaRPr lang="zh-CN" altLang="en-US" sz="1600" dirty="0">
                        <a:solidFill>
                          <a:schemeClr val="bg1"/>
                        </a:solidFill>
                      </a:endParaRPr>
                    </a:p>
                  </a:txBody>
                  <a:tcPr anchor="ct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技术手段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目标性能参数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extLst>
                  <a:ext uri="{0D108BD9-81ED-4DB2-BD59-A6C34878D82A}">
                    <a16:rowId xmlns:a16="http://schemas.microsoft.com/office/drawing/2014/main" val="1643208094"/>
                  </a:ext>
                </a:extLst>
              </a:tr>
              <a:tr h="518476">
                <a:tc rowSpan="3">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束流设备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能量测量系统  </a:t>
                      </a:r>
                      <a:r>
                        <a:rPr lang="en-US" altLang="zh-CN" sz="1800" b="0" dirty="0">
                          <a:latin typeface="+mn-lt"/>
                          <a:ea typeface="+mn-ea"/>
                        </a:rPr>
                        <a:t>(LEMS)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LGAD</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能量分辨率预期达到</a:t>
                      </a:r>
                      <a:r>
                        <a:rPr lang="en-US" altLang="zh-CN" sz="1800" b="0" dirty="0">
                          <a:latin typeface="+mn-lt"/>
                          <a:ea typeface="+mn-ea"/>
                        </a:rPr>
                        <a:t>1% </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176260"/>
                  </a:ext>
                </a:extLst>
              </a:tr>
              <a:tr h="518476">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束流望远镜  </a:t>
                      </a:r>
                      <a:r>
                        <a:rPr lang="en-US" altLang="zh-CN" sz="1800" b="0" dirty="0">
                          <a:latin typeface="+mn-lt"/>
                          <a:ea typeface="+mn-ea"/>
                        </a:rPr>
                        <a:t>(Telescope)</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硅像素探测器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位置分辨率好于</a:t>
                      </a:r>
                      <a:r>
                        <a:rPr lang="en-US" altLang="zh-CN" sz="1800" b="0" dirty="0">
                          <a:latin typeface="+mn-lt"/>
                          <a:ea typeface="+mn-ea"/>
                        </a:rPr>
                        <a:t>10 μm</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75541"/>
                  </a:ext>
                </a:extLst>
              </a:tr>
              <a:tr h="518476">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触发系统</a:t>
                      </a:r>
                      <a:r>
                        <a:rPr lang="en-US" altLang="zh-CN" sz="1800" b="0" dirty="0">
                          <a:latin typeface="+mn-lt"/>
                          <a:ea typeface="+mn-ea"/>
                        </a:rPr>
                        <a:t>(FLASH)</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快塑闪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触发时间精度 </a:t>
                      </a:r>
                      <a:r>
                        <a:rPr lang="en-US" altLang="zh-CN" sz="1800" b="0" dirty="0">
                          <a:latin typeface="+mn-lt"/>
                          <a:ea typeface="+mn-ea"/>
                        </a:rPr>
                        <a:t>1 ns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593553"/>
                  </a:ext>
                </a:extLst>
              </a:tr>
              <a:tr h="518476">
                <a:tc rowSpan="2">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共用设备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触发逻辑单元</a:t>
                      </a:r>
                      <a:r>
                        <a:rPr lang="en-US" altLang="zh-CN" sz="1800" b="0" dirty="0">
                          <a:latin typeface="+mn-lt"/>
                          <a:ea typeface="+mn-ea"/>
                        </a:rPr>
                        <a:t>(TLU)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质子级数据对齐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119116"/>
                  </a:ext>
                </a:extLst>
              </a:tr>
              <a:tr h="518476">
                <a:tc vMerge="1">
                  <a:txBody>
                    <a:bodyPr/>
                    <a:lstStyle/>
                    <a:p>
                      <a:endParaRPr lang="zh-CN" altLang="en-US"/>
                    </a:p>
                  </a:txBody>
                  <a:tcPr/>
                </a:tc>
                <a:tc>
                  <a:txBody>
                    <a:bodyPr/>
                    <a:lstStyle/>
                    <a:p>
                      <a:pPr algn="ctr"/>
                      <a:r>
                        <a:rPr lang="zh-CN" altLang="en-US" sz="1800" b="0" dirty="0">
                          <a:latin typeface="+mn-lt"/>
                          <a:ea typeface="+mn-ea"/>
                          <a:cs typeface="Arial" panose="020B0604020202020204" pitchFamily="34" charset="0"/>
                        </a:rPr>
                        <a:t>共用电子学</a:t>
                      </a:r>
                      <a:r>
                        <a:rPr lang="en-US" altLang="zh-CN" sz="1800" b="0" dirty="0">
                          <a:latin typeface="+mn-lt"/>
                          <a:ea typeface="+mn-ea"/>
                          <a:cs typeface="Arial" panose="020B0604020202020204" pitchFamily="34" charset="0"/>
                        </a:rPr>
                        <a:t>(CROS)</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a:latin typeface="+mn-lt"/>
                          <a:ea typeface="+mn-ea"/>
                          <a:cs typeface="Arial" panose="020B0604020202020204" pitchFamily="34" charset="0"/>
                        </a:rPr>
                        <a:t>--</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cs typeface="Arial" panose="020B0604020202020204" pitchFamily="34" charset="0"/>
                        </a:rPr>
                        <a:t>多通道通用波形采集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250186"/>
                  </a:ext>
                </a:extLst>
              </a:tr>
            </a:tbl>
          </a:graphicData>
        </a:graphic>
      </p:graphicFrame>
      <p:sp>
        <p:nvSpPr>
          <p:cNvPr id="7" name="文本框 6">
            <a:extLst>
              <a:ext uri="{FF2B5EF4-FFF2-40B4-BE49-F238E27FC236}">
                <a16:creationId xmlns:a16="http://schemas.microsoft.com/office/drawing/2014/main" id="{A7B74990-B7C4-8F77-A19B-0B7A71CEFA88}"/>
              </a:ext>
            </a:extLst>
          </p:cNvPr>
          <p:cNvSpPr txBox="1"/>
          <p:nvPr/>
        </p:nvSpPr>
        <p:spPr>
          <a:xfrm>
            <a:off x="697890" y="1049404"/>
            <a:ext cx="10694010" cy="167738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为用户配套研制了如下终端设备：</a:t>
            </a:r>
            <a:endParaRPr lang="en-US" altLang="zh-CN" sz="24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束测设备：测量束流信息，保证用户实验安全进行。</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共用设备：协助用户更好地完成实验。</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的终端设备设计原则：以用户需求为本。</a:t>
            </a:r>
          </a:p>
        </p:txBody>
      </p:sp>
    </p:spTree>
    <p:extLst>
      <p:ext uri="{BB962C8B-B14F-4D97-AF65-F5344CB8AC3E}">
        <p14:creationId xmlns:p14="http://schemas.microsoft.com/office/powerpoint/2010/main" val="22861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86F4957-0142-45CE-9385-C676585C41CA}"/>
              </a:ext>
            </a:extLst>
          </p:cNvPr>
          <p:cNvSpPr>
            <a:spLocks noGrp="1"/>
          </p:cNvSpPr>
          <p:nvPr>
            <p:ph type="title"/>
          </p:nvPr>
        </p:nvSpPr>
        <p:spPr/>
        <p:txBody>
          <a:bodyPr/>
          <a:lstStyle/>
          <a:p>
            <a:r>
              <a:rPr lang="en-US" altLang="zh-CN" dirty="0"/>
              <a:t>4.1 HEPS</a:t>
            </a:r>
            <a:r>
              <a:rPr lang="zh-CN" altLang="en-US" dirty="0"/>
              <a:t>束流望远镜</a:t>
            </a:r>
          </a:p>
        </p:txBody>
      </p:sp>
      <p:sp>
        <p:nvSpPr>
          <p:cNvPr id="4" name="灯片编号占位符 3">
            <a:extLst>
              <a:ext uri="{FF2B5EF4-FFF2-40B4-BE49-F238E27FC236}">
                <a16:creationId xmlns:a16="http://schemas.microsoft.com/office/drawing/2014/main" id="{535BF5A6-42C9-4C24-BF5D-BD3B94466052}"/>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15</a:t>
            </a:fld>
            <a:endParaRPr lang="zh-CN" altLang="en-US" dirty="0"/>
          </a:p>
        </p:txBody>
      </p:sp>
      <p:pic>
        <p:nvPicPr>
          <p:cNvPr id="5" name="TELE动画视频">
            <a:hlinkClick r:id="" action="ppaction://media"/>
            <a:extLst>
              <a:ext uri="{FF2B5EF4-FFF2-40B4-BE49-F238E27FC236}">
                <a16:creationId xmlns:a16="http://schemas.microsoft.com/office/drawing/2014/main" id="{EDBCA578-8AE7-4E80-9FB9-4B5E7D2DC83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427" t="18381" r="17013" b="20988"/>
          <a:stretch/>
        </p:blipFill>
        <p:spPr>
          <a:xfrm>
            <a:off x="381785" y="3294218"/>
            <a:ext cx="4237925" cy="3031947"/>
          </a:xfrm>
          <a:prstGeom prst="rect">
            <a:avLst/>
          </a:prstGeom>
        </p:spPr>
      </p:pic>
      <p:sp>
        <p:nvSpPr>
          <p:cNvPr id="6" name="内容占位符 2">
            <a:extLst>
              <a:ext uri="{FF2B5EF4-FFF2-40B4-BE49-F238E27FC236}">
                <a16:creationId xmlns:a16="http://schemas.microsoft.com/office/drawing/2014/main" id="{7D60D132-4A04-4680-8767-3F294D96474F}"/>
              </a:ext>
            </a:extLst>
          </p:cNvPr>
          <p:cNvSpPr txBox="1">
            <a:spLocks/>
          </p:cNvSpPr>
          <p:nvPr/>
        </p:nvSpPr>
        <p:spPr bwMode="auto">
          <a:xfrm>
            <a:off x="318581" y="1068520"/>
            <a:ext cx="7358655" cy="222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30000"/>
              </a:spcBef>
              <a:spcAft>
                <a:spcPct val="20000"/>
              </a:spcAft>
              <a:buClr>
                <a:schemeClr val="tx1"/>
              </a:buClr>
              <a:buChar char="•"/>
              <a:defRPr sz="2100" b="1" baseline="0">
                <a:solidFill>
                  <a:schemeClr val="tx1"/>
                </a:solidFill>
                <a:latin typeface="Book Antiqua" panose="02040602050305030304" pitchFamily="18" charset="0"/>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baseline="0">
                <a:solidFill>
                  <a:schemeClr val="tx1"/>
                </a:solidFill>
                <a:latin typeface="Book Antiqua" panose="02040602050305030304" pitchFamily="18" charset="0"/>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baseline="0">
                <a:solidFill>
                  <a:schemeClr val="tx1"/>
                </a:solidFill>
                <a:latin typeface="Book Antiqua" panose="02040602050305030304" pitchFamily="18" charset="0"/>
                <a:ea typeface="+mn-ea"/>
              </a:defRPr>
            </a:lvl3pPr>
            <a:lvl4pPr marL="16002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4pPr>
            <a:lvl5pPr marL="20574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位置探测器的标定需要设备支持：束流望远镜</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lvl="1" indent="-342900" eaLnBrk="1" latinLnBrk="1" hangingPunct="1">
              <a:lnSpc>
                <a:spcPct val="100000"/>
              </a:lnSpc>
              <a:spcBef>
                <a:spcPts val="0"/>
              </a:spcBef>
              <a:spcAft>
                <a:spcPts val="6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采用</a:t>
            </a:r>
            <a:r>
              <a:rPr kumimoji="0" lang="en-US" altLang="zh-CN" sz="2000" b="0" i="0" u="none" strike="noStrike" kern="0" cap="none" spc="0" normalizeH="0" baseline="0" noProof="0" dirty="0">
                <a:ln>
                  <a:noFill/>
                </a:ln>
                <a:solidFill>
                  <a:srgbClr val="000000"/>
                </a:solidFill>
                <a:effectLst/>
                <a:uLnTx/>
                <a:uFillTx/>
                <a:latin typeface="+mn-lt"/>
                <a:ea typeface="华文楷体" panose="02010600040101010101" pitchFamily="2" charset="-122"/>
              </a:rPr>
              <a:t>4~6</a:t>
            </a: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片</a:t>
            </a:r>
            <a:r>
              <a:rPr kumimoji="0" lang="zh-CN" altLang="en-US" sz="2000" b="0" i="0" u="none" strike="noStrike" kern="0" cap="none" spc="0" normalizeH="0" baseline="0" noProof="0" dirty="0">
                <a:ln>
                  <a:noFill/>
                </a:ln>
                <a:solidFill>
                  <a:srgbClr val="0000FF"/>
                </a:solidFill>
                <a:effectLst/>
                <a:uLnTx/>
                <a:uFillTx/>
                <a:latin typeface="+mn-lt"/>
                <a:ea typeface="华文楷体" panose="02010600040101010101" pitchFamily="2" charset="-122"/>
              </a:rPr>
              <a:t>像素探测器</a:t>
            </a:r>
            <a:r>
              <a:rPr kumimoji="0" lang="zh-CN" altLang="en-US" sz="2000" b="0" i="0" u="none" strike="noStrike" kern="0" cap="none" spc="0" normalizeH="0" baseline="0" noProof="0" dirty="0">
                <a:ln>
                  <a:noFill/>
                </a:ln>
                <a:effectLst/>
                <a:uLnTx/>
                <a:uFillTx/>
                <a:latin typeface="+mn-lt"/>
                <a:ea typeface="华文楷体" panose="02010600040101010101" pitchFamily="2" charset="-122"/>
              </a:rPr>
              <a:t>，</a:t>
            </a: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实现质子径迹高精度重建</a:t>
            </a:r>
            <a:endParaRPr kumimoji="0" lang="en-US" altLang="zh-CN" sz="20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lvl="1" indent="-342900" eaLnBrk="1" latinLnBrk="1" hangingPunct="1">
              <a:lnSpc>
                <a:spcPct val="100000"/>
              </a:lnSpc>
              <a:spcBef>
                <a:spcPts val="0"/>
              </a:spcBef>
              <a:spcAft>
                <a:spcPts val="6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为待测像素探测器提供</a:t>
            </a:r>
            <a:r>
              <a:rPr kumimoji="0" lang="zh-CN" altLang="en-US" sz="2000" i="0" u="none" strike="noStrike" kern="0" cap="none" spc="0" normalizeH="0" baseline="0" noProof="0" dirty="0">
                <a:ln>
                  <a:noFill/>
                </a:ln>
                <a:solidFill>
                  <a:srgbClr val="000000"/>
                </a:solidFill>
                <a:effectLst/>
                <a:uLnTx/>
                <a:uFillTx/>
                <a:latin typeface="+mn-lt"/>
                <a:ea typeface="华文楷体" panose="02010600040101010101" pitchFamily="2" charset="-122"/>
              </a:rPr>
              <a:t>高精度的位置标定</a:t>
            </a:r>
            <a:r>
              <a:rPr kumimoji="0" lang="zh-CN" altLang="en-US" sz="2000" b="0" i="0" u="none" strike="noStrike" kern="0" cap="none" spc="0" normalizeH="0" baseline="0" noProof="0" dirty="0">
                <a:ln>
                  <a:noFill/>
                </a:ln>
                <a:solidFill>
                  <a:srgbClr val="000000"/>
                </a:solidFill>
                <a:effectLst/>
                <a:uLnTx/>
                <a:uFillTx/>
                <a:latin typeface="+mn-lt"/>
                <a:ea typeface="华文楷体" panose="02010600040101010101" pitchFamily="2" charset="-122"/>
              </a:rPr>
              <a:t>。</a:t>
            </a:r>
            <a:endParaRPr kumimoji="0" lang="en-US" altLang="zh-CN" sz="20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方案：采用</a:t>
            </a:r>
            <a:r>
              <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rPr>
              <a:t>MIMOSA28</a:t>
            </a: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，搭建一套束流望远镜。</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rPr>
              <a:t>DUT</a:t>
            </a: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位置测量精度好于</a:t>
            </a:r>
            <a:r>
              <a:rPr kumimoji="0" lang="en-US" altLang="zh-CN" sz="2400" i="0" u="none" strike="noStrike" kern="0" cap="none" spc="0" normalizeH="0" baseline="0" noProof="0" dirty="0">
                <a:ln>
                  <a:noFill/>
                </a:ln>
                <a:solidFill>
                  <a:srgbClr val="FF0000"/>
                </a:solidFill>
                <a:effectLst/>
                <a:uLnTx/>
                <a:uFillTx/>
                <a:latin typeface="+mn-lt"/>
                <a:ea typeface="华文楷体" panose="02010600040101010101" pitchFamily="2" charset="-122"/>
              </a:rPr>
              <a:t>10 μm</a:t>
            </a:r>
            <a:r>
              <a:rPr kumimoji="0" lang="zh-CN" altLang="en-US" sz="2400" b="0" i="0" u="none" strike="noStrike" kern="0" cap="none" spc="0" normalizeH="0" baseline="0" noProof="0" dirty="0">
                <a:ln>
                  <a:noFill/>
                </a:ln>
                <a:solidFill>
                  <a:srgbClr val="000000"/>
                </a:solidFill>
                <a:effectLst/>
                <a:uLnTx/>
                <a:uFillTx/>
                <a:latin typeface="+mn-lt"/>
                <a:ea typeface="华文楷体" panose="02010600040101010101" pitchFamily="2" charset="-122"/>
              </a:rPr>
              <a:t>。</a:t>
            </a:r>
            <a:endParaRPr kumimoji="0" lang="en-US" altLang="zh-CN" sz="2400" b="0" i="0" u="none" strike="noStrike" kern="0" cap="none" spc="0" normalizeH="0" baseline="0" noProof="0" dirty="0">
              <a:ln>
                <a:noFill/>
              </a:ln>
              <a:solidFill>
                <a:srgbClr val="000000"/>
              </a:solidFill>
              <a:effectLst/>
              <a:uLnTx/>
              <a:uFillTx/>
              <a:latin typeface="+mn-lt"/>
              <a:ea typeface="华文楷体" panose="02010600040101010101" pitchFamily="2" charset="-122"/>
            </a:endParaRPr>
          </a:p>
        </p:txBody>
      </p:sp>
      <p:graphicFrame>
        <p:nvGraphicFramePr>
          <p:cNvPr id="7" name="表格 11">
            <a:extLst>
              <a:ext uri="{FF2B5EF4-FFF2-40B4-BE49-F238E27FC236}">
                <a16:creationId xmlns:a16="http://schemas.microsoft.com/office/drawing/2014/main" id="{A711E324-2BDA-42EB-90B2-F6D456EFBD4E}"/>
              </a:ext>
            </a:extLst>
          </p:cNvPr>
          <p:cNvGraphicFramePr>
            <a:graphicFrameLocks noGrp="1"/>
          </p:cNvGraphicFramePr>
          <p:nvPr>
            <p:extLst>
              <p:ext uri="{D42A27DB-BD31-4B8C-83A1-F6EECF244321}">
                <p14:modId xmlns:p14="http://schemas.microsoft.com/office/powerpoint/2010/main" val="3660552703"/>
              </p:ext>
            </p:extLst>
          </p:nvPr>
        </p:nvGraphicFramePr>
        <p:xfrm>
          <a:off x="7677236" y="1193695"/>
          <a:ext cx="4055186" cy="1855400"/>
        </p:xfrm>
        <a:graphic>
          <a:graphicData uri="http://schemas.openxmlformats.org/drawingml/2006/table">
            <a:tbl>
              <a:tblPr firstRow="1" bandRow="1"/>
              <a:tblGrid>
                <a:gridCol w="2046422">
                  <a:extLst>
                    <a:ext uri="{9D8B030D-6E8A-4147-A177-3AD203B41FA5}">
                      <a16:colId xmlns:a16="http://schemas.microsoft.com/office/drawing/2014/main" val="3250454875"/>
                    </a:ext>
                  </a:extLst>
                </a:gridCol>
                <a:gridCol w="2008764">
                  <a:extLst>
                    <a:ext uri="{9D8B030D-6E8A-4147-A177-3AD203B41FA5}">
                      <a16:colId xmlns:a16="http://schemas.microsoft.com/office/drawing/2014/main" val="1417059046"/>
                    </a:ext>
                  </a:extLst>
                </a:gridCol>
              </a:tblGrid>
              <a:tr h="463850">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定位精度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18780"/>
                  </a:ext>
                </a:extLst>
              </a:tr>
              <a:tr h="463850">
                <a:tc>
                  <a:txBody>
                    <a:bodyPr/>
                    <a:lstStyle/>
                    <a:p>
                      <a:pPr algn="ctr"/>
                      <a:r>
                        <a:rPr lang="zh-CN" altLang="en-US" sz="2000" b="0" dirty="0">
                          <a:latin typeface="+mn-ea"/>
                          <a:ea typeface="+mn-ea"/>
                        </a:rPr>
                        <a:t>探测器位置精度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08917"/>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总芯片数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4~6</a:t>
                      </a:r>
                      <a:r>
                        <a:rPr lang="zh-CN" altLang="en-US" sz="1800" b="1" dirty="0">
                          <a:latin typeface="+mn-lt"/>
                          <a:ea typeface="+mn-ea"/>
                        </a:rPr>
                        <a:t>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432226"/>
                  </a:ext>
                </a:extLst>
              </a:tr>
            </a:tbl>
          </a:graphicData>
        </a:graphic>
      </p:graphicFrame>
      <p:grpSp>
        <p:nvGrpSpPr>
          <p:cNvPr id="8" name="组合 7">
            <a:extLst>
              <a:ext uri="{FF2B5EF4-FFF2-40B4-BE49-F238E27FC236}">
                <a16:creationId xmlns:a16="http://schemas.microsoft.com/office/drawing/2014/main" id="{F4FFD7CA-D740-4EC9-8BB3-DB71BFDE5CCC}"/>
              </a:ext>
            </a:extLst>
          </p:cNvPr>
          <p:cNvGrpSpPr/>
          <p:nvPr/>
        </p:nvGrpSpPr>
        <p:grpSpPr>
          <a:xfrm>
            <a:off x="4822850" y="3352228"/>
            <a:ext cx="3861809" cy="2876717"/>
            <a:chOff x="6058667" y="2552563"/>
            <a:chExt cx="5110482" cy="3505892"/>
          </a:xfrm>
        </p:grpSpPr>
        <p:pic>
          <p:nvPicPr>
            <p:cNvPr id="9" name="图片 8">
              <a:extLst>
                <a:ext uri="{FF2B5EF4-FFF2-40B4-BE49-F238E27FC236}">
                  <a16:creationId xmlns:a16="http://schemas.microsoft.com/office/drawing/2014/main" id="{E4A49137-3868-467A-84D4-75534C970A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8667" y="2552563"/>
              <a:ext cx="5110480" cy="3505892"/>
            </a:xfrm>
            <a:prstGeom prst="rect">
              <a:avLst/>
            </a:prstGeom>
          </p:spPr>
        </p:pic>
        <p:sp>
          <p:nvSpPr>
            <p:cNvPr id="10" name="文本框 9">
              <a:extLst>
                <a:ext uri="{FF2B5EF4-FFF2-40B4-BE49-F238E27FC236}">
                  <a16:creationId xmlns:a16="http://schemas.microsoft.com/office/drawing/2014/main" id="{03E3FDF9-5A60-46B4-B958-75B539A5BEB6}"/>
                </a:ext>
              </a:extLst>
            </p:cNvPr>
            <p:cNvSpPr txBox="1"/>
            <p:nvPr/>
          </p:nvSpPr>
          <p:spPr>
            <a:xfrm>
              <a:off x="7120832" y="5623332"/>
              <a:ext cx="4048317" cy="424882"/>
            </a:xfrm>
            <a:prstGeom prst="rect">
              <a:avLst/>
            </a:prstGeom>
            <a:solidFill>
              <a:sysClr val="windowText" lastClr="000000">
                <a:lumMod val="85000"/>
                <a:lumOff val="15000"/>
                <a:alpha val="34000"/>
              </a:sys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rPr>
                <a:t>EUDET telescope @ DESY</a:t>
              </a:r>
              <a:endParaRPr kumimoji="0" lang="zh-CN" altLang="en-US" sz="1600" b="1"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endParaRPr>
            </a:p>
          </p:txBody>
        </p:sp>
      </p:grpSp>
      <p:sp>
        <p:nvSpPr>
          <p:cNvPr id="11" name="文本框 10">
            <a:extLst>
              <a:ext uri="{FF2B5EF4-FFF2-40B4-BE49-F238E27FC236}">
                <a16:creationId xmlns:a16="http://schemas.microsoft.com/office/drawing/2014/main" id="{51871F2F-6009-4540-A2FC-557E6397AA82}"/>
              </a:ext>
            </a:extLst>
          </p:cNvPr>
          <p:cNvSpPr txBox="1"/>
          <p:nvPr/>
        </p:nvSpPr>
        <p:spPr>
          <a:xfrm>
            <a:off x="8902950" y="3302621"/>
            <a:ext cx="2951392" cy="2806281"/>
          </a:xfrm>
          <a:prstGeom prst="rect">
            <a:avLst/>
          </a:prstGeom>
          <a:noFill/>
        </p:spPr>
        <p:txBody>
          <a:bodyPr wrap="square" rtlCol="0">
            <a:spAutoFit/>
          </a:bodyPr>
          <a:lstStyle/>
          <a:p>
            <a:pPr marL="285750" indent="-285750" algn="l">
              <a:lnSpc>
                <a:spcPct val="150000"/>
              </a:lnSpc>
              <a:buFont typeface="Arial" panose="020B0604020202020204" pitchFamily="34" charset="0"/>
              <a:buChar char="ɤ"/>
            </a:pPr>
            <a:r>
              <a:rPr lang="zh-CN" altLang="en-US" sz="2000" dirty="0"/>
              <a:t>硅像素探测器</a:t>
            </a:r>
            <a:r>
              <a:rPr lang="en-US" altLang="zh-CN" sz="2000" dirty="0"/>
              <a:t>×6</a:t>
            </a:r>
          </a:p>
          <a:p>
            <a:pPr marL="285750" indent="-285750" algn="l">
              <a:lnSpc>
                <a:spcPct val="150000"/>
              </a:lnSpc>
              <a:buFont typeface="Arial" panose="020B0604020202020204" pitchFamily="34" charset="0"/>
              <a:buChar char="ɤ"/>
            </a:pPr>
            <a:r>
              <a:rPr lang="zh-CN" altLang="en-US" sz="2000" dirty="0"/>
              <a:t>塑闪</a:t>
            </a:r>
            <a:r>
              <a:rPr lang="en-US" altLang="zh-CN" sz="2000" dirty="0"/>
              <a:t>×4</a:t>
            </a:r>
          </a:p>
          <a:p>
            <a:pPr marL="285750" indent="-285750" algn="l">
              <a:lnSpc>
                <a:spcPct val="150000"/>
              </a:lnSpc>
              <a:buFont typeface="Arial" panose="020B0604020202020204" pitchFamily="34" charset="0"/>
              <a:buChar char="ɤ"/>
            </a:pPr>
            <a:r>
              <a:rPr lang="zh-CN" altLang="en-US" sz="2000" dirty="0"/>
              <a:t>数据采集系统</a:t>
            </a:r>
            <a:endParaRPr lang="en-US" altLang="zh-CN" sz="2000" dirty="0"/>
          </a:p>
          <a:p>
            <a:pPr marL="285750" indent="-285750" algn="l">
              <a:lnSpc>
                <a:spcPct val="150000"/>
              </a:lnSpc>
              <a:buFont typeface="Arial" panose="020B0604020202020204" pitchFamily="34" charset="0"/>
              <a:buChar char="ɤ"/>
            </a:pPr>
            <a:r>
              <a:rPr lang="zh-CN" altLang="en-US" sz="2000" dirty="0"/>
              <a:t>机箱与机械台架</a:t>
            </a:r>
            <a:endParaRPr lang="en-US" altLang="zh-CN" sz="2000" dirty="0"/>
          </a:p>
          <a:p>
            <a:pPr marL="285750" indent="-285750" algn="l">
              <a:lnSpc>
                <a:spcPct val="150000"/>
              </a:lnSpc>
              <a:buFont typeface="Arial" panose="020B0604020202020204" pitchFamily="34" charset="0"/>
              <a:buChar char="ɤ"/>
            </a:pPr>
            <a:r>
              <a:rPr lang="zh-CN" altLang="en-US" sz="2000" dirty="0"/>
              <a:t>温度、湿度监控系统</a:t>
            </a:r>
            <a:endParaRPr lang="en-US" altLang="zh-CN" sz="2000" dirty="0"/>
          </a:p>
          <a:p>
            <a:pPr marL="285750" indent="-285750" algn="l">
              <a:lnSpc>
                <a:spcPct val="150000"/>
              </a:lnSpc>
              <a:buFont typeface="Arial" panose="020B0604020202020204" pitchFamily="34" charset="0"/>
              <a:buChar char="ɤ"/>
            </a:pPr>
            <a:r>
              <a:rPr lang="zh-CN" altLang="en-US" sz="2000" dirty="0"/>
              <a:t>冷却系统</a:t>
            </a:r>
            <a:endParaRPr lang="en-US" altLang="zh-CN" sz="2000" dirty="0"/>
          </a:p>
        </p:txBody>
      </p:sp>
      <p:sp>
        <p:nvSpPr>
          <p:cNvPr id="2" name="文本框 1">
            <a:extLst>
              <a:ext uri="{FF2B5EF4-FFF2-40B4-BE49-F238E27FC236}">
                <a16:creationId xmlns:a16="http://schemas.microsoft.com/office/drawing/2014/main" id="{F793EB73-A3EE-4516-835F-9B1E873CB89F}"/>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感谢高能所董明义老师团队！</a:t>
            </a:r>
          </a:p>
        </p:txBody>
      </p:sp>
    </p:spTree>
    <p:extLst>
      <p:ext uri="{BB962C8B-B14F-4D97-AF65-F5344CB8AC3E}">
        <p14:creationId xmlns:p14="http://schemas.microsoft.com/office/powerpoint/2010/main" val="12338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500"/>
                                        <p:tgtEl>
                                          <p:spTgt spid="6">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B4B1509-CF66-4D6C-A08F-5EAE18677A24}"/>
              </a:ext>
            </a:extLst>
          </p:cNvPr>
          <p:cNvSpPr>
            <a:spLocks noGrp="1"/>
          </p:cNvSpPr>
          <p:nvPr>
            <p:ph type="title"/>
          </p:nvPr>
        </p:nvSpPr>
        <p:spPr/>
        <p:txBody>
          <a:bodyPr/>
          <a:lstStyle/>
          <a:p>
            <a:r>
              <a:rPr lang="en-US" altLang="zh-CN" dirty="0"/>
              <a:t>4.2 HEPS</a:t>
            </a:r>
            <a:r>
              <a:rPr lang="zh-CN" altLang="en-US" dirty="0"/>
              <a:t>的能量测量系统</a:t>
            </a:r>
          </a:p>
        </p:txBody>
      </p:sp>
      <p:sp>
        <p:nvSpPr>
          <p:cNvPr id="4" name="灯片编号占位符 3">
            <a:extLst>
              <a:ext uri="{FF2B5EF4-FFF2-40B4-BE49-F238E27FC236}">
                <a16:creationId xmlns:a16="http://schemas.microsoft.com/office/drawing/2014/main" id="{423EF19D-636A-4FD4-86C9-A349442B1DD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16</a:t>
            </a:fld>
            <a:endParaRPr lang="zh-CN" altLang="en-US" dirty="0"/>
          </a:p>
        </p:txBody>
      </p:sp>
      <p:pic>
        <p:nvPicPr>
          <p:cNvPr id="5" name="LEMS动画视频">
            <a:hlinkClick r:id="" action="ppaction://media"/>
            <a:extLst>
              <a:ext uri="{FF2B5EF4-FFF2-40B4-BE49-F238E27FC236}">
                <a16:creationId xmlns:a16="http://schemas.microsoft.com/office/drawing/2014/main" id="{D42A2701-245A-4A59-AA1A-BB13F9CB4C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66" t="18667" r="6684" b="29111"/>
          <a:stretch/>
        </p:blipFill>
        <p:spPr>
          <a:xfrm>
            <a:off x="698986" y="3154154"/>
            <a:ext cx="6998262" cy="3163310"/>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F4E8008-E7CD-42A3-B62C-FF4F8A161095}"/>
                  </a:ext>
                </a:extLst>
              </p:cNvPr>
              <p:cNvSpPr txBox="1"/>
              <p:nvPr/>
            </p:nvSpPr>
            <p:spPr>
              <a:xfrm>
                <a:off x="350921" y="1080453"/>
                <a:ext cx="8709611" cy="2031325"/>
              </a:xfrm>
              <a:prstGeom prst="rect">
                <a:avLst/>
              </a:prstGeom>
              <a:noFill/>
            </p:spPr>
            <p:txBody>
              <a:bodyPr wrap="square" rtlCol="0">
                <a:spAutoFit/>
              </a:bodyPr>
              <a:lstStyle/>
              <a:p>
                <a:pPr marL="324000" indent="-324000">
                  <a:spcAft>
                    <a:spcPts val="1200"/>
                  </a:spcAft>
                  <a:buFont typeface="Arial" panose="020B0604020202020204" pitchFamily="34" charset="0"/>
                  <a:buChar char="•"/>
                  <a:defRPr/>
                </a:pPr>
                <a:r>
                  <a:rPr lang="en-US" altLang="zh-CN" sz="2400" kern="0" dirty="0">
                    <a:solidFill>
                      <a:prstClr val="black"/>
                    </a:solidFill>
                  </a:rPr>
                  <a:t>HPES</a:t>
                </a:r>
                <a:r>
                  <a:rPr lang="zh-CN" altLang="en-US" sz="2400" kern="0" dirty="0">
                    <a:solidFill>
                      <a:prstClr val="black"/>
                    </a:solidFill>
                  </a:rPr>
                  <a:t>提供能量测量系统（</a:t>
                </a:r>
                <a:r>
                  <a:rPr lang="en-US" altLang="zh-CN" sz="2400" kern="0" dirty="0">
                    <a:solidFill>
                      <a:prstClr val="black"/>
                    </a:solidFill>
                  </a:rPr>
                  <a:t>LEMS</a:t>
                </a:r>
                <a:r>
                  <a:rPr lang="zh-CN" altLang="en-US" sz="2400" kern="0" dirty="0">
                    <a:solidFill>
                      <a:prstClr val="black"/>
                    </a:solidFill>
                  </a:rPr>
                  <a:t>）。</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采用</a:t>
                </a:r>
                <a:r>
                  <a:rPr lang="en-US" altLang="zh-CN" sz="2400" kern="0" dirty="0">
                    <a:solidFill>
                      <a:prstClr val="black"/>
                    </a:solidFill>
                  </a:rPr>
                  <a:t>LGAD</a:t>
                </a:r>
                <a:r>
                  <a:rPr lang="zh-CN" altLang="en-US" sz="2400" kern="0" dirty="0">
                    <a:solidFill>
                      <a:prstClr val="black"/>
                    </a:solidFill>
                  </a:rPr>
                  <a:t>探测器进行</a:t>
                </a:r>
                <a:r>
                  <a:rPr lang="zh-CN" altLang="en-US" sz="2400" b="1" kern="0" dirty="0">
                    <a:solidFill>
                      <a:prstClr val="black"/>
                    </a:solidFill>
                  </a:rPr>
                  <a:t>高精度飞行时间测量 </a:t>
                </a:r>
                <a14:m>
                  <m:oMath xmlns:m="http://schemas.openxmlformats.org/officeDocument/2006/math">
                    <m:r>
                      <a:rPr lang="en-US" altLang="zh-CN" sz="2400" i="1" kern="0" smtClean="0">
                        <a:solidFill>
                          <a:prstClr val="black"/>
                        </a:solidFill>
                        <a:latin typeface="Cambria Math" panose="02040503050406030204" pitchFamily="18" charset="0"/>
                      </a:rPr>
                      <m:t>→</m:t>
                    </m:r>
                  </m:oMath>
                </a14:m>
                <a:r>
                  <a:rPr lang="en-US" altLang="zh-CN" sz="2400" kern="0" dirty="0">
                    <a:solidFill>
                      <a:prstClr val="black"/>
                    </a:solidFill>
                  </a:rPr>
                  <a:t> </a:t>
                </a:r>
                <a:r>
                  <a:rPr lang="zh-CN" altLang="en-US" sz="2400" kern="0" dirty="0">
                    <a:solidFill>
                      <a:prstClr val="black"/>
                    </a:solidFill>
                  </a:rPr>
                  <a:t>质子能量。</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测量每个质子的能量，预期能量分辨率好于 </a:t>
                </a:r>
                <a:r>
                  <a:rPr lang="en-US" altLang="zh-CN" sz="2400" kern="0" dirty="0">
                    <a:solidFill>
                      <a:prstClr val="black"/>
                    </a:solidFill>
                  </a:rPr>
                  <a:t>1% @ 1.6 GeV</a:t>
                </a:r>
                <a:r>
                  <a:rPr lang="zh-CN" altLang="en-US" sz="2400" kern="0" dirty="0">
                    <a:solidFill>
                      <a:prstClr val="black"/>
                    </a:solidFill>
                  </a:rPr>
                  <a:t>。</a:t>
                </a:r>
              </a:p>
              <a:p>
                <a:pPr marL="324000" indent="-324000">
                  <a:spcAft>
                    <a:spcPts val="1200"/>
                  </a:spcAft>
                  <a:buFont typeface="Arial" panose="020B0604020202020204" pitchFamily="34" charset="0"/>
                  <a:buChar char="•"/>
                  <a:defRPr/>
                </a:pPr>
                <a:r>
                  <a:rPr lang="zh-CN" altLang="en-US" sz="2400" kern="0" dirty="0">
                    <a:solidFill>
                      <a:prstClr val="black"/>
                    </a:solidFill>
                  </a:rPr>
                  <a:t>探测器距离</a:t>
                </a:r>
                <a:r>
                  <a:rPr lang="en-US" altLang="zh-CN" sz="2400" kern="0" dirty="0">
                    <a:solidFill>
                      <a:prstClr val="black"/>
                    </a:solidFill>
                  </a:rPr>
                  <a:t>40 m</a:t>
                </a:r>
                <a:r>
                  <a:rPr lang="zh-CN" altLang="en-US" sz="2400" kern="0" dirty="0">
                    <a:solidFill>
                      <a:prstClr val="black"/>
                    </a:solidFill>
                  </a:rPr>
                  <a:t>，时间分辨率好于</a:t>
                </a:r>
                <a:r>
                  <a:rPr lang="en-US" altLang="zh-CN" sz="2400" kern="0" dirty="0">
                    <a:solidFill>
                      <a:prstClr val="black"/>
                    </a:solidFill>
                  </a:rPr>
                  <a:t>70 </a:t>
                </a:r>
                <a:r>
                  <a:rPr lang="en-US" altLang="zh-CN" sz="2400" kern="0" dirty="0" err="1">
                    <a:solidFill>
                      <a:prstClr val="black"/>
                    </a:solidFill>
                  </a:rPr>
                  <a:t>ps</a:t>
                </a:r>
                <a:r>
                  <a:rPr lang="zh-CN" altLang="en-US" sz="2400" kern="0" dirty="0">
                    <a:solidFill>
                      <a:prstClr val="black"/>
                    </a:solidFill>
                  </a:rPr>
                  <a:t>。</a:t>
                </a:r>
                <a:endParaRPr lang="en-US" altLang="zh-CN" sz="2400" kern="0" dirty="0">
                  <a:solidFill>
                    <a:prstClr val="black"/>
                  </a:solidFill>
                </a:endParaRPr>
              </a:p>
            </p:txBody>
          </p:sp>
        </mc:Choice>
        <mc:Fallback xmlns="">
          <p:sp>
            <p:nvSpPr>
              <p:cNvPr id="6" name="文本框 5">
                <a:extLst>
                  <a:ext uri="{FF2B5EF4-FFF2-40B4-BE49-F238E27FC236}">
                    <a16:creationId xmlns:a16="http://schemas.microsoft.com/office/drawing/2014/main" id="{7F4E8008-E7CD-42A3-B62C-FF4F8A161095}"/>
                  </a:ext>
                </a:extLst>
              </p:cNvPr>
              <p:cNvSpPr txBox="1">
                <a:spLocks noRot="1" noChangeAspect="1" noMove="1" noResize="1" noEditPoints="1" noAdjustHandles="1" noChangeArrowheads="1" noChangeShapeType="1" noTextEdit="1"/>
              </p:cNvSpPr>
              <p:nvPr/>
            </p:nvSpPr>
            <p:spPr>
              <a:xfrm>
                <a:off x="350921" y="1080453"/>
                <a:ext cx="8709611" cy="2031325"/>
              </a:xfrm>
              <a:prstGeom prst="rect">
                <a:avLst/>
              </a:prstGeom>
              <a:blipFill>
                <a:blip r:embed="rId5"/>
                <a:stretch>
                  <a:fillRect l="-980" t="-3604" r="-2031" b="-6306"/>
                </a:stretch>
              </a:blipFill>
            </p:spPr>
            <p:txBody>
              <a:bodyPr/>
              <a:lstStyle/>
              <a:p>
                <a:r>
                  <a:rPr lang="zh-CN" altLang="en-US">
                    <a:noFill/>
                  </a:rPr>
                  <a:t> </a:t>
                </a:r>
              </a:p>
            </p:txBody>
          </p:sp>
        </mc:Fallback>
      </mc:AlternateContent>
      <p:graphicFrame>
        <p:nvGraphicFramePr>
          <p:cNvPr id="7" name="表格 11">
            <a:extLst>
              <a:ext uri="{FF2B5EF4-FFF2-40B4-BE49-F238E27FC236}">
                <a16:creationId xmlns:a16="http://schemas.microsoft.com/office/drawing/2014/main" id="{F56829AC-329A-4F51-A9B7-9BE97A313752}"/>
              </a:ext>
            </a:extLst>
          </p:cNvPr>
          <p:cNvGraphicFramePr>
            <a:graphicFrameLocks noGrp="1"/>
          </p:cNvGraphicFramePr>
          <p:nvPr>
            <p:extLst>
              <p:ext uri="{D42A27DB-BD31-4B8C-83A1-F6EECF244321}">
                <p14:modId xmlns:p14="http://schemas.microsoft.com/office/powerpoint/2010/main" val="2825988070"/>
              </p:ext>
            </p:extLst>
          </p:nvPr>
        </p:nvGraphicFramePr>
        <p:xfrm>
          <a:off x="7962162" y="4007358"/>
          <a:ext cx="3530852" cy="2039088"/>
        </p:xfrm>
        <a:graphic>
          <a:graphicData uri="http://schemas.openxmlformats.org/drawingml/2006/table">
            <a:tbl>
              <a:tblPr firstRow="1" bandRow="1">
                <a:tableStyleId>{35758FB7-9AC5-4552-8A53-C91805E547FA}</a:tableStyleId>
              </a:tblPr>
              <a:tblGrid>
                <a:gridCol w="1621885">
                  <a:extLst>
                    <a:ext uri="{9D8B030D-6E8A-4147-A177-3AD203B41FA5}">
                      <a16:colId xmlns:a16="http://schemas.microsoft.com/office/drawing/2014/main" val="3250454875"/>
                    </a:ext>
                  </a:extLst>
                </a:gridCol>
                <a:gridCol w="1908967">
                  <a:extLst>
                    <a:ext uri="{9D8B030D-6E8A-4147-A177-3AD203B41FA5}">
                      <a16:colId xmlns:a16="http://schemas.microsoft.com/office/drawing/2014/main" val="1417059046"/>
                    </a:ext>
                  </a:extLst>
                </a:gridCol>
              </a:tblGrid>
              <a:tr h="486656">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1" dirty="0">
                          <a:solidFill>
                            <a:schemeClr val="bg1"/>
                          </a:solidFill>
                          <a:latin typeface="Cambria Math" panose="02040503050406030204" pitchFamily="18" charset="0"/>
                          <a:ea typeface="+mn-ea"/>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1" dirty="0">
                          <a:solidFill>
                            <a:schemeClr val="bg1"/>
                          </a:solidFill>
                          <a:latin typeface="Cambria Math" panose="02040503050406030204" pitchFamily="18" charset="0"/>
                          <a:ea typeface="+mn-ea"/>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600" b="0" dirty="0">
                          <a:latin typeface="Cambria Math" panose="02040503050406030204" pitchFamily="18" charset="0"/>
                          <a:ea typeface="+mn-ea"/>
                        </a:rPr>
                        <a:t>能量分辨率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2400" b="1" dirty="0">
                          <a:solidFill>
                            <a:srgbClr val="FF0000"/>
                          </a:solidFill>
                          <a:latin typeface="Cambria Math" panose="02040503050406030204" pitchFamily="18" charset="0"/>
                          <a:ea typeface="Cambria Math" panose="02040503050406030204" pitchFamily="18" charset="0"/>
                        </a:rPr>
                        <a:t>1%</a:t>
                      </a:r>
                      <a:r>
                        <a:rPr lang="en-US" altLang="zh-CN" sz="1800" b="0" dirty="0">
                          <a:latin typeface="Cambria Math" panose="02040503050406030204" pitchFamily="18" charset="0"/>
                          <a:ea typeface="Cambria Math" panose="02040503050406030204" pitchFamily="18" charset="0"/>
                        </a:rPr>
                        <a:t> @ 1.6 GeV</a:t>
                      </a:r>
                      <a:endParaRPr lang="zh-CN" altLang="en-US" sz="18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18780"/>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600" b="0" dirty="0">
                          <a:latin typeface="Cambria Math" panose="02040503050406030204" pitchFamily="18" charset="0"/>
                          <a:ea typeface="+mn-ea"/>
                        </a:rPr>
                        <a:t>飞行时间精度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Cambria Math" panose="02040503050406030204" pitchFamily="18" charset="0"/>
                          <a:ea typeface="Cambria Math" panose="02040503050406030204" pitchFamily="18" charset="0"/>
                        </a:rPr>
                        <a:t>140 </a:t>
                      </a:r>
                      <a:r>
                        <a:rPr lang="en-US" altLang="zh-CN" sz="1800" b="0" dirty="0" err="1">
                          <a:latin typeface="Cambria Math" panose="02040503050406030204" pitchFamily="18" charset="0"/>
                          <a:ea typeface="Cambria Math" panose="02040503050406030204" pitchFamily="18" charset="0"/>
                        </a:rPr>
                        <a:t>ps</a:t>
                      </a:r>
                      <a:r>
                        <a:rPr lang="en-US" altLang="zh-CN" sz="1800" b="0" dirty="0">
                          <a:latin typeface="Cambria Math" panose="02040503050406030204" pitchFamily="18" charset="0"/>
                          <a:ea typeface="Cambria Math" panose="02040503050406030204" pitchFamily="18" charset="0"/>
                        </a:rPr>
                        <a:t> @ 40 m</a:t>
                      </a:r>
                      <a:endParaRPr lang="zh-CN" altLang="en-US" sz="18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432226"/>
                  </a:ext>
                </a:extLst>
              </a:tr>
              <a:tr h="486656">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600" b="0" dirty="0">
                          <a:latin typeface="Cambria Math" panose="02040503050406030204" pitchFamily="18" charset="0"/>
                          <a:ea typeface="+mn-ea"/>
                        </a:rPr>
                        <a:t>探测器</a:t>
                      </a:r>
                      <a:endParaRPr lang="en-US" altLang="zh-CN" sz="1600" b="0" dirty="0">
                        <a:latin typeface="Cambria Math" panose="02040503050406030204" pitchFamily="18" charset="0"/>
                        <a:ea typeface="Cambria Math" panose="02040503050406030204" pitchFamily="18" charset="0"/>
                      </a:endParaRPr>
                    </a:p>
                    <a:p>
                      <a:pPr algn="ctr"/>
                      <a:r>
                        <a:rPr lang="zh-CN" altLang="en-US" sz="1600" b="0" dirty="0">
                          <a:latin typeface="Cambria Math" panose="02040503050406030204" pitchFamily="18" charset="0"/>
                          <a:ea typeface="+mn-ea"/>
                        </a:rPr>
                        <a:t>时间分辨率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2000" b="1" dirty="0">
                          <a:solidFill>
                            <a:srgbClr val="0000FF"/>
                          </a:solidFill>
                          <a:latin typeface="Cambria Math" panose="02040503050406030204" pitchFamily="18" charset="0"/>
                          <a:ea typeface="Cambria Math" panose="02040503050406030204" pitchFamily="18" charset="0"/>
                        </a:rPr>
                        <a:t>100 </a:t>
                      </a:r>
                      <a:r>
                        <a:rPr lang="en-US" altLang="zh-CN" sz="2000" b="1" dirty="0" err="1">
                          <a:solidFill>
                            <a:srgbClr val="0000FF"/>
                          </a:solidFill>
                          <a:latin typeface="Cambria Math" panose="02040503050406030204" pitchFamily="18" charset="0"/>
                          <a:ea typeface="Cambria Math" panose="02040503050406030204" pitchFamily="18" charset="0"/>
                        </a:rPr>
                        <a:t>ps</a:t>
                      </a:r>
                      <a:endParaRPr lang="zh-CN" altLang="en-US" sz="2000" b="1" dirty="0">
                        <a:solidFill>
                          <a:srgbClr val="0000FF"/>
                        </a:solidFill>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400476"/>
                  </a:ext>
                </a:extLst>
              </a:tr>
            </a:tbl>
          </a:graphicData>
        </a:graphic>
      </p:graphicFrame>
      <p:grpSp>
        <p:nvGrpSpPr>
          <p:cNvPr id="8" name="组合 7">
            <a:extLst>
              <a:ext uri="{FF2B5EF4-FFF2-40B4-BE49-F238E27FC236}">
                <a16:creationId xmlns:a16="http://schemas.microsoft.com/office/drawing/2014/main" id="{E28614D7-D2DB-4CA3-B405-07B5102DFC7B}"/>
              </a:ext>
            </a:extLst>
          </p:cNvPr>
          <p:cNvGrpSpPr/>
          <p:nvPr/>
        </p:nvGrpSpPr>
        <p:grpSpPr>
          <a:xfrm>
            <a:off x="9187923" y="1115173"/>
            <a:ext cx="2305091" cy="2583067"/>
            <a:chOff x="9116803" y="1094853"/>
            <a:chExt cx="2305091" cy="2583067"/>
          </a:xfrm>
        </p:grpSpPr>
        <p:pic>
          <p:nvPicPr>
            <p:cNvPr id="9" name="图片 8">
              <a:extLst>
                <a:ext uri="{FF2B5EF4-FFF2-40B4-BE49-F238E27FC236}">
                  <a16:creationId xmlns:a16="http://schemas.microsoft.com/office/drawing/2014/main" id="{C67D185C-A49C-4949-87C9-B70C5C386D5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9116803" y="1094853"/>
              <a:ext cx="2305091" cy="2583067"/>
            </a:xfrm>
            <a:prstGeom prst="rect">
              <a:avLst/>
            </a:prstGeom>
          </p:spPr>
        </p:pic>
        <p:sp>
          <p:nvSpPr>
            <p:cNvPr id="10" name="文本框 9">
              <a:extLst>
                <a:ext uri="{FF2B5EF4-FFF2-40B4-BE49-F238E27FC236}">
                  <a16:creationId xmlns:a16="http://schemas.microsoft.com/office/drawing/2014/main" id="{1A91BFCC-79AA-42F2-88F1-42F3B0B3A2A9}"/>
                </a:ext>
              </a:extLst>
            </p:cNvPr>
            <p:cNvSpPr txBox="1"/>
            <p:nvPr/>
          </p:nvSpPr>
          <p:spPr>
            <a:xfrm>
              <a:off x="9319388" y="3093145"/>
              <a:ext cx="1899920" cy="584775"/>
            </a:xfrm>
            <a:prstGeom prst="rect">
              <a:avLst/>
            </a:prstGeom>
            <a:noFill/>
          </p:spPr>
          <p:txBody>
            <a:bodyPr wrap="square" rtlCol="0">
              <a:spAutoFit/>
            </a:bodyPr>
            <a:lstStyle/>
            <a:p>
              <a:pPr algn="l"/>
              <a:r>
                <a:rPr lang="en-US" altLang="zh-CN" sz="1600" dirty="0">
                  <a:solidFill>
                    <a:srgbClr val="FFFF00"/>
                  </a:solidFill>
                  <a:latin typeface="Book Antiqua" panose="02040602050305030304" pitchFamily="18" charset="0"/>
                  <a:ea typeface="华文楷体" panose="02010600040101010101" pitchFamily="2" charset="-122"/>
                </a:rPr>
                <a:t>LGAD</a:t>
              </a:r>
              <a:r>
                <a:rPr lang="zh-CN" altLang="en-US" sz="1600" dirty="0">
                  <a:solidFill>
                    <a:srgbClr val="FFFF00"/>
                  </a:solidFill>
                  <a:latin typeface="Book Antiqua" panose="02040602050305030304" pitchFamily="18" charset="0"/>
                  <a:ea typeface="华文楷体" panose="02010600040101010101" pitchFamily="2" charset="-122"/>
                </a:rPr>
                <a:t>探测器在</a:t>
              </a:r>
              <a:r>
                <a:rPr lang="en-US" altLang="zh-CN" sz="1600" dirty="0">
                  <a:solidFill>
                    <a:srgbClr val="FFFF00"/>
                  </a:solidFill>
                  <a:latin typeface="Book Antiqua" panose="02040602050305030304" pitchFamily="18" charset="0"/>
                  <a:ea typeface="华文楷体" panose="02010600040101010101" pitchFamily="2" charset="-122"/>
                </a:rPr>
                <a:t>back-n</a:t>
              </a:r>
              <a:r>
                <a:rPr lang="zh-CN" altLang="en-US" sz="1600" dirty="0">
                  <a:solidFill>
                    <a:srgbClr val="FFFF00"/>
                  </a:solidFill>
                  <a:latin typeface="Book Antiqua" panose="02040602050305030304" pitchFamily="18" charset="0"/>
                  <a:ea typeface="华文楷体" panose="02010600040101010101" pitchFamily="2" charset="-122"/>
                </a:rPr>
                <a:t>束流测试</a:t>
              </a:r>
            </a:p>
          </p:txBody>
        </p:sp>
      </p:grpSp>
      <p:sp>
        <p:nvSpPr>
          <p:cNvPr id="11" name="文本框 10">
            <a:extLst>
              <a:ext uri="{FF2B5EF4-FFF2-40B4-BE49-F238E27FC236}">
                <a16:creationId xmlns:a16="http://schemas.microsoft.com/office/drawing/2014/main" id="{03CDAE33-7063-4F95-98C9-1B71E0225F0F}"/>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感谢高能所梁志均老师团队！</a:t>
            </a:r>
          </a:p>
        </p:txBody>
      </p:sp>
    </p:spTree>
    <p:extLst>
      <p:ext uri="{BB962C8B-B14F-4D97-AF65-F5344CB8AC3E}">
        <p14:creationId xmlns:p14="http://schemas.microsoft.com/office/powerpoint/2010/main" val="36084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9555DD-BA99-47C3-958A-76DF48C8C67A}"/>
              </a:ext>
            </a:extLst>
          </p:cNvPr>
          <p:cNvSpPr>
            <a:spLocks noGrp="1"/>
          </p:cNvSpPr>
          <p:nvPr>
            <p:ph type="title"/>
          </p:nvPr>
        </p:nvSpPr>
        <p:spPr/>
        <p:txBody>
          <a:bodyPr/>
          <a:lstStyle/>
          <a:p>
            <a:r>
              <a:rPr lang="en-US" altLang="zh-CN" dirty="0"/>
              <a:t>4.3 </a:t>
            </a:r>
            <a:r>
              <a:rPr lang="zh-CN" altLang="en-US" dirty="0"/>
              <a:t>触发测量系统</a:t>
            </a:r>
          </a:p>
        </p:txBody>
      </p:sp>
      <p:sp>
        <p:nvSpPr>
          <p:cNvPr id="4" name="灯片编号占位符 3">
            <a:extLst>
              <a:ext uri="{FF2B5EF4-FFF2-40B4-BE49-F238E27FC236}">
                <a16:creationId xmlns:a16="http://schemas.microsoft.com/office/drawing/2014/main" id="{828001B6-5FB7-4A4E-9B57-22AD2B71C7B4}"/>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17</a:t>
            </a:fld>
            <a:endParaRPr lang="zh-CN" altLang="en-US" dirty="0"/>
          </a:p>
        </p:txBody>
      </p:sp>
      <p:sp>
        <p:nvSpPr>
          <p:cNvPr id="5" name="文本框 4">
            <a:extLst>
              <a:ext uri="{FF2B5EF4-FFF2-40B4-BE49-F238E27FC236}">
                <a16:creationId xmlns:a16="http://schemas.microsoft.com/office/drawing/2014/main" id="{41080CB8-D151-4A7D-8576-B85D4BBCAB75}"/>
              </a:ext>
            </a:extLst>
          </p:cNvPr>
          <p:cNvSpPr txBox="1"/>
          <p:nvPr/>
        </p:nvSpPr>
        <p:spPr>
          <a:xfrm>
            <a:off x="668158" y="1121280"/>
            <a:ext cx="10644007"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400" dirty="0"/>
              <a:t>触发系统用于为用户探测器提供数据采集起始时间或事例编号信息。</a:t>
            </a:r>
            <a:endParaRPr lang="en-US" altLang="zh-CN" sz="2400" dirty="0"/>
          </a:p>
          <a:p>
            <a:pPr marL="285750" indent="-285750">
              <a:spcAft>
                <a:spcPts val="1200"/>
              </a:spcAft>
              <a:buFont typeface="Arial" panose="020B0604020202020204" pitchFamily="34" charset="0"/>
              <a:buChar char="•"/>
            </a:pPr>
            <a:r>
              <a:rPr lang="zh-CN" altLang="en-US" sz="2400" dirty="0"/>
              <a:t>探测器选用闪烁光纤</a:t>
            </a:r>
            <a:r>
              <a:rPr lang="en-US" altLang="zh-CN" sz="2400" dirty="0"/>
              <a:t>+FPMT</a:t>
            </a:r>
            <a:r>
              <a:rPr lang="zh-CN" altLang="en-US" sz="2400" dirty="0"/>
              <a:t>，能保证触发时间不大于</a:t>
            </a:r>
            <a:r>
              <a:rPr lang="en-US" altLang="zh-CN" sz="2400" dirty="0"/>
              <a:t>1ns</a:t>
            </a:r>
            <a:r>
              <a:rPr lang="zh-CN" altLang="en-US" sz="2400" dirty="0"/>
              <a:t>的时间分辨率。</a:t>
            </a:r>
            <a:endParaRPr lang="en-US" altLang="zh-CN" sz="2400" dirty="0"/>
          </a:p>
          <a:p>
            <a:pPr marL="285750" indent="-285750">
              <a:spcAft>
                <a:spcPts val="1200"/>
              </a:spcAft>
              <a:buFont typeface="Arial" panose="020B0604020202020204" pitchFamily="34" charset="0"/>
              <a:buChar char="•"/>
            </a:pPr>
            <a:r>
              <a:rPr lang="zh-CN" altLang="en-US" sz="2400" dirty="0"/>
              <a:t>为用户提供</a:t>
            </a:r>
            <a:r>
              <a:rPr lang="en-US" altLang="zh-CN" sz="2400" dirty="0"/>
              <a:t>TTL/NIM</a:t>
            </a:r>
            <a:r>
              <a:rPr lang="zh-CN" altLang="en-US" sz="2400" dirty="0"/>
              <a:t>等多种类型的脉冲触发信号。</a:t>
            </a:r>
          </a:p>
        </p:txBody>
      </p:sp>
      <p:pic>
        <p:nvPicPr>
          <p:cNvPr id="6" name="图片 5">
            <a:extLst>
              <a:ext uri="{FF2B5EF4-FFF2-40B4-BE49-F238E27FC236}">
                <a16:creationId xmlns:a16="http://schemas.microsoft.com/office/drawing/2014/main" id="{87C4028F-3A4C-4597-9E7B-69E7CFBB8D30}"/>
              </a:ext>
            </a:extLst>
          </p:cNvPr>
          <p:cNvPicPr>
            <a:picLocks noChangeAspect="1"/>
          </p:cNvPicPr>
          <p:nvPr/>
        </p:nvPicPr>
        <p:blipFill>
          <a:blip r:embed="rId4"/>
          <a:stretch>
            <a:fillRect/>
          </a:stretch>
        </p:blipFill>
        <p:spPr>
          <a:xfrm>
            <a:off x="555037" y="2763089"/>
            <a:ext cx="5220667" cy="3388283"/>
          </a:xfrm>
          <a:prstGeom prst="rect">
            <a:avLst/>
          </a:prstGeom>
        </p:spPr>
      </p:pic>
      <p:pic>
        <p:nvPicPr>
          <p:cNvPr id="7" name="图片 6">
            <a:extLst>
              <a:ext uri="{FF2B5EF4-FFF2-40B4-BE49-F238E27FC236}">
                <a16:creationId xmlns:a16="http://schemas.microsoft.com/office/drawing/2014/main" id="{46EB14A5-1F97-4E91-A0B7-EA0F886F0FBC}"/>
              </a:ext>
            </a:extLst>
          </p:cNvPr>
          <p:cNvPicPr>
            <a:picLocks noChangeAspect="1"/>
          </p:cNvPicPr>
          <p:nvPr>
            <p:custDataLst>
              <p:tags r:id="rId1"/>
            </p:custDataLst>
          </p:nvPr>
        </p:nvPicPr>
        <p:blipFill rotWithShape="1">
          <a:blip r:embed="rId5" cstate="print"/>
          <a:srcRect l="53606" r="9524"/>
          <a:stretch>
            <a:fillRect/>
          </a:stretch>
        </p:blipFill>
        <p:spPr>
          <a:xfrm>
            <a:off x="9079029" y="2922954"/>
            <a:ext cx="1992599" cy="3058056"/>
          </a:xfrm>
          <a:prstGeom prst="rect">
            <a:avLst/>
          </a:prstGeom>
        </p:spPr>
      </p:pic>
      <p:pic>
        <p:nvPicPr>
          <p:cNvPr id="8" name="图片 7">
            <a:extLst>
              <a:ext uri="{FF2B5EF4-FFF2-40B4-BE49-F238E27FC236}">
                <a16:creationId xmlns:a16="http://schemas.microsoft.com/office/drawing/2014/main" id="{26AF9CE0-3E34-4263-80E9-68EBDACFB8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591687" y="2299323"/>
            <a:ext cx="1603623" cy="2850886"/>
          </a:xfrm>
          <a:prstGeom prst="rect">
            <a:avLst/>
          </a:prstGeom>
        </p:spPr>
      </p:pic>
      <p:pic>
        <p:nvPicPr>
          <p:cNvPr id="9" name="图片 8">
            <a:extLst>
              <a:ext uri="{FF2B5EF4-FFF2-40B4-BE49-F238E27FC236}">
                <a16:creationId xmlns:a16="http://schemas.microsoft.com/office/drawing/2014/main" id="{208619CE-8726-42EF-9248-D65A0B29A54E}"/>
              </a:ext>
            </a:extLst>
          </p:cNvPr>
          <p:cNvPicPr>
            <a:picLocks noChangeAspect="1"/>
          </p:cNvPicPr>
          <p:nvPr>
            <p:custDataLst>
              <p:tags r:id="rId2"/>
            </p:custDataLst>
          </p:nvPr>
        </p:nvPicPr>
        <p:blipFill>
          <a:blip r:embed="rId7"/>
          <a:stretch>
            <a:fillRect/>
          </a:stretch>
        </p:blipFill>
        <p:spPr>
          <a:xfrm>
            <a:off x="5968054" y="4660282"/>
            <a:ext cx="2850887" cy="1320728"/>
          </a:xfrm>
          <a:prstGeom prst="rect">
            <a:avLst/>
          </a:prstGeom>
        </p:spPr>
      </p:pic>
      <p:sp>
        <p:nvSpPr>
          <p:cNvPr id="10" name="文本框 9">
            <a:extLst>
              <a:ext uri="{FF2B5EF4-FFF2-40B4-BE49-F238E27FC236}">
                <a16:creationId xmlns:a16="http://schemas.microsoft.com/office/drawing/2014/main" id="{D29DB1CE-2489-4AA8-BAC0-C2F09C4D100E}"/>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感谢高能所钱森老师团队！</a:t>
            </a:r>
          </a:p>
        </p:txBody>
      </p:sp>
    </p:spTree>
    <p:extLst>
      <p:ext uri="{BB962C8B-B14F-4D97-AF65-F5344CB8AC3E}">
        <p14:creationId xmlns:p14="http://schemas.microsoft.com/office/powerpoint/2010/main" val="413372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674EC-7CCB-4E30-B489-A7A984845BDE}"/>
              </a:ext>
            </a:extLst>
          </p:cNvPr>
          <p:cNvSpPr>
            <a:spLocks noGrp="1"/>
          </p:cNvSpPr>
          <p:nvPr>
            <p:ph type="title"/>
          </p:nvPr>
        </p:nvSpPr>
        <p:spPr/>
        <p:txBody>
          <a:bodyPr/>
          <a:lstStyle/>
          <a:p>
            <a:r>
              <a:rPr lang="en-US" altLang="zh-CN" dirty="0"/>
              <a:t>4.4 </a:t>
            </a:r>
            <a:r>
              <a:rPr lang="zh-CN" altLang="en-US" dirty="0"/>
              <a:t>触发逻辑单元</a:t>
            </a:r>
          </a:p>
        </p:txBody>
      </p:sp>
      <p:sp>
        <p:nvSpPr>
          <p:cNvPr id="4" name="灯片编号占位符 3">
            <a:extLst>
              <a:ext uri="{FF2B5EF4-FFF2-40B4-BE49-F238E27FC236}">
                <a16:creationId xmlns:a16="http://schemas.microsoft.com/office/drawing/2014/main" id="{7CAFFACE-BB66-42FA-B376-03B222E4DE9F}"/>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18</a:t>
            </a:fld>
            <a:endParaRPr lang="zh-CN" altLang="en-US" dirty="0"/>
          </a:p>
        </p:txBody>
      </p:sp>
      <p:sp>
        <p:nvSpPr>
          <p:cNvPr id="5" name="文本框 4">
            <a:extLst>
              <a:ext uri="{FF2B5EF4-FFF2-40B4-BE49-F238E27FC236}">
                <a16:creationId xmlns:a16="http://schemas.microsoft.com/office/drawing/2014/main" id="{70F6F766-489E-41CF-965B-78427C37C6A5}"/>
              </a:ext>
            </a:extLst>
          </p:cNvPr>
          <p:cNvSpPr txBox="1"/>
          <p:nvPr/>
        </p:nvSpPr>
        <p:spPr>
          <a:xfrm>
            <a:off x="499338" y="4033213"/>
            <a:ext cx="6902401" cy="201593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用户数据与终端探测系统数据需要实现事例级数据对齐。</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基于</a:t>
            </a:r>
            <a:r>
              <a:rPr lang="en-US" altLang="zh-CN" sz="2000" dirty="0">
                <a:solidFill>
                  <a:srgbClr val="000000"/>
                </a:solidFill>
                <a:latin typeface="华文中宋" panose="02010600040101010101" pitchFamily="2" charset="-122"/>
                <a:ea typeface="华文中宋" panose="02010600040101010101" pitchFamily="2" charset="-122"/>
              </a:rPr>
              <a:t>AIDA@DESY</a:t>
            </a:r>
            <a:r>
              <a:rPr lang="zh-CN" altLang="en-US" sz="2000" dirty="0">
                <a:solidFill>
                  <a:srgbClr val="000000"/>
                </a:solidFill>
                <a:latin typeface="华文中宋" panose="02010600040101010101" pitchFamily="2" charset="-122"/>
                <a:ea typeface="华文中宋" panose="02010600040101010101" pitchFamily="2" charset="-122"/>
              </a:rPr>
              <a:t>的技术方案，研发了</a:t>
            </a:r>
            <a:r>
              <a:rPr lang="en-US" altLang="zh-CN" sz="2000" dirty="0">
                <a:solidFill>
                  <a:srgbClr val="000000"/>
                </a:solidFill>
                <a:latin typeface="华文中宋" panose="02010600040101010101" pitchFamily="2" charset="-122"/>
                <a:ea typeface="华文中宋" panose="02010600040101010101" pitchFamily="2" charset="-122"/>
              </a:rPr>
              <a:t>HPES-TLU</a:t>
            </a:r>
            <a:r>
              <a:rPr lang="zh-CN" altLang="en-US" sz="2000" dirty="0">
                <a:solidFill>
                  <a:srgbClr val="000000"/>
                </a:solidFill>
                <a:latin typeface="华文中宋" panose="02010600040101010101" pitchFamily="2" charset="-122"/>
                <a:ea typeface="华文中宋" panose="02010600040101010101" pitchFamily="2" charset="-122"/>
              </a:rPr>
              <a:t>。</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触发逻辑单元（</a:t>
            </a:r>
            <a:r>
              <a:rPr lang="en-US" altLang="zh-CN" sz="2000" dirty="0">
                <a:solidFill>
                  <a:srgbClr val="000000"/>
                </a:solidFill>
                <a:latin typeface="华文中宋" panose="02010600040101010101" pitchFamily="2" charset="-122"/>
                <a:ea typeface="华文中宋" panose="02010600040101010101" pitchFamily="2" charset="-122"/>
              </a:rPr>
              <a:t>TLU</a:t>
            </a:r>
            <a:r>
              <a:rPr lang="zh-CN" altLang="en-US" sz="2000" dirty="0">
                <a:solidFill>
                  <a:srgbClr val="000000"/>
                </a:solidFill>
                <a:latin typeface="华文中宋" panose="02010600040101010101" pitchFamily="2" charset="-122"/>
                <a:ea typeface="华文中宋" panose="02010600040101010101" pitchFamily="2" charset="-122"/>
              </a:rPr>
              <a:t>）为</a:t>
            </a:r>
            <a:r>
              <a:rPr lang="en-US" altLang="zh-CN" sz="2000" dirty="0">
                <a:solidFill>
                  <a:srgbClr val="000000"/>
                </a:solidFill>
                <a:latin typeface="华文中宋" panose="02010600040101010101" pitchFamily="2" charset="-122"/>
                <a:ea typeface="华文中宋" panose="02010600040101010101" pitchFamily="2" charset="-122"/>
              </a:rPr>
              <a:t>HPES</a:t>
            </a:r>
            <a:r>
              <a:rPr lang="zh-CN" altLang="en-US" sz="2000" dirty="0">
                <a:solidFill>
                  <a:srgbClr val="000000"/>
                </a:solidFill>
                <a:latin typeface="华文中宋" panose="02010600040101010101" pitchFamily="2" charset="-122"/>
                <a:ea typeface="华文中宋" panose="02010600040101010101" pitchFamily="2" charset="-122"/>
              </a:rPr>
              <a:t>实现数据对齐提供参照。</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8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负责向各探测系统提供数字触发信号。</a:t>
            </a:r>
          </a:p>
        </p:txBody>
      </p:sp>
      <p:sp>
        <p:nvSpPr>
          <p:cNvPr id="6" name="左大括号 5">
            <a:extLst>
              <a:ext uri="{FF2B5EF4-FFF2-40B4-BE49-F238E27FC236}">
                <a16:creationId xmlns:a16="http://schemas.microsoft.com/office/drawing/2014/main" id="{99C274DE-2EBB-4E5C-829F-FEDF6664F0C3}"/>
              </a:ext>
            </a:extLst>
          </p:cNvPr>
          <p:cNvSpPr/>
          <p:nvPr/>
        </p:nvSpPr>
        <p:spPr>
          <a:xfrm>
            <a:off x="7189483" y="4788819"/>
            <a:ext cx="424511" cy="1118322"/>
          </a:xfrm>
          <a:prstGeom prst="leftBrace">
            <a:avLst>
              <a:gd name="adj1" fmla="val 52746"/>
              <a:gd name="adj2" fmla="val 4241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3D47808-365E-4C79-8021-DDF0CDE89CB3}"/>
              </a:ext>
            </a:extLst>
          </p:cNvPr>
          <p:cNvSpPr txBox="1"/>
          <p:nvPr/>
        </p:nvSpPr>
        <p:spPr>
          <a:xfrm>
            <a:off x="7769689" y="4686260"/>
            <a:ext cx="4273485"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b="1" dirty="0"/>
              <a:t>传递至少</a:t>
            </a:r>
            <a:r>
              <a:rPr lang="en-US" altLang="zh-CN" sz="2000" b="1" dirty="0">
                <a:solidFill>
                  <a:srgbClr val="3333FF"/>
                </a:solidFill>
              </a:rPr>
              <a:t>40</a:t>
            </a:r>
            <a:r>
              <a:rPr lang="zh-CN" altLang="en-US" sz="2000" b="1" dirty="0">
                <a:solidFill>
                  <a:srgbClr val="3333FF"/>
                </a:solidFill>
              </a:rPr>
              <a:t>位</a:t>
            </a:r>
            <a:r>
              <a:rPr lang="zh-CN" altLang="en-US" sz="2000" b="1" dirty="0"/>
              <a:t>的触发号</a:t>
            </a:r>
            <a:endParaRPr lang="en-US" altLang="zh-CN" sz="2000" b="1" dirty="0"/>
          </a:p>
          <a:p>
            <a:pPr marL="285750" indent="-285750">
              <a:spcAft>
                <a:spcPts val="1200"/>
              </a:spcAft>
              <a:buFont typeface="Arial" panose="020B0604020202020204" pitchFamily="34" charset="0"/>
              <a:buChar char="•"/>
            </a:pPr>
            <a:r>
              <a:rPr lang="zh-CN" altLang="en-US" sz="2000" b="1" dirty="0"/>
              <a:t>每个触发号传递时间小于</a:t>
            </a:r>
            <a:r>
              <a:rPr lang="en-US" altLang="zh-CN" sz="2000" b="1" dirty="0">
                <a:solidFill>
                  <a:srgbClr val="3333FF"/>
                </a:solidFill>
              </a:rPr>
              <a:t>410ns</a:t>
            </a:r>
          </a:p>
          <a:p>
            <a:pPr marL="285750" indent="-285750">
              <a:spcAft>
                <a:spcPts val="1200"/>
              </a:spcAft>
              <a:buFont typeface="Arial" panose="020B0604020202020204" pitchFamily="34" charset="0"/>
              <a:buChar char="•"/>
            </a:pPr>
            <a:r>
              <a:rPr lang="zh-CN" altLang="en-US" sz="2000" b="1" dirty="0">
                <a:solidFill>
                  <a:srgbClr val="3333FF"/>
                </a:solidFill>
              </a:rPr>
              <a:t>兼容</a:t>
            </a:r>
            <a:r>
              <a:rPr lang="en-US" altLang="zh-CN" sz="2000" b="1" dirty="0">
                <a:solidFill>
                  <a:srgbClr val="3333FF"/>
                </a:solidFill>
              </a:rPr>
              <a:t>AIDA</a:t>
            </a:r>
            <a:r>
              <a:rPr lang="zh-CN" altLang="en-US" sz="2000" b="1" dirty="0"/>
              <a:t>触发传递协议</a:t>
            </a:r>
          </a:p>
        </p:txBody>
      </p:sp>
      <p:pic>
        <p:nvPicPr>
          <p:cNvPr id="8" name="图片 7">
            <a:extLst>
              <a:ext uri="{FF2B5EF4-FFF2-40B4-BE49-F238E27FC236}">
                <a16:creationId xmlns:a16="http://schemas.microsoft.com/office/drawing/2014/main" id="{A8366477-52E8-4B2F-9AFF-4791BA1B6E8E}"/>
              </a:ext>
            </a:extLst>
          </p:cNvPr>
          <p:cNvPicPr>
            <a:picLocks noChangeAspect="1"/>
          </p:cNvPicPr>
          <p:nvPr/>
        </p:nvPicPr>
        <p:blipFill>
          <a:blip r:embed="rId2"/>
          <a:stretch>
            <a:fillRect/>
          </a:stretch>
        </p:blipFill>
        <p:spPr>
          <a:xfrm>
            <a:off x="526622" y="1029369"/>
            <a:ext cx="10876207" cy="2773920"/>
          </a:xfrm>
          <a:prstGeom prst="rect">
            <a:avLst/>
          </a:prstGeom>
        </p:spPr>
      </p:pic>
      <p:pic>
        <p:nvPicPr>
          <p:cNvPr id="9" name="图片 8">
            <a:extLst>
              <a:ext uri="{FF2B5EF4-FFF2-40B4-BE49-F238E27FC236}">
                <a16:creationId xmlns:a16="http://schemas.microsoft.com/office/drawing/2014/main" id="{4255F77C-E987-4E74-95F4-943F1611B215}"/>
              </a:ext>
            </a:extLst>
          </p:cNvPr>
          <p:cNvPicPr>
            <a:picLocks noChangeAspect="1"/>
          </p:cNvPicPr>
          <p:nvPr/>
        </p:nvPicPr>
        <p:blipFill rotWithShape="1">
          <a:blip r:embed="rId3" cstate="print"/>
          <a:srcRect t="9369"/>
          <a:stretch/>
        </p:blipFill>
        <p:spPr>
          <a:xfrm>
            <a:off x="8199322" y="2851270"/>
            <a:ext cx="3248943" cy="1552184"/>
          </a:xfrm>
          <a:prstGeom prst="rect">
            <a:avLst/>
          </a:prstGeom>
        </p:spPr>
      </p:pic>
      <p:sp>
        <p:nvSpPr>
          <p:cNvPr id="10" name="文本框 9">
            <a:extLst>
              <a:ext uri="{FF2B5EF4-FFF2-40B4-BE49-F238E27FC236}">
                <a16:creationId xmlns:a16="http://schemas.microsoft.com/office/drawing/2014/main" id="{6690907E-41D2-4D5D-82B3-5C00AE0ECD3D}"/>
              </a:ext>
            </a:extLst>
          </p:cNvPr>
          <p:cNvSpPr txBox="1"/>
          <p:nvPr/>
        </p:nvSpPr>
        <p:spPr>
          <a:xfrm>
            <a:off x="8199322" y="4003344"/>
            <a:ext cx="3469064" cy="400110"/>
          </a:xfrm>
          <a:prstGeom prst="rect">
            <a:avLst/>
          </a:prstGeom>
          <a:noFill/>
        </p:spPr>
        <p:txBody>
          <a:bodyPr wrap="square" rtlCol="0">
            <a:spAutoFit/>
          </a:bodyPr>
          <a:lstStyle/>
          <a:p>
            <a:r>
              <a:rPr lang="zh-CN" altLang="en-US" sz="2000" b="1" dirty="0">
                <a:solidFill>
                  <a:srgbClr val="FFFF00"/>
                </a:solidFill>
              </a:rPr>
              <a:t>已制作样机开展原理验证</a:t>
            </a:r>
          </a:p>
        </p:txBody>
      </p:sp>
      <p:sp>
        <p:nvSpPr>
          <p:cNvPr id="11" name="文本框 10">
            <a:extLst>
              <a:ext uri="{FF2B5EF4-FFF2-40B4-BE49-F238E27FC236}">
                <a16:creationId xmlns:a16="http://schemas.microsoft.com/office/drawing/2014/main" id="{00D8AB8F-2F69-4BCB-BA07-C7CBB9D477E6}"/>
              </a:ext>
            </a:extLst>
          </p:cNvPr>
          <p:cNvSpPr txBox="1"/>
          <p:nvPr/>
        </p:nvSpPr>
        <p:spPr>
          <a:xfrm>
            <a:off x="5241304" y="443060"/>
            <a:ext cx="4996206"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感谢郑州大学刘义、谷肖飞团队！</a:t>
            </a:r>
          </a:p>
        </p:txBody>
      </p:sp>
    </p:spTree>
    <p:extLst>
      <p:ext uri="{BB962C8B-B14F-4D97-AF65-F5344CB8AC3E}">
        <p14:creationId xmlns:p14="http://schemas.microsoft.com/office/powerpoint/2010/main" val="3443355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68B5575-BB20-4D1F-9750-CFE778B2AA91}"/>
              </a:ext>
            </a:extLst>
          </p:cNvPr>
          <p:cNvSpPr>
            <a:spLocks noGrp="1"/>
          </p:cNvSpPr>
          <p:nvPr>
            <p:ph type="title"/>
          </p:nvPr>
        </p:nvSpPr>
        <p:spPr/>
        <p:txBody>
          <a:bodyPr/>
          <a:lstStyle/>
          <a:p>
            <a:r>
              <a:rPr lang="en-US" altLang="zh-CN" dirty="0"/>
              <a:t>4.5 </a:t>
            </a:r>
            <a:r>
              <a:rPr lang="zh-CN" altLang="en-US" dirty="0"/>
              <a:t>共用电子学</a:t>
            </a:r>
          </a:p>
        </p:txBody>
      </p:sp>
      <p:sp>
        <p:nvSpPr>
          <p:cNvPr id="4" name="灯片编号占位符 3">
            <a:extLst>
              <a:ext uri="{FF2B5EF4-FFF2-40B4-BE49-F238E27FC236}">
                <a16:creationId xmlns:a16="http://schemas.microsoft.com/office/drawing/2014/main" id="{AF559C37-5CAD-460A-9DE8-DE93B0B16F09}"/>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19</a:t>
            </a:fld>
            <a:endParaRPr lang="zh-CN" altLang="en-US" dirty="0"/>
          </a:p>
        </p:txBody>
      </p:sp>
      <p:sp>
        <p:nvSpPr>
          <p:cNvPr id="5" name="文本框 4">
            <a:extLst>
              <a:ext uri="{FF2B5EF4-FFF2-40B4-BE49-F238E27FC236}">
                <a16:creationId xmlns:a16="http://schemas.microsoft.com/office/drawing/2014/main" id="{E5118868-BC95-436E-BACF-6A034905B0C1}"/>
              </a:ext>
            </a:extLst>
          </p:cNvPr>
          <p:cNvSpPr txBox="1"/>
          <p:nvPr/>
        </p:nvSpPr>
        <p:spPr>
          <a:xfrm>
            <a:off x="559514" y="1102587"/>
            <a:ext cx="7676236" cy="17851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zh-CN" sz="2000" dirty="0">
                <a:solidFill>
                  <a:srgbClr val="000000"/>
                </a:solidFill>
                <a:latin typeface="Century"/>
              </a:rPr>
              <a:t>HPES</a:t>
            </a:r>
            <a:r>
              <a:rPr lang="zh-CN" altLang="en-US" sz="2000" dirty="0">
                <a:solidFill>
                  <a:srgbClr val="000000"/>
                </a:solidFill>
                <a:latin typeface="Century"/>
              </a:rPr>
              <a:t>的共用电子学的作用：</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为用户提供一个易用的数据读出方案。</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尽可能统一用户数据格式，便于</a:t>
            </a:r>
            <a:r>
              <a:rPr lang="en-US" altLang="zh-CN" sz="2000" dirty="0">
                <a:solidFill>
                  <a:srgbClr val="000000"/>
                </a:solidFill>
                <a:latin typeface="Century"/>
              </a:rPr>
              <a:t>DAQ</a:t>
            </a:r>
            <a:r>
              <a:rPr lang="zh-CN" altLang="en-US" sz="2000" dirty="0">
                <a:solidFill>
                  <a:srgbClr val="000000"/>
                </a:solidFill>
                <a:latin typeface="Century"/>
              </a:rPr>
              <a:t>与数据储存。</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提高</a:t>
            </a:r>
            <a:r>
              <a:rPr lang="en-US" altLang="zh-CN" sz="2000" dirty="0">
                <a:solidFill>
                  <a:srgbClr val="000000"/>
                </a:solidFill>
                <a:latin typeface="Century"/>
              </a:rPr>
              <a:t>HPES</a:t>
            </a:r>
            <a:r>
              <a:rPr lang="zh-CN" altLang="en-US" sz="2000" dirty="0">
                <a:solidFill>
                  <a:srgbClr val="000000"/>
                </a:solidFill>
                <a:latin typeface="Century"/>
              </a:rPr>
              <a:t>的用户友好性。</a:t>
            </a:r>
            <a:endParaRPr lang="en-US" altLang="zh-CN" sz="2000" dirty="0">
              <a:solidFill>
                <a:srgbClr val="000000"/>
              </a:solidFill>
              <a:latin typeface="Century"/>
            </a:endParaRPr>
          </a:p>
        </p:txBody>
      </p:sp>
      <p:sp>
        <p:nvSpPr>
          <p:cNvPr id="6" name="左大括号 5">
            <a:extLst>
              <a:ext uri="{FF2B5EF4-FFF2-40B4-BE49-F238E27FC236}">
                <a16:creationId xmlns:a16="http://schemas.microsoft.com/office/drawing/2014/main" id="{17A0AECF-04C2-43ED-84B6-78CB3B09DCF4}"/>
              </a:ext>
            </a:extLst>
          </p:cNvPr>
          <p:cNvSpPr/>
          <p:nvPr/>
        </p:nvSpPr>
        <p:spPr>
          <a:xfrm>
            <a:off x="7330817" y="1553604"/>
            <a:ext cx="299537" cy="1323439"/>
          </a:xfrm>
          <a:prstGeom prst="leftBrace">
            <a:avLst>
              <a:gd name="adj1" fmla="val 63435"/>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B5FD355-B96A-4EE0-92F5-90BF62B8F38F}"/>
              </a:ext>
            </a:extLst>
          </p:cNvPr>
          <p:cNvSpPr txBox="1"/>
          <p:nvPr/>
        </p:nvSpPr>
        <p:spPr>
          <a:xfrm>
            <a:off x="7705769" y="1409944"/>
            <a:ext cx="3970804"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dirty="0"/>
              <a:t>波形采集，便于多样化数据分析</a:t>
            </a:r>
            <a:endParaRPr lang="en-US" altLang="zh-CN" dirty="0"/>
          </a:p>
          <a:p>
            <a:pPr marL="285750" indent="-285750">
              <a:spcAft>
                <a:spcPts val="1200"/>
              </a:spcAft>
              <a:buFont typeface="Arial" panose="020B0604020202020204" pitchFamily="34" charset="0"/>
              <a:buChar char="•"/>
            </a:pPr>
            <a:r>
              <a:rPr lang="en-US" altLang="zh-CN" dirty="0"/>
              <a:t>&gt; 0.5 </a:t>
            </a:r>
            <a:r>
              <a:rPr lang="en-US" altLang="zh-CN" dirty="0" err="1"/>
              <a:t>Gsps</a:t>
            </a:r>
            <a:r>
              <a:rPr lang="zh-CN" altLang="en-US" dirty="0"/>
              <a:t>采样率</a:t>
            </a:r>
            <a:endParaRPr lang="en-US" altLang="zh-CN" dirty="0"/>
          </a:p>
          <a:p>
            <a:pPr marL="285750" indent="-285750">
              <a:spcAft>
                <a:spcPts val="1200"/>
              </a:spcAft>
              <a:buFont typeface="Arial" panose="020B0604020202020204" pitchFamily="34" charset="0"/>
              <a:buChar char="•"/>
            </a:pPr>
            <a:r>
              <a:rPr lang="zh-CN" altLang="en-US" dirty="0"/>
              <a:t>提供多种触发条件</a:t>
            </a:r>
            <a:endParaRPr lang="en-US" altLang="zh-CN" dirty="0"/>
          </a:p>
          <a:p>
            <a:pPr marL="285750" indent="-285750">
              <a:spcAft>
                <a:spcPts val="1200"/>
              </a:spcAft>
              <a:buFont typeface="Arial" panose="020B0604020202020204" pitchFamily="34" charset="0"/>
              <a:buChar char="•"/>
            </a:pPr>
            <a:r>
              <a:rPr lang="zh-CN" altLang="en-US" dirty="0"/>
              <a:t>研发成本低</a:t>
            </a:r>
          </a:p>
        </p:txBody>
      </p:sp>
      <p:pic>
        <p:nvPicPr>
          <p:cNvPr id="8" name="图片 7">
            <a:extLst>
              <a:ext uri="{FF2B5EF4-FFF2-40B4-BE49-F238E27FC236}">
                <a16:creationId xmlns:a16="http://schemas.microsoft.com/office/drawing/2014/main" id="{3B1B497F-8BD4-4D0E-9CA7-8FBE418DD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973" y="3094465"/>
            <a:ext cx="3898502" cy="2923876"/>
          </a:xfrm>
          <a:prstGeom prst="rect">
            <a:avLst/>
          </a:prstGeom>
        </p:spPr>
      </p:pic>
      <p:sp>
        <p:nvSpPr>
          <p:cNvPr id="9" name="文本框 8">
            <a:extLst>
              <a:ext uri="{FF2B5EF4-FFF2-40B4-BE49-F238E27FC236}">
                <a16:creationId xmlns:a16="http://schemas.microsoft.com/office/drawing/2014/main" id="{21BBD7DB-2D8D-4867-8605-C43110910246}"/>
              </a:ext>
            </a:extLst>
          </p:cNvPr>
          <p:cNvSpPr txBox="1"/>
          <p:nvPr/>
        </p:nvSpPr>
        <p:spPr>
          <a:xfrm>
            <a:off x="5040293" y="3257490"/>
            <a:ext cx="6997736"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solidFill>
                  <a:srgbClr val="000000"/>
                </a:solidFill>
                <a:latin typeface="Century"/>
              </a:rPr>
              <a:t>基于白光共用电子学框架，搭建用于</a:t>
            </a:r>
            <a:r>
              <a:rPr lang="en-US" altLang="zh-CN" sz="2000" dirty="0">
                <a:solidFill>
                  <a:srgbClr val="000000"/>
                </a:solidFill>
                <a:latin typeface="Century"/>
              </a:rPr>
              <a:t>HPES</a:t>
            </a:r>
            <a:r>
              <a:rPr lang="zh-CN" altLang="en-US" sz="2000" dirty="0">
                <a:solidFill>
                  <a:srgbClr val="000000"/>
                </a:solidFill>
                <a:latin typeface="Century"/>
              </a:rPr>
              <a:t>的用户电子学设备。</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波形采集性能：</a:t>
            </a:r>
            <a:r>
              <a:rPr lang="en-US" altLang="zh-CN" sz="2000" dirty="0">
                <a:solidFill>
                  <a:srgbClr val="000000"/>
                </a:solidFill>
                <a:latin typeface="Century"/>
              </a:rPr>
              <a:t>1 </a:t>
            </a:r>
            <a:r>
              <a:rPr lang="en-US" altLang="zh-CN" sz="2000" dirty="0" err="1">
                <a:solidFill>
                  <a:srgbClr val="000000"/>
                </a:solidFill>
                <a:latin typeface="Century"/>
              </a:rPr>
              <a:t>Gsps</a:t>
            </a:r>
            <a:r>
              <a:rPr lang="zh-CN" altLang="en-US" sz="2000" dirty="0">
                <a:solidFill>
                  <a:srgbClr val="000000"/>
                </a:solidFill>
                <a:latin typeface="Century"/>
              </a:rPr>
              <a:t>，</a:t>
            </a:r>
            <a:r>
              <a:rPr lang="en-US" altLang="zh-CN" sz="2000" dirty="0">
                <a:solidFill>
                  <a:srgbClr val="000000"/>
                </a:solidFill>
                <a:latin typeface="Century"/>
              </a:rPr>
              <a:t>0.5 GHz</a:t>
            </a:r>
            <a:r>
              <a:rPr lang="zh-CN" altLang="en-US" sz="2000" dirty="0">
                <a:solidFill>
                  <a:srgbClr val="000000"/>
                </a:solidFill>
                <a:latin typeface="Century"/>
              </a:rPr>
              <a:t>，无死时间连续读出。</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多种触发条件设置：</a:t>
            </a:r>
            <a:r>
              <a:rPr lang="zh-CN" altLang="en-US" dirty="0">
                <a:solidFill>
                  <a:srgbClr val="000000"/>
                </a:solidFill>
                <a:latin typeface="Century"/>
              </a:rPr>
              <a:t>阈值、脉宽、极性、时间窗口</a:t>
            </a:r>
            <a:endParaRPr lang="en-US" altLang="zh-CN"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适用于无需触发号的多通道、复杂测试需求：</a:t>
            </a:r>
            <a:endParaRPr lang="en-US" altLang="zh-CN" sz="2000"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常见探测器波形采样</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多通道谱仪实验</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en-US" altLang="zh-CN" dirty="0">
                <a:solidFill>
                  <a:srgbClr val="000000"/>
                </a:solidFill>
                <a:latin typeface="Century"/>
              </a:rPr>
              <a:t>……</a:t>
            </a:r>
          </a:p>
        </p:txBody>
      </p:sp>
      <p:sp>
        <p:nvSpPr>
          <p:cNvPr id="10" name="文本框 9">
            <a:extLst>
              <a:ext uri="{FF2B5EF4-FFF2-40B4-BE49-F238E27FC236}">
                <a16:creationId xmlns:a16="http://schemas.microsoft.com/office/drawing/2014/main" id="{0BD7BA60-10DC-463C-A5E4-E584FBF3188B}"/>
              </a:ext>
            </a:extLst>
          </p:cNvPr>
          <p:cNvSpPr txBox="1"/>
          <p:nvPr/>
        </p:nvSpPr>
        <p:spPr>
          <a:xfrm>
            <a:off x="6334812" y="443060"/>
            <a:ext cx="3902697" cy="461665"/>
          </a:xfrm>
          <a:prstGeom prst="rect">
            <a:avLst/>
          </a:prstGeom>
          <a:noFill/>
        </p:spPr>
        <p:txBody>
          <a:bodyPr wrap="square" rtlCol="0">
            <a:spAutoFit/>
          </a:bodyPr>
          <a:lstStyle/>
          <a:p>
            <a:pPr algn="l"/>
            <a:r>
              <a:rPr lang="zh-CN" altLang="en-US" sz="2400" dirty="0">
                <a:highlight>
                  <a:srgbClr val="FFFF00"/>
                </a:highlight>
                <a:latin typeface="Book Antiqua" panose="02040602050305030304" pitchFamily="18" charset="0"/>
                <a:ea typeface="华文楷体" panose="02010600040101010101" pitchFamily="2" charset="-122"/>
              </a:rPr>
              <a:t>感谢中科采象科技有限公司！</a:t>
            </a:r>
          </a:p>
        </p:txBody>
      </p:sp>
    </p:spTree>
    <p:extLst>
      <p:ext uri="{BB962C8B-B14F-4D97-AF65-F5344CB8AC3E}">
        <p14:creationId xmlns:p14="http://schemas.microsoft.com/office/powerpoint/2010/main" val="26623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17009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CSNS</a:t>
            </a:r>
            <a:r>
              <a:rPr lang="zh-CN" altLang="en-US" sz="3200" dirty="0">
                <a:latin typeface="Book Antiqua" panose="02040602050305030304" pitchFamily="18" charset="0"/>
                <a:ea typeface="华文楷体" panose="02010600040101010101" pitchFamily="2" charset="-122"/>
              </a:rPr>
              <a:t>与</a:t>
            </a: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介绍</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高能质子的用途</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的束流参数</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的探测器系统</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总结</a:t>
            </a:r>
            <a:endParaRPr lang="en-US" altLang="zh-CN" sz="3200"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72896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1371068-4999-4830-A79A-AB6407504CBC}"/>
              </a:ext>
            </a:extLst>
          </p:cNvPr>
          <p:cNvSpPr/>
          <p:nvPr/>
        </p:nvSpPr>
        <p:spPr>
          <a:xfrm>
            <a:off x="8908330" y="857839"/>
            <a:ext cx="3283670" cy="5571537"/>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 name="内容占位符 1">
            <a:extLst>
              <a:ext uri="{FF2B5EF4-FFF2-40B4-BE49-F238E27FC236}">
                <a16:creationId xmlns:a16="http://schemas.microsoft.com/office/drawing/2014/main" id="{ADB3C48D-B388-4732-9785-E05203454264}"/>
              </a:ext>
            </a:extLst>
          </p:cNvPr>
          <p:cNvSpPr>
            <a:spLocks noGrp="1"/>
          </p:cNvSpPr>
          <p:nvPr>
            <p:ph idx="1"/>
          </p:nvPr>
        </p:nvSpPr>
        <p:spPr>
          <a:xfrm>
            <a:off x="424229" y="1038226"/>
            <a:ext cx="8182443" cy="5138738"/>
          </a:xfrm>
        </p:spPr>
        <p:txBody>
          <a:bodyPr>
            <a:normAutofit/>
          </a:bodyPr>
          <a:lstStyle/>
          <a:p>
            <a:pPr>
              <a:spcBef>
                <a:spcPts val="0"/>
              </a:spcBef>
              <a:spcAft>
                <a:spcPts val="1200"/>
              </a:spcAft>
            </a:pPr>
            <a:r>
              <a:rPr lang="en-US" altLang="zh-CN" sz="2400" dirty="0"/>
              <a:t>CSNS-II</a:t>
            </a:r>
            <a:r>
              <a:rPr lang="zh-CN" altLang="en-US" sz="2400" dirty="0"/>
              <a:t>工程预计</a:t>
            </a:r>
            <a:r>
              <a:rPr lang="en-US" altLang="zh-CN" sz="2400" dirty="0"/>
              <a:t>29</a:t>
            </a:r>
            <a:r>
              <a:rPr lang="zh-CN" altLang="en-US" sz="2400" dirty="0"/>
              <a:t>年建成我国首条</a:t>
            </a:r>
            <a:r>
              <a:rPr lang="en-US" altLang="zh-CN" sz="2400" dirty="0"/>
              <a:t>1.6 GeV</a:t>
            </a:r>
            <a:r>
              <a:rPr lang="zh-CN" altLang="en-US" sz="2400" dirty="0"/>
              <a:t>质子测试束。</a:t>
            </a:r>
            <a:endParaRPr lang="en-US" altLang="zh-CN" sz="2400" dirty="0"/>
          </a:p>
          <a:p>
            <a:pPr>
              <a:spcBef>
                <a:spcPts val="0"/>
              </a:spcBef>
              <a:spcAft>
                <a:spcPts val="1200"/>
              </a:spcAft>
            </a:pPr>
            <a:r>
              <a:rPr lang="zh-CN" altLang="en-US" sz="2400" dirty="0"/>
              <a:t>该束流能根据用户需求，提供准单粒子束流和辐照束流。预期在先进探测器研发和微纳芯片系统抗辐照加固研究发挥重要作用。</a:t>
            </a:r>
            <a:endParaRPr lang="en-US" altLang="zh-CN" sz="2400" dirty="0"/>
          </a:p>
          <a:p>
            <a:pPr>
              <a:spcBef>
                <a:spcPts val="0"/>
              </a:spcBef>
              <a:spcAft>
                <a:spcPts val="1200"/>
              </a:spcAft>
            </a:pPr>
            <a:r>
              <a:rPr lang="zh-CN" altLang="en-US" sz="2400" dirty="0"/>
              <a:t>为协助用户更好地完成实验，</a:t>
            </a:r>
            <a:r>
              <a:rPr lang="en-US" altLang="zh-CN" sz="2400" dirty="0"/>
              <a:t>HPES</a:t>
            </a:r>
            <a:r>
              <a:rPr lang="zh-CN" altLang="en-US" sz="2400" dirty="0"/>
              <a:t>配建了多套终端设备：</a:t>
            </a:r>
            <a:endParaRPr lang="en-US" altLang="zh-CN" sz="2400" dirty="0"/>
          </a:p>
          <a:p>
            <a:pPr lvl="1">
              <a:spcBef>
                <a:spcPts val="0"/>
              </a:spcBef>
              <a:spcAft>
                <a:spcPts val="1200"/>
              </a:spcAft>
            </a:pPr>
            <a:r>
              <a:rPr lang="zh-CN" altLang="en-US" sz="2000" dirty="0"/>
              <a:t>束流望远镜</a:t>
            </a:r>
            <a:endParaRPr lang="en-US" altLang="zh-CN" sz="2000" dirty="0"/>
          </a:p>
          <a:p>
            <a:pPr lvl="1">
              <a:spcBef>
                <a:spcPts val="0"/>
              </a:spcBef>
              <a:spcAft>
                <a:spcPts val="1200"/>
              </a:spcAft>
            </a:pPr>
            <a:r>
              <a:rPr lang="zh-CN" altLang="en-US" sz="2000" dirty="0"/>
              <a:t>能量测量系统</a:t>
            </a:r>
            <a:endParaRPr lang="en-US" altLang="zh-CN" sz="2000" dirty="0"/>
          </a:p>
          <a:p>
            <a:pPr lvl="1">
              <a:spcBef>
                <a:spcPts val="0"/>
              </a:spcBef>
              <a:spcAft>
                <a:spcPts val="1200"/>
              </a:spcAft>
            </a:pPr>
            <a:r>
              <a:rPr lang="zh-CN" altLang="en-US" sz="2000" dirty="0"/>
              <a:t>触发系统</a:t>
            </a:r>
            <a:r>
              <a:rPr lang="en-US" altLang="zh-CN" sz="2000" dirty="0"/>
              <a:t>+</a:t>
            </a:r>
            <a:r>
              <a:rPr lang="zh-CN" altLang="en-US" sz="2000" dirty="0"/>
              <a:t>触发逻辑单元</a:t>
            </a:r>
            <a:endParaRPr lang="en-US" altLang="zh-CN" sz="2000" dirty="0"/>
          </a:p>
          <a:p>
            <a:pPr lvl="1">
              <a:spcBef>
                <a:spcPts val="0"/>
              </a:spcBef>
              <a:spcAft>
                <a:spcPts val="1200"/>
              </a:spcAft>
            </a:pPr>
            <a:r>
              <a:rPr lang="zh-CN" altLang="en-US" sz="2000" dirty="0"/>
              <a:t>用户共用电子学</a:t>
            </a:r>
            <a:endParaRPr lang="en-US" altLang="zh-CN" sz="2000" dirty="0"/>
          </a:p>
          <a:p>
            <a:pPr>
              <a:spcBef>
                <a:spcPts val="0"/>
              </a:spcBef>
              <a:spcAft>
                <a:spcPts val="1200"/>
              </a:spcAft>
            </a:pPr>
            <a:r>
              <a:rPr lang="zh-CN" altLang="en-US" sz="2400" dirty="0"/>
              <a:t>欢迎全国各地的同事为我们的工作提供宝贵建议！</a:t>
            </a:r>
            <a:endParaRPr lang="en-US" altLang="zh-CN" sz="2400" dirty="0"/>
          </a:p>
          <a:p>
            <a:pPr>
              <a:spcBef>
                <a:spcPts val="0"/>
              </a:spcBef>
              <a:spcAft>
                <a:spcPts val="1200"/>
              </a:spcAft>
            </a:pPr>
            <a:r>
              <a:rPr lang="zh-CN" altLang="en-US" sz="2400" dirty="0"/>
              <a:t>我们欢迎任何新的研究思路、研究内容、研究需求！</a:t>
            </a:r>
            <a:endParaRPr lang="en-US" altLang="zh-CN" sz="2400" dirty="0"/>
          </a:p>
        </p:txBody>
      </p:sp>
      <p:sp>
        <p:nvSpPr>
          <p:cNvPr id="3" name="标题 2">
            <a:extLst>
              <a:ext uri="{FF2B5EF4-FFF2-40B4-BE49-F238E27FC236}">
                <a16:creationId xmlns:a16="http://schemas.microsoft.com/office/drawing/2014/main" id="{9B5D4AA1-DC61-470D-B2CE-6D3A0937F146}"/>
              </a:ext>
            </a:extLst>
          </p:cNvPr>
          <p:cNvSpPr>
            <a:spLocks noGrp="1"/>
          </p:cNvSpPr>
          <p:nvPr>
            <p:ph type="title"/>
          </p:nvPr>
        </p:nvSpPr>
        <p:spPr/>
        <p:txBody>
          <a:bodyPr/>
          <a:lstStyle/>
          <a:p>
            <a:r>
              <a:rPr lang="en-US" altLang="zh-CN" dirty="0"/>
              <a:t>5. </a:t>
            </a:r>
            <a:r>
              <a:rPr lang="zh-CN" altLang="en-US" dirty="0"/>
              <a:t>总结</a:t>
            </a:r>
          </a:p>
        </p:txBody>
      </p:sp>
      <p:sp>
        <p:nvSpPr>
          <p:cNvPr id="4" name="灯片编号占位符 3">
            <a:extLst>
              <a:ext uri="{FF2B5EF4-FFF2-40B4-BE49-F238E27FC236}">
                <a16:creationId xmlns:a16="http://schemas.microsoft.com/office/drawing/2014/main" id="{A1E50A23-0406-49A1-8D3F-3B9F8D7E40AE}"/>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20</a:t>
            </a:fld>
            <a:endParaRPr lang="zh-CN" altLang="en-US" dirty="0"/>
          </a:p>
        </p:txBody>
      </p:sp>
      <p:pic>
        <p:nvPicPr>
          <p:cNvPr id="6" name="图片 5">
            <a:extLst>
              <a:ext uri="{FF2B5EF4-FFF2-40B4-BE49-F238E27FC236}">
                <a16:creationId xmlns:a16="http://schemas.microsoft.com/office/drawing/2014/main" id="{49CE9C6F-078E-453C-B92B-A9CD61A2DC46}"/>
              </a:ext>
            </a:extLst>
          </p:cNvPr>
          <p:cNvPicPr>
            <a:picLocks noChangeAspect="1"/>
          </p:cNvPicPr>
          <p:nvPr/>
        </p:nvPicPr>
        <p:blipFill>
          <a:blip r:embed="rId2"/>
          <a:stretch>
            <a:fillRect/>
          </a:stretch>
        </p:blipFill>
        <p:spPr>
          <a:xfrm>
            <a:off x="9427160" y="1865978"/>
            <a:ext cx="1768360" cy="1741617"/>
          </a:xfrm>
          <a:prstGeom prst="rect">
            <a:avLst/>
          </a:prstGeom>
        </p:spPr>
      </p:pic>
      <p:sp>
        <p:nvSpPr>
          <p:cNvPr id="7" name="文本框 6">
            <a:extLst>
              <a:ext uri="{FF2B5EF4-FFF2-40B4-BE49-F238E27FC236}">
                <a16:creationId xmlns:a16="http://schemas.microsoft.com/office/drawing/2014/main" id="{29ED5E2F-48AB-495A-8881-13589A5C152A}"/>
              </a:ext>
            </a:extLst>
          </p:cNvPr>
          <p:cNvSpPr txBox="1"/>
          <p:nvPr/>
        </p:nvSpPr>
        <p:spPr>
          <a:xfrm>
            <a:off x="9100006" y="4053231"/>
            <a:ext cx="2978870" cy="1661993"/>
          </a:xfrm>
          <a:prstGeom prst="rect">
            <a:avLst/>
          </a:prstGeom>
          <a:noFill/>
        </p:spPr>
        <p:txBody>
          <a:bodyPr wrap="square" rtlCol="0">
            <a:spAutoFit/>
          </a:bodyPr>
          <a:lstStyle/>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联系人：郭宇航</a:t>
            </a:r>
            <a:endParaRPr lang="en-US" altLang="zh-CN" b="1" dirty="0">
              <a:solidFill>
                <a:schemeClr val="bg1"/>
              </a:solidFill>
              <a:latin typeface="Book Antiqua" panose="02040602050305030304" pitchFamily="18" charset="0"/>
              <a:ea typeface="华文楷体" panose="02010600040101010101" pitchFamily="2" charset="-122"/>
            </a:endParaRP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电    话：</a:t>
            </a:r>
            <a:r>
              <a:rPr lang="en-US" altLang="zh-CN" b="1" dirty="0">
                <a:solidFill>
                  <a:schemeClr val="bg1"/>
                </a:solidFill>
                <a:latin typeface="Book Antiqua" panose="02040602050305030304" pitchFamily="18" charset="0"/>
                <a:ea typeface="华文楷体" panose="02010600040101010101" pitchFamily="2" charset="-122"/>
              </a:rPr>
              <a:t>18392181025</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邮    件：</a:t>
            </a:r>
            <a:r>
              <a:rPr lang="en-US" altLang="zh-CN" b="1" dirty="0">
                <a:solidFill>
                  <a:schemeClr val="bg1"/>
                </a:solidFill>
                <a:latin typeface="Book Antiqua" panose="02040602050305030304" pitchFamily="18" charset="0"/>
                <a:ea typeface="华文楷体" panose="02010600040101010101" pitchFamily="2" charset="-122"/>
              </a:rPr>
              <a:t>guoyh@ihep.ac.cn</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欢迎扫码添加我的微信</a:t>
            </a:r>
          </a:p>
        </p:txBody>
      </p:sp>
    </p:spTree>
    <p:extLst>
      <p:ext uri="{BB962C8B-B14F-4D97-AF65-F5344CB8AC3E}">
        <p14:creationId xmlns:p14="http://schemas.microsoft.com/office/powerpoint/2010/main" val="2686211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371A5B3-CAD4-175B-0713-704C1E1C0EAB}"/>
              </a:ext>
            </a:extLst>
          </p:cNvPr>
          <p:cNvGrpSpPr/>
          <p:nvPr/>
        </p:nvGrpSpPr>
        <p:grpSpPr>
          <a:xfrm>
            <a:off x="494577" y="2061480"/>
            <a:ext cx="4320000" cy="4320000"/>
            <a:chOff x="494577" y="1269000"/>
            <a:chExt cx="4320000" cy="4320000"/>
          </a:xfrm>
        </p:grpSpPr>
        <p:grpSp>
          <p:nvGrpSpPr>
            <p:cNvPr id="10" name="组合 9">
              <a:extLst>
                <a:ext uri="{FF2B5EF4-FFF2-40B4-BE49-F238E27FC236}">
                  <a16:creationId xmlns:a16="http://schemas.microsoft.com/office/drawing/2014/main" id="{75FA68BC-CBCC-7AA0-2A9C-2D99EC14FDE3}"/>
                </a:ext>
              </a:extLst>
            </p:cNvPr>
            <p:cNvGrpSpPr/>
            <p:nvPr/>
          </p:nvGrpSpPr>
          <p:grpSpPr>
            <a:xfrm>
              <a:off x="494577" y="1269000"/>
              <a:ext cx="4320000" cy="4320000"/>
              <a:chOff x="2918123" y="552042"/>
              <a:chExt cx="4320000" cy="4320000"/>
            </a:xfrm>
          </p:grpSpPr>
          <p:sp>
            <p:nvSpPr>
              <p:cNvPr id="6" name="圆: 空心 5">
                <a:extLst>
                  <a:ext uri="{FF2B5EF4-FFF2-40B4-BE49-F238E27FC236}">
                    <a16:creationId xmlns:a16="http://schemas.microsoft.com/office/drawing/2014/main" id="{E1A3DF3A-1E33-8209-DF47-F7DCC1D62F9F}"/>
                  </a:ext>
                </a:extLst>
              </p:cNvPr>
              <p:cNvSpPr/>
              <p:nvPr/>
            </p:nvSpPr>
            <p:spPr>
              <a:xfrm>
                <a:off x="2918123" y="552042"/>
                <a:ext cx="4320000" cy="4320000"/>
              </a:xfrm>
              <a:prstGeom prst="donut">
                <a:avLst>
                  <a:gd name="adj" fmla="val 35905"/>
                </a:avLst>
              </a:pr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9" name="图片 8">
                <a:extLst>
                  <a:ext uri="{FF2B5EF4-FFF2-40B4-BE49-F238E27FC236}">
                    <a16:creationId xmlns:a16="http://schemas.microsoft.com/office/drawing/2014/main" id="{FEF40F65-C968-888C-4E18-93A7E3BC008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4561932" y="1602565"/>
                <a:ext cx="808863" cy="468000"/>
              </a:xfrm>
              <a:prstGeom prst="rect">
                <a:avLst/>
              </a:prstGeom>
            </p:spPr>
          </p:pic>
          <p:sp>
            <p:nvSpPr>
              <p:cNvPr id="7" name="圆: 空心 6">
                <a:extLst>
                  <a:ext uri="{FF2B5EF4-FFF2-40B4-BE49-F238E27FC236}">
                    <a16:creationId xmlns:a16="http://schemas.microsoft.com/office/drawing/2014/main" id="{C3258765-6D65-A289-CE24-A79B4A25F39D}"/>
                  </a:ext>
                </a:extLst>
              </p:cNvPr>
              <p:cNvSpPr/>
              <p:nvPr/>
            </p:nvSpPr>
            <p:spPr>
              <a:xfrm>
                <a:off x="2918123" y="552042"/>
                <a:ext cx="4320000" cy="4320000"/>
              </a:xfrm>
              <a:prstGeom prst="donut">
                <a:avLst>
                  <a:gd name="adj" fmla="val 35905"/>
                </a:avLst>
              </a:prstGeom>
              <a:blipFill>
                <a:blip r:embed="rId4">
                  <a:extLst>
                    <a:ext uri="{BEBA8EAE-BF5A-486C-A8C5-ECC9F3942E4B}">
                      <a14:imgProps xmlns:a14="http://schemas.microsoft.com/office/drawing/2010/main">
                        <a14:imgLayer r:embed="rId5">
                          <a14:imgEffect>
                            <a14:artisticTexturizer scaling="100"/>
                          </a14:imgEffect>
                        </a14:imgLayer>
                      </a14:imgProps>
                    </a:ext>
                  </a:extLst>
                </a:blip>
                <a:stretch>
                  <a:fillRect l="1" t="-14578" r="-102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 name="文本框 7">
                <a:extLst>
                  <a:ext uri="{FF2B5EF4-FFF2-40B4-BE49-F238E27FC236}">
                    <a16:creationId xmlns:a16="http://schemas.microsoft.com/office/drawing/2014/main" id="{95D0680C-5617-122B-876E-6FE551205DFD}"/>
                  </a:ext>
                </a:extLst>
              </p:cNvPr>
              <p:cNvSpPr txBox="1"/>
              <p:nvPr/>
            </p:nvSpPr>
            <p:spPr>
              <a:xfrm>
                <a:off x="3728123" y="1362042"/>
                <a:ext cx="2700000" cy="2700000"/>
              </a:xfrm>
              <a:prstGeom prst="rect">
                <a:avLst/>
              </a:prstGeom>
              <a:noFill/>
            </p:spPr>
            <p:txBody>
              <a:bodyPr wrap="square" rtlCol="0">
                <a:prstTxWarp prst="textArchUp">
                  <a:avLst>
                    <a:gd name="adj" fmla="val 12371979"/>
                  </a:avLst>
                </a:prstTxWarp>
                <a:spAutoFit/>
              </a:bodyPr>
              <a:lstStyle/>
              <a:p>
                <a:pPr algn="ctr"/>
                <a:r>
                  <a:rPr lang="zh-CN" altLang="en-US" sz="3600" dirty="0">
                    <a:solidFill>
                      <a:schemeClr val="accent1">
                        <a:lumMod val="50000"/>
                      </a:schemeClr>
                    </a:solidFill>
                    <a:latin typeface="华文行楷" panose="02010800040101010101" pitchFamily="2" charset="-122"/>
                    <a:ea typeface="华文行楷" panose="02010800040101010101" pitchFamily="2" charset="-122"/>
                  </a:rPr>
                  <a:t>中国散裂中子源</a:t>
                </a:r>
                <a:endParaRPr lang="en-US" altLang="zh-CN" sz="3600" dirty="0">
                  <a:solidFill>
                    <a:schemeClr val="accent1">
                      <a:lumMod val="50000"/>
                    </a:schemeClr>
                  </a:solidFill>
                  <a:latin typeface="华文行楷" panose="02010800040101010101" pitchFamily="2" charset="-122"/>
                  <a:ea typeface="华文行楷" panose="02010800040101010101" pitchFamily="2" charset="-122"/>
                </a:endParaRPr>
              </a:p>
              <a:p>
                <a:pPr algn="ctr"/>
                <a:r>
                  <a:rPr lang="en-US" altLang="zh-CN" sz="1050" dirty="0">
                    <a:solidFill>
                      <a:schemeClr val="accent1">
                        <a:lumMod val="50000"/>
                      </a:schemeClr>
                    </a:solidFill>
                    <a:latin typeface="Bookman Old Style" panose="02050604050505020204" pitchFamily="18" charset="0"/>
                    <a:ea typeface="华文行楷" panose="02010800040101010101" pitchFamily="2" charset="-122"/>
                  </a:rPr>
                  <a:t>China Spallation Neutron Source</a:t>
                </a:r>
                <a:endParaRPr lang="zh-CN" altLang="en-US" sz="1050" dirty="0">
                  <a:solidFill>
                    <a:schemeClr val="accent1">
                      <a:lumMod val="50000"/>
                    </a:schemeClr>
                  </a:solidFill>
                  <a:latin typeface="Bookman Old Style" panose="02050604050505020204" pitchFamily="18" charset="0"/>
                  <a:ea typeface="华文行楷" panose="02010800040101010101" pitchFamily="2" charset="-122"/>
                </a:endParaRPr>
              </a:p>
            </p:txBody>
          </p:sp>
        </p:grpSp>
        <p:sp>
          <p:nvSpPr>
            <p:cNvPr id="11" name="圆: 空心 10">
              <a:extLst>
                <a:ext uri="{FF2B5EF4-FFF2-40B4-BE49-F238E27FC236}">
                  <a16:creationId xmlns:a16="http://schemas.microsoft.com/office/drawing/2014/main" id="{865A2788-7504-157C-D3D8-0B702B3E24A9}"/>
                </a:ext>
              </a:extLst>
            </p:cNvPr>
            <p:cNvSpPr/>
            <p:nvPr/>
          </p:nvSpPr>
          <p:spPr>
            <a:xfrm>
              <a:off x="2024577" y="2799000"/>
              <a:ext cx="1260000" cy="1260000"/>
            </a:xfrm>
            <a:prstGeom prst="donut">
              <a:avLst>
                <a:gd name="adj" fmla="val 29115"/>
              </a:avLst>
            </a:prstGeom>
            <a:gradFill flip="none" rotWithShape="1">
              <a:gsLst>
                <a:gs pos="31000">
                  <a:srgbClr val="ABABAB"/>
                </a:gs>
                <a:gs pos="63000">
                  <a:srgbClr val="C4C4C4"/>
                </a:gs>
                <a:gs pos="51000">
                  <a:sysClr val="window" lastClr="FFFFFF"/>
                </a:gs>
                <a:gs pos="0">
                  <a:schemeClr val="tx1">
                    <a:lumMod val="65000"/>
                    <a:lumOff val="35000"/>
                  </a:schemeClr>
                </a:gs>
                <a:gs pos="100000">
                  <a:schemeClr val="tx1">
                    <a:lumMod val="50000"/>
                    <a:lumOff val="50000"/>
                  </a:schemeClr>
                </a:gs>
              </a:gsLst>
              <a:lin ang="13500000" scaled="1"/>
              <a:tileRect/>
            </a:gradFill>
            <a:ln w="6350">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17" name="文本框 16">
            <a:extLst>
              <a:ext uri="{FF2B5EF4-FFF2-40B4-BE49-F238E27FC236}">
                <a16:creationId xmlns:a16="http://schemas.microsoft.com/office/drawing/2014/main" id="{A1784595-A6EE-CE5C-F5EB-01B30DFB8086}"/>
              </a:ext>
            </a:extLst>
          </p:cNvPr>
          <p:cNvSpPr txBox="1"/>
          <p:nvPr/>
        </p:nvSpPr>
        <p:spPr>
          <a:xfrm>
            <a:off x="670560" y="413926"/>
            <a:ext cx="3911600" cy="1200329"/>
          </a:xfrm>
          <a:prstGeom prst="rect">
            <a:avLst/>
          </a:prstGeom>
          <a:noFill/>
        </p:spPr>
        <p:txBody>
          <a:bodyPr wrap="square" rtlCol="0">
            <a:spAutoFit/>
          </a:bodyPr>
          <a:lstStyle/>
          <a:p>
            <a:pPr algn="ctr"/>
            <a:r>
              <a:rPr lang="zh-CN" altLang="en-US" sz="7200" dirty="0">
                <a:solidFill>
                  <a:schemeClr val="accent4">
                    <a:lumMod val="20000"/>
                    <a:lumOff val="80000"/>
                  </a:schemeClr>
                </a:solidFill>
                <a:latin typeface="Book Antiqua" panose="02040602050305030304" pitchFamily="18" charset="0"/>
                <a:ea typeface="华文楷体" panose="02010600040101010101" pitchFamily="2" charset="-122"/>
              </a:rPr>
              <a:t>致谢</a:t>
            </a:r>
          </a:p>
        </p:txBody>
      </p:sp>
      <p:sp>
        <p:nvSpPr>
          <p:cNvPr id="18" name="文本框 17">
            <a:extLst>
              <a:ext uri="{FF2B5EF4-FFF2-40B4-BE49-F238E27FC236}">
                <a16:creationId xmlns:a16="http://schemas.microsoft.com/office/drawing/2014/main" id="{BCF917DD-3FE4-42FB-4E9E-A38C468866E7}"/>
              </a:ext>
            </a:extLst>
          </p:cNvPr>
          <p:cNvSpPr txBox="1"/>
          <p:nvPr/>
        </p:nvSpPr>
        <p:spPr>
          <a:xfrm>
            <a:off x="6273800" y="2274838"/>
            <a:ext cx="5120640" cy="2462213"/>
          </a:xfrm>
          <a:prstGeom prst="rect">
            <a:avLst/>
          </a:prstGeom>
          <a:noFill/>
        </p:spPr>
        <p:txBody>
          <a:bodyPr wrap="square" rtlCol="0">
            <a:spAutoFit/>
          </a:bodyPr>
          <a:lstStyle/>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承蒙厚爱</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感谢倾听</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spcBef>
                <a:spcPts val="1200"/>
              </a:spcBef>
            </a:pPr>
            <a:r>
              <a:rPr lang="en-US" altLang="zh-CN" sz="4800" b="1" spc="600" dirty="0">
                <a:solidFill>
                  <a:schemeClr val="accent4">
                    <a:lumMod val="60000"/>
                    <a:lumOff val="40000"/>
                  </a:schemeClr>
                </a:solidFill>
                <a:latin typeface="Bookman Old Style" panose="02050604050505020204" pitchFamily="18" charset="0"/>
                <a:ea typeface="华文楷体" panose="02010600040101010101" pitchFamily="2" charset="-122"/>
              </a:rPr>
              <a:t>Thanks!</a:t>
            </a:r>
          </a:p>
        </p:txBody>
      </p:sp>
    </p:spTree>
    <p:extLst>
      <p:ext uri="{BB962C8B-B14F-4D97-AF65-F5344CB8AC3E}">
        <p14:creationId xmlns:p14="http://schemas.microsoft.com/office/powerpoint/2010/main" val="33328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5"/>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000"/>
                                        <p:tgtEl>
                                          <p:spTgt spid="18"/>
                                        </p:tgtEl>
                                      </p:cBhvr>
                                    </p:animEffect>
                                    <p:anim calcmode="lin" valueType="num">
                                      <p:cBhvr>
                                        <p:cTn id="10" dur="2000" fill="hold"/>
                                        <p:tgtEl>
                                          <p:spTgt spid="18"/>
                                        </p:tgtEl>
                                        <p:attrNameLst>
                                          <p:attrName>ppt_x</p:attrName>
                                        </p:attrNameLst>
                                      </p:cBhvr>
                                      <p:tavLst>
                                        <p:tav tm="0">
                                          <p:val>
                                            <p:strVal val="#ppt_x"/>
                                          </p:val>
                                        </p:tav>
                                        <p:tav tm="100000">
                                          <p:val>
                                            <p:strVal val="#ppt_x"/>
                                          </p:val>
                                        </p:tav>
                                      </p:tavLst>
                                    </p:anim>
                                    <p:anim calcmode="lin" valueType="num">
                                      <p:cBhvr>
                                        <p:cTn id="1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DD34D3-E99E-4168-B8E8-06B87E3D04DB}"/>
              </a:ext>
            </a:extLst>
          </p:cNvPr>
          <p:cNvSpPr>
            <a:spLocks noGrp="1"/>
          </p:cNvSpPr>
          <p:nvPr>
            <p:ph type="title"/>
          </p:nvPr>
        </p:nvSpPr>
        <p:spPr/>
        <p:txBody>
          <a:bodyPr/>
          <a:lstStyle/>
          <a:p>
            <a:r>
              <a:rPr lang="en-US" altLang="zh-CN" dirty="0"/>
              <a:t>1.1 CSNS</a:t>
            </a:r>
            <a:r>
              <a:rPr lang="zh-CN" altLang="en-US" dirty="0"/>
              <a:t>二期工程</a:t>
            </a:r>
          </a:p>
        </p:txBody>
      </p:sp>
      <p:sp>
        <p:nvSpPr>
          <p:cNvPr id="3" name="灯片编号占位符 2">
            <a:extLst>
              <a:ext uri="{FF2B5EF4-FFF2-40B4-BE49-F238E27FC236}">
                <a16:creationId xmlns:a16="http://schemas.microsoft.com/office/drawing/2014/main" id="{9E4D3465-7D74-415E-8D43-EFD2593AFDC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3</a:t>
            </a:fld>
            <a:endParaRPr lang="zh-CN" altLang="en-US" dirty="0"/>
          </a:p>
        </p:txBody>
      </p:sp>
      <p:sp>
        <p:nvSpPr>
          <p:cNvPr id="7" name="文本框 6">
            <a:extLst>
              <a:ext uri="{FF2B5EF4-FFF2-40B4-BE49-F238E27FC236}">
                <a16:creationId xmlns:a16="http://schemas.microsoft.com/office/drawing/2014/main" id="{3E37255A-6E01-4651-A349-91312F1C231A}"/>
              </a:ext>
            </a:extLst>
          </p:cNvPr>
          <p:cNvSpPr txBox="1"/>
          <p:nvPr/>
        </p:nvSpPr>
        <p:spPr>
          <a:xfrm>
            <a:off x="7138152" y="1410269"/>
            <a:ext cx="4894403" cy="4324261"/>
          </a:xfrm>
          <a:prstGeom prst="rect">
            <a:avLst/>
          </a:prstGeom>
          <a:noFill/>
        </p:spPr>
        <p:txBody>
          <a:bodyPr wrap="square" rtlCol="0">
            <a:spAutoFit/>
          </a:bodyPr>
          <a:lstStyle/>
          <a:p>
            <a:pPr marL="342900" indent="-342900">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散裂二期工程预计总投资</a:t>
            </a:r>
            <a:r>
              <a:rPr lang="en-US" altLang="zh-CN" sz="2000" dirty="0">
                <a:latin typeface="Book Antiqua" panose="02040602050305030304" pitchFamily="18" charset="0"/>
                <a:ea typeface="华文楷体" panose="02010600040101010101" pitchFamily="2" charset="-122"/>
              </a:rPr>
              <a:t>29</a:t>
            </a:r>
            <a:r>
              <a:rPr lang="zh-CN" altLang="en-US" sz="2000" dirty="0">
                <a:latin typeface="Book Antiqua" panose="02040602050305030304" pitchFamily="18" charset="0"/>
                <a:ea typeface="华文楷体" panose="02010600040101010101" pitchFamily="2" charset="-122"/>
              </a:rPr>
              <a:t>亿</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直线加速器能量提升到</a:t>
            </a:r>
            <a:r>
              <a:rPr lang="en-US" altLang="zh-CN" sz="2000" dirty="0">
                <a:latin typeface="Book Antiqua" panose="02040602050305030304" pitchFamily="18" charset="0"/>
                <a:ea typeface="华文楷体" panose="02010600040101010101" pitchFamily="2" charset="-122"/>
              </a:rPr>
              <a:t>300 MeV</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束流功率增加到</a:t>
            </a:r>
            <a:r>
              <a:rPr lang="en-US" altLang="zh-CN" sz="2000" dirty="0">
                <a:latin typeface="Book Antiqua" panose="02040602050305030304" pitchFamily="18" charset="0"/>
                <a:ea typeface="华文楷体" panose="02010600040101010101" pitchFamily="2" charset="-122"/>
              </a:rPr>
              <a:t>500 kW</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中子通量</a:t>
            </a:r>
            <a:r>
              <a:rPr lang="en-US" altLang="zh-CN" sz="2000" dirty="0">
                <a:latin typeface="Book Antiqua" panose="02040602050305030304" pitchFamily="18" charset="0"/>
                <a:ea typeface="华文楷体" panose="02010600040101010101" pitchFamily="2" charset="-122"/>
              </a:rPr>
              <a:t>@14m</a:t>
            </a:r>
            <a:r>
              <a:rPr lang="zh-CN" altLang="en-US" sz="2000" dirty="0">
                <a:latin typeface="Book Antiqua" panose="02040602050305030304" pitchFamily="18" charset="0"/>
                <a:ea typeface="华文楷体" panose="02010600040101010101" pitchFamily="2" charset="-122"/>
              </a:rPr>
              <a:t>达到</a:t>
            </a:r>
            <a:r>
              <a:rPr lang="en-US" altLang="zh-CN" sz="2000" dirty="0">
                <a:latin typeface="Book Antiqua" panose="02040602050305030304" pitchFamily="18" charset="0"/>
                <a:ea typeface="华文楷体" panose="02010600040101010101" pitchFamily="2" charset="-122"/>
              </a:rPr>
              <a:t>1×10</a:t>
            </a:r>
            <a:r>
              <a:rPr lang="en-US" altLang="zh-CN" sz="2000" baseline="30000" dirty="0">
                <a:latin typeface="Book Antiqua" panose="02040602050305030304" pitchFamily="18" charset="0"/>
                <a:ea typeface="华文楷体" panose="02010600040101010101" pitchFamily="2" charset="-122"/>
              </a:rPr>
              <a:t>8</a:t>
            </a:r>
            <a:r>
              <a:rPr lang="en-US" altLang="zh-CN" sz="2000" dirty="0">
                <a:latin typeface="Book Antiqua" panose="02040602050305030304" pitchFamily="18" charset="0"/>
                <a:ea typeface="华文楷体" panose="02010600040101010101" pitchFamily="2" charset="-122"/>
              </a:rPr>
              <a:t>n/cm</a:t>
            </a:r>
            <a:r>
              <a:rPr lang="en-US" altLang="zh-CN" sz="2000" baseline="30000" dirty="0">
                <a:latin typeface="Book Antiqua" panose="02040602050305030304" pitchFamily="18" charset="0"/>
                <a:ea typeface="华文楷体" panose="02010600040101010101" pitchFamily="2" charset="-122"/>
              </a:rPr>
              <a:t>2</a:t>
            </a:r>
            <a:r>
              <a:rPr lang="en-US" altLang="zh-CN" sz="2000" dirty="0">
                <a:latin typeface="Book Antiqua" panose="02040602050305030304" pitchFamily="18" charset="0"/>
                <a:ea typeface="华文楷体" panose="02010600040101010101" pitchFamily="2" charset="-122"/>
              </a:rPr>
              <a:t>/s</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新增新建中子谱仪和实验终端共计</a:t>
            </a:r>
            <a:r>
              <a:rPr lang="en-US" altLang="zh-CN" sz="2000" dirty="0">
                <a:latin typeface="Book Antiqua" panose="02040602050305030304" pitchFamily="18" charset="0"/>
                <a:ea typeface="华文楷体" panose="02010600040101010101" pitchFamily="2" charset="-122"/>
              </a:rPr>
              <a:t>11</a:t>
            </a:r>
            <a:r>
              <a:rPr lang="zh-CN" altLang="en-US" sz="2000" dirty="0">
                <a:latin typeface="Book Antiqua" panose="02040602050305030304" pitchFamily="18" charset="0"/>
                <a:ea typeface="华文楷体" panose="02010600040101010101" pitchFamily="2" charset="-122"/>
              </a:rPr>
              <a:t>台</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其中包括：</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一条能提供</a:t>
            </a:r>
            <a:r>
              <a:rPr lang="en-US" altLang="zh-CN" sz="2000" dirty="0">
                <a:latin typeface="Book Antiqua" panose="02040602050305030304" pitchFamily="18" charset="0"/>
                <a:ea typeface="华文楷体" panose="02010600040101010101" pitchFamily="2" charset="-122"/>
              </a:rPr>
              <a:t>1.6 GeV</a:t>
            </a:r>
            <a:r>
              <a:rPr lang="zh-CN" altLang="en-US" sz="2000" dirty="0">
                <a:latin typeface="Book Antiqua" panose="02040602050305030304" pitchFamily="18" charset="0"/>
                <a:ea typeface="华文楷体" panose="02010600040101010101" pitchFamily="2" charset="-122"/>
              </a:rPr>
              <a:t>测试束的高能质子实验终端（</a:t>
            </a:r>
            <a:r>
              <a:rPr lang="en-US" altLang="zh-CN" sz="2000" dirty="0">
                <a:latin typeface="Book Antiqua" panose="02040602050305030304" pitchFamily="18" charset="0"/>
                <a:ea typeface="华文楷体" panose="02010600040101010101" pitchFamily="2" charset="-122"/>
              </a:rPr>
              <a:t>HPES</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一台表面</a:t>
            </a:r>
            <a:r>
              <a:rPr lang="en-US" altLang="zh-CN" sz="2000" dirty="0">
                <a:latin typeface="Book Antiqua" panose="02040602050305030304" pitchFamily="18" charset="0"/>
                <a:ea typeface="华文楷体" panose="02010600040101010101" pitchFamily="2" charset="-122"/>
              </a:rPr>
              <a:t>μ</a:t>
            </a:r>
            <a:r>
              <a:rPr lang="zh-CN" altLang="en-US" sz="2000" dirty="0">
                <a:latin typeface="Book Antiqua" panose="02040602050305030304" pitchFamily="18" charset="0"/>
                <a:ea typeface="华文楷体" panose="02010600040101010101" pitchFamily="2" charset="-122"/>
              </a:rPr>
              <a:t>子源（</a:t>
            </a:r>
            <a:r>
              <a:rPr lang="en-US" altLang="zh-CN" sz="2000" dirty="0">
                <a:latin typeface="Book Antiqua" panose="02040602050305030304" pitchFamily="18" charset="0"/>
                <a:ea typeface="华文楷体" panose="02010600040101010101" pitchFamily="2" charset="-122"/>
              </a:rPr>
              <a:t>MELODY</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p:txBody>
      </p:sp>
      <p:pic>
        <p:nvPicPr>
          <p:cNvPr id="8" name="图片 7">
            <a:extLst>
              <a:ext uri="{FF2B5EF4-FFF2-40B4-BE49-F238E27FC236}">
                <a16:creationId xmlns:a16="http://schemas.microsoft.com/office/drawing/2014/main" id="{A7A82696-79C8-448C-A000-FEE44242202C}"/>
              </a:ext>
            </a:extLst>
          </p:cNvPr>
          <p:cNvPicPr>
            <a:picLocks noChangeAspect="1"/>
          </p:cNvPicPr>
          <p:nvPr/>
        </p:nvPicPr>
        <p:blipFill rotWithShape="1">
          <a:blip r:embed="rId2">
            <a:extLst>
              <a:ext uri="{28A0092B-C50C-407E-A947-70E740481C1C}">
                <a14:useLocalDpi xmlns:a14="http://schemas.microsoft.com/office/drawing/2010/main" val="0"/>
              </a:ext>
            </a:extLst>
          </a:blip>
          <a:srcRect l="1797"/>
          <a:stretch/>
        </p:blipFill>
        <p:spPr>
          <a:xfrm>
            <a:off x="141401" y="1177072"/>
            <a:ext cx="6927214" cy="4752388"/>
          </a:xfrm>
          <a:prstGeom prst="rect">
            <a:avLst/>
          </a:prstGeom>
        </p:spPr>
      </p:pic>
      <p:grpSp>
        <p:nvGrpSpPr>
          <p:cNvPr id="4" name="组合 3">
            <a:extLst>
              <a:ext uri="{FF2B5EF4-FFF2-40B4-BE49-F238E27FC236}">
                <a16:creationId xmlns:a16="http://schemas.microsoft.com/office/drawing/2014/main" id="{2C75A317-B188-4D65-85E3-CC26CAE55966}"/>
              </a:ext>
            </a:extLst>
          </p:cNvPr>
          <p:cNvGrpSpPr/>
          <p:nvPr/>
        </p:nvGrpSpPr>
        <p:grpSpPr>
          <a:xfrm>
            <a:off x="1472569" y="1508692"/>
            <a:ext cx="3331116" cy="790063"/>
            <a:chOff x="1472569" y="1508692"/>
            <a:chExt cx="3331116" cy="790063"/>
          </a:xfrm>
        </p:grpSpPr>
        <p:sp>
          <p:nvSpPr>
            <p:cNvPr id="9" name="矩形 8">
              <a:extLst>
                <a:ext uri="{FF2B5EF4-FFF2-40B4-BE49-F238E27FC236}">
                  <a16:creationId xmlns:a16="http://schemas.microsoft.com/office/drawing/2014/main" id="{F0A541E3-3FBA-4397-BA4B-E6F4163214D6}"/>
                </a:ext>
              </a:extLst>
            </p:cNvPr>
            <p:cNvSpPr/>
            <p:nvPr/>
          </p:nvSpPr>
          <p:spPr>
            <a:xfrm>
              <a:off x="1659345" y="1508692"/>
              <a:ext cx="2262828" cy="33991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文本框 9">
              <a:extLst>
                <a:ext uri="{FF2B5EF4-FFF2-40B4-BE49-F238E27FC236}">
                  <a16:creationId xmlns:a16="http://schemas.microsoft.com/office/drawing/2014/main" id="{0E03A8B0-C666-484F-90ED-C7445B4573C9}"/>
                </a:ext>
              </a:extLst>
            </p:cNvPr>
            <p:cNvSpPr txBox="1"/>
            <p:nvPr/>
          </p:nvSpPr>
          <p:spPr>
            <a:xfrm>
              <a:off x="1472569" y="1945719"/>
              <a:ext cx="3331116" cy="353036"/>
            </a:xfrm>
            <a:prstGeom prst="rect">
              <a:avLst/>
            </a:prstGeom>
            <a:noFill/>
          </p:spPr>
          <p:txBody>
            <a:bodyPr wrap="square" rtlCol="0">
              <a:spAutoFit/>
            </a:bodyPr>
            <a:lstStyle/>
            <a:p>
              <a:pPr algn="l"/>
              <a:r>
                <a:rPr lang="zh-CN" altLang="en-US" b="1" dirty="0">
                  <a:solidFill>
                    <a:srgbClr val="C00000"/>
                  </a:solidFill>
                  <a:latin typeface="Book Antiqua" panose="02040602050305030304" pitchFamily="18" charset="0"/>
                  <a:ea typeface="华文楷体" panose="02010600040101010101" pitchFamily="2" charset="-122"/>
                </a:rPr>
                <a:t>超导直线加速器</a:t>
              </a:r>
              <a:r>
                <a:rPr lang="en-US" altLang="zh-CN" b="1" dirty="0">
                  <a:solidFill>
                    <a:srgbClr val="C00000"/>
                  </a:solidFill>
                  <a:latin typeface="Book Antiqua" panose="02040602050305030304" pitchFamily="18" charset="0"/>
                  <a:ea typeface="华文楷体" panose="02010600040101010101" pitchFamily="2" charset="-122"/>
                </a:rPr>
                <a:t>-300 MeV</a:t>
              </a:r>
              <a:endParaRPr lang="zh-CN" altLang="en-US" b="1" dirty="0">
                <a:solidFill>
                  <a:srgbClr val="C00000"/>
                </a:solidFill>
                <a:latin typeface="Book Antiqua" panose="02040602050305030304" pitchFamily="18" charset="0"/>
                <a:ea typeface="华文楷体" panose="02010600040101010101" pitchFamily="2" charset="-122"/>
              </a:endParaRPr>
            </a:p>
          </p:txBody>
        </p:sp>
      </p:grpSp>
      <p:grpSp>
        <p:nvGrpSpPr>
          <p:cNvPr id="5" name="组合 4">
            <a:extLst>
              <a:ext uri="{FF2B5EF4-FFF2-40B4-BE49-F238E27FC236}">
                <a16:creationId xmlns:a16="http://schemas.microsoft.com/office/drawing/2014/main" id="{D71CFB5F-DA1C-4D0A-A6FB-C352B0CED18F}"/>
              </a:ext>
            </a:extLst>
          </p:cNvPr>
          <p:cNvGrpSpPr/>
          <p:nvPr/>
        </p:nvGrpSpPr>
        <p:grpSpPr>
          <a:xfrm>
            <a:off x="3739085" y="2227359"/>
            <a:ext cx="3234641" cy="1754990"/>
            <a:chOff x="3739085" y="2227359"/>
            <a:chExt cx="3234641" cy="1754990"/>
          </a:xfrm>
        </p:grpSpPr>
        <p:sp>
          <p:nvSpPr>
            <p:cNvPr id="11" name="文本框 10">
              <a:extLst>
                <a:ext uri="{FF2B5EF4-FFF2-40B4-BE49-F238E27FC236}">
                  <a16:creationId xmlns:a16="http://schemas.microsoft.com/office/drawing/2014/main" id="{1AE3EB4C-AB43-4903-A26E-6C8B147255B4}"/>
                </a:ext>
              </a:extLst>
            </p:cNvPr>
            <p:cNvSpPr txBox="1"/>
            <p:nvPr/>
          </p:nvSpPr>
          <p:spPr>
            <a:xfrm>
              <a:off x="3739085" y="2722398"/>
              <a:ext cx="3069801" cy="353036"/>
            </a:xfrm>
            <a:prstGeom prst="rect">
              <a:avLst/>
            </a:prstGeom>
            <a:noFill/>
          </p:spPr>
          <p:txBody>
            <a:bodyPr wrap="square" rtlCol="0">
              <a:spAutoFit/>
            </a:bodyPr>
            <a:lstStyle/>
            <a:p>
              <a:pPr algn="l"/>
              <a:r>
                <a:rPr lang="zh-CN" altLang="en-US" b="1" dirty="0">
                  <a:solidFill>
                    <a:srgbClr val="0000FF"/>
                  </a:solidFill>
                  <a:latin typeface="Book Antiqua" panose="02040602050305030304" pitchFamily="18" charset="0"/>
                  <a:ea typeface="华文楷体" panose="02010600040101010101" pitchFamily="2" charset="-122"/>
                </a:rPr>
                <a:t>快循环同步加速器</a:t>
              </a:r>
              <a:r>
                <a:rPr lang="en-US" altLang="zh-CN" b="1" dirty="0">
                  <a:solidFill>
                    <a:srgbClr val="0000FF"/>
                  </a:solidFill>
                  <a:latin typeface="Book Antiqua" panose="02040602050305030304" pitchFamily="18" charset="0"/>
                  <a:ea typeface="华文楷体" panose="02010600040101010101" pitchFamily="2" charset="-122"/>
                </a:rPr>
                <a:t>-500 kW</a:t>
              </a:r>
              <a:endParaRPr lang="zh-CN" altLang="en-US" b="1" dirty="0">
                <a:solidFill>
                  <a:srgbClr val="0000FF"/>
                </a:solidFill>
                <a:latin typeface="Book Antiqua" panose="02040602050305030304" pitchFamily="18" charset="0"/>
                <a:ea typeface="华文楷体" panose="02010600040101010101" pitchFamily="2" charset="-122"/>
              </a:endParaRPr>
            </a:p>
          </p:txBody>
        </p:sp>
        <p:sp>
          <p:nvSpPr>
            <p:cNvPr id="12" name="矩形: 圆角 11">
              <a:extLst>
                <a:ext uri="{FF2B5EF4-FFF2-40B4-BE49-F238E27FC236}">
                  <a16:creationId xmlns:a16="http://schemas.microsoft.com/office/drawing/2014/main" id="{E1A00B25-32BB-4967-8986-F0A058F0252A}"/>
                </a:ext>
              </a:extLst>
            </p:cNvPr>
            <p:cNvSpPr/>
            <p:nvPr/>
          </p:nvSpPr>
          <p:spPr>
            <a:xfrm>
              <a:off x="5252677" y="2227359"/>
              <a:ext cx="1721049" cy="1754990"/>
            </a:xfrm>
            <a:prstGeom prst="roundRect">
              <a:avLst>
                <a:gd name="adj" fmla="val 36981"/>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8" name="组合 17">
            <a:extLst>
              <a:ext uri="{FF2B5EF4-FFF2-40B4-BE49-F238E27FC236}">
                <a16:creationId xmlns:a16="http://schemas.microsoft.com/office/drawing/2014/main" id="{FFD91346-3FCB-47CE-8E88-BF554269DF48}"/>
              </a:ext>
            </a:extLst>
          </p:cNvPr>
          <p:cNvGrpSpPr/>
          <p:nvPr/>
        </p:nvGrpSpPr>
        <p:grpSpPr>
          <a:xfrm>
            <a:off x="396286" y="3129132"/>
            <a:ext cx="6511441" cy="2781916"/>
            <a:chOff x="396286" y="3129132"/>
            <a:chExt cx="6511441" cy="2781916"/>
          </a:xfrm>
        </p:grpSpPr>
        <p:grpSp>
          <p:nvGrpSpPr>
            <p:cNvPr id="16" name="组合 15">
              <a:extLst>
                <a:ext uri="{FF2B5EF4-FFF2-40B4-BE49-F238E27FC236}">
                  <a16:creationId xmlns:a16="http://schemas.microsoft.com/office/drawing/2014/main" id="{A06578F1-3980-44AC-90E5-87A65614B255}"/>
                </a:ext>
              </a:extLst>
            </p:cNvPr>
            <p:cNvGrpSpPr/>
            <p:nvPr/>
          </p:nvGrpSpPr>
          <p:grpSpPr>
            <a:xfrm>
              <a:off x="4208668" y="4286241"/>
              <a:ext cx="2699059" cy="1597576"/>
              <a:chOff x="4208668" y="4286241"/>
              <a:chExt cx="2699059" cy="1597576"/>
            </a:xfrm>
          </p:grpSpPr>
          <p:sp>
            <p:nvSpPr>
              <p:cNvPr id="6" name="文本框 5">
                <a:extLst>
                  <a:ext uri="{FF2B5EF4-FFF2-40B4-BE49-F238E27FC236}">
                    <a16:creationId xmlns:a16="http://schemas.microsoft.com/office/drawing/2014/main" id="{889EE3B8-0FAE-4B5D-9B53-01CA107F012E}"/>
                  </a:ext>
                </a:extLst>
              </p:cNvPr>
              <p:cNvSpPr txBox="1"/>
              <p:nvPr/>
            </p:nvSpPr>
            <p:spPr>
              <a:xfrm>
                <a:off x="5347566" y="4715995"/>
                <a:ext cx="1560161" cy="323616"/>
              </a:xfrm>
              <a:prstGeom prst="rect">
                <a:avLst/>
              </a:prstGeom>
              <a:noFill/>
            </p:spPr>
            <p:txBody>
              <a:bodyPr wrap="none" rtlCol="0">
                <a:spAutoFit/>
              </a:bodyPr>
              <a:lstStyle/>
              <a:p>
                <a:r>
                  <a:rPr lang="zh-CN" altLang="en-US" sz="1600" b="1" dirty="0">
                    <a:solidFill>
                      <a:srgbClr val="F907ED"/>
                    </a:solidFill>
                  </a:rPr>
                  <a:t>高能质子实验厅</a:t>
                </a:r>
              </a:p>
            </p:txBody>
          </p:sp>
          <p:sp>
            <p:nvSpPr>
              <p:cNvPr id="28" name="任意多边形: 形状 27">
                <a:extLst>
                  <a:ext uri="{FF2B5EF4-FFF2-40B4-BE49-F238E27FC236}">
                    <a16:creationId xmlns:a16="http://schemas.microsoft.com/office/drawing/2014/main" id="{44149AAE-6FC8-4CE6-A3CD-BCA0FBEA28D9}"/>
                  </a:ext>
                </a:extLst>
              </p:cNvPr>
              <p:cNvSpPr/>
              <p:nvPr/>
            </p:nvSpPr>
            <p:spPr>
              <a:xfrm>
                <a:off x="4208668" y="4286241"/>
                <a:ext cx="1752963" cy="1597576"/>
              </a:xfrm>
              <a:custGeom>
                <a:avLst/>
                <a:gdLst>
                  <a:gd name="connsiteX0" fmla="*/ 1005840 w 1833880"/>
                  <a:gd name="connsiteY0" fmla="*/ 0 h 1671320"/>
                  <a:gd name="connsiteX1" fmla="*/ 955040 w 1833880"/>
                  <a:gd name="connsiteY1" fmla="*/ 66040 h 1671320"/>
                  <a:gd name="connsiteX2" fmla="*/ 553720 w 1833880"/>
                  <a:gd name="connsiteY2" fmla="*/ 914400 h 1671320"/>
                  <a:gd name="connsiteX3" fmla="*/ 462280 w 1833880"/>
                  <a:gd name="connsiteY3" fmla="*/ 965200 h 1671320"/>
                  <a:gd name="connsiteX4" fmla="*/ 0 w 1833880"/>
                  <a:gd name="connsiteY4" fmla="*/ 965200 h 1671320"/>
                  <a:gd name="connsiteX5" fmla="*/ 0 w 1833880"/>
                  <a:gd name="connsiteY5" fmla="*/ 1671320 h 1671320"/>
                  <a:gd name="connsiteX6" fmla="*/ 1833880 w 1833880"/>
                  <a:gd name="connsiteY6" fmla="*/ 1671320 h 1671320"/>
                  <a:gd name="connsiteX7" fmla="*/ 1833880 w 1833880"/>
                  <a:gd name="connsiteY7" fmla="*/ 858520 h 1671320"/>
                  <a:gd name="connsiteX8" fmla="*/ 1356360 w 1833880"/>
                  <a:gd name="connsiteY8" fmla="*/ 858520 h 1671320"/>
                  <a:gd name="connsiteX9" fmla="*/ 1224280 w 1833880"/>
                  <a:gd name="connsiteY9" fmla="*/ 782320 h 1671320"/>
                  <a:gd name="connsiteX10" fmla="*/ 1173480 w 1833880"/>
                  <a:gd name="connsiteY10" fmla="*/ 695960 h 1671320"/>
                  <a:gd name="connsiteX11" fmla="*/ 1122680 w 1833880"/>
                  <a:gd name="connsiteY11" fmla="*/ 528320 h 1671320"/>
                  <a:gd name="connsiteX12" fmla="*/ 1143000 w 1833880"/>
                  <a:gd name="connsiteY12" fmla="*/ 269240 h 1671320"/>
                  <a:gd name="connsiteX13" fmla="*/ 1203960 w 1833880"/>
                  <a:gd name="connsiteY13" fmla="*/ 96520 h 1671320"/>
                  <a:gd name="connsiteX14" fmla="*/ 1005840 w 1833880"/>
                  <a:gd name="connsiteY14" fmla="*/ 0 h 16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3880" h="1671320">
                    <a:moveTo>
                      <a:pt x="1005840" y="0"/>
                    </a:moveTo>
                    <a:lnTo>
                      <a:pt x="955040" y="66040"/>
                    </a:lnTo>
                    <a:lnTo>
                      <a:pt x="553720" y="914400"/>
                    </a:lnTo>
                    <a:lnTo>
                      <a:pt x="462280" y="965200"/>
                    </a:lnTo>
                    <a:lnTo>
                      <a:pt x="0" y="965200"/>
                    </a:lnTo>
                    <a:lnTo>
                      <a:pt x="0" y="1671320"/>
                    </a:lnTo>
                    <a:lnTo>
                      <a:pt x="1833880" y="1671320"/>
                    </a:lnTo>
                    <a:lnTo>
                      <a:pt x="1833880" y="858520"/>
                    </a:lnTo>
                    <a:lnTo>
                      <a:pt x="1356360" y="858520"/>
                    </a:lnTo>
                    <a:lnTo>
                      <a:pt x="1224280" y="782320"/>
                    </a:lnTo>
                    <a:lnTo>
                      <a:pt x="1173480" y="695960"/>
                    </a:lnTo>
                    <a:lnTo>
                      <a:pt x="1122680" y="528320"/>
                    </a:lnTo>
                    <a:lnTo>
                      <a:pt x="1143000" y="269240"/>
                    </a:lnTo>
                    <a:lnTo>
                      <a:pt x="1203960" y="96520"/>
                    </a:lnTo>
                    <a:lnTo>
                      <a:pt x="1005840" y="0"/>
                    </a:lnTo>
                    <a:close/>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7" name="组合 16">
              <a:extLst>
                <a:ext uri="{FF2B5EF4-FFF2-40B4-BE49-F238E27FC236}">
                  <a16:creationId xmlns:a16="http://schemas.microsoft.com/office/drawing/2014/main" id="{35967141-BB3F-485B-ADFF-63261AA4C0DB}"/>
                </a:ext>
              </a:extLst>
            </p:cNvPr>
            <p:cNvGrpSpPr/>
            <p:nvPr/>
          </p:nvGrpSpPr>
          <p:grpSpPr>
            <a:xfrm>
              <a:off x="396286" y="3129132"/>
              <a:ext cx="3331116" cy="2781916"/>
              <a:chOff x="396286" y="3129132"/>
              <a:chExt cx="3331116" cy="2781916"/>
            </a:xfrm>
          </p:grpSpPr>
          <p:grpSp>
            <p:nvGrpSpPr>
              <p:cNvPr id="27" name="组合 26">
                <a:extLst>
                  <a:ext uri="{FF2B5EF4-FFF2-40B4-BE49-F238E27FC236}">
                    <a16:creationId xmlns:a16="http://schemas.microsoft.com/office/drawing/2014/main" id="{82B8A429-761D-4195-AE0E-2FAF1CA0611A}"/>
                  </a:ext>
                </a:extLst>
              </p:cNvPr>
              <p:cNvGrpSpPr>
                <a:grpSpLocks noChangeAspect="1"/>
              </p:cNvGrpSpPr>
              <p:nvPr/>
            </p:nvGrpSpPr>
            <p:grpSpPr>
              <a:xfrm>
                <a:off x="552208" y="3129132"/>
                <a:ext cx="2862084" cy="2099105"/>
                <a:chOff x="8008620" y="3387090"/>
                <a:chExt cx="2987040" cy="2190750"/>
              </a:xfrm>
            </p:grpSpPr>
            <p:sp>
              <p:nvSpPr>
                <p:cNvPr id="13" name="任意多边形: 形状 12">
                  <a:extLst>
                    <a:ext uri="{FF2B5EF4-FFF2-40B4-BE49-F238E27FC236}">
                      <a16:creationId xmlns:a16="http://schemas.microsoft.com/office/drawing/2014/main" id="{941A57A0-AD92-4046-A9C5-903F26D5ED07}"/>
                    </a:ext>
                  </a:extLst>
                </p:cNvPr>
                <p:cNvSpPr/>
                <p:nvPr/>
              </p:nvSpPr>
              <p:spPr>
                <a:xfrm>
                  <a:off x="8008620" y="3387090"/>
                  <a:ext cx="2053590" cy="1036320"/>
                </a:xfrm>
                <a:custGeom>
                  <a:avLst/>
                  <a:gdLst>
                    <a:gd name="connsiteX0" fmla="*/ 2053590 w 2053590"/>
                    <a:gd name="connsiteY0" fmla="*/ 986790 h 1036320"/>
                    <a:gd name="connsiteX1" fmla="*/ 464820 w 2053590"/>
                    <a:gd name="connsiteY1" fmla="*/ 198120 h 1036320"/>
                    <a:gd name="connsiteX2" fmla="*/ 472440 w 2053590"/>
                    <a:gd name="connsiteY2" fmla="*/ 156210 h 1036320"/>
                    <a:gd name="connsiteX3" fmla="*/ 156210 w 2053590"/>
                    <a:gd name="connsiteY3" fmla="*/ 0 h 1036320"/>
                    <a:gd name="connsiteX4" fmla="*/ 91440 w 2053590"/>
                    <a:gd name="connsiteY4" fmla="*/ 11430 h 1036320"/>
                    <a:gd name="connsiteX5" fmla="*/ 0 w 2053590"/>
                    <a:gd name="connsiteY5" fmla="*/ 190500 h 1036320"/>
                    <a:gd name="connsiteX6" fmla="*/ 15240 w 2053590"/>
                    <a:gd name="connsiteY6" fmla="*/ 270510 h 1036320"/>
                    <a:gd name="connsiteX7" fmla="*/ 350520 w 2053590"/>
                    <a:gd name="connsiteY7" fmla="*/ 422910 h 1036320"/>
                    <a:gd name="connsiteX8" fmla="*/ 430530 w 2053590"/>
                    <a:gd name="connsiteY8" fmla="*/ 247650 h 1036320"/>
                    <a:gd name="connsiteX9" fmla="*/ 2034540 w 2053590"/>
                    <a:gd name="connsiteY9" fmla="*/ 103632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590" h="1036320">
                      <a:moveTo>
                        <a:pt x="2053590" y="986790"/>
                      </a:moveTo>
                      <a:lnTo>
                        <a:pt x="464820" y="198120"/>
                      </a:lnTo>
                      <a:lnTo>
                        <a:pt x="472440" y="156210"/>
                      </a:lnTo>
                      <a:lnTo>
                        <a:pt x="156210" y="0"/>
                      </a:lnTo>
                      <a:lnTo>
                        <a:pt x="91440" y="11430"/>
                      </a:lnTo>
                      <a:lnTo>
                        <a:pt x="0" y="190500"/>
                      </a:lnTo>
                      <a:lnTo>
                        <a:pt x="15240" y="270510"/>
                      </a:lnTo>
                      <a:lnTo>
                        <a:pt x="350520" y="422910"/>
                      </a:lnTo>
                      <a:lnTo>
                        <a:pt x="430530" y="247650"/>
                      </a:lnTo>
                      <a:lnTo>
                        <a:pt x="2034540" y="10363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任意多边形: 形状 13">
                  <a:extLst>
                    <a:ext uri="{FF2B5EF4-FFF2-40B4-BE49-F238E27FC236}">
                      <a16:creationId xmlns:a16="http://schemas.microsoft.com/office/drawing/2014/main" id="{B3DA6810-B6DC-4DE4-81B6-4F58188FD1E3}"/>
                    </a:ext>
                  </a:extLst>
                </p:cNvPr>
                <p:cNvSpPr/>
                <p:nvPr/>
              </p:nvSpPr>
              <p:spPr>
                <a:xfrm>
                  <a:off x="9997440" y="3691890"/>
                  <a:ext cx="339090" cy="681990"/>
                </a:xfrm>
                <a:custGeom>
                  <a:avLst/>
                  <a:gdLst>
                    <a:gd name="connsiteX0" fmla="*/ 125730 w 339090"/>
                    <a:gd name="connsiteY0" fmla="*/ 681990 h 681990"/>
                    <a:gd name="connsiteX1" fmla="*/ 64770 w 339090"/>
                    <a:gd name="connsiteY1" fmla="*/ 552450 h 681990"/>
                    <a:gd name="connsiteX2" fmla="*/ 0 w 339090"/>
                    <a:gd name="connsiteY2" fmla="*/ 457200 h 681990"/>
                    <a:gd name="connsiteX3" fmla="*/ 76200 w 339090"/>
                    <a:gd name="connsiteY3" fmla="*/ 434340 h 681990"/>
                    <a:gd name="connsiteX4" fmla="*/ 34290 w 339090"/>
                    <a:gd name="connsiteY4" fmla="*/ 346710 h 681990"/>
                    <a:gd name="connsiteX5" fmla="*/ 41910 w 339090"/>
                    <a:gd name="connsiteY5" fmla="*/ 323850 h 681990"/>
                    <a:gd name="connsiteX6" fmla="*/ 11430 w 339090"/>
                    <a:gd name="connsiteY6" fmla="*/ 240030 h 681990"/>
                    <a:gd name="connsiteX7" fmla="*/ 121920 w 339090"/>
                    <a:gd name="connsiteY7" fmla="*/ 209550 h 681990"/>
                    <a:gd name="connsiteX8" fmla="*/ 114300 w 339090"/>
                    <a:gd name="connsiteY8" fmla="*/ 3810 h 681990"/>
                    <a:gd name="connsiteX9" fmla="*/ 300990 w 339090"/>
                    <a:gd name="connsiteY9" fmla="*/ 0 h 681990"/>
                    <a:gd name="connsiteX10" fmla="*/ 316230 w 339090"/>
                    <a:gd name="connsiteY10" fmla="*/ 232410 h 681990"/>
                    <a:gd name="connsiteX11" fmla="*/ 240030 w 339090"/>
                    <a:gd name="connsiteY11" fmla="*/ 228600 h 681990"/>
                    <a:gd name="connsiteX12" fmla="*/ 243840 w 339090"/>
                    <a:gd name="connsiteY12" fmla="*/ 377190 h 681990"/>
                    <a:gd name="connsiteX13" fmla="*/ 339090 w 339090"/>
                    <a:gd name="connsiteY13" fmla="*/ 396240 h 681990"/>
                    <a:gd name="connsiteX14" fmla="*/ 308610 w 339090"/>
                    <a:gd name="connsiteY14" fmla="*/ 544830 h 681990"/>
                    <a:gd name="connsiteX15" fmla="*/ 270510 w 339090"/>
                    <a:gd name="connsiteY15" fmla="*/ 571500 h 681990"/>
                    <a:gd name="connsiteX16" fmla="*/ 247650 w 339090"/>
                    <a:gd name="connsiteY16" fmla="*/ 640080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090" h="681990">
                      <a:moveTo>
                        <a:pt x="125730" y="681990"/>
                      </a:moveTo>
                      <a:lnTo>
                        <a:pt x="64770" y="552450"/>
                      </a:lnTo>
                      <a:lnTo>
                        <a:pt x="0" y="457200"/>
                      </a:lnTo>
                      <a:lnTo>
                        <a:pt x="76200" y="434340"/>
                      </a:lnTo>
                      <a:lnTo>
                        <a:pt x="34290" y="346710"/>
                      </a:lnTo>
                      <a:lnTo>
                        <a:pt x="41910" y="323850"/>
                      </a:lnTo>
                      <a:lnTo>
                        <a:pt x="11430" y="240030"/>
                      </a:lnTo>
                      <a:lnTo>
                        <a:pt x="121920" y="209550"/>
                      </a:lnTo>
                      <a:lnTo>
                        <a:pt x="114300" y="3810"/>
                      </a:lnTo>
                      <a:lnTo>
                        <a:pt x="300990" y="0"/>
                      </a:lnTo>
                      <a:lnTo>
                        <a:pt x="316230" y="232410"/>
                      </a:lnTo>
                      <a:lnTo>
                        <a:pt x="240030" y="228600"/>
                      </a:lnTo>
                      <a:lnTo>
                        <a:pt x="243840" y="377190"/>
                      </a:lnTo>
                      <a:lnTo>
                        <a:pt x="339090" y="396240"/>
                      </a:lnTo>
                      <a:lnTo>
                        <a:pt x="308610" y="544830"/>
                      </a:lnTo>
                      <a:lnTo>
                        <a:pt x="270510" y="571500"/>
                      </a:lnTo>
                      <a:lnTo>
                        <a:pt x="247650" y="64008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任意多边形: 形状 14">
                  <a:extLst>
                    <a:ext uri="{FF2B5EF4-FFF2-40B4-BE49-F238E27FC236}">
                      <a16:creationId xmlns:a16="http://schemas.microsoft.com/office/drawing/2014/main" id="{52139C4B-AF9A-417D-8FE3-7A46F0BD72E7}"/>
                    </a:ext>
                  </a:extLst>
                </p:cNvPr>
                <p:cNvSpPr/>
                <p:nvPr/>
              </p:nvSpPr>
              <p:spPr>
                <a:xfrm>
                  <a:off x="10397490" y="4617720"/>
                  <a:ext cx="598170" cy="350520"/>
                </a:xfrm>
                <a:custGeom>
                  <a:avLst/>
                  <a:gdLst>
                    <a:gd name="connsiteX0" fmla="*/ 34290 w 598170"/>
                    <a:gd name="connsiteY0" fmla="*/ 0 h 350520"/>
                    <a:gd name="connsiteX1" fmla="*/ 354330 w 598170"/>
                    <a:gd name="connsiteY1" fmla="*/ 163830 h 350520"/>
                    <a:gd name="connsiteX2" fmla="*/ 400050 w 598170"/>
                    <a:gd name="connsiteY2" fmla="*/ 110490 h 350520"/>
                    <a:gd name="connsiteX3" fmla="*/ 598170 w 598170"/>
                    <a:gd name="connsiteY3" fmla="*/ 190500 h 350520"/>
                    <a:gd name="connsiteX4" fmla="*/ 514350 w 598170"/>
                    <a:gd name="connsiteY4" fmla="*/ 350520 h 350520"/>
                    <a:gd name="connsiteX5" fmla="*/ 300990 w 598170"/>
                    <a:gd name="connsiteY5" fmla="*/ 228600 h 350520"/>
                    <a:gd name="connsiteX6" fmla="*/ 281940 w 598170"/>
                    <a:gd name="connsiteY6" fmla="*/ 270510 h 350520"/>
                    <a:gd name="connsiteX7" fmla="*/ 0 w 598170"/>
                    <a:gd name="connsiteY7" fmla="*/ 4572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70" h="350520">
                      <a:moveTo>
                        <a:pt x="34290" y="0"/>
                      </a:moveTo>
                      <a:lnTo>
                        <a:pt x="354330" y="163830"/>
                      </a:lnTo>
                      <a:lnTo>
                        <a:pt x="400050" y="110490"/>
                      </a:lnTo>
                      <a:lnTo>
                        <a:pt x="598170" y="190500"/>
                      </a:lnTo>
                      <a:lnTo>
                        <a:pt x="514350" y="350520"/>
                      </a:lnTo>
                      <a:lnTo>
                        <a:pt x="300990" y="228600"/>
                      </a:lnTo>
                      <a:lnTo>
                        <a:pt x="281940" y="270510"/>
                      </a:lnTo>
                      <a:lnTo>
                        <a:pt x="0" y="457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26" name="组合 25">
                  <a:extLst>
                    <a:ext uri="{FF2B5EF4-FFF2-40B4-BE49-F238E27FC236}">
                      <a16:creationId xmlns:a16="http://schemas.microsoft.com/office/drawing/2014/main" id="{C3043295-D34D-444B-8505-F4C93229C15F}"/>
                    </a:ext>
                  </a:extLst>
                </p:cNvPr>
                <p:cNvGrpSpPr/>
                <p:nvPr/>
              </p:nvGrpSpPr>
              <p:grpSpPr>
                <a:xfrm>
                  <a:off x="10336530" y="4697730"/>
                  <a:ext cx="306705" cy="363855"/>
                  <a:chOff x="10336530" y="4697730"/>
                  <a:chExt cx="306705" cy="363855"/>
                </a:xfrm>
              </p:grpSpPr>
              <p:sp>
                <p:nvSpPr>
                  <p:cNvPr id="20" name="任意多边形: 形状 19">
                    <a:extLst>
                      <a:ext uri="{FF2B5EF4-FFF2-40B4-BE49-F238E27FC236}">
                        <a16:creationId xmlns:a16="http://schemas.microsoft.com/office/drawing/2014/main" id="{BD7AB5C6-C0DF-42B2-BF8E-5FF88D6BC7DD}"/>
                      </a:ext>
                    </a:extLst>
                  </p:cNvPr>
                  <p:cNvSpPr/>
                  <p:nvPr/>
                </p:nvSpPr>
                <p:spPr>
                  <a:xfrm>
                    <a:off x="10357485" y="4697730"/>
                    <a:ext cx="285750" cy="363855"/>
                  </a:xfrm>
                  <a:custGeom>
                    <a:avLst/>
                    <a:gdLst>
                      <a:gd name="connsiteX0" fmla="*/ 78105 w 285750"/>
                      <a:gd name="connsiteY0" fmla="*/ 211455 h 363855"/>
                      <a:gd name="connsiteX1" fmla="*/ 171450 w 285750"/>
                      <a:gd name="connsiteY1" fmla="*/ 363855 h 363855"/>
                      <a:gd name="connsiteX2" fmla="*/ 285750 w 285750"/>
                      <a:gd name="connsiteY2" fmla="*/ 285750 h 363855"/>
                      <a:gd name="connsiteX3" fmla="*/ 175260 w 285750"/>
                      <a:gd name="connsiteY3" fmla="*/ 142875 h 363855"/>
                      <a:gd name="connsiteX4" fmla="*/ 140970 w 285750"/>
                      <a:gd name="connsiteY4" fmla="*/ 169545 h 363855"/>
                      <a:gd name="connsiteX5" fmla="*/ 0 w 285750"/>
                      <a:gd name="connsiteY5" fmla="*/ 0 h 36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363855">
                        <a:moveTo>
                          <a:pt x="78105" y="211455"/>
                        </a:moveTo>
                        <a:lnTo>
                          <a:pt x="171450" y="363855"/>
                        </a:lnTo>
                        <a:lnTo>
                          <a:pt x="285750" y="285750"/>
                        </a:lnTo>
                        <a:lnTo>
                          <a:pt x="175260" y="142875"/>
                        </a:lnTo>
                        <a:lnTo>
                          <a:pt x="140970" y="169545"/>
                        </a:lnTo>
                        <a:lnTo>
                          <a:pt x="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2" name="直接连接符 21">
                    <a:extLst>
                      <a:ext uri="{FF2B5EF4-FFF2-40B4-BE49-F238E27FC236}">
                        <a16:creationId xmlns:a16="http://schemas.microsoft.com/office/drawing/2014/main" id="{D127B84D-0A36-4DCC-9F85-AE3D4B8825EC}"/>
                      </a:ext>
                    </a:extLst>
                  </p:cNvPr>
                  <p:cNvCxnSpPr>
                    <a:cxnSpLocks/>
                  </p:cNvCxnSpPr>
                  <p:nvPr/>
                </p:nvCxnSpPr>
                <p:spPr>
                  <a:xfrm>
                    <a:off x="10336530" y="4728210"/>
                    <a:ext cx="120015" cy="180975"/>
                  </a:xfrm>
                  <a:prstGeom prst="line">
                    <a:avLst/>
                  </a:prstGeom>
                  <a:ln w="31750">
                    <a:solidFill>
                      <a:srgbClr val="F907ED"/>
                    </a:solidFill>
                    <a:prstDash val="sysDash"/>
                    <a:tailEnd type="none"/>
                  </a:ln>
                </p:spPr>
                <p:style>
                  <a:lnRef idx="1">
                    <a:schemeClr val="accent1"/>
                  </a:lnRef>
                  <a:fillRef idx="0">
                    <a:schemeClr val="accent1"/>
                  </a:fillRef>
                  <a:effectRef idx="0">
                    <a:schemeClr val="accent1"/>
                  </a:effectRef>
                  <a:fontRef idx="minor">
                    <a:schemeClr val="tx1"/>
                  </a:fontRef>
                </p:style>
              </p:cxnSp>
            </p:grpSp>
            <p:sp>
              <p:nvSpPr>
                <p:cNvPr id="24" name="任意多边形: 形状 23">
                  <a:extLst>
                    <a:ext uri="{FF2B5EF4-FFF2-40B4-BE49-F238E27FC236}">
                      <a16:creationId xmlns:a16="http://schemas.microsoft.com/office/drawing/2014/main" id="{9C0F8090-C70D-44E2-8EE0-F119750B3DAF}"/>
                    </a:ext>
                  </a:extLst>
                </p:cNvPr>
                <p:cNvSpPr/>
                <p:nvPr/>
              </p:nvSpPr>
              <p:spPr>
                <a:xfrm>
                  <a:off x="9909810" y="4728210"/>
                  <a:ext cx="394335" cy="849630"/>
                </a:xfrm>
                <a:custGeom>
                  <a:avLst/>
                  <a:gdLst>
                    <a:gd name="connsiteX0" fmla="*/ 356235 w 394335"/>
                    <a:gd name="connsiteY0" fmla="*/ 19050 h 849630"/>
                    <a:gd name="connsiteX1" fmla="*/ 394335 w 394335"/>
                    <a:gd name="connsiteY1" fmla="*/ 257175 h 849630"/>
                    <a:gd name="connsiteX2" fmla="*/ 381000 w 394335"/>
                    <a:gd name="connsiteY2" fmla="*/ 790575 h 849630"/>
                    <a:gd name="connsiteX3" fmla="*/ 236220 w 394335"/>
                    <a:gd name="connsiteY3" fmla="*/ 777240 h 849630"/>
                    <a:gd name="connsiteX4" fmla="*/ 245745 w 394335"/>
                    <a:gd name="connsiteY4" fmla="*/ 849630 h 849630"/>
                    <a:gd name="connsiteX5" fmla="*/ 60960 w 394335"/>
                    <a:gd name="connsiteY5" fmla="*/ 815340 h 849630"/>
                    <a:gd name="connsiteX6" fmla="*/ 76200 w 394335"/>
                    <a:gd name="connsiteY6" fmla="*/ 638175 h 849630"/>
                    <a:gd name="connsiteX7" fmla="*/ 142875 w 394335"/>
                    <a:gd name="connsiteY7" fmla="*/ 461010 h 849630"/>
                    <a:gd name="connsiteX8" fmla="*/ 0 w 394335"/>
                    <a:gd name="connsiteY8" fmla="*/ 409575 h 849630"/>
                    <a:gd name="connsiteX9" fmla="*/ 83820 w 394335"/>
                    <a:gd name="connsiteY9" fmla="*/ 241935 h 849630"/>
                    <a:gd name="connsiteX10" fmla="*/ 106680 w 394335"/>
                    <a:gd name="connsiteY10" fmla="*/ 259080 h 849630"/>
                    <a:gd name="connsiteX11" fmla="*/ 209550 w 394335"/>
                    <a:gd name="connsiteY11" fmla="*/ 0 h 84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335" h="849630">
                      <a:moveTo>
                        <a:pt x="356235" y="19050"/>
                      </a:moveTo>
                      <a:lnTo>
                        <a:pt x="394335" y="257175"/>
                      </a:lnTo>
                      <a:lnTo>
                        <a:pt x="381000" y="790575"/>
                      </a:lnTo>
                      <a:lnTo>
                        <a:pt x="236220" y="777240"/>
                      </a:lnTo>
                      <a:lnTo>
                        <a:pt x="245745" y="849630"/>
                      </a:lnTo>
                      <a:lnTo>
                        <a:pt x="60960" y="815340"/>
                      </a:lnTo>
                      <a:lnTo>
                        <a:pt x="76200" y="638175"/>
                      </a:lnTo>
                      <a:lnTo>
                        <a:pt x="142875" y="461010"/>
                      </a:lnTo>
                      <a:lnTo>
                        <a:pt x="0" y="409575"/>
                      </a:lnTo>
                      <a:lnTo>
                        <a:pt x="83820" y="241935"/>
                      </a:lnTo>
                      <a:lnTo>
                        <a:pt x="106680" y="259080"/>
                      </a:lnTo>
                      <a:lnTo>
                        <a:pt x="20955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椭圆 24">
                  <a:extLst>
                    <a:ext uri="{FF2B5EF4-FFF2-40B4-BE49-F238E27FC236}">
                      <a16:creationId xmlns:a16="http://schemas.microsoft.com/office/drawing/2014/main" id="{A3F11376-9115-49DC-9F60-82D36D01104C}"/>
                    </a:ext>
                  </a:extLst>
                </p:cNvPr>
                <p:cNvSpPr/>
                <p:nvPr/>
              </p:nvSpPr>
              <p:spPr>
                <a:xfrm>
                  <a:off x="10123170" y="4434840"/>
                  <a:ext cx="226800" cy="226800"/>
                </a:xfrm>
                <a:prstGeom prst="ellipse">
                  <a:avLst/>
                </a:pr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29" name="文本框 28">
                <a:extLst>
                  <a:ext uri="{FF2B5EF4-FFF2-40B4-BE49-F238E27FC236}">
                    <a16:creationId xmlns:a16="http://schemas.microsoft.com/office/drawing/2014/main" id="{BC496DEF-6C01-4BA9-A70C-6FEB4A56963A}"/>
                  </a:ext>
                </a:extLst>
              </p:cNvPr>
              <p:cNvSpPr txBox="1"/>
              <p:nvPr/>
            </p:nvSpPr>
            <p:spPr>
              <a:xfrm>
                <a:off x="396286" y="5558012"/>
                <a:ext cx="3331116" cy="353036"/>
              </a:xfrm>
              <a:prstGeom prst="rect">
                <a:avLst/>
              </a:prstGeom>
              <a:noFill/>
            </p:spPr>
            <p:txBody>
              <a:bodyPr wrap="square" rtlCol="0">
                <a:spAutoFit/>
              </a:bodyPr>
              <a:lstStyle/>
              <a:p>
                <a:pPr algn="l"/>
                <a:r>
                  <a:rPr lang="zh-CN" altLang="en-US" b="1" dirty="0">
                    <a:solidFill>
                      <a:srgbClr val="F907ED"/>
                    </a:solidFill>
                    <a:latin typeface="Book Antiqua" panose="02040602050305030304" pitchFamily="18" charset="0"/>
                    <a:ea typeface="华文楷体" panose="02010600040101010101" pitchFamily="2" charset="-122"/>
                  </a:rPr>
                  <a:t>中子谱仪和实验终端</a:t>
                </a:r>
                <a:r>
                  <a:rPr lang="en-US" altLang="zh-CN" b="1" dirty="0">
                    <a:solidFill>
                      <a:srgbClr val="F907ED"/>
                    </a:solidFill>
                    <a:latin typeface="Book Antiqua" panose="02040602050305030304" pitchFamily="18" charset="0"/>
                    <a:ea typeface="华文楷体" panose="02010600040101010101" pitchFamily="2" charset="-122"/>
                  </a:rPr>
                  <a:t>11</a:t>
                </a:r>
                <a:r>
                  <a:rPr lang="zh-CN" altLang="en-US" b="1" dirty="0">
                    <a:solidFill>
                      <a:srgbClr val="F907ED"/>
                    </a:solidFill>
                    <a:latin typeface="Book Antiqua" panose="02040602050305030304" pitchFamily="18" charset="0"/>
                    <a:ea typeface="华文楷体" panose="02010600040101010101" pitchFamily="2" charset="-122"/>
                  </a:rPr>
                  <a:t>台</a:t>
                </a:r>
              </a:p>
            </p:txBody>
          </p:sp>
        </p:grpSp>
      </p:grpSp>
    </p:spTree>
    <p:extLst>
      <p:ext uri="{BB962C8B-B14F-4D97-AF65-F5344CB8AC3E}">
        <p14:creationId xmlns:p14="http://schemas.microsoft.com/office/powerpoint/2010/main" val="376500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left)">
                                      <p:cBhvr>
                                        <p:cTn id="28" dur="500"/>
                                        <p:tgtEl>
                                          <p:spTgt spid="7">
                                            <p:txEl>
                                              <p:pRg st="3" end="3"/>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wipe(left)">
                                      <p:cBhvr>
                                        <p:cTn id="39" dur="500"/>
                                        <p:tgtEl>
                                          <p:spTgt spid="7">
                                            <p:txEl>
                                              <p:pRg st="5" end="5"/>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ipe(left)">
                                      <p:cBhvr>
                                        <p:cTn id="42" dur="500"/>
                                        <p:tgtEl>
                                          <p:spTgt spid="7">
                                            <p:txEl>
                                              <p:pRg st="6" end="6"/>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left)">
                                      <p:cBhvr>
                                        <p:cTn id="4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B5B465C-A46C-4C79-B474-56B01C4E7F8B}"/>
              </a:ext>
            </a:extLst>
          </p:cNvPr>
          <p:cNvSpPr>
            <a:spLocks noGrp="1"/>
          </p:cNvSpPr>
          <p:nvPr>
            <p:ph type="title"/>
          </p:nvPr>
        </p:nvSpPr>
        <p:spPr/>
        <p:txBody>
          <a:bodyPr/>
          <a:lstStyle/>
          <a:p>
            <a:r>
              <a:rPr lang="en-US" altLang="zh-CN" dirty="0"/>
              <a:t>1.2 HPES</a:t>
            </a:r>
            <a:r>
              <a:rPr lang="zh-CN" altLang="en-US" dirty="0"/>
              <a:t>简介</a:t>
            </a:r>
          </a:p>
        </p:txBody>
      </p:sp>
      <p:sp>
        <p:nvSpPr>
          <p:cNvPr id="4" name="灯片编号占位符 3">
            <a:extLst>
              <a:ext uri="{FF2B5EF4-FFF2-40B4-BE49-F238E27FC236}">
                <a16:creationId xmlns:a16="http://schemas.microsoft.com/office/drawing/2014/main" id="{CF2B492A-EA85-422B-93BF-4B5495FB063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4</a:t>
            </a:fld>
            <a:endParaRPr lang="zh-CN" altLang="en-US" dirty="0"/>
          </a:p>
        </p:txBody>
      </p:sp>
      <p:pic>
        <p:nvPicPr>
          <p:cNvPr id="5" name="高能质子束团结构示意-大束斑">
            <a:hlinkClick r:id="" action="ppaction://media"/>
            <a:extLst>
              <a:ext uri="{FF2B5EF4-FFF2-40B4-BE49-F238E27FC236}">
                <a16:creationId xmlns:a16="http://schemas.microsoft.com/office/drawing/2014/main" id="{984AAFFC-008B-4636-8178-270B3DD217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379888" y="1146817"/>
            <a:ext cx="6684118" cy="4763790"/>
          </a:xfrm>
          <a:prstGeom prst="rect">
            <a:avLst/>
          </a:prstGeom>
        </p:spPr>
      </p:pic>
      <p:sp>
        <p:nvSpPr>
          <p:cNvPr id="6" name="矩形 5">
            <a:extLst>
              <a:ext uri="{FF2B5EF4-FFF2-40B4-BE49-F238E27FC236}">
                <a16:creationId xmlns:a16="http://schemas.microsoft.com/office/drawing/2014/main" id="{C44E67F0-8D6C-4038-B48B-9139985F3212}"/>
              </a:ext>
            </a:extLst>
          </p:cNvPr>
          <p:cNvSpPr/>
          <p:nvPr/>
        </p:nvSpPr>
        <p:spPr>
          <a:xfrm>
            <a:off x="310815" y="1146816"/>
            <a:ext cx="6233755" cy="2369880"/>
          </a:xfrm>
          <a:prstGeom prst="rect">
            <a:avLst/>
          </a:prstGeom>
          <a:noFill/>
        </p:spPr>
        <p:txBody>
          <a:bodyPr wrap="square">
            <a:spAutoFit/>
          </a:bodyPr>
          <a:lstStyle/>
          <a:p>
            <a:pPr marL="72000" fontAlgn="auto">
              <a:spcAft>
                <a:spcPts val="1200"/>
              </a:spcAft>
            </a:pPr>
            <a:r>
              <a:rPr lang="zh-CN" altLang="en-US" sz="2800" dirty="0">
                <a:ea typeface="华文楷体" panose="02010600040101010101" pitchFamily="2" charset="-122"/>
                <a:cs typeface="Times New Roman" panose="02020603050405020304" pitchFamily="18" charset="0"/>
              </a:rPr>
              <a:t>高能质子实验终端（</a:t>
            </a:r>
            <a:r>
              <a:rPr lang="en-US" altLang="zh-CN" sz="2800" dirty="0">
                <a:ea typeface="华文楷体" panose="02010600040101010101" pitchFamily="2" charset="-122"/>
                <a:cs typeface="Times New Roman" panose="02020603050405020304" pitchFamily="18" charset="0"/>
              </a:rPr>
              <a:t>HPES</a:t>
            </a:r>
            <a:r>
              <a:rPr lang="zh-CN" altLang="en-US" sz="2800" dirty="0">
                <a:ea typeface="华文楷体" panose="02010600040101010101" pitchFamily="2" charset="-122"/>
                <a:cs typeface="Times New Roman" panose="02020603050405020304" pitchFamily="18" charset="0"/>
              </a:rPr>
              <a:t>）</a:t>
            </a:r>
            <a:endParaRPr lang="en-US" altLang="zh-CN" sz="28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中国第一台</a:t>
            </a:r>
            <a:r>
              <a:rPr lang="en-US" altLang="zh-CN" sz="2000" dirty="0">
                <a:ea typeface="华文楷体" panose="02010600040101010101" pitchFamily="2" charset="-122"/>
                <a:cs typeface="Times New Roman" panose="02020603050405020304" pitchFamily="18" charset="0"/>
              </a:rPr>
              <a:t>1.6 GeV</a:t>
            </a:r>
            <a:r>
              <a:rPr lang="zh-CN" altLang="en-US" sz="2000" dirty="0">
                <a:ea typeface="华文楷体" panose="02010600040101010101" pitchFamily="2" charset="-122"/>
                <a:cs typeface="Times New Roman" panose="02020603050405020304" pitchFamily="18" charset="0"/>
              </a:rPr>
              <a:t>质子源。</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已开始土建，</a:t>
            </a:r>
            <a:r>
              <a:rPr lang="en-US" altLang="zh-CN" sz="2000" dirty="0">
                <a:ea typeface="华文楷体" panose="02010600040101010101" pitchFamily="2" charset="-122"/>
                <a:cs typeface="Times New Roman" panose="02020603050405020304" pitchFamily="18" charset="0"/>
              </a:rPr>
              <a:t>29</a:t>
            </a:r>
            <a:r>
              <a:rPr lang="zh-CN" altLang="en-US" sz="2000" dirty="0">
                <a:ea typeface="华文楷体" panose="02010600040101010101" pitchFamily="2" charset="-122"/>
                <a:cs typeface="Times New Roman" panose="02020603050405020304" pitchFamily="18" charset="0"/>
              </a:rPr>
              <a:t>年完成建设并验收。</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首次用散射针将质子从主束中引出。</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根据测试需求，提供弱流和强流质子测试束</a:t>
            </a:r>
            <a:endParaRPr lang="en-US" altLang="zh-CN" sz="2000" dirty="0">
              <a:ea typeface="华文楷体" panose="02010600040101010101" pitchFamily="2" charset="-122"/>
              <a:cs typeface="Times New Roman" panose="02020603050405020304" pitchFamily="18" charset="0"/>
            </a:endParaRPr>
          </a:p>
        </p:txBody>
      </p:sp>
      <p:graphicFrame>
        <p:nvGraphicFramePr>
          <p:cNvPr id="42" name="表格 41">
            <a:extLst>
              <a:ext uri="{FF2B5EF4-FFF2-40B4-BE49-F238E27FC236}">
                <a16:creationId xmlns:a16="http://schemas.microsoft.com/office/drawing/2014/main" id="{992147B6-9FB6-44F9-84C7-D5D6FCA3EAD7}"/>
              </a:ext>
            </a:extLst>
          </p:cNvPr>
          <p:cNvGraphicFramePr>
            <a:graphicFrameLocks noGrp="1"/>
          </p:cNvGraphicFramePr>
          <p:nvPr>
            <p:extLst>
              <p:ext uri="{D42A27DB-BD31-4B8C-83A1-F6EECF244321}">
                <p14:modId xmlns:p14="http://schemas.microsoft.com/office/powerpoint/2010/main" val="992993530"/>
              </p:ext>
            </p:extLst>
          </p:nvPr>
        </p:nvGraphicFramePr>
        <p:xfrm>
          <a:off x="546485" y="3735911"/>
          <a:ext cx="3214810" cy="2334780"/>
        </p:xfrm>
        <a:graphic>
          <a:graphicData uri="http://schemas.openxmlformats.org/drawingml/2006/table">
            <a:tbl>
              <a:tblPr firstRow="1" bandRow="1">
                <a:tableStyleId>{7DF18680-E054-41AD-8BC1-D1AEF772440D}</a:tableStyleId>
              </a:tblPr>
              <a:tblGrid>
                <a:gridCol w="1492604">
                  <a:extLst>
                    <a:ext uri="{9D8B030D-6E8A-4147-A177-3AD203B41FA5}">
                      <a16:colId xmlns:a16="http://schemas.microsoft.com/office/drawing/2014/main" val="20000"/>
                    </a:ext>
                  </a:extLst>
                </a:gridCol>
                <a:gridCol w="1722206">
                  <a:extLst>
                    <a:ext uri="{9D8B030D-6E8A-4147-A177-3AD203B41FA5}">
                      <a16:colId xmlns:a16="http://schemas.microsoft.com/office/drawing/2014/main" val="20001"/>
                    </a:ext>
                  </a:extLst>
                </a:gridCol>
              </a:tblGrid>
              <a:tr h="41922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参数名称</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设计指标</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extLst>
                  <a:ext uri="{0D108BD9-81ED-4DB2-BD59-A6C34878D82A}">
                    <a16:rowId xmlns:a16="http://schemas.microsoft.com/office/drawing/2014/main" val="10000"/>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质子能量范围</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0.8-1.6 </a:t>
                      </a:r>
                      <a:r>
                        <a:rPr lang="en-US" altLang="zh-CN" sz="1600" kern="1200" dirty="0" err="1">
                          <a:solidFill>
                            <a:srgbClr val="1D77C9"/>
                          </a:solidFill>
                          <a:latin typeface="+mn-lt"/>
                          <a:ea typeface="+mn-ea"/>
                          <a:cs typeface="Times New Roman" panose="02020603050405020304" pitchFamily="18" charset="0"/>
                        </a:rPr>
                        <a:t>GeV</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1"/>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束流脉冲频率</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24 Hz</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2"/>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强流质子流强</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6</a:t>
                      </a: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9</a:t>
                      </a:r>
                      <a:r>
                        <a:rPr lang="en-US" altLang="zh-CN" sz="1600" kern="1200" dirty="0">
                          <a:solidFill>
                            <a:srgbClr val="1D77C9"/>
                          </a:solidFill>
                          <a:latin typeface="+mn-lt"/>
                          <a:ea typeface="+mn-ea"/>
                          <a:cs typeface="Times New Roman" panose="02020603050405020304" pitchFamily="18" charset="0"/>
                        </a:rPr>
                        <a:t> p/s</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3"/>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弱流质子流强</a:t>
                      </a:r>
                    </a:p>
                  </a:txBody>
                  <a:tcPr marL="52363" marR="52363" marT="26182" marB="26182" anchor="ctr"/>
                </a:tc>
                <a:tc>
                  <a:txBody>
                    <a:body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3</a:t>
                      </a:r>
                      <a:r>
                        <a:rPr lang="en-US" altLang="zh-CN" sz="1600" b="1" kern="1200" baseline="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4</a:t>
                      </a:r>
                      <a:r>
                        <a:rPr lang="en-US" altLang="zh-CN" sz="1600" b="1" kern="1200" baseline="0" dirty="0">
                          <a:solidFill>
                            <a:srgbClr val="1D77C9"/>
                          </a:solidFill>
                          <a:latin typeface="+mn-lt"/>
                          <a:ea typeface="+mn-ea"/>
                          <a:cs typeface="Times New Roman" panose="02020603050405020304" pitchFamily="18" charset="0"/>
                        </a:rPr>
                        <a:t> p/s</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2213407280"/>
                  </a:ext>
                </a:extLst>
              </a:tr>
            </a:tbl>
          </a:graphicData>
        </a:graphic>
      </p:graphicFrame>
      <p:pic>
        <p:nvPicPr>
          <p:cNvPr id="8" name="图片 7">
            <a:extLst>
              <a:ext uri="{FF2B5EF4-FFF2-40B4-BE49-F238E27FC236}">
                <a16:creationId xmlns:a16="http://schemas.microsoft.com/office/drawing/2014/main" id="{7ED49AA9-2927-4EB4-8B5C-F5BC005B5141}"/>
              </a:ext>
            </a:extLst>
          </p:cNvPr>
          <p:cNvPicPr>
            <a:picLocks noChangeAspect="1"/>
          </p:cNvPicPr>
          <p:nvPr/>
        </p:nvPicPr>
        <p:blipFill rotWithShape="1">
          <a:blip r:embed="rId5">
            <a:extLst>
              <a:ext uri="{28A0092B-C50C-407E-A947-70E740481C1C}">
                <a14:useLocalDpi xmlns:a14="http://schemas.microsoft.com/office/drawing/2010/main" val="0"/>
              </a:ext>
            </a:extLst>
          </a:blip>
          <a:srcRect l="10370" t="14954" r="8330" b="14377"/>
          <a:stretch/>
        </p:blipFill>
        <p:spPr>
          <a:xfrm>
            <a:off x="3979252" y="3735911"/>
            <a:ext cx="2839836" cy="1851335"/>
          </a:xfrm>
          <a:prstGeom prst="rect">
            <a:avLst/>
          </a:prstGeom>
        </p:spPr>
      </p:pic>
      <p:sp>
        <p:nvSpPr>
          <p:cNvPr id="9" name="文本框 8">
            <a:extLst>
              <a:ext uri="{FF2B5EF4-FFF2-40B4-BE49-F238E27FC236}">
                <a16:creationId xmlns:a16="http://schemas.microsoft.com/office/drawing/2014/main" id="{54274E33-1B5A-4400-A533-6701A7C67E70}"/>
              </a:ext>
            </a:extLst>
          </p:cNvPr>
          <p:cNvSpPr txBox="1"/>
          <p:nvPr/>
        </p:nvSpPr>
        <p:spPr>
          <a:xfrm>
            <a:off x="4068807" y="5701360"/>
            <a:ext cx="2660726" cy="369332"/>
          </a:xfrm>
          <a:prstGeom prst="rect">
            <a:avLst/>
          </a:prstGeom>
          <a:noFill/>
        </p:spPr>
        <p:txBody>
          <a:bodyPr wrap="square" rtlCol="0">
            <a:spAutoFit/>
          </a:bodyPr>
          <a:lstStyle/>
          <a:p>
            <a:pPr algn="ctr"/>
            <a:r>
              <a:rPr lang="zh-CN" altLang="en-US" b="1" dirty="0">
                <a:latin typeface="+mn-ea"/>
              </a:rPr>
              <a:t>环散射器工作原理</a:t>
            </a:r>
          </a:p>
        </p:txBody>
      </p:sp>
    </p:spTree>
    <p:extLst>
      <p:ext uri="{BB962C8B-B14F-4D97-AF65-F5344CB8AC3E}">
        <p14:creationId xmlns:p14="http://schemas.microsoft.com/office/powerpoint/2010/main" val="2120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491DF-AB6C-4D56-82CC-94FE157005BD}"/>
              </a:ext>
            </a:extLst>
          </p:cNvPr>
          <p:cNvSpPr txBox="1"/>
          <p:nvPr/>
        </p:nvSpPr>
        <p:spPr>
          <a:xfrm>
            <a:off x="4703976" y="1710223"/>
            <a:ext cx="5571241" cy="317009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latin typeface="Book Antiqua" panose="02040602050305030304" pitchFamily="18" charset="0"/>
                <a:ea typeface="华文楷体" panose="02010600040101010101" pitchFamily="2" charset="-122"/>
              </a:rPr>
              <a:t>高能质子的用途</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的束流参数</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的探测器系统</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18154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9C2D79E-6E12-478C-BD2C-4608DEBA5A21}"/>
              </a:ext>
            </a:extLst>
          </p:cNvPr>
          <p:cNvSpPr>
            <a:spLocks noGrp="1"/>
          </p:cNvSpPr>
          <p:nvPr>
            <p:ph type="title"/>
          </p:nvPr>
        </p:nvSpPr>
        <p:spPr/>
        <p:txBody>
          <a:bodyPr/>
          <a:lstStyle/>
          <a:p>
            <a:r>
              <a:rPr lang="en-US" altLang="zh-CN" dirty="0"/>
              <a:t>2.1 </a:t>
            </a:r>
            <a:r>
              <a:rPr lang="zh-CN" altLang="en-US" dirty="0"/>
              <a:t>位置探测器标定</a:t>
            </a:r>
          </a:p>
        </p:txBody>
      </p:sp>
      <p:sp>
        <p:nvSpPr>
          <p:cNvPr id="4" name="灯片编号占位符 3">
            <a:extLst>
              <a:ext uri="{FF2B5EF4-FFF2-40B4-BE49-F238E27FC236}">
                <a16:creationId xmlns:a16="http://schemas.microsoft.com/office/drawing/2014/main" id="{0C3D291C-F14C-4058-8B86-6F9E5E63B47E}"/>
              </a:ext>
            </a:extLst>
          </p:cNvPr>
          <p:cNvSpPr>
            <a:spLocks noGrp="1"/>
          </p:cNvSpPr>
          <p:nvPr>
            <p:ph type="sldNum" sz="quarter" idx="12"/>
          </p:nvPr>
        </p:nvSpPr>
        <p:spPr/>
        <p:txBody>
          <a:bodyPr/>
          <a:lstStyle/>
          <a:p>
            <a:r>
              <a:rPr lang="en-US" altLang="zh-CN"/>
              <a:t>PAGE </a:t>
            </a:r>
            <a:fld id="{85593C41-972F-46D9-B833-3EC9D6B1A4C2}" type="slidenum">
              <a:rPr lang="zh-CN" altLang="en-US" smtClean="0"/>
              <a:pPr/>
              <a:t>6</a:t>
            </a:fld>
            <a:endParaRPr lang="zh-CN" altLang="en-US" dirty="0"/>
          </a:p>
        </p:txBody>
      </p:sp>
      <p:pic>
        <p:nvPicPr>
          <p:cNvPr id="14" name="图片 13">
            <a:extLst>
              <a:ext uri="{FF2B5EF4-FFF2-40B4-BE49-F238E27FC236}">
                <a16:creationId xmlns:a16="http://schemas.microsoft.com/office/drawing/2014/main" id="{3A47EE80-1998-4325-82CC-37CDA39EE1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797" b="29954"/>
          <a:stretch/>
        </p:blipFill>
        <p:spPr>
          <a:xfrm>
            <a:off x="278765" y="1107585"/>
            <a:ext cx="3330416" cy="2554217"/>
          </a:xfrm>
          <a:prstGeom prst="rect">
            <a:avLst/>
          </a:prstGeom>
        </p:spPr>
      </p:pic>
      <p:pic>
        <p:nvPicPr>
          <p:cNvPr id="15" name="图片 14">
            <a:extLst>
              <a:ext uri="{FF2B5EF4-FFF2-40B4-BE49-F238E27FC236}">
                <a16:creationId xmlns:a16="http://schemas.microsoft.com/office/drawing/2014/main" id="{ADBC0071-9EFB-409C-A044-7EB1BB12A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765" y="3846243"/>
            <a:ext cx="3330416" cy="2304871"/>
          </a:xfrm>
          <a:prstGeom prst="rect">
            <a:avLst/>
          </a:prstGeom>
        </p:spPr>
      </p:pic>
      <p:sp>
        <p:nvSpPr>
          <p:cNvPr id="16" name="文本框 15">
            <a:extLst>
              <a:ext uri="{FF2B5EF4-FFF2-40B4-BE49-F238E27FC236}">
                <a16:creationId xmlns:a16="http://schemas.microsoft.com/office/drawing/2014/main" id="{ACD50597-5DEC-486F-82B2-CD1CE2357A53}"/>
              </a:ext>
            </a:extLst>
          </p:cNvPr>
          <p:cNvSpPr txBox="1"/>
          <p:nvPr/>
        </p:nvSpPr>
        <p:spPr>
          <a:xfrm>
            <a:off x="3805555" y="1010833"/>
            <a:ext cx="8229600"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硅像素探测器，位置精确度</a:t>
            </a:r>
            <a:r>
              <a:rPr lang="en-US" altLang="zh-CN" sz="2400" dirty="0">
                <a:latin typeface="Book Antiqua" panose="02040602050305030304" pitchFamily="18" charset="0"/>
                <a:ea typeface="华文楷体" panose="02010600040101010101" pitchFamily="2" charset="-122"/>
              </a:rPr>
              <a:t>3~30 μm</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用途：对撞次级粒子径迹测量、医疗、雷达、无损检测。</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需要大量束流资源，进行探测器位置分辨率标定。</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1.6 GeV</a:t>
            </a:r>
            <a:r>
              <a:rPr lang="zh-CN" altLang="en-US" sz="2400" dirty="0">
                <a:latin typeface="Book Antiqua" panose="02040602050305030304" pitchFamily="18" charset="0"/>
                <a:ea typeface="华文楷体" panose="02010600040101010101" pitchFamily="2" charset="-122"/>
              </a:rPr>
              <a:t>质子束流穿透性能好，十分适合位置探测器标定。</a:t>
            </a:r>
            <a:endParaRPr lang="en-US" altLang="zh-CN" sz="2400" dirty="0">
              <a:latin typeface="Book Antiqua" panose="02040602050305030304" pitchFamily="18" charset="0"/>
              <a:ea typeface="华文楷体" panose="02010600040101010101" pitchFamily="2" charset="-122"/>
            </a:endParaRPr>
          </a:p>
        </p:txBody>
      </p:sp>
      <mc:AlternateContent xmlns:mc="http://schemas.openxmlformats.org/markup-compatibility/2006" xmlns:a14="http://schemas.microsoft.com/office/drawing/2010/main">
        <mc:Choice Requires="a14">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nvGraphicFramePr>
            <p:xfrm>
              <a:off x="3856355" y="3067016"/>
              <a:ext cx="8128000" cy="3085402"/>
            </p:xfrm>
            <a:graphic>
              <a:graphicData uri="http://schemas.openxmlformats.org/drawingml/2006/table">
                <a:tbl>
                  <a:tblPr firstRow="1" bandRow="1">
                    <a:tableStyleId>{5C22544A-7EE6-4342-B048-85BDC9FD1C3A}</a:tableStyleId>
                  </a:tblPr>
                  <a:tblGrid>
                    <a:gridCol w="1466508">
                      <a:extLst>
                        <a:ext uri="{9D8B030D-6E8A-4147-A177-3AD203B41FA5}">
                          <a16:colId xmlns:a16="http://schemas.microsoft.com/office/drawing/2014/main" val="2776197742"/>
                        </a:ext>
                      </a:extLst>
                    </a:gridCol>
                    <a:gridCol w="1402080">
                      <a:extLst>
                        <a:ext uri="{9D8B030D-6E8A-4147-A177-3AD203B41FA5}">
                          <a16:colId xmlns:a16="http://schemas.microsoft.com/office/drawing/2014/main" val="2759267015"/>
                        </a:ext>
                      </a:extLst>
                    </a:gridCol>
                    <a:gridCol w="1910080">
                      <a:extLst>
                        <a:ext uri="{9D8B030D-6E8A-4147-A177-3AD203B41FA5}">
                          <a16:colId xmlns:a16="http://schemas.microsoft.com/office/drawing/2014/main" val="3135640553"/>
                        </a:ext>
                      </a:extLst>
                    </a:gridCol>
                    <a:gridCol w="1723732">
                      <a:extLst>
                        <a:ext uri="{9D8B030D-6E8A-4147-A177-3AD203B41FA5}">
                          <a16:colId xmlns:a16="http://schemas.microsoft.com/office/drawing/2014/main" val="2931110923"/>
                        </a:ext>
                      </a:extLst>
                    </a:gridCol>
                    <a:gridCol w="1625600">
                      <a:extLst>
                        <a:ext uri="{9D8B030D-6E8A-4147-A177-3AD203B41FA5}">
                          <a16:colId xmlns:a16="http://schemas.microsoft.com/office/drawing/2014/main" val="3856888524"/>
                        </a:ext>
                      </a:extLst>
                    </a:gridCol>
                  </a:tblGrid>
                  <a:tr h="383340">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像素大小</a:t>
                          </a:r>
                          <a:r>
                            <a:rPr lang="en-US" altLang="zh-CN" sz="20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smtClean="0">
                                  <a:solidFill>
                                    <a:schemeClr val="bg1"/>
                                  </a:solidFill>
                                  <a:latin typeface="Cambria Math" panose="02040503050406030204" pitchFamily="18" charset="0"/>
                                </a:rPr>
                                <m:t>𝝁</m:t>
                              </m:r>
                              <m:sSup>
                                <m:sSupPr>
                                  <m:ctrlPr>
                                    <a:rPr lang="en-US" altLang="zh-CN" sz="2000" b="1" i="1" smtClean="0">
                                      <a:solidFill>
                                        <a:schemeClr val="bg1"/>
                                      </a:solidFill>
                                      <a:latin typeface="Cambria Math" panose="02040503050406030204" pitchFamily="18" charset="0"/>
                                    </a:rPr>
                                  </m:ctrlPr>
                                </m:sSupPr>
                                <m:e>
                                  <m:r>
                                    <a:rPr lang="en-US" altLang="zh-CN" sz="2000" b="1" i="1" smtClean="0">
                                      <a:solidFill>
                                        <a:schemeClr val="bg1"/>
                                      </a:solidFill>
                                      <a:latin typeface="Cambria Math" panose="02040503050406030204" pitchFamily="18" charset="0"/>
                                    </a:rPr>
                                    <m:t>𝒎</m:t>
                                  </m:r>
                                </m:e>
                                <m:sup>
                                  <m:r>
                                    <a:rPr lang="en-US" altLang="zh-CN" sz="2000" b="1" i="1" smtClean="0">
                                      <a:solidFill>
                                        <a:schemeClr val="bg1"/>
                                      </a:solidFill>
                                      <a:latin typeface="Cambria Math" panose="02040503050406030204" pitchFamily="18" charset="0"/>
                                    </a:rPr>
                                    <m:t>𝟐</m:t>
                                  </m:r>
                                </m:sup>
                              </m:sSup>
                            </m:oMath>
                          </a14:m>
                          <a:endParaRPr lang="zh-CN" altLang="en-US" sz="2000" dirty="0">
                            <a:solidFill>
                              <a:schemeClr val="bg1"/>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250 </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256</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55</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55</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928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960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20.7</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20.7</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1024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28</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132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372</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80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192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16</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192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64</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25</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25</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Choice>
        <mc:Fallback xmlns="">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nvGraphicFramePr>
            <p:xfrm>
              <a:off x="3856355" y="3067016"/>
              <a:ext cx="8128000" cy="3085402"/>
            </p:xfrm>
            <a:graphic>
              <a:graphicData uri="http://schemas.openxmlformats.org/drawingml/2006/table">
                <a:tbl>
                  <a:tblPr firstRow="1" bandRow="1">
                    <a:tableStyleId>{5C22544A-7EE6-4342-B048-85BDC9FD1C3A}</a:tableStyleId>
                  </a:tblPr>
                  <a:tblGrid>
                    <a:gridCol w="1466508">
                      <a:extLst>
                        <a:ext uri="{9D8B030D-6E8A-4147-A177-3AD203B41FA5}">
                          <a16:colId xmlns:a16="http://schemas.microsoft.com/office/drawing/2014/main" val="2776197742"/>
                        </a:ext>
                      </a:extLst>
                    </a:gridCol>
                    <a:gridCol w="1402080">
                      <a:extLst>
                        <a:ext uri="{9D8B030D-6E8A-4147-A177-3AD203B41FA5}">
                          <a16:colId xmlns:a16="http://schemas.microsoft.com/office/drawing/2014/main" val="2759267015"/>
                        </a:ext>
                      </a:extLst>
                    </a:gridCol>
                    <a:gridCol w="1910080">
                      <a:extLst>
                        <a:ext uri="{9D8B030D-6E8A-4147-A177-3AD203B41FA5}">
                          <a16:colId xmlns:a16="http://schemas.microsoft.com/office/drawing/2014/main" val="3135640553"/>
                        </a:ext>
                      </a:extLst>
                    </a:gridCol>
                    <a:gridCol w="1723732">
                      <a:extLst>
                        <a:ext uri="{9D8B030D-6E8A-4147-A177-3AD203B41FA5}">
                          <a16:colId xmlns:a16="http://schemas.microsoft.com/office/drawing/2014/main" val="2931110923"/>
                        </a:ext>
                      </a:extLst>
                    </a:gridCol>
                    <a:gridCol w="1625600">
                      <a:extLst>
                        <a:ext uri="{9D8B030D-6E8A-4147-A177-3AD203B41FA5}">
                          <a16:colId xmlns:a16="http://schemas.microsoft.com/office/drawing/2014/main" val="3856888524"/>
                        </a:ext>
                      </a:extLst>
                    </a:gridCol>
                  </a:tblGrid>
                  <a:tr h="403162">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10606" r="-176038" b="-686364"/>
                          </a:stretch>
                        </a:blip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20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132727" r="-375652" b="-7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132727" r="-176038" b="-7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232727" r="-375652" b="-6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232727" r="-176038" b="-6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326786" r="-375652" b="-512500"/>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326786" r="-176038" b="-512500"/>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434545" r="-375652" b="-4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434545" r="-176038" b="-4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534545" r="-375652" b="-3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534545" r="-176038" b="-3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634545" r="-375652" b="-2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634545" r="-176038" b="-221818"/>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734545" r="-375652" b="-1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734545" r="-176038" b="-121818"/>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4783" t="-834545" r="-375652" b="-21818"/>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50479" t="-834545" r="-176038" b="-21818"/>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Fallback>
      </mc:AlternateContent>
    </p:spTree>
    <p:extLst>
      <p:ext uri="{BB962C8B-B14F-4D97-AF65-F5344CB8AC3E}">
        <p14:creationId xmlns:p14="http://schemas.microsoft.com/office/powerpoint/2010/main" val="2102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4A08860-97A7-40F4-A73E-1D128B523229}"/>
              </a:ext>
            </a:extLst>
          </p:cNvPr>
          <p:cNvSpPr>
            <a:spLocks noGrp="1"/>
          </p:cNvSpPr>
          <p:nvPr>
            <p:ph type="title"/>
          </p:nvPr>
        </p:nvSpPr>
        <p:spPr/>
        <p:txBody>
          <a:bodyPr/>
          <a:lstStyle/>
          <a:p>
            <a:r>
              <a:rPr lang="en-US" altLang="zh-CN" dirty="0"/>
              <a:t>2.2 </a:t>
            </a:r>
            <a:r>
              <a:rPr lang="zh-CN" altLang="en-US" dirty="0"/>
              <a:t>量能器标定</a:t>
            </a:r>
          </a:p>
        </p:txBody>
      </p:sp>
      <p:sp>
        <p:nvSpPr>
          <p:cNvPr id="4" name="灯片编号占位符 3">
            <a:extLst>
              <a:ext uri="{FF2B5EF4-FFF2-40B4-BE49-F238E27FC236}">
                <a16:creationId xmlns:a16="http://schemas.microsoft.com/office/drawing/2014/main" id="{9CC042A8-19EC-44E8-83D6-E890B3B87C81}"/>
              </a:ext>
            </a:extLst>
          </p:cNvPr>
          <p:cNvSpPr>
            <a:spLocks noGrp="1"/>
          </p:cNvSpPr>
          <p:nvPr>
            <p:ph type="sldNum" sz="quarter" idx="12"/>
          </p:nvPr>
        </p:nvSpPr>
        <p:spPr/>
        <p:txBody>
          <a:bodyPr/>
          <a:lstStyle/>
          <a:p>
            <a:r>
              <a:rPr lang="en-US" altLang="zh-CN"/>
              <a:t>PAGE </a:t>
            </a:r>
            <a:fld id="{85593C41-972F-46D9-B833-3EC9D6B1A4C2}" type="slidenum">
              <a:rPr lang="zh-CN" altLang="en-US" smtClean="0"/>
              <a:pPr/>
              <a:t>7</a:t>
            </a:fld>
            <a:endParaRPr lang="zh-CN" altLang="en-US" dirty="0"/>
          </a:p>
        </p:txBody>
      </p:sp>
      <p:pic>
        <p:nvPicPr>
          <p:cNvPr id="5" name="图片 4">
            <a:extLst>
              <a:ext uri="{FF2B5EF4-FFF2-40B4-BE49-F238E27FC236}">
                <a16:creationId xmlns:a16="http://schemas.microsoft.com/office/drawing/2014/main" id="{6A2DBD2D-9278-4BB3-B255-DA6565AE4D25}"/>
              </a:ext>
            </a:extLst>
          </p:cNvPr>
          <p:cNvPicPr>
            <a:picLocks noChangeAspect="1"/>
          </p:cNvPicPr>
          <p:nvPr/>
        </p:nvPicPr>
        <p:blipFill>
          <a:blip r:embed="rId2"/>
          <a:stretch>
            <a:fillRect/>
          </a:stretch>
        </p:blipFill>
        <p:spPr>
          <a:xfrm>
            <a:off x="424229" y="1089902"/>
            <a:ext cx="3241103" cy="2437400"/>
          </a:xfrm>
          <a:prstGeom prst="rect">
            <a:avLst/>
          </a:prstGeom>
        </p:spPr>
      </p:pic>
      <p:pic>
        <p:nvPicPr>
          <p:cNvPr id="6" name="图片 5">
            <a:extLst>
              <a:ext uri="{FF2B5EF4-FFF2-40B4-BE49-F238E27FC236}">
                <a16:creationId xmlns:a16="http://schemas.microsoft.com/office/drawing/2014/main" id="{8BA1931E-956B-476B-A04C-4D0270B2BF2C}"/>
              </a:ext>
            </a:extLst>
          </p:cNvPr>
          <p:cNvPicPr>
            <a:picLocks noChangeAspect="1"/>
          </p:cNvPicPr>
          <p:nvPr/>
        </p:nvPicPr>
        <p:blipFill>
          <a:blip r:embed="rId3"/>
          <a:stretch>
            <a:fillRect/>
          </a:stretch>
        </p:blipFill>
        <p:spPr>
          <a:xfrm>
            <a:off x="424229" y="3663002"/>
            <a:ext cx="3241103" cy="2451811"/>
          </a:xfrm>
          <a:prstGeom prst="rect">
            <a:avLst/>
          </a:prstGeom>
        </p:spPr>
      </p:pic>
      <p:sp>
        <p:nvSpPr>
          <p:cNvPr id="7" name="文本框 6">
            <a:extLst>
              <a:ext uri="{FF2B5EF4-FFF2-40B4-BE49-F238E27FC236}">
                <a16:creationId xmlns:a16="http://schemas.microsoft.com/office/drawing/2014/main" id="{4616B24A-AF8B-4B67-A8E1-3817711FDC82}"/>
              </a:ext>
            </a:extLst>
          </p:cNvPr>
          <p:cNvSpPr txBox="1"/>
          <p:nvPr/>
        </p:nvSpPr>
        <p:spPr>
          <a:xfrm>
            <a:off x="3781022" y="1231639"/>
            <a:ext cx="8229600"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CEPC</a:t>
            </a:r>
            <a:r>
              <a:rPr lang="zh-CN" altLang="en-US" sz="2400" dirty="0">
                <a:latin typeface="Book Antiqua" panose="02040602050305030304" pitchFamily="18" charset="0"/>
                <a:ea typeface="华文楷体" panose="02010600040101010101" pitchFamily="2" charset="-122"/>
              </a:rPr>
              <a:t>对撞次级粒子能量重建依赖量能器，</a:t>
            </a:r>
            <a:r>
              <a:rPr lang="en-US" altLang="zh-CN" sz="2400" dirty="0">
                <a:latin typeface="Book Antiqua" panose="02040602050305030304" pitchFamily="18" charset="0"/>
                <a:ea typeface="华文楷体" panose="02010600040101010101" pitchFamily="2" charset="-122"/>
              </a:rPr>
              <a:t>ECAL/HCAL</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BGO/Glass + </a:t>
            </a:r>
            <a:r>
              <a:rPr lang="en-US" altLang="zh-CN" sz="2400" dirty="0" err="1">
                <a:latin typeface="Book Antiqua" panose="02040602050305030304" pitchFamily="18" charset="0"/>
                <a:ea typeface="华文楷体" panose="02010600040101010101" pitchFamily="2" charset="-122"/>
              </a:rPr>
              <a:t>SiPM</a:t>
            </a:r>
            <a:r>
              <a:rPr lang="zh-CN" altLang="en-US" sz="2400" dirty="0">
                <a:latin typeface="Book Antiqua" panose="02040602050305030304" pitchFamily="18" charset="0"/>
                <a:ea typeface="华文楷体" panose="02010600040101010101" pitchFamily="2" charset="-122"/>
              </a:rPr>
              <a:t>，即将进入样机测试阶段。</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需大量束流资源做能量标定，目前重度依赖</a:t>
            </a:r>
            <a:r>
              <a:rPr lang="en-US" altLang="zh-CN" sz="2400" dirty="0">
                <a:latin typeface="Book Antiqua" panose="02040602050305030304" pitchFamily="18" charset="0"/>
                <a:ea typeface="华文楷体" panose="02010600040101010101" pitchFamily="2" charset="-122"/>
              </a:rPr>
              <a:t>DESY/CERN</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可将质子降能使用，提供 </a:t>
            </a:r>
            <a:r>
              <a:rPr lang="en-US" altLang="zh-CN" sz="2400" dirty="0">
                <a:latin typeface="Book Antiqua" panose="02040602050305030304" pitchFamily="18" charset="0"/>
                <a:ea typeface="华文楷体" panose="02010600040101010101" pitchFamily="2" charset="-122"/>
              </a:rPr>
              <a:t>800 ~ 1600 MeV</a:t>
            </a:r>
            <a:r>
              <a:rPr lang="zh-CN" altLang="en-US" sz="2400" dirty="0">
                <a:latin typeface="Book Antiqua" panose="02040602050305030304" pitchFamily="18" charset="0"/>
                <a:ea typeface="华文楷体" panose="02010600040101010101" pitchFamily="2" charset="-122"/>
              </a:rPr>
              <a:t>质子。</a:t>
            </a:r>
            <a:endParaRPr lang="en-US" altLang="zh-CN" sz="2400" dirty="0">
              <a:latin typeface="Book Antiqua" panose="02040602050305030304" pitchFamily="18" charset="0"/>
              <a:ea typeface="华文楷体" panose="02010600040101010101" pitchFamily="2" charset="-122"/>
            </a:endParaRPr>
          </a:p>
        </p:txBody>
      </p:sp>
      <p:grpSp>
        <p:nvGrpSpPr>
          <p:cNvPr id="8" name="组合 7">
            <a:extLst>
              <a:ext uri="{FF2B5EF4-FFF2-40B4-BE49-F238E27FC236}">
                <a16:creationId xmlns:a16="http://schemas.microsoft.com/office/drawing/2014/main" id="{6BE4272F-EC34-40E6-9B11-D39FF89349BC}"/>
              </a:ext>
            </a:extLst>
          </p:cNvPr>
          <p:cNvGrpSpPr/>
          <p:nvPr/>
        </p:nvGrpSpPr>
        <p:grpSpPr>
          <a:xfrm>
            <a:off x="3978049" y="3698112"/>
            <a:ext cx="4798414" cy="2522217"/>
            <a:chOff x="3959506" y="3910052"/>
            <a:chExt cx="4798414" cy="2137170"/>
          </a:xfrm>
        </p:grpSpPr>
        <p:grpSp>
          <p:nvGrpSpPr>
            <p:cNvPr id="9" name="组合 8">
              <a:extLst>
                <a:ext uri="{FF2B5EF4-FFF2-40B4-BE49-F238E27FC236}">
                  <a16:creationId xmlns:a16="http://schemas.microsoft.com/office/drawing/2014/main" id="{7A12381A-50AE-4524-8382-AE58431D0536}"/>
                </a:ext>
              </a:extLst>
            </p:cNvPr>
            <p:cNvGrpSpPr/>
            <p:nvPr/>
          </p:nvGrpSpPr>
          <p:grpSpPr>
            <a:xfrm>
              <a:off x="3959506" y="4260422"/>
              <a:ext cx="859266" cy="1036320"/>
              <a:chOff x="3729294" y="4460240"/>
              <a:chExt cx="859266" cy="103632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6" name="矩形 25">
                <a:extLst>
                  <a:ext uri="{FF2B5EF4-FFF2-40B4-BE49-F238E27FC236}">
                    <a16:creationId xmlns:a16="http://schemas.microsoft.com/office/drawing/2014/main" id="{D3F38DE0-7279-44AE-9BC8-6E33A963FE47}"/>
                  </a:ext>
                </a:extLst>
              </p:cNvPr>
              <p:cNvSpPr/>
              <p:nvPr/>
            </p:nvSpPr>
            <p:spPr>
              <a:xfrm>
                <a:off x="3729294" y="4592320"/>
                <a:ext cx="751266" cy="77216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7" name="矩形 26">
                <a:extLst>
                  <a:ext uri="{FF2B5EF4-FFF2-40B4-BE49-F238E27FC236}">
                    <a16:creationId xmlns:a16="http://schemas.microsoft.com/office/drawing/2014/main" id="{3CD4C56C-6568-44F0-A829-725BE1DEE7D6}"/>
                  </a:ext>
                </a:extLst>
              </p:cNvPr>
              <p:cNvSpPr/>
              <p:nvPr/>
            </p:nvSpPr>
            <p:spPr>
              <a:xfrm>
                <a:off x="4480560" y="4460240"/>
                <a:ext cx="108000" cy="103632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0" name="组合 9">
              <a:extLst>
                <a:ext uri="{FF2B5EF4-FFF2-40B4-BE49-F238E27FC236}">
                  <a16:creationId xmlns:a16="http://schemas.microsoft.com/office/drawing/2014/main" id="{AD5969C9-37B4-4E4B-9847-EDA204EA1340}"/>
                </a:ext>
              </a:extLst>
            </p:cNvPr>
            <p:cNvGrpSpPr/>
            <p:nvPr/>
          </p:nvGrpSpPr>
          <p:grpSpPr>
            <a:xfrm>
              <a:off x="5451499" y="3910052"/>
              <a:ext cx="309221" cy="1737060"/>
              <a:chOff x="4883542" y="4128180"/>
              <a:chExt cx="253951" cy="1737060"/>
            </a:xfrm>
            <a:solidFill>
              <a:schemeClr val="accent4">
                <a:lumMod val="75000"/>
              </a:schemeClr>
            </a:solidFill>
          </p:grpSpPr>
          <p:sp>
            <p:nvSpPr>
              <p:cNvPr id="24" name="等腰三角形 23">
                <a:extLst>
                  <a:ext uri="{FF2B5EF4-FFF2-40B4-BE49-F238E27FC236}">
                    <a16:creationId xmlns:a16="http://schemas.microsoft.com/office/drawing/2014/main" id="{74F65B92-2A2B-42CC-B43B-64BB70045E2A}"/>
                  </a:ext>
                </a:extLst>
              </p:cNvPr>
              <p:cNvSpPr/>
              <p:nvPr/>
            </p:nvSpPr>
            <p:spPr>
              <a:xfrm>
                <a:off x="4883542" y="4684733"/>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等腰三角形 24">
                <a:extLst>
                  <a:ext uri="{FF2B5EF4-FFF2-40B4-BE49-F238E27FC236}">
                    <a16:creationId xmlns:a16="http://schemas.microsoft.com/office/drawing/2014/main" id="{3FEF0D38-1890-4165-BE0A-BEDBA0053D5F}"/>
                  </a:ext>
                </a:extLst>
              </p:cNvPr>
              <p:cNvSpPr/>
              <p:nvPr/>
            </p:nvSpPr>
            <p:spPr>
              <a:xfrm rot="10800000">
                <a:off x="4883543" y="4128180"/>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1" name="组合 10">
              <a:extLst>
                <a:ext uri="{FF2B5EF4-FFF2-40B4-BE49-F238E27FC236}">
                  <a16:creationId xmlns:a16="http://schemas.microsoft.com/office/drawing/2014/main" id="{EB76CDBF-6933-4295-B04B-D31B9C0F96C7}"/>
                </a:ext>
              </a:extLst>
            </p:cNvPr>
            <p:cNvGrpSpPr/>
            <p:nvPr/>
          </p:nvGrpSpPr>
          <p:grpSpPr>
            <a:xfrm>
              <a:off x="6789737" y="3955035"/>
              <a:ext cx="853440" cy="1647093"/>
              <a:chOff x="5963920" y="4110107"/>
              <a:chExt cx="853440" cy="1647093"/>
            </a:xfrm>
          </p:grpSpPr>
          <p:sp>
            <p:nvSpPr>
              <p:cNvPr id="22" name="矩形 21">
                <a:extLst>
                  <a:ext uri="{FF2B5EF4-FFF2-40B4-BE49-F238E27FC236}">
                    <a16:creationId xmlns:a16="http://schemas.microsoft.com/office/drawing/2014/main" id="{15AD6CE3-CB2A-4F38-A9A3-E8B3752DFE43}"/>
                  </a:ext>
                </a:extLst>
              </p:cNvPr>
              <p:cNvSpPr/>
              <p:nvPr/>
            </p:nvSpPr>
            <p:spPr>
              <a:xfrm>
                <a:off x="5963920" y="411010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3" name="矩形 22">
                <a:extLst>
                  <a:ext uri="{FF2B5EF4-FFF2-40B4-BE49-F238E27FC236}">
                    <a16:creationId xmlns:a16="http://schemas.microsoft.com/office/drawing/2014/main" id="{2541C44D-F67E-4EF3-9231-797D2B5E88B0}"/>
                  </a:ext>
                </a:extLst>
              </p:cNvPr>
              <p:cNvSpPr/>
              <p:nvPr/>
            </p:nvSpPr>
            <p:spPr>
              <a:xfrm>
                <a:off x="5963920" y="507178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2" name="组合 11">
              <a:extLst>
                <a:ext uri="{FF2B5EF4-FFF2-40B4-BE49-F238E27FC236}">
                  <a16:creationId xmlns:a16="http://schemas.microsoft.com/office/drawing/2014/main" id="{2E6F2BD8-E88D-4BFB-881D-12022AF4FF35}"/>
                </a:ext>
              </a:extLst>
            </p:cNvPr>
            <p:cNvGrpSpPr/>
            <p:nvPr/>
          </p:nvGrpSpPr>
          <p:grpSpPr>
            <a:xfrm>
              <a:off x="4826000" y="4122009"/>
              <a:ext cx="3931920" cy="1348740"/>
              <a:chOff x="4531360" y="4322064"/>
              <a:chExt cx="3931920" cy="1348740"/>
            </a:xfrm>
          </p:grpSpPr>
          <p:sp>
            <p:nvSpPr>
              <p:cNvPr id="15" name="任意多边形: 形状 14">
                <a:extLst>
                  <a:ext uri="{FF2B5EF4-FFF2-40B4-BE49-F238E27FC236}">
                    <a16:creationId xmlns:a16="http://schemas.microsoft.com/office/drawing/2014/main" id="{AAEAA3DF-52F7-4C07-A618-29AB57A8E0A8}"/>
                  </a:ext>
                </a:extLst>
              </p:cNvPr>
              <p:cNvSpPr/>
              <p:nvPr/>
            </p:nvSpPr>
            <p:spPr>
              <a:xfrm>
                <a:off x="4531360" y="4852416"/>
                <a:ext cx="3931920" cy="91440"/>
              </a:xfrm>
              <a:custGeom>
                <a:avLst/>
                <a:gdLst>
                  <a:gd name="connsiteX0" fmla="*/ 0 w 3931920"/>
                  <a:gd name="connsiteY0" fmla="*/ 91440 h 91440"/>
                  <a:gd name="connsiteX1" fmla="*/ 2261616 w 3931920"/>
                  <a:gd name="connsiteY1" fmla="*/ 79248 h 91440"/>
                  <a:gd name="connsiteX2" fmla="*/ 3931920 w 3931920"/>
                  <a:gd name="connsiteY2" fmla="*/ 0 h 91440"/>
                </a:gdLst>
                <a:ahLst/>
                <a:cxnLst>
                  <a:cxn ang="0">
                    <a:pos x="connsiteX0" y="connsiteY0"/>
                  </a:cxn>
                  <a:cxn ang="0">
                    <a:pos x="connsiteX1" y="connsiteY1"/>
                  </a:cxn>
                  <a:cxn ang="0">
                    <a:pos x="connsiteX2" y="connsiteY2"/>
                  </a:cxn>
                </a:cxnLst>
                <a:rect l="l" t="t" r="r" b="b"/>
                <a:pathLst>
                  <a:path w="3931920" h="91440">
                    <a:moveTo>
                      <a:pt x="0" y="91440"/>
                    </a:moveTo>
                    <a:lnTo>
                      <a:pt x="2261616" y="79248"/>
                    </a:lnTo>
                    <a:cubicBezTo>
                      <a:pt x="2916936" y="64008"/>
                      <a:pt x="3424428" y="32004"/>
                      <a:pt x="39319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19193983-452E-41B4-A0F1-B5FD720BAF62}"/>
                  </a:ext>
                </a:extLst>
              </p:cNvPr>
              <p:cNvSpPr/>
              <p:nvPr/>
            </p:nvSpPr>
            <p:spPr>
              <a:xfrm>
                <a:off x="4531360" y="5004816"/>
                <a:ext cx="3925824" cy="45719"/>
              </a:xfrm>
              <a:custGeom>
                <a:avLst/>
                <a:gdLst>
                  <a:gd name="connsiteX0" fmla="*/ 0 w 3925824"/>
                  <a:gd name="connsiteY0" fmla="*/ 0 h 164592"/>
                  <a:gd name="connsiteX1" fmla="*/ 2237232 w 3925824"/>
                  <a:gd name="connsiteY1" fmla="*/ 24384 h 164592"/>
                  <a:gd name="connsiteX2" fmla="*/ 3925824 w 3925824"/>
                  <a:gd name="connsiteY2" fmla="*/ 164592 h 164592"/>
                </a:gdLst>
                <a:ahLst/>
                <a:cxnLst>
                  <a:cxn ang="0">
                    <a:pos x="connsiteX0" y="connsiteY0"/>
                  </a:cxn>
                  <a:cxn ang="0">
                    <a:pos x="connsiteX1" y="connsiteY1"/>
                  </a:cxn>
                  <a:cxn ang="0">
                    <a:pos x="connsiteX2" y="connsiteY2"/>
                  </a:cxn>
                </a:cxnLst>
                <a:rect l="l" t="t" r="r" b="b"/>
                <a:pathLst>
                  <a:path w="3925824" h="164592">
                    <a:moveTo>
                      <a:pt x="0" y="0"/>
                    </a:moveTo>
                    <a:lnTo>
                      <a:pt x="2237232" y="24384"/>
                    </a:lnTo>
                    <a:cubicBezTo>
                      <a:pt x="2891536" y="51816"/>
                      <a:pt x="3408680" y="108204"/>
                      <a:pt x="3925824" y="164592"/>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C0192AE7-856E-4F9C-9047-9CAF9D297A70}"/>
                  </a:ext>
                </a:extLst>
              </p:cNvPr>
              <p:cNvSpPr/>
              <p:nvPr/>
            </p:nvSpPr>
            <p:spPr>
              <a:xfrm>
                <a:off x="4531360" y="4945380"/>
                <a:ext cx="3913632" cy="30480"/>
              </a:xfrm>
              <a:custGeom>
                <a:avLst/>
                <a:gdLst>
                  <a:gd name="connsiteX0" fmla="*/ 0 w 3913632"/>
                  <a:gd name="connsiteY0" fmla="*/ 30480 h 30480"/>
                  <a:gd name="connsiteX1" fmla="*/ 2974848 w 3913632"/>
                  <a:gd name="connsiteY1" fmla="*/ 12192 h 30480"/>
                  <a:gd name="connsiteX2" fmla="*/ 3913632 w 3913632"/>
                  <a:gd name="connsiteY2" fmla="*/ 0 h 30480"/>
                </a:gdLst>
                <a:ahLst/>
                <a:cxnLst>
                  <a:cxn ang="0">
                    <a:pos x="connsiteX0" y="connsiteY0"/>
                  </a:cxn>
                  <a:cxn ang="0">
                    <a:pos x="connsiteX1" y="connsiteY1"/>
                  </a:cxn>
                  <a:cxn ang="0">
                    <a:pos x="connsiteX2" y="connsiteY2"/>
                  </a:cxn>
                </a:cxnLst>
                <a:rect l="l" t="t" r="r" b="b"/>
                <a:pathLst>
                  <a:path w="3913632" h="30480">
                    <a:moveTo>
                      <a:pt x="0" y="30480"/>
                    </a:moveTo>
                    <a:lnTo>
                      <a:pt x="2974848" y="12192"/>
                    </a:lnTo>
                    <a:lnTo>
                      <a:pt x="391363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85FFE0B-5AAF-4924-B885-7792078B492F}"/>
                  </a:ext>
                </a:extLst>
              </p:cNvPr>
              <p:cNvSpPr/>
              <p:nvPr/>
            </p:nvSpPr>
            <p:spPr>
              <a:xfrm>
                <a:off x="4531360" y="4541520"/>
                <a:ext cx="2103120" cy="365760"/>
              </a:xfrm>
              <a:custGeom>
                <a:avLst/>
                <a:gdLst>
                  <a:gd name="connsiteX0" fmla="*/ 0 w 2103120"/>
                  <a:gd name="connsiteY0" fmla="*/ 365760 h 365760"/>
                  <a:gd name="connsiteX1" fmla="*/ 835152 w 2103120"/>
                  <a:gd name="connsiteY1" fmla="*/ 353568 h 365760"/>
                  <a:gd name="connsiteX2" fmla="*/ 1341120 w 2103120"/>
                  <a:gd name="connsiteY2" fmla="*/ 268224 h 365760"/>
                  <a:gd name="connsiteX3" fmla="*/ 2103120 w 2103120"/>
                  <a:gd name="connsiteY3" fmla="*/ 0 h 365760"/>
                </a:gdLst>
                <a:ahLst/>
                <a:cxnLst>
                  <a:cxn ang="0">
                    <a:pos x="connsiteX0" y="connsiteY0"/>
                  </a:cxn>
                  <a:cxn ang="0">
                    <a:pos x="connsiteX1" y="connsiteY1"/>
                  </a:cxn>
                  <a:cxn ang="0">
                    <a:pos x="connsiteX2" y="connsiteY2"/>
                  </a:cxn>
                  <a:cxn ang="0">
                    <a:pos x="connsiteX3" y="connsiteY3"/>
                  </a:cxn>
                </a:cxnLst>
                <a:rect l="l" t="t" r="r" b="b"/>
                <a:pathLst>
                  <a:path w="2103120" h="365760">
                    <a:moveTo>
                      <a:pt x="0" y="365760"/>
                    </a:moveTo>
                    <a:lnTo>
                      <a:pt x="835152" y="353568"/>
                    </a:lnTo>
                    <a:cubicBezTo>
                      <a:pt x="1058672" y="337312"/>
                      <a:pt x="1129792" y="327152"/>
                      <a:pt x="1341120" y="268224"/>
                    </a:cubicBezTo>
                    <a:cubicBezTo>
                      <a:pt x="1552448" y="209296"/>
                      <a:pt x="1827784" y="104648"/>
                      <a:pt x="21031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F1130A26-9248-4F52-9988-E7BAB5839DE4}"/>
                  </a:ext>
                </a:extLst>
              </p:cNvPr>
              <p:cNvSpPr/>
              <p:nvPr/>
            </p:nvSpPr>
            <p:spPr>
              <a:xfrm>
                <a:off x="4531360" y="5035296"/>
                <a:ext cx="2042160" cy="335280"/>
              </a:xfrm>
              <a:custGeom>
                <a:avLst/>
                <a:gdLst>
                  <a:gd name="connsiteX0" fmla="*/ 0 w 2042160"/>
                  <a:gd name="connsiteY0" fmla="*/ 0 h 335280"/>
                  <a:gd name="connsiteX1" fmla="*/ 688848 w 2042160"/>
                  <a:gd name="connsiteY1" fmla="*/ 24384 h 335280"/>
                  <a:gd name="connsiteX2" fmla="*/ 1164336 w 2042160"/>
                  <a:gd name="connsiteY2" fmla="*/ 103632 h 335280"/>
                  <a:gd name="connsiteX3" fmla="*/ 2042160 w 204216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2042160" h="335280">
                    <a:moveTo>
                      <a:pt x="0" y="0"/>
                    </a:moveTo>
                    <a:cubicBezTo>
                      <a:pt x="247396" y="3556"/>
                      <a:pt x="494792" y="7112"/>
                      <a:pt x="688848" y="24384"/>
                    </a:cubicBezTo>
                    <a:cubicBezTo>
                      <a:pt x="882904" y="41656"/>
                      <a:pt x="938784" y="51816"/>
                      <a:pt x="1164336" y="103632"/>
                    </a:cubicBezTo>
                    <a:cubicBezTo>
                      <a:pt x="1389888" y="155448"/>
                      <a:pt x="1716024" y="245364"/>
                      <a:pt x="2042160" y="33528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CF68577E-4C51-4497-B80D-7FF8E1895B6B}"/>
                  </a:ext>
                </a:extLst>
              </p:cNvPr>
              <p:cNvSpPr/>
              <p:nvPr/>
            </p:nvSpPr>
            <p:spPr>
              <a:xfrm>
                <a:off x="4531360" y="4322064"/>
                <a:ext cx="1963737" cy="609600"/>
              </a:xfrm>
              <a:custGeom>
                <a:avLst/>
                <a:gdLst>
                  <a:gd name="connsiteX0" fmla="*/ 0 w 2128912"/>
                  <a:gd name="connsiteY0" fmla="*/ 609600 h 609600"/>
                  <a:gd name="connsiteX1" fmla="*/ 847344 w 2128912"/>
                  <a:gd name="connsiteY1" fmla="*/ 518160 h 609600"/>
                  <a:gd name="connsiteX2" fmla="*/ 1938528 w 2128912"/>
                  <a:gd name="connsiteY2" fmla="*/ 115824 h 609600"/>
                  <a:gd name="connsiteX3" fmla="*/ 2121408 w 2128912"/>
                  <a:gd name="connsiteY3" fmla="*/ 0 h 609600"/>
                </a:gdLst>
                <a:ahLst/>
                <a:cxnLst>
                  <a:cxn ang="0">
                    <a:pos x="connsiteX0" y="connsiteY0"/>
                  </a:cxn>
                  <a:cxn ang="0">
                    <a:pos x="connsiteX1" y="connsiteY1"/>
                  </a:cxn>
                  <a:cxn ang="0">
                    <a:pos x="connsiteX2" y="connsiteY2"/>
                  </a:cxn>
                  <a:cxn ang="0">
                    <a:pos x="connsiteX3" y="connsiteY3"/>
                  </a:cxn>
                </a:cxnLst>
                <a:rect l="l" t="t" r="r" b="b"/>
                <a:pathLst>
                  <a:path w="2128912" h="609600">
                    <a:moveTo>
                      <a:pt x="0" y="609600"/>
                    </a:moveTo>
                    <a:cubicBezTo>
                      <a:pt x="262128" y="605028"/>
                      <a:pt x="524256" y="600456"/>
                      <a:pt x="847344" y="518160"/>
                    </a:cubicBezTo>
                    <a:cubicBezTo>
                      <a:pt x="1170432" y="435864"/>
                      <a:pt x="1726184" y="202184"/>
                      <a:pt x="1938528" y="115824"/>
                    </a:cubicBezTo>
                    <a:cubicBezTo>
                      <a:pt x="2150872" y="29464"/>
                      <a:pt x="2136140" y="14732"/>
                      <a:pt x="2121408"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88C49A07-04D3-4317-BC66-54B4AAB02D89}"/>
                  </a:ext>
                </a:extLst>
              </p:cNvPr>
              <p:cNvSpPr/>
              <p:nvPr/>
            </p:nvSpPr>
            <p:spPr>
              <a:xfrm>
                <a:off x="4531360" y="4982634"/>
                <a:ext cx="2121408" cy="688170"/>
              </a:xfrm>
              <a:custGeom>
                <a:avLst/>
                <a:gdLst>
                  <a:gd name="connsiteX0" fmla="*/ 0 w 2121408"/>
                  <a:gd name="connsiteY0" fmla="*/ 5418 h 688170"/>
                  <a:gd name="connsiteX1" fmla="*/ 670560 w 2121408"/>
                  <a:gd name="connsiteY1" fmla="*/ 54186 h 688170"/>
                  <a:gd name="connsiteX2" fmla="*/ 1609344 w 2121408"/>
                  <a:gd name="connsiteY2" fmla="*/ 395562 h 688170"/>
                  <a:gd name="connsiteX3" fmla="*/ 2121408 w 2121408"/>
                  <a:gd name="connsiteY3" fmla="*/ 688170 h 688170"/>
                </a:gdLst>
                <a:ahLst/>
                <a:cxnLst>
                  <a:cxn ang="0">
                    <a:pos x="connsiteX0" y="connsiteY0"/>
                  </a:cxn>
                  <a:cxn ang="0">
                    <a:pos x="connsiteX1" y="connsiteY1"/>
                  </a:cxn>
                  <a:cxn ang="0">
                    <a:pos x="connsiteX2" y="connsiteY2"/>
                  </a:cxn>
                  <a:cxn ang="0">
                    <a:pos x="connsiteX3" y="connsiteY3"/>
                  </a:cxn>
                </a:cxnLst>
                <a:rect l="l" t="t" r="r" b="b"/>
                <a:pathLst>
                  <a:path w="2121408" h="688170">
                    <a:moveTo>
                      <a:pt x="0" y="5418"/>
                    </a:moveTo>
                    <a:cubicBezTo>
                      <a:pt x="201168" y="-2710"/>
                      <a:pt x="402336" y="-10838"/>
                      <a:pt x="670560" y="54186"/>
                    </a:cubicBezTo>
                    <a:cubicBezTo>
                      <a:pt x="938784" y="119210"/>
                      <a:pt x="1367536" y="289898"/>
                      <a:pt x="1609344" y="395562"/>
                    </a:cubicBezTo>
                    <a:cubicBezTo>
                      <a:pt x="1851152" y="501226"/>
                      <a:pt x="1986280" y="594698"/>
                      <a:pt x="2121408" y="68817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1A29C6B5-D5D1-4F19-9067-591635522EC5}"/>
                </a:ext>
              </a:extLst>
            </p:cNvPr>
            <p:cNvSpPr txBox="1"/>
            <p:nvPr/>
          </p:nvSpPr>
          <p:spPr>
            <a:xfrm>
              <a:off x="4981076"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降能器</a:t>
              </a:r>
            </a:p>
          </p:txBody>
        </p:sp>
        <p:sp>
          <p:nvSpPr>
            <p:cNvPr id="14" name="文本框 13">
              <a:extLst>
                <a:ext uri="{FF2B5EF4-FFF2-40B4-BE49-F238E27FC236}">
                  <a16:creationId xmlns:a16="http://schemas.microsoft.com/office/drawing/2014/main" id="{0E95A152-B50F-48D9-97D2-42DE6F75BD74}"/>
                </a:ext>
              </a:extLst>
            </p:cNvPr>
            <p:cNvSpPr txBox="1"/>
            <p:nvPr/>
          </p:nvSpPr>
          <p:spPr>
            <a:xfrm>
              <a:off x="6627213"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准直器</a:t>
              </a:r>
            </a:p>
          </p:txBody>
        </p:sp>
      </p:grpSp>
      <p:grpSp>
        <p:nvGrpSpPr>
          <p:cNvPr id="28" name="组合 27">
            <a:extLst>
              <a:ext uri="{FF2B5EF4-FFF2-40B4-BE49-F238E27FC236}">
                <a16:creationId xmlns:a16="http://schemas.microsoft.com/office/drawing/2014/main" id="{EC447DAC-23DD-4104-804A-156F61DB65F4}"/>
              </a:ext>
            </a:extLst>
          </p:cNvPr>
          <p:cNvGrpSpPr/>
          <p:nvPr/>
        </p:nvGrpSpPr>
        <p:grpSpPr>
          <a:xfrm>
            <a:off x="8924839" y="3698112"/>
            <a:ext cx="2905760" cy="2542453"/>
            <a:chOff x="8940800" y="3827049"/>
            <a:chExt cx="2905760" cy="2167114"/>
          </a:xfrm>
        </p:grpSpPr>
        <p:cxnSp>
          <p:nvCxnSpPr>
            <p:cNvPr id="29" name="直接箭头连接符 28">
              <a:extLst>
                <a:ext uri="{FF2B5EF4-FFF2-40B4-BE49-F238E27FC236}">
                  <a16:creationId xmlns:a16="http://schemas.microsoft.com/office/drawing/2014/main" id="{BA1988BF-93F1-432A-9CAF-6CB606D83203}"/>
                </a:ext>
              </a:extLst>
            </p:cNvPr>
            <p:cNvCxnSpPr>
              <a:cxnSpLocks/>
            </p:cNvCxnSpPr>
            <p:nvPr/>
          </p:nvCxnSpPr>
          <p:spPr>
            <a:xfrm>
              <a:off x="8940800" y="5669340"/>
              <a:ext cx="290576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C27AF66-3D65-411D-81C5-BCF00E8390FB}"/>
                </a:ext>
              </a:extLst>
            </p:cNvPr>
            <p:cNvCxnSpPr>
              <a:cxnSpLocks/>
            </p:cNvCxnSpPr>
            <p:nvPr/>
          </p:nvCxnSpPr>
          <p:spPr>
            <a:xfrm flipV="1">
              <a:off x="8940800" y="3827049"/>
              <a:ext cx="0" cy="184229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任意多边形: 形状 30">
              <a:extLst>
                <a:ext uri="{FF2B5EF4-FFF2-40B4-BE49-F238E27FC236}">
                  <a16:creationId xmlns:a16="http://schemas.microsoft.com/office/drawing/2014/main" id="{1781212F-DB6B-4305-9A7A-597F8F350C33}"/>
                </a:ext>
              </a:extLst>
            </p:cNvPr>
            <p:cNvSpPr/>
            <p:nvPr/>
          </p:nvSpPr>
          <p:spPr>
            <a:xfrm>
              <a:off x="8942070" y="4231061"/>
              <a:ext cx="2372374" cy="1438279"/>
            </a:xfrm>
            <a:custGeom>
              <a:avLst/>
              <a:gdLst>
                <a:gd name="connsiteX0" fmla="*/ 0 w 1920240"/>
                <a:gd name="connsiteY0" fmla="*/ 1374495 h 1438279"/>
                <a:gd name="connsiteX1" fmla="*/ 304800 w 1920240"/>
                <a:gd name="connsiteY1" fmla="*/ 1347825 h 1438279"/>
                <a:gd name="connsiteX2" fmla="*/ 605790 w 1920240"/>
                <a:gd name="connsiteY2" fmla="*/ 1294485 h 1438279"/>
                <a:gd name="connsiteX3" fmla="*/ 967740 w 1920240"/>
                <a:gd name="connsiteY3" fmla="*/ 1176375 h 1438279"/>
                <a:gd name="connsiteX4" fmla="*/ 1230630 w 1920240"/>
                <a:gd name="connsiteY4" fmla="*/ 993495 h 1438279"/>
                <a:gd name="connsiteX5" fmla="*/ 1360170 w 1920240"/>
                <a:gd name="connsiteY5" fmla="*/ 593445 h 1438279"/>
                <a:gd name="connsiteX6" fmla="*/ 1421130 w 1920240"/>
                <a:gd name="connsiteY6" fmla="*/ 178155 h 1438279"/>
                <a:gd name="connsiteX7" fmla="*/ 1482090 w 1920240"/>
                <a:gd name="connsiteY7" fmla="*/ 21945 h 1438279"/>
                <a:gd name="connsiteX8" fmla="*/ 1535430 w 1920240"/>
                <a:gd name="connsiteY8" fmla="*/ 25755 h 1438279"/>
                <a:gd name="connsiteX9" fmla="*/ 1569720 w 1920240"/>
                <a:gd name="connsiteY9" fmla="*/ 250545 h 1438279"/>
                <a:gd name="connsiteX10" fmla="*/ 1600200 w 1920240"/>
                <a:gd name="connsiteY10" fmla="*/ 559155 h 1438279"/>
                <a:gd name="connsiteX11" fmla="*/ 1642110 w 1920240"/>
                <a:gd name="connsiteY11" fmla="*/ 974445 h 1438279"/>
                <a:gd name="connsiteX12" fmla="*/ 1699260 w 1920240"/>
                <a:gd name="connsiteY12" fmla="*/ 1248765 h 1438279"/>
                <a:gd name="connsiteX13" fmla="*/ 1824990 w 1920240"/>
                <a:gd name="connsiteY13" fmla="*/ 1412595 h 1438279"/>
                <a:gd name="connsiteX14" fmla="*/ 1920240 w 1920240"/>
                <a:gd name="connsiteY14" fmla="*/ 1435455 h 143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240" h="1438279">
                  <a:moveTo>
                    <a:pt x="0" y="1374495"/>
                  </a:moveTo>
                  <a:cubicBezTo>
                    <a:pt x="101917" y="1367827"/>
                    <a:pt x="203835" y="1361160"/>
                    <a:pt x="304800" y="1347825"/>
                  </a:cubicBezTo>
                  <a:cubicBezTo>
                    <a:pt x="405765" y="1334490"/>
                    <a:pt x="495300" y="1323060"/>
                    <a:pt x="605790" y="1294485"/>
                  </a:cubicBezTo>
                  <a:cubicBezTo>
                    <a:pt x="716280" y="1265910"/>
                    <a:pt x="863600" y="1226540"/>
                    <a:pt x="967740" y="1176375"/>
                  </a:cubicBezTo>
                  <a:cubicBezTo>
                    <a:pt x="1071880" y="1126210"/>
                    <a:pt x="1165225" y="1090650"/>
                    <a:pt x="1230630" y="993495"/>
                  </a:cubicBezTo>
                  <a:cubicBezTo>
                    <a:pt x="1296035" y="896340"/>
                    <a:pt x="1328420" y="729335"/>
                    <a:pt x="1360170" y="593445"/>
                  </a:cubicBezTo>
                  <a:cubicBezTo>
                    <a:pt x="1391920" y="457555"/>
                    <a:pt x="1400810" y="273405"/>
                    <a:pt x="1421130" y="178155"/>
                  </a:cubicBezTo>
                  <a:cubicBezTo>
                    <a:pt x="1441450" y="82905"/>
                    <a:pt x="1463040" y="47345"/>
                    <a:pt x="1482090" y="21945"/>
                  </a:cubicBezTo>
                  <a:cubicBezTo>
                    <a:pt x="1501140" y="-3455"/>
                    <a:pt x="1520825" y="-12345"/>
                    <a:pt x="1535430" y="25755"/>
                  </a:cubicBezTo>
                  <a:cubicBezTo>
                    <a:pt x="1550035" y="63855"/>
                    <a:pt x="1558925" y="161645"/>
                    <a:pt x="1569720" y="250545"/>
                  </a:cubicBezTo>
                  <a:cubicBezTo>
                    <a:pt x="1580515" y="339445"/>
                    <a:pt x="1588135" y="438505"/>
                    <a:pt x="1600200" y="559155"/>
                  </a:cubicBezTo>
                  <a:cubicBezTo>
                    <a:pt x="1612265" y="679805"/>
                    <a:pt x="1625600" y="859510"/>
                    <a:pt x="1642110" y="974445"/>
                  </a:cubicBezTo>
                  <a:cubicBezTo>
                    <a:pt x="1658620" y="1089380"/>
                    <a:pt x="1668780" y="1175740"/>
                    <a:pt x="1699260" y="1248765"/>
                  </a:cubicBezTo>
                  <a:cubicBezTo>
                    <a:pt x="1729740" y="1321790"/>
                    <a:pt x="1788160" y="1381480"/>
                    <a:pt x="1824990" y="1412595"/>
                  </a:cubicBezTo>
                  <a:cubicBezTo>
                    <a:pt x="1861820" y="1443710"/>
                    <a:pt x="1891030" y="1439582"/>
                    <a:pt x="1920240" y="1435455"/>
                  </a:cubicBezTo>
                </a:path>
              </a:pathLst>
            </a:cu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834C96F6-8998-4BCE-97B4-BE65CF62A78F}"/>
                </a:ext>
              </a:extLst>
            </p:cNvPr>
            <p:cNvSpPr txBox="1"/>
            <p:nvPr/>
          </p:nvSpPr>
          <p:spPr>
            <a:xfrm>
              <a:off x="11183265" y="5686386"/>
              <a:ext cx="663295" cy="307777"/>
            </a:xfrm>
            <a:prstGeom prst="rect">
              <a:avLst/>
            </a:prstGeom>
            <a:noFill/>
          </p:spPr>
          <p:txBody>
            <a:bodyPr wrap="square" rtlCol="0">
              <a:spAutoFit/>
            </a:bodyPr>
            <a:lstStyle/>
            <a:p>
              <a:pPr algn="l"/>
              <a:r>
                <a:rPr lang="en-US" altLang="zh-CN" sz="1400" b="1" dirty="0">
                  <a:latin typeface="Book Antiqua" panose="02040602050305030304" pitchFamily="18" charset="0"/>
                  <a:ea typeface="华文楷体" panose="02010600040101010101" pitchFamily="2" charset="-122"/>
                </a:rPr>
                <a:t>E</a:t>
              </a:r>
              <a:r>
                <a:rPr lang="en-US" altLang="zh-CN" sz="1400" b="1" baseline="-25000" dirty="0">
                  <a:latin typeface="Book Antiqua" panose="02040602050305030304" pitchFamily="18" charset="0"/>
                  <a:ea typeface="华文楷体" panose="02010600040101010101" pitchFamily="2" charset="-122"/>
                </a:rPr>
                <a:t>proton</a:t>
              </a:r>
              <a:endParaRPr lang="zh-CN" altLang="en-US" sz="1400" b="1" dirty="0">
                <a:latin typeface="Book Antiqua" panose="02040602050305030304" pitchFamily="18" charset="0"/>
                <a:ea typeface="华文楷体" panose="02010600040101010101" pitchFamily="2" charset="-122"/>
              </a:endParaRPr>
            </a:p>
          </p:txBody>
        </p:sp>
        <p:sp>
          <p:nvSpPr>
            <p:cNvPr id="33" name="任意多边形: 形状 32">
              <a:extLst>
                <a:ext uri="{FF2B5EF4-FFF2-40B4-BE49-F238E27FC236}">
                  <a16:creationId xmlns:a16="http://schemas.microsoft.com/office/drawing/2014/main" id="{AE5937E2-E230-4C6E-82E4-F0F4CF84689D}"/>
                </a:ext>
              </a:extLst>
            </p:cNvPr>
            <p:cNvSpPr/>
            <p:nvPr/>
          </p:nvSpPr>
          <p:spPr>
            <a:xfrm>
              <a:off x="11283963" y="3977539"/>
              <a:ext cx="162279" cy="1691741"/>
            </a:xfrm>
            <a:custGeom>
              <a:avLst/>
              <a:gdLst>
                <a:gd name="connsiteX0" fmla="*/ 0 w 453390"/>
                <a:gd name="connsiteY0" fmla="*/ 1691741 h 1691741"/>
                <a:gd name="connsiteX1" fmla="*/ 125730 w 453390"/>
                <a:gd name="connsiteY1" fmla="*/ 1657451 h 1691741"/>
                <a:gd name="connsiteX2" fmla="*/ 194310 w 453390"/>
                <a:gd name="connsiteY2" fmla="*/ 1520291 h 1691741"/>
                <a:gd name="connsiteX3" fmla="*/ 262890 w 453390"/>
                <a:gd name="connsiteY3" fmla="*/ 906881 h 1691741"/>
                <a:gd name="connsiteX4" fmla="*/ 293370 w 453390"/>
                <a:gd name="connsiteY4" fmla="*/ 101 h 1691741"/>
                <a:gd name="connsiteX5" fmla="*/ 339090 w 453390"/>
                <a:gd name="connsiteY5" fmla="*/ 964031 h 1691741"/>
                <a:gd name="connsiteX6" fmla="*/ 381000 w 453390"/>
                <a:gd name="connsiteY6" fmla="*/ 1569821 h 1691741"/>
                <a:gd name="connsiteX7" fmla="*/ 453390 w 453390"/>
                <a:gd name="connsiteY7" fmla="*/ 1691741 h 16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0" h="1691741">
                  <a:moveTo>
                    <a:pt x="0" y="1691741"/>
                  </a:moveTo>
                  <a:cubicBezTo>
                    <a:pt x="46672" y="1688883"/>
                    <a:pt x="93345" y="1686026"/>
                    <a:pt x="125730" y="1657451"/>
                  </a:cubicBezTo>
                  <a:cubicBezTo>
                    <a:pt x="158115" y="1628876"/>
                    <a:pt x="171450" y="1645386"/>
                    <a:pt x="194310" y="1520291"/>
                  </a:cubicBezTo>
                  <a:cubicBezTo>
                    <a:pt x="217170" y="1395196"/>
                    <a:pt x="246380" y="1160246"/>
                    <a:pt x="262890" y="906881"/>
                  </a:cubicBezTo>
                  <a:cubicBezTo>
                    <a:pt x="279400" y="653516"/>
                    <a:pt x="280670" y="-9424"/>
                    <a:pt x="293370" y="101"/>
                  </a:cubicBezTo>
                  <a:cubicBezTo>
                    <a:pt x="306070" y="9626"/>
                    <a:pt x="324485" y="702411"/>
                    <a:pt x="339090" y="964031"/>
                  </a:cubicBezTo>
                  <a:cubicBezTo>
                    <a:pt x="353695" y="1225651"/>
                    <a:pt x="361950" y="1448536"/>
                    <a:pt x="381000" y="1569821"/>
                  </a:cubicBezTo>
                  <a:cubicBezTo>
                    <a:pt x="400050" y="1691106"/>
                    <a:pt x="426720" y="1691423"/>
                    <a:pt x="453390" y="1691741"/>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DFE7FFD7-E51A-4EF5-99A8-3E1DAB268578}"/>
                </a:ext>
              </a:extLst>
            </p:cNvPr>
            <p:cNvSpPr txBox="1"/>
            <p:nvPr/>
          </p:nvSpPr>
          <p:spPr>
            <a:xfrm>
              <a:off x="9314658" y="4132567"/>
              <a:ext cx="1412035" cy="677108"/>
            </a:xfrm>
            <a:prstGeom prst="rect">
              <a:avLst/>
            </a:prstGeom>
            <a:noFill/>
          </p:spPr>
          <p:txBody>
            <a:bodyPr wrap="square" rtlCol="0">
              <a:spAutoFit/>
            </a:bodyPr>
            <a:lstStyle/>
            <a:p>
              <a:pPr algn="ctr">
                <a:spcAft>
                  <a:spcPts val="1200"/>
                </a:spcAft>
              </a:pPr>
              <a:r>
                <a:rPr lang="zh-CN" altLang="en-US" sz="1400" dirty="0">
                  <a:latin typeface="+mn-ea"/>
                </a:rPr>
                <a:t>降能前的质子</a:t>
              </a:r>
              <a:endParaRPr lang="en-US" altLang="zh-CN" sz="1400" dirty="0">
                <a:latin typeface="+mn-ea"/>
              </a:endParaRPr>
            </a:p>
            <a:p>
              <a:pPr algn="ctr">
                <a:spcAft>
                  <a:spcPts val="1200"/>
                </a:spcAft>
              </a:pPr>
              <a:r>
                <a:rPr lang="zh-CN" altLang="en-US" sz="1400" dirty="0">
                  <a:latin typeface="+mn-ea"/>
                </a:rPr>
                <a:t>降能后的质子</a:t>
              </a:r>
            </a:p>
          </p:txBody>
        </p:sp>
        <p:cxnSp>
          <p:nvCxnSpPr>
            <p:cNvPr id="35" name="直接连接符 34">
              <a:extLst>
                <a:ext uri="{FF2B5EF4-FFF2-40B4-BE49-F238E27FC236}">
                  <a16:creationId xmlns:a16="http://schemas.microsoft.com/office/drawing/2014/main" id="{74771E23-A4DE-42DE-BAE8-B15021E794E8}"/>
                </a:ext>
              </a:extLst>
            </p:cNvPr>
            <p:cNvCxnSpPr/>
            <p:nvPr/>
          </p:nvCxnSpPr>
          <p:spPr>
            <a:xfrm>
              <a:off x="9113520" y="4293541"/>
              <a:ext cx="180000" cy="0"/>
            </a:xfrm>
            <a:prstGeom prst="line">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303CF18-A956-443C-B9BC-4D2668FDD779}"/>
                </a:ext>
              </a:extLst>
            </p:cNvPr>
            <p:cNvCxnSpPr/>
            <p:nvPr/>
          </p:nvCxnSpPr>
          <p:spPr>
            <a:xfrm>
              <a:off x="9113520" y="4661021"/>
              <a:ext cx="180000" cy="0"/>
            </a:xfrm>
            <a:prstGeom prst="line">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2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675F46-F3ED-4510-9168-297DDB604AF0}"/>
              </a:ext>
            </a:extLst>
          </p:cNvPr>
          <p:cNvSpPr>
            <a:spLocks noGrp="1"/>
          </p:cNvSpPr>
          <p:nvPr>
            <p:ph type="title"/>
          </p:nvPr>
        </p:nvSpPr>
        <p:spPr/>
        <p:txBody>
          <a:bodyPr/>
          <a:lstStyle/>
          <a:p>
            <a:r>
              <a:rPr lang="en-US" altLang="zh-CN" sz="4000" dirty="0">
                <a:latin typeface="Book Antiqua" panose="02040602050305030304" pitchFamily="18" charset="0"/>
                <a:ea typeface="华文楷体" panose="02010600040101010101" pitchFamily="2" charset="-122"/>
              </a:rPr>
              <a:t>2.3 </a:t>
            </a:r>
            <a:r>
              <a:rPr lang="zh-CN" altLang="en-US" sz="4000" dirty="0">
                <a:latin typeface="Book Antiqua" panose="02040602050305030304" pitchFamily="18" charset="0"/>
                <a:ea typeface="华文楷体" panose="02010600040101010101" pitchFamily="2" charset="-122"/>
              </a:rPr>
              <a:t>系统级芯片测试</a:t>
            </a:r>
            <a:endParaRPr lang="zh-CN" altLang="en-US" dirty="0"/>
          </a:p>
        </p:txBody>
      </p:sp>
      <p:sp>
        <p:nvSpPr>
          <p:cNvPr id="4" name="灯片编号占位符 3">
            <a:extLst>
              <a:ext uri="{FF2B5EF4-FFF2-40B4-BE49-F238E27FC236}">
                <a16:creationId xmlns:a16="http://schemas.microsoft.com/office/drawing/2014/main" id="{2FACBF62-B9BD-49D5-ACE0-9D3E9814FBE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8</a:t>
            </a:fld>
            <a:endParaRPr lang="zh-CN" altLang="en-US" dirty="0"/>
          </a:p>
        </p:txBody>
      </p:sp>
      <p:grpSp>
        <p:nvGrpSpPr>
          <p:cNvPr id="37" name="组合 36">
            <a:extLst>
              <a:ext uri="{FF2B5EF4-FFF2-40B4-BE49-F238E27FC236}">
                <a16:creationId xmlns:a16="http://schemas.microsoft.com/office/drawing/2014/main" id="{D5E5F715-8CF8-41FC-858C-9C6CFFD9E0AB}"/>
              </a:ext>
            </a:extLst>
          </p:cNvPr>
          <p:cNvGrpSpPr/>
          <p:nvPr/>
        </p:nvGrpSpPr>
        <p:grpSpPr>
          <a:xfrm>
            <a:off x="605998" y="2579614"/>
            <a:ext cx="6759004" cy="3458184"/>
            <a:chOff x="605998" y="2579614"/>
            <a:chExt cx="6759004" cy="3458184"/>
          </a:xfrm>
        </p:grpSpPr>
        <p:sp>
          <p:nvSpPr>
            <p:cNvPr id="2" name="矩形: 圆角 1">
              <a:extLst>
                <a:ext uri="{FF2B5EF4-FFF2-40B4-BE49-F238E27FC236}">
                  <a16:creationId xmlns:a16="http://schemas.microsoft.com/office/drawing/2014/main" id="{4FBDE19D-CAA3-48F4-A982-BA87268C9EB1}"/>
                </a:ext>
              </a:extLst>
            </p:cNvPr>
            <p:cNvSpPr/>
            <p:nvPr/>
          </p:nvSpPr>
          <p:spPr>
            <a:xfrm>
              <a:off x="1496154" y="2579614"/>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民用芯片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抗辐照加固研究现状</a:t>
              </a:r>
            </a:p>
          </p:txBody>
        </p:sp>
        <p:sp>
          <p:nvSpPr>
            <p:cNvPr id="9" name="矩形: 圆角 8">
              <a:extLst>
                <a:ext uri="{FF2B5EF4-FFF2-40B4-BE49-F238E27FC236}">
                  <a16:creationId xmlns:a16="http://schemas.microsoft.com/office/drawing/2014/main" id="{1F79AC83-BCB0-441E-A4EC-776AFE362397}"/>
                </a:ext>
              </a:extLst>
            </p:cNvPr>
            <p:cNvSpPr/>
            <p:nvPr/>
          </p:nvSpPr>
          <p:spPr>
            <a:xfrm>
              <a:off x="3302049" y="2975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矩形: 圆角 9">
              <a:extLst>
                <a:ext uri="{FF2B5EF4-FFF2-40B4-BE49-F238E27FC236}">
                  <a16:creationId xmlns:a16="http://schemas.microsoft.com/office/drawing/2014/main" id="{408A4508-D433-4DCB-8E55-76B94265EE1F}"/>
                </a:ext>
              </a:extLst>
            </p:cNvPr>
            <p:cNvSpPr/>
            <p:nvPr/>
          </p:nvSpPr>
          <p:spPr>
            <a:xfrm>
              <a:off x="3302049" y="3371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待测设备：大气环境下</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裸露芯片级别</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1" name="矩形: 圆角 10">
              <a:extLst>
                <a:ext uri="{FF2B5EF4-FFF2-40B4-BE49-F238E27FC236}">
                  <a16:creationId xmlns:a16="http://schemas.microsoft.com/office/drawing/2014/main" id="{66243B29-EC1E-42D9-9B02-877593E45728}"/>
                </a:ext>
              </a:extLst>
            </p:cNvPr>
            <p:cNvSpPr/>
            <p:nvPr/>
          </p:nvSpPr>
          <p:spPr>
            <a:xfrm>
              <a:off x="3302049" y="3767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使用束流：</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MeV~100MeV </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矩形: 圆角 11">
              <a:extLst>
                <a:ext uri="{FF2B5EF4-FFF2-40B4-BE49-F238E27FC236}">
                  <a16:creationId xmlns:a16="http://schemas.microsoft.com/office/drawing/2014/main" id="{3F7F0429-2D6C-4C89-B610-F4BCB0D0B20E}"/>
                </a:ext>
              </a:extLst>
            </p:cNvPr>
            <p:cNvSpPr/>
            <p:nvPr/>
          </p:nvSpPr>
          <p:spPr>
            <a:xfrm>
              <a:off x="3302049" y="2579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解决问题：民用电子设备的环境本底抗辐照加固</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4" name="矩形: 圆角 13">
              <a:extLst>
                <a:ext uri="{FF2B5EF4-FFF2-40B4-BE49-F238E27FC236}">
                  <a16:creationId xmlns:a16="http://schemas.microsoft.com/office/drawing/2014/main" id="{0991AF94-3E6E-4893-B443-E935FA15FC14}"/>
                </a:ext>
              </a:extLst>
            </p:cNvPr>
            <p:cNvSpPr/>
            <p:nvPr/>
          </p:nvSpPr>
          <p:spPr>
            <a:xfrm>
              <a:off x="1496154" y="4525798"/>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航空芯片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抗辐照加固发展趋势</a:t>
              </a:r>
            </a:p>
          </p:txBody>
        </p:sp>
        <p:sp>
          <p:nvSpPr>
            <p:cNvPr id="15" name="矩形: 圆角 14">
              <a:extLst>
                <a:ext uri="{FF2B5EF4-FFF2-40B4-BE49-F238E27FC236}">
                  <a16:creationId xmlns:a16="http://schemas.microsoft.com/office/drawing/2014/main" id="{BA9C4A6C-1EBE-45B0-9929-B92F7A9F2817}"/>
                </a:ext>
              </a:extLst>
            </p:cNvPr>
            <p:cNvSpPr/>
            <p:nvPr/>
          </p:nvSpPr>
          <p:spPr>
            <a:xfrm>
              <a:off x="3302049" y="4921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矩形: 圆角 15">
              <a:extLst>
                <a:ext uri="{FF2B5EF4-FFF2-40B4-BE49-F238E27FC236}">
                  <a16:creationId xmlns:a16="http://schemas.microsoft.com/office/drawing/2014/main" id="{106C9664-107E-4384-ADC5-8B34F40E6925}"/>
                </a:ext>
              </a:extLst>
            </p:cNvPr>
            <p:cNvSpPr/>
            <p:nvPr/>
          </p:nvSpPr>
          <p:spPr>
            <a:xfrm>
              <a:off x="3302049" y="5317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待测设备：有屏蔽封装的微纳器件系统</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矩形: 圆角 16">
              <a:extLst>
                <a:ext uri="{FF2B5EF4-FFF2-40B4-BE49-F238E27FC236}">
                  <a16:creationId xmlns:a16="http://schemas.microsoft.com/office/drawing/2014/main" id="{C3FA3D01-B011-4AE5-9EA8-149DD464183B}"/>
                </a:ext>
              </a:extLst>
            </p:cNvPr>
            <p:cNvSpPr/>
            <p:nvPr/>
          </p:nvSpPr>
          <p:spPr>
            <a:xfrm>
              <a:off x="3302049" y="5713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束流需求：</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GeV</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矩形: 圆角 17">
              <a:extLst>
                <a:ext uri="{FF2B5EF4-FFF2-40B4-BE49-F238E27FC236}">
                  <a16:creationId xmlns:a16="http://schemas.microsoft.com/office/drawing/2014/main" id="{A673BD8A-D5E2-48E9-9369-8C179C3F1D41}"/>
                </a:ext>
              </a:extLst>
            </p:cNvPr>
            <p:cNvSpPr/>
            <p:nvPr/>
          </p:nvSpPr>
          <p:spPr>
            <a:xfrm>
              <a:off x="3302049" y="4525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解决问题：满足航空电子设备运行复杂先进算法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3" name="箭头: 左弧形 32">
              <a:extLst>
                <a:ext uri="{FF2B5EF4-FFF2-40B4-BE49-F238E27FC236}">
                  <a16:creationId xmlns:a16="http://schemas.microsoft.com/office/drawing/2014/main" id="{05B009DD-F332-46A8-BD5B-151227A03DEC}"/>
                </a:ext>
              </a:extLst>
            </p:cNvPr>
            <p:cNvSpPr/>
            <p:nvPr/>
          </p:nvSpPr>
          <p:spPr>
            <a:xfrm>
              <a:off x="605998" y="3137614"/>
              <a:ext cx="575035" cy="2348785"/>
            </a:xfrm>
            <a:prstGeom prst="curved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34" name="文本框 33">
            <a:extLst>
              <a:ext uri="{FF2B5EF4-FFF2-40B4-BE49-F238E27FC236}">
                <a16:creationId xmlns:a16="http://schemas.microsoft.com/office/drawing/2014/main" id="{AE843E3A-570B-4B9E-80C3-A4D69479431C}"/>
              </a:ext>
            </a:extLst>
          </p:cNvPr>
          <p:cNvSpPr txBox="1"/>
          <p:nvPr/>
        </p:nvSpPr>
        <p:spPr>
          <a:xfrm>
            <a:off x="605998" y="1058880"/>
            <a:ext cx="10256104" cy="1323439"/>
          </a:xfrm>
          <a:prstGeom prst="rect">
            <a:avLst/>
          </a:prstGeom>
          <a:noFill/>
        </p:spPr>
        <p:txBody>
          <a:bodyPr wrap="square" rtlCol="0">
            <a:spAutoFit/>
          </a:bodyPr>
          <a:lstStyle/>
          <a:p>
            <a:pPr marL="342900" indent="-342900" algn="l">
              <a:spcAft>
                <a:spcPts val="12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航空芯片中运行的算法相对保守，因此能够通过加高冗余来降低故障率。</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以</a:t>
            </a:r>
            <a:r>
              <a:rPr lang="en-US" altLang="zh-CN" sz="2000" dirty="0">
                <a:latin typeface="Book Antiqua" panose="02040602050305030304" pitchFamily="18" charset="0"/>
                <a:ea typeface="华文楷体" panose="02010600040101010101" pitchFamily="2" charset="-122"/>
              </a:rPr>
              <a:t>AI</a:t>
            </a:r>
            <a:r>
              <a:rPr lang="zh-CN" altLang="en-US" sz="2000" dirty="0">
                <a:latin typeface="Book Antiqua" panose="02040602050305030304" pitchFamily="18" charset="0"/>
                <a:ea typeface="华文楷体" panose="02010600040101010101" pitchFamily="2" charset="-122"/>
              </a:rPr>
              <a:t>为代表的先进复杂算法上天是趋势，然而受限于航天芯片的抗辐照加固研究。</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2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航天芯片发展需求：在深空高水平宇宙线环境中运行高运算量</a:t>
            </a:r>
            <a:r>
              <a:rPr lang="en-US" altLang="zh-CN" sz="2000" dirty="0">
                <a:latin typeface="Book Antiqua" panose="02040602050305030304" pitchFamily="18" charset="0"/>
                <a:ea typeface="华文楷体" panose="02010600040101010101" pitchFamily="2" charset="-122"/>
              </a:rPr>
              <a:t>+</a:t>
            </a:r>
            <a:r>
              <a:rPr lang="zh-CN" altLang="en-US" sz="2000" dirty="0">
                <a:latin typeface="Book Antiqua" panose="02040602050305030304" pitchFamily="18" charset="0"/>
                <a:ea typeface="华文楷体" panose="02010600040101010101" pitchFamily="2" charset="-122"/>
              </a:rPr>
              <a:t>复杂逻辑的算法。</a:t>
            </a:r>
          </a:p>
        </p:txBody>
      </p:sp>
      <p:pic>
        <p:nvPicPr>
          <p:cNvPr id="35" name="图片 34">
            <a:extLst>
              <a:ext uri="{FF2B5EF4-FFF2-40B4-BE49-F238E27FC236}">
                <a16:creationId xmlns:a16="http://schemas.microsoft.com/office/drawing/2014/main" id="{4EBA4869-227E-4CD7-BF98-E6A41F9C3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219" y="2426646"/>
            <a:ext cx="2895114" cy="2209687"/>
          </a:xfrm>
          <a:prstGeom prst="rect">
            <a:avLst/>
          </a:prstGeom>
        </p:spPr>
      </p:pic>
      <p:pic>
        <p:nvPicPr>
          <p:cNvPr id="36" name="图片 35">
            <a:extLst>
              <a:ext uri="{FF2B5EF4-FFF2-40B4-BE49-F238E27FC236}">
                <a16:creationId xmlns:a16="http://schemas.microsoft.com/office/drawing/2014/main" id="{D9209089-37B5-4252-A33A-0C7008248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966" y="4693167"/>
            <a:ext cx="2436358" cy="1548757"/>
          </a:xfrm>
          <a:prstGeom prst="rect">
            <a:avLst/>
          </a:prstGeom>
        </p:spPr>
      </p:pic>
    </p:spTree>
    <p:extLst>
      <p:ext uri="{BB962C8B-B14F-4D97-AF65-F5344CB8AC3E}">
        <p14:creationId xmlns:p14="http://schemas.microsoft.com/office/powerpoint/2010/main" val="182182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8DD76D9-77FC-406C-AEC1-0D26A40B171F}"/>
              </a:ext>
            </a:extLst>
          </p:cNvPr>
          <p:cNvSpPr txBox="1"/>
          <p:nvPr/>
        </p:nvSpPr>
        <p:spPr>
          <a:xfrm>
            <a:off x="4703976" y="1710223"/>
            <a:ext cx="5571241" cy="3170099"/>
          </a:xfrm>
          <a:prstGeom prst="rect">
            <a:avLst/>
          </a:prstGeom>
          <a:noFill/>
        </p:spPr>
        <p:txBody>
          <a:bodyPr wrap="square" rtlCol="0">
            <a:spAutoFit/>
          </a:bodyPr>
          <a:lstStyle/>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CSNS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与</a:t>
            </a: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介绍</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高能质子的用途</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latin typeface="Book Antiqua" panose="02040602050305030304" pitchFamily="18" charset="0"/>
                <a:ea typeface="华文楷体" panose="02010600040101010101" pitchFamily="2" charset="-122"/>
              </a:rPr>
              <a:t>HPES</a:t>
            </a:r>
            <a:r>
              <a:rPr lang="zh-CN" altLang="en-US" sz="3200" dirty="0">
                <a:latin typeface="Book Antiqua" panose="02040602050305030304" pitchFamily="18" charset="0"/>
                <a:ea typeface="华文楷体" panose="02010600040101010101" pitchFamily="2" charset="-122"/>
              </a:rPr>
              <a:t>的束流参数</a:t>
            </a:r>
            <a:endParaRPr lang="en-US" altLang="zh-CN" sz="3200" dirty="0">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en-US" altLang="zh-CN" sz="3200" dirty="0">
                <a:solidFill>
                  <a:schemeClr val="bg1">
                    <a:lumMod val="75000"/>
                  </a:schemeClr>
                </a:solidFill>
                <a:latin typeface="Book Antiqua" panose="02040602050305030304" pitchFamily="18" charset="0"/>
                <a:ea typeface="华文楷体" panose="02010600040101010101" pitchFamily="2" charset="-122"/>
              </a:rPr>
              <a:t>HPES</a:t>
            </a:r>
            <a:r>
              <a:rPr lang="zh-CN" altLang="en-US" sz="3200" dirty="0">
                <a:solidFill>
                  <a:schemeClr val="bg1">
                    <a:lumMod val="75000"/>
                  </a:schemeClr>
                </a:solidFill>
                <a:latin typeface="Book Antiqua" panose="02040602050305030304" pitchFamily="18" charset="0"/>
                <a:ea typeface="华文楷体" panose="02010600040101010101" pitchFamily="2" charset="-122"/>
              </a:rPr>
              <a:t>的探测器系统</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a:p>
            <a:pPr marL="514350" indent="-514350" algn="l">
              <a:spcAft>
                <a:spcPts val="1200"/>
              </a:spcAft>
              <a:buFont typeface="+mj-lt"/>
              <a:buAutoNum type="arabicPeriod"/>
            </a:pPr>
            <a:r>
              <a:rPr lang="zh-CN" altLang="en-US" sz="3200" dirty="0">
                <a:solidFill>
                  <a:schemeClr val="bg1">
                    <a:lumMod val="75000"/>
                  </a:schemeClr>
                </a:solidFill>
                <a:latin typeface="Book Antiqua" panose="02040602050305030304" pitchFamily="18" charset="0"/>
                <a:ea typeface="华文楷体" panose="02010600040101010101" pitchFamily="2" charset="-122"/>
              </a:rPr>
              <a:t>总结</a:t>
            </a:r>
            <a:endParaRPr lang="en-US" altLang="zh-CN" sz="3200" dirty="0">
              <a:solidFill>
                <a:schemeClr val="bg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162167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科研报告PPT">
      <a:majorFont>
        <a:latin typeface="Bookman Old Style"/>
        <a:ea typeface="新宋体"/>
        <a:cs typeface=""/>
      </a:majorFont>
      <a:minorFont>
        <a:latin typeface="Bookman Old Style"/>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400" dirty="0" smtClean="0">
            <a:latin typeface="Book Antiqua" panose="02040602050305030304" pitchFamily="18" charset="0"/>
            <a:ea typeface="华文楷体" panose="02010600040101010101" pitchFamily="2" charset="-122"/>
          </a:defRPr>
        </a:defPPr>
      </a:lstStyle>
    </a:txDef>
  </a:objectDefaults>
  <a:extraClrSchemeLst/>
  <a:extLst>
    <a:ext uri="{05A4C25C-085E-4340-85A3-A5531E510DB2}">
      <thm15:themeFamily xmlns:thm15="http://schemas.microsoft.com/office/thememl/2012/main" name="R-dump高能质子测试平台设计-v1" id="{02891A7E-8659-4515-ADC5-B2EDD4AC1003}" vid="{91FB458B-422B-4083-8E5D-3EE144010D8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科研报告模板</Template>
  <TotalTime>1744</TotalTime>
  <Words>1565</Words>
  <Application>Microsoft Office PowerPoint</Application>
  <PresentationFormat>宽屏</PresentationFormat>
  <Paragraphs>295</Paragraphs>
  <Slides>21</Slides>
  <Notes>0</Notes>
  <HiddenSlides>0</HiddenSlides>
  <MMClips>4</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OPPOSans B</vt:lpstr>
      <vt:lpstr>OPPOSans M</vt:lpstr>
      <vt:lpstr>等线</vt:lpstr>
      <vt:lpstr>华文行楷</vt:lpstr>
      <vt:lpstr>华文中宋</vt:lpstr>
      <vt:lpstr>宋体</vt:lpstr>
      <vt:lpstr>微软雅黑</vt:lpstr>
      <vt:lpstr>新宋体</vt:lpstr>
      <vt:lpstr>Arial</vt:lpstr>
      <vt:lpstr>Book Antiqua</vt:lpstr>
      <vt:lpstr>Bookman Old Style</vt:lpstr>
      <vt:lpstr>Cambria</vt:lpstr>
      <vt:lpstr>Cambria Math</vt:lpstr>
      <vt:lpstr>Century</vt:lpstr>
      <vt:lpstr>Times New Roman</vt:lpstr>
      <vt:lpstr>Wingdings</vt:lpstr>
      <vt:lpstr>Office 主题​​</vt:lpstr>
      <vt:lpstr>HPES：一条1.6 GeV高能质子测试束</vt:lpstr>
      <vt:lpstr>PowerPoint 演示文稿</vt:lpstr>
      <vt:lpstr>1.1 CSNS二期工程</vt:lpstr>
      <vt:lpstr>1.2 HPES简介</vt:lpstr>
      <vt:lpstr>PowerPoint 演示文稿</vt:lpstr>
      <vt:lpstr>2.1 位置探测器标定</vt:lpstr>
      <vt:lpstr>2.2 量能器标定</vt:lpstr>
      <vt:lpstr>2.3 系统级芯片测试</vt:lpstr>
      <vt:lpstr>PowerPoint 演示文稿</vt:lpstr>
      <vt:lpstr>3.1 束流时间结构</vt:lpstr>
      <vt:lpstr>3.2 束流能量</vt:lpstr>
      <vt:lpstr>3.3 束流强度与束斑尺寸</vt:lpstr>
      <vt:lpstr>PowerPoint 演示文稿</vt:lpstr>
      <vt:lpstr>4. HPES终端设备</vt:lpstr>
      <vt:lpstr>4.1 HEPS束流望远镜</vt:lpstr>
      <vt:lpstr>4.2 HEPS的能量测量系统</vt:lpstr>
      <vt:lpstr>4.3 触发测量系统</vt:lpstr>
      <vt:lpstr>4.4 触发逻辑单元</vt:lpstr>
      <vt:lpstr>4.5 共用电子学</vt:lpstr>
      <vt:lpstr>5. 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 Yuhang</dc:creator>
  <cp:lastModifiedBy>guoyuhang</cp:lastModifiedBy>
  <cp:revision>133</cp:revision>
  <dcterms:created xsi:type="dcterms:W3CDTF">2023-09-13T06:59:42Z</dcterms:created>
  <dcterms:modified xsi:type="dcterms:W3CDTF">2025-04-17T13:40:34Z</dcterms:modified>
</cp:coreProperties>
</file>