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258" r:id="rId2"/>
    <p:sldId id="1298" r:id="rId3"/>
    <p:sldId id="1287" r:id="rId4"/>
    <p:sldId id="1144" r:id="rId5"/>
    <p:sldId id="1246" r:id="rId6"/>
    <p:sldId id="1267" r:id="rId7"/>
    <p:sldId id="1284" r:id="rId8"/>
    <p:sldId id="1299" r:id="rId9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8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>
        <p:scale>
          <a:sx n="100" d="100"/>
          <a:sy n="100" d="100"/>
        </p:scale>
        <p:origin x="211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2024/12/30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2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1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40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31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921FEF-C35F-44DA-8B72-31C9E05D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04A3D-D38F-4FE9-A9B0-EAE5E870E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第四批磁芯测试结果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B29D01-6AD4-4C05-9ABB-B770A95EC2CE}"/>
              </a:ext>
            </a:extLst>
          </p:cNvPr>
          <p:cNvSpPr txBox="1"/>
          <p:nvPr/>
        </p:nvSpPr>
        <p:spPr>
          <a:xfrm>
            <a:off x="76200" y="1170042"/>
            <a:ext cx="86868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第四批磁芯：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测试：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coil3</a:t>
            </a:r>
            <a:r>
              <a:rPr lang="zh-CN" altLang="en-US" dirty="0"/>
              <a:t>，</a:t>
            </a:r>
            <a:r>
              <a:rPr lang="en-US" altLang="zh-CN" dirty="0"/>
              <a:t>coil5 + </a:t>
            </a:r>
            <a:r>
              <a:rPr lang="en-US" altLang="zh-CN" dirty="0" err="1"/>
              <a:t>core_full</a:t>
            </a:r>
            <a:r>
              <a:rPr lang="en-US" altLang="zh-CN" dirty="0"/>
              <a:t> </a:t>
            </a:r>
            <a:r>
              <a:rPr lang="zh-CN" altLang="en-US" dirty="0"/>
              <a:t>交流电阻测试，</a:t>
            </a:r>
            <a:r>
              <a:rPr lang="en-US" altLang="zh-CN" dirty="0"/>
              <a:t>20241223</a:t>
            </a:r>
          </a:p>
          <a:p>
            <a:pPr marL="1200150" lvl="2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coil3</a:t>
            </a:r>
            <a:r>
              <a:rPr lang="zh-CN" altLang="en-US" dirty="0"/>
              <a:t>，</a:t>
            </a:r>
            <a:r>
              <a:rPr lang="en-US" altLang="zh-CN" dirty="0"/>
              <a:t>coil5 + </a:t>
            </a:r>
            <a:r>
              <a:rPr lang="en-US" altLang="zh-CN" dirty="0" err="1"/>
              <a:t>core_split</a:t>
            </a:r>
            <a:r>
              <a:rPr lang="en-US" altLang="zh-CN" dirty="0"/>
              <a:t> </a:t>
            </a:r>
            <a:r>
              <a:rPr lang="zh-CN" altLang="en-US" dirty="0"/>
              <a:t>交流电阻测试，</a:t>
            </a:r>
            <a:r>
              <a:rPr lang="en-US" altLang="zh-CN" dirty="0"/>
              <a:t>20241223</a:t>
            </a:r>
          </a:p>
          <a:p>
            <a:pPr marL="1200150" lvl="2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458EB9D-9607-4720-87F0-CD39A87E3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10218" r="17836" b="3696"/>
          <a:stretch/>
        </p:blipFill>
        <p:spPr>
          <a:xfrm rot="16200000">
            <a:off x="7207373" y="882492"/>
            <a:ext cx="1341330" cy="2303325"/>
          </a:xfrm>
          <a:prstGeom prst="rect">
            <a:avLst/>
          </a:pr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196C96B-3BDA-41B3-B198-9925C79B4499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962396"/>
          <a:ext cx="850582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181">
                  <a:extLst>
                    <a:ext uri="{9D8B030D-6E8A-4147-A177-3AD203B41FA5}">
                      <a16:colId xmlns:a16="http://schemas.microsoft.com/office/drawing/2014/main" val="1017809275"/>
                    </a:ext>
                  </a:extLst>
                </a:gridCol>
                <a:gridCol w="2241256">
                  <a:extLst>
                    <a:ext uri="{9D8B030D-6E8A-4147-A177-3AD203B41FA5}">
                      <a16:colId xmlns:a16="http://schemas.microsoft.com/office/drawing/2014/main" val="3418879753"/>
                    </a:ext>
                  </a:extLst>
                </a:gridCol>
                <a:gridCol w="3121388">
                  <a:extLst>
                    <a:ext uri="{9D8B030D-6E8A-4147-A177-3AD203B41FA5}">
                      <a16:colId xmlns:a16="http://schemas.microsoft.com/office/drawing/2014/main" val="1733140897"/>
                    </a:ext>
                  </a:extLst>
                </a:gridCol>
              </a:tblGrid>
              <a:tr h="204440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2024.10</a:t>
                      </a:r>
                      <a:r>
                        <a:rPr lang="zh-CN" altLang="en-US" sz="1600" dirty="0"/>
                        <a:t>批次</a:t>
                      </a:r>
                      <a:endParaRPr lang="en-US" altLang="zh-C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2024.12</a:t>
                      </a:r>
                      <a:r>
                        <a:rPr lang="zh-CN" altLang="en-US" sz="1600" dirty="0"/>
                        <a:t>批次</a:t>
                      </a:r>
                      <a:endParaRPr lang="en-US" altLang="zh-CN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86397"/>
                  </a:ext>
                </a:extLst>
              </a:tr>
              <a:tr h="2044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d32mm * h80mm Full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Core1_0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Core1_1,2,3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2936485"/>
                  </a:ext>
                </a:extLst>
              </a:tr>
              <a:tr h="2044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d32mm * h80mm Split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Split1_0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Split1_1,2,3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4724885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64832D9B-3B5E-4580-BBDC-99A3A97B7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7" y="4338000"/>
            <a:ext cx="3360000" cy="25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B4C04BC-B49B-4D70-B946-325330E49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917" y="4338000"/>
            <a:ext cx="3360000" cy="252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816DB2-0B72-428F-989E-8DA88B74C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587" y="3885206"/>
            <a:ext cx="4086125" cy="306459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6E06FDC-C867-4AC3-A62E-11CDAE550F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075" y="3886200"/>
            <a:ext cx="4084800" cy="30636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B016C41-A7B7-43B8-B036-5EF43AE83AC8}"/>
              </a:ext>
            </a:extLst>
          </p:cNvPr>
          <p:cNvSpPr txBox="1"/>
          <p:nvPr/>
        </p:nvSpPr>
        <p:spPr>
          <a:xfrm>
            <a:off x="1295400" y="1389694"/>
            <a:ext cx="5628237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交流电阻差异可能是由体积（半径）导致的，其中：</a:t>
            </a:r>
            <a:endParaRPr lang="en-US" altLang="zh-CN" dirty="0">
              <a:solidFill>
                <a:srgbClr val="FF0000"/>
              </a:solidFill>
            </a:endParaRPr>
          </a:p>
        </p:txBody>
      </p:sp>
      <p:graphicFrame>
        <p:nvGraphicFramePr>
          <p:cNvPr id="20" name="表格 20">
            <a:extLst>
              <a:ext uri="{FF2B5EF4-FFF2-40B4-BE49-F238E27FC236}">
                <a16:creationId xmlns:a16="http://schemas.microsoft.com/office/drawing/2014/main" id="{3180C6DD-BC39-4522-BA03-6F17B264A678}"/>
              </a:ext>
            </a:extLst>
          </p:cNvPr>
          <p:cNvGraphicFramePr>
            <a:graphicFrameLocks noGrp="1"/>
          </p:cNvGraphicFramePr>
          <p:nvPr/>
        </p:nvGraphicFramePr>
        <p:xfrm>
          <a:off x="196350" y="2149596"/>
          <a:ext cx="8839200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527433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1271261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98300397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30790122"/>
                    </a:ext>
                  </a:extLst>
                </a:gridCol>
              </a:tblGrid>
              <a:tr h="454660">
                <a:tc>
                  <a:txBody>
                    <a:bodyPr/>
                    <a:lstStyle/>
                    <a:p>
                      <a:r>
                        <a:rPr lang="en-US" altLang="zh-CN" dirty="0"/>
                        <a:t>Core1_0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Core1_1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Core1_2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Core1_3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736952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altLang="zh-CN" dirty="0"/>
                        <a:t>0.297kg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0.309kg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0.303kg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0.305kg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244417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altLang="zh-CN" dirty="0"/>
                        <a:t>Split1_0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Split1_1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Split1_2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Split1_3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37283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en-US" altLang="zh-CN" dirty="0"/>
                        <a:t>0.284kg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0.281kg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0.277kg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0.280kg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616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3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8B0C02-0EDC-42D9-AF4A-62998E05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E949CC-88CA-4B8D-841F-45F69DC9E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To do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363486-9AE3-4AE5-B83C-128EF0EDB913}"/>
              </a:ext>
            </a:extLst>
          </p:cNvPr>
          <p:cNvSpPr txBox="1"/>
          <p:nvPr/>
        </p:nvSpPr>
        <p:spPr>
          <a:xfrm>
            <a:off x="638175" y="1600200"/>
            <a:ext cx="786765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低频时，劈裂磁芯的交流电阻，拟合得到磁滞损耗，观察系数比例是否符合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高频时，线圈本身损耗占很大比例，并且模型未知，但是可以认为完整磁芯和劈裂磁芯的线圈本身损耗基本相同。此时观察二者插值是否符合</a:t>
            </a:r>
            <a:r>
              <a:rPr lang="en-US" altLang="zh-CN" dirty="0"/>
              <a:t>f</a:t>
            </a:r>
            <a:r>
              <a:rPr lang="zh-CN" altLang="en-US" dirty="0"/>
              <a:t>一次方，并与低频测试结果对比</a:t>
            </a:r>
          </a:p>
        </p:txBody>
      </p:sp>
      <p:sp>
        <p:nvSpPr>
          <p:cNvPr id="5" name="乘号 4">
            <a:extLst>
              <a:ext uri="{FF2B5EF4-FFF2-40B4-BE49-F238E27FC236}">
                <a16:creationId xmlns:a16="http://schemas.microsoft.com/office/drawing/2014/main" id="{5B79E744-A5DA-4B18-B15A-EF8C3915644E}"/>
              </a:ext>
            </a:extLst>
          </p:cNvPr>
          <p:cNvSpPr/>
          <p:nvPr/>
        </p:nvSpPr>
        <p:spPr>
          <a:xfrm>
            <a:off x="4419600" y="3848100"/>
            <a:ext cx="1676400" cy="1600200"/>
          </a:xfrm>
          <a:prstGeom prst="mathMultiply">
            <a:avLst>
              <a:gd name="adj1" fmla="val 52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75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19BFF0-589A-49BE-B46A-006E5C08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02DB09-0253-41FA-B5DD-72A1B8D59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实验线圈与磁芯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7F96D5-69BF-4437-BC24-DBEC1AB7FCD5}"/>
              </a:ext>
            </a:extLst>
          </p:cNvPr>
          <p:cNvSpPr txBox="1"/>
          <p:nvPr/>
        </p:nvSpPr>
        <p:spPr>
          <a:xfrm>
            <a:off x="76200" y="1295400"/>
            <a:ext cx="8991600" cy="392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en-US" sz="2000" dirty="0"/>
              <a:t>每种</a:t>
            </a:r>
            <a:r>
              <a:rPr lang="zh-CN" altLang="zh-CN" sz="2000" dirty="0"/>
              <a:t>各</a:t>
            </a:r>
            <a:r>
              <a:rPr lang="zh-CN" altLang="en-US" sz="2000" dirty="0"/>
              <a:t>三</a:t>
            </a:r>
            <a:r>
              <a:rPr lang="zh-CN" altLang="zh-CN" sz="2000" dirty="0"/>
              <a:t>只，参数依次为，绕线内径，绕线外径，绕线高度（</a:t>
            </a:r>
            <a:r>
              <a:rPr lang="en-US" altLang="zh-CN" sz="2000" dirty="0"/>
              <a:t>mm</a:t>
            </a:r>
            <a:r>
              <a:rPr lang="zh-CN" altLang="zh-CN" sz="2000" dirty="0"/>
              <a:t>）：</a:t>
            </a:r>
          </a:p>
          <a:p>
            <a:pPr lvl="1"/>
            <a:r>
              <a:rPr lang="en-US" altLang="zh-CN" dirty="0"/>
              <a:t>coil1</a:t>
            </a:r>
            <a:r>
              <a:rPr lang="zh-CN" altLang="en-US" dirty="0"/>
              <a:t>： </a:t>
            </a:r>
            <a:r>
              <a:rPr lang="en-US" altLang="zh-CN" dirty="0"/>
              <a:t>40//57//30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*50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en-US" altLang="zh-CN" dirty="0"/>
              <a:t>coil2</a:t>
            </a:r>
            <a:r>
              <a:rPr lang="zh-CN" altLang="en-US" dirty="0"/>
              <a:t>： </a:t>
            </a:r>
            <a:r>
              <a:rPr lang="en-US" altLang="zh-CN" dirty="0"/>
              <a:t>40//57//45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*75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coil3</a:t>
            </a:r>
            <a:r>
              <a:rPr lang="zh-CN" altLang="en-US" dirty="0">
                <a:solidFill>
                  <a:srgbClr val="FF0000"/>
                </a:solidFill>
              </a:rPr>
              <a:t>： </a:t>
            </a:r>
            <a:r>
              <a:rPr lang="en-US" altLang="zh-CN" dirty="0">
                <a:solidFill>
                  <a:srgbClr val="FF0000"/>
                </a:solidFill>
              </a:rPr>
              <a:t>40//57//60</a:t>
            </a:r>
            <a:r>
              <a:rPr lang="zh-CN" altLang="zh-CN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0.6</a:t>
            </a:r>
            <a:r>
              <a:rPr lang="zh-CN" altLang="zh-CN" dirty="0">
                <a:solidFill>
                  <a:srgbClr val="FF0000"/>
                </a:solidFill>
              </a:rPr>
              <a:t>实心线，预计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zh-CN" dirty="0">
                <a:solidFill>
                  <a:srgbClr val="FF0000"/>
                </a:solidFill>
              </a:rPr>
              <a:t>层</a:t>
            </a:r>
            <a:r>
              <a:rPr lang="en-US" altLang="zh-CN" dirty="0">
                <a:solidFill>
                  <a:srgbClr val="FF0000"/>
                </a:solidFill>
              </a:rPr>
              <a:t>*100</a:t>
            </a:r>
            <a:r>
              <a:rPr lang="zh-CN" altLang="zh-CN" dirty="0">
                <a:solidFill>
                  <a:srgbClr val="FF0000"/>
                </a:solidFill>
              </a:rPr>
              <a:t>匝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coil4</a:t>
            </a:r>
            <a:r>
              <a:rPr lang="zh-CN" altLang="en-US" dirty="0"/>
              <a:t>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1.27</a:t>
            </a:r>
            <a:r>
              <a:rPr lang="zh-CN" altLang="zh-CN" dirty="0"/>
              <a:t>实心线，预计</a:t>
            </a:r>
            <a:r>
              <a:rPr lang="en-US" altLang="zh-CN" dirty="0"/>
              <a:t>6</a:t>
            </a:r>
            <a:r>
              <a:rPr lang="zh-CN" altLang="zh-CN" dirty="0"/>
              <a:t>层</a:t>
            </a:r>
            <a:r>
              <a:rPr lang="en-US" altLang="zh-CN" dirty="0"/>
              <a:t>*47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coil5</a:t>
            </a:r>
            <a:r>
              <a:rPr lang="zh-CN" altLang="en-US" dirty="0">
                <a:solidFill>
                  <a:srgbClr val="FF0000"/>
                </a:solidFill>
              </a:rPr>
              <a:t>： </a:t>
            </a:r>
            <a:r>
              <a:rPr lang="en-US" altLang="zh-CN" dirty="0">
                <a:solidFill>
                  <a:srgbClr val="FF0000"/>
                </a:solidFill>
              </a:rPr>
              <a:t>40//57//60</a:t>
            </a:r>
            <a:r>
              <a:rPr lang="zh-CN" altLang="zh-CN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0.6</a:t>
            </a:r>
            <a:r>
              <a:rPr lang="zh-CN" altLang="en-US" dirty="0">
                <a:solidFill>
                  <a:srgbClr val="FF0000"/>
                </a:solidFill>
              </a:rPr>
              <a:t>利兹</a:t>
            </a:r>
            <a:r>
              <a:rPr lang="zh-CN" altLang="zh-CN" dirty="0">
                <a:solidFill>
                  <a:srgbClr val="FF0000"/>
                </a:solidFill>
              </a:rPr>
              <a:t>线，预计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zh-CN" dirty="0">
                <a:solidFill>
                  <a:srgbClr val="FF0000"/>
                </a:solidFill>
              </a:rPr>
              <a:t>层</a:t>
            </a:r>
            <a:r>
              <a:rPr lang="en-US" altLang="zh-CN" dirty="0">
                <a:solidFill>
                  <a:srgbClr val="FF0000"/>
                </a:solidFill>
              </a:rPr>
              <a:t>*100</a:t>
            </a:r>
            <a:r>
              <a:rPr lang="zh-CN" altLang="zh-CN" dirty="0">
                <a:solidFill>
                  <a:srgbClr val="FF0000"/>
                </a:solidFill>
              </a:rPr>
              <a:t>匝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endParaRPr lang="en-US" altLang="zh-CN" sz="2000" dirty="0"/>
          </a:p>
          <a:p>
            <a:r>
              <a:rPr lang="zh-CN" altLang="en-US" sz="2000" dirty="0"/>
              <a:t>磁芯：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4330A5-221F-4880-AE18-BDE46B36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4" b="23324"/>
          <a:stretch/>
        </p:blipFill>
        <p:spPr>
          <a:xfrm>
            <a:off x="6096196" y="2133600"/>
            <a:ext cx="2952750" cy="14763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C4827E-DA69-4CB8-B7B6-2AD48586E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6234" y="4251184"/>
            <a:ext cx="1938768" cy="25860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6C0FF9-C0FF-4325-8647-1240DC0F0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10218" r="17836" b="3696"/>
          <a:stretch/>
        </p:blipFill>
        <p:spPr>
          <a:xfrm rot="16200000">
            <a:off x="5713968" y="3877364"/>
            <a:ext cx="1940400" cy="33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6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554A04-6849-47F2-BDEA-78510298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56283D-FFC5-4AC3-8273-D8536271A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7028C2-20B3-4108-B9E1-96C9231E7A25}"/>
              </a:ext>
            </a:extLst>
          </p:cNvPr>
          <p:cNvSpPr txBox="1"/>
          <p:nvPr/>
        </p:nvSpPr>
        <p:spPr>
          <a:xfrm>
            <a:off x="257175" y="1230608"/>
            <a:ext cx="7058025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通过仿真得到</a:t>
            </a:r>
            <a:r>
              <a:rPr lang="zh-CN" altLang="en-US" dirty="0">
                <a:solidFill>
                  <a:srgbClr val="C00000"/>
                </a:solidFill>
              </a:rPr>
              <a:t>不同磁芯尺寸对磁滞损耗的影响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仿真条件：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通过引入复磁导率的方式引入磁滞损耗</a:t>
            </a: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实际线圈绕制参数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电导率（</a:t>
            </a:r>
            <a:r>
              <a:rPr lang="en-US" altLang="zh-CN" dirty="0"/>
              <a:t> S/m </a:t>
            </a:r>
            <a:r>
              <a:rPr lang="zh-CN" altLang="en-US" dirty="0"/>
              <a:t>）： </a:t>
            </a:r>
            <a:r>
              <a:rPr lang="en-US" altLang="zh-CN" dirty="0"/>
              <a:t>0.1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磁芯长度（</a:t>
            </a:r>
            <a:r>
              <a:rPr lang="en-US" altLang="zh-CN" dirty="0"/>
              <a:t>mm</a:t>
            </a:r>
            <a:r>
              <a:rPr lang="zh-CN" altLang="en-US" dirty="0"/>
              <a:t>）：</a:t>
            </a:r>
            <a:r>
              <a:rPr lang="en-US" altLang="zh-CN" dirty="0"/>
              <a:t>80</a:t>
            </a:r>
            <a:r>
              <a:rPr lang="zh-CN" altLang="en-US" dirty="0"/>
              <a:t>；</a:t>
            </a:r>
            <a:r>
              <a:rPr lang="en-US" altLang="zh-CN" dirty="0"/>
              <a:t>120</a:t>
            </a:r>
            <a:r>
              <a:rPr lang="zh-CN" altLang="en-US" dirty="0"/>
              <a:t>；</a:t>
            </a:r>
            <a:r>
              <a:rPr lang="en-US" altLang="zh-CN" dirty="0"/>
              <a:t>160</a:t>
            </a:r>
            <a:r>
              <a:rPr lang="zh-CN" altLang="en-US" dirty="0"/>
              <a:t>；</a:t>
            </a:r>
            <a:r>
              <a:rPr lang="en-US" altLang="zh-CN" dirty="0"/>
              <a:t>200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磁芯半径：</a:t>
            </a:r>
            <a:r>
              <a:rPr lang="en-US" altLang="zh-CN" dirty="0"/>
              <a:t>16mm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频率（</a:t>
            </a:r>
            <a:r>
              <a:rPr lang="en-US" altLang="zh-CN" dirty="0"/>
              <a:t>Hz</a:t>
            </a:r>
            <a:r>
              <a:rPr lang="zh-CN" altLang="en-US" dirty="0"/>
              <a:t>）：</a:t>
            </a:r>
            <a:r>
              <a:rPr lang="da-DK" altLang="zh-CN" dirty="0"/>
              <a:t> 10^{range(2,1/2,4)}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DEF118-5CCC-46C3-8DB8-6A4775EA2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942412"/>
            <a:ext cx="3953231" cy="18162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DCDA96-49A1-4A36-B60C-D9E2B80E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3587014"/>
            <a:ext cx="5666667" cy="2304762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3A50F38-5C2C-49F6-AE22-A7EFBBDC1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824653"/>
              </p:ext>
            </p:extLst>
          </p:nvPr>
        </p:nvGraphicFramePr>
        <p:xfrm>
          <a:off x="4724755" y="2955772"/>
          <a:ext cx="4343401" cy="383133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43541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809026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3561903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91181639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134620059"/>
                    </a:ext>
                  </a:extLst>
                </a:gridCol>
              </a:tblGrid>
              <a:tr h="288037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core_wid</a:t>
                      </a: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core_len</a:t>
                      </a: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</a:t>
                      </a: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(Hz)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电磁损耗 </a:t>
                      </a:r>
                      <a:r>
                        <a:rPr lang="en-US" altLang="zh-CN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Ratio_core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4401407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0.0060851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0939955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0.019253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1505466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0.060983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1028081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0.19384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1675311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0.62278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4214007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0.015739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2.586481734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472678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0.049798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2.586505999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6635013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0.15774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2.586622501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4403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0.50145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2.586927363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8365646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1.6119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2.588233405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3970813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0.029616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4.86697014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0851661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0.093704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4.866981769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6705148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0.29682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4.867258088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5176871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0.94364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4.868138671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3090061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3.0338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4.871383153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5734737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0.048015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7.8905852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4605009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0.15192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7.89071833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5847564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0.48123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7.891215585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6321011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3162.3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7.892591828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9527316"/>
                  </a:ext>
                </a:extLst>
              </a:tr>
              <a:tr h="16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4.9192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7.898776454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3468740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4AC14040-ED9B-422C-9857-CF2DDE5F10FA}"/>
              </a:ext>
            </a:extLst>
          </p:cNvPr>
          <p:cNvSpPr txBox="1"/>
          <p:nvPr/>
        </p:nvSpPr>
        <p:spPr>
          <a:xfrm>
            <a:off x="257175" y="4832045"/>
            <a:ext cx="3400425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仿真结果：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相同频率下，不同高度磁芯的磁滞损耗比例基本稳定为一个常数</a:t>
            </a:r>
          </a:p>
        </p:txBody>
      </p:sp>
    </p:spTree>
    <p:extLst>
      <p:ext uri="{BB962C8B-B14F-4D97-AF65-F5344CB8AC3E}">
        <p14:creationId xmlns:p14="http://schemas.microsoft.com/office/powerpoint/2010/main" val="205763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29087B-0FC7-4685-B89F-C148622A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B382FF-DA8C-4B36-8E55-08968A234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/>
              <p:nvPr/>
            </p:nvSpPr>
            <p:spPr>
              <a:xfrm>
                <a:off x="428625" y="1219200"/>
                <a:ext cx="8286750" cy="359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40mm//57mm//60mm</a:t>
                </a:r>
                <a:r>
                  <a:rPr lang="zh-CN" altLang="en-US" dirty="0"/>
                  <a:t>（内径，外径，高度）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0.6mm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利兹</a:t>
                </a:r>
                <a:r>
                  <a:rPr lang="zh-CN" altLang="zh-CN" dirty="0">
                    <a:solidFill>
                      <a:srgbClr val="FF0000"/>
                    </a:solidFill>
                  </a:rPr>
                  <a:t>线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14</a:t>
                </a:r>
                <a:r>
                  <a:rPr lang="zh-CN" altLang="zh-CN" dirty="0"/>
                  <a:t>层</a:t>
                </a:r>
                <a:r>
                  <a:rPr lang="en-US" altLang="zh-CN" dirty="0"/>
                  <a:t>*100</a:t>
                </a:r>
                <a:r>
                  <a:rPr lang="zh-CN" altLang="zh-CN" dirty="0"/>
                  <a:t>匝</a:t>
                </a:r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80mm</a:t>
                </a:r>
                <a:r>
                  <a:rPr lang="zh-CN" altLang="en-US" dirty="0"/>
                  <a:t>，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完整磁芯，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Core1_2</a:t>
                </a: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测试磁芯线圈交流电阻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500Hz~1500Hz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at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0.05mA~0.35mA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 strike="sngStrike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strike="sngStrike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strike="sngStrik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将测得的线圈阻值按下式进行拟合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219200"/>
                <a:ext cx="8286750" cy="3598486"/>
              </a:xfrm>
              <a:prstGeom prst="rect">
                <a:avLst/>
              </a:prstGeom>
              <a:blipFill>
                <a:blip r:embed="rId3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1E7AFAF-93E4-4715-9D6C-9216EB15CBAC}"/>
              </a:ext>
            </a:extLst>
          </p:cNvPr>
          <p:cNvSpPr txBox="1"/>
          <p:nvPr/>
        </p:nvSpPr>
        <p:spPr>
          <a:xfrm>
            <a:off x="6419850" y="2133600"/>
            <a:ext cx="240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减小线圈损耗的影响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3F611B8-EFAB-430E-9996-2BD55A1249D0}"/>
              </a:ext>
            </a:extLst>
          </p:cNvPr>
          <p:cNvSpPr txBox="1"/>
          <p:nvPr/>
        </p:nvSpPr>
        <p:spPr>
          <a:xfrm>
            <a:off x="6283325" y="3786419"/>
            <a:ext cx="240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Ln(a) vs I </a:t>
            </a:r>
            <a:r>
              <a:rPr lang="zh-CN" altLang="en-US" dirty="0">
                <a:solidFill>
                  <a:schemeClr val="accent1"/>
                </a:solidFill>
              </a:rPr>
              <a:t>拟合结果</a:t>
            </a:r>
            <a:endParaRPr lang="en-US" altLang="zh-CN" dirty="0">
              <a:solidFill>
                <a:schemeClr val="accent1"/>
              </a:solidFill>
            </a:endParaRPr>
          </a:p>
          <a:p>
            <a:pPr algn="ctr"/>
            <a:r>
              <a:rPr lang="en-US" altLang="zh-CN" dirty="0">
                <a:solidFill>
                  <a:schemeClr val="accent1"/>
                </a:solidFill>
              </a:rPr>
              <a:t>n = 1.957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F44DF2-CF51-420D-9084-E65B9DB2A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75" y="4648200"/>
            <a:ext cx="2880000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2034CE0-1B3F-4691-9390-2744A8576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542" y="4648200"/>
            <a:ext cx="2880000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2BAE708-1201-4752-ABC1-29C8C0BD1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500" y="4617720"/>
            <a:ext cx="2880000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AE3A14D-40F7-4DD8-9214-470036348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4343400"/>
            <a:ext cx="3590476" cy="183809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3E2F827-A23C-4318-ACA9-66BB9B915FA3}"/>
              </a:ext>
            </a:extLst>
          </p:cNvPr>
          <p:cNvSpPr/>
          <p:nvPr/>
        </p:nvSpPr>
        <p:spPr>
          <a:xfrm>
            <a:off x="228600" y="5351086"/>
            <a:ext cx="1600200" cy="11259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BB4424F-9DD5-447A-B346-7FDB2BC9A3EF}"/>
              </a:ext>
            </a:extLst>
          </p:cNvPr>
          <p:cNvSpPr txBox="1"/>
          <p:nvPr/>
        </p:nvSpPr>
        <p:spPr>
          <a:xfrm>
            <a:off x="140875" y="4106227"/>
            <a:ext cx="2406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存在明显的不连续</a:t>
            </a:r>
          </a:p>
        </p:txBody>
      </p:sp>
    </p:spTree>
    <p:extLst>
      <p:ext uri="{BB962C8B-B14F-4D97-AF65-F5344CB8AC3E}">
        <p14:creationId xmlns:p14="http://schemas.microsoft.com/office/powerpoint/2010/main" val="24991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29087B-0FC7-4685-B89F-C148622A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B382FF-DA8C-4B36-8E55-08968A234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/>
              <p:nvPr/>
            </p:nvSpPr>
            <p:spPr>
              <a:xfrm>
                <a:off x="428625" y="1219200"/>
                <a:ext cx="8286750" cy="3245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40mm//57mm//60mm</a:t>
                </a:r>
                <a:r>
                  <a:rPr lang="zh-CN" altLang="en-US" dirty="0"/>
                  <a:t>（内径，外径，高度）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0.6mm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利兹</a:t>
                </a:r>
                <a:r>
                  <a:rPr lang="zh-CN" altLang="zh-CN" dirty="0">
                    <a:solidFill>
                      <a:srgbClr val="FF0000"/>
                    </a:solidFill>
                  </a:rPr>
                  <a:t>线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14</a:t>
                </a:r>
                <a:r>
                  <a:rPr lang="zh-CN" altLang="zh-CN" dirty="0"/>
                  <a:t>层</a:t>
                </a:r>
                <a:r>
                  <a:rPr lang="en-US" altLang="zh-CN" dirty="0"/>
                  <a:t>*100</a:t>
                </a:r>
                <a:r>
                  <a:rPr lang="zh-CN" altLang="zh-CN" dirty="0"/>
                  <a:t>匝</a:t>
                </a:r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80mm||120mm||160mm||200mm</a:t>
                </a:r>
                <a:r>
                  <a:rPr lang="zh-CN" altLang="en-US" dirty="0"/>
                  <a:t>，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完整磁芯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测试磁芯线圈交流电阻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500Hz~700Hz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at 0.1mA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将测得的线圈阻值按下式进行拟合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219200"/>
                <a:ext cx="8286750" cy="3245440"/>
              </a:xfrm>
              <a:prstGeom prst="rect">
                <a:avLst/>
              </a:prstGeom>
              <a:blipFill>
                <a:blip r:embed="rId3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06BA164-20E2-424F-AEF0-31B1FADD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674" y="4330700"/>
            <a:ext cx="4431631" cy="2362200"/>
          </a:xfrm>
          <a:prstGeom prst="rect">
            <a:avLst/>
          </a:prstGeom>
        </p:spPr>
      </p:pic>
      <p:graphicFrame>
        <p:nvGraphicFramePr>
          <p:cNvPr id="10" name="表格 13">
            <a:extLst>
              <a:ext uri="{FF2B5EF4-FFF2-40B4-BE49-F238E27FC236}">
                <a16:creationId xmlns:a16="http://schemas.microsoft.com/office/drawing/2014/main" id="{D5F9BEF4-630C-4793-820B-9DE91719B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06688"/>
              </p:ext>
            </p:extLst>
          </p:nvPr>
        </p:nvGraphicFramePr>
        <p:xfrm>
          <a:off x="4038600" y="4464640"/>
          <a:ext cx="5105400" cy="21850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38175">
                  <a:extLst>
                    <a:ext uri="{9D8B030D-6E8A-4147-A177-3AD203B41FA5}">
                      <a16:colId xmlns:a16="http://schemas.microsoft.com/office/drawing/2014/main" val="141694622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44873046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46203175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10290440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19503867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94462968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01284062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135941183"/>
                    </a:ext>
                  </a:extLst>
                </a:gridCol>
              </a:tblGrid>
              <a:tr h="5147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H(mm)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Ratio1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Ratio1_simu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Ratio2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Ratio2_simu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Ratio3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Ratio3_simu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05034"/>
                  </a:ext>
                </a:extLst>
              </a:tr>
              <a:tr h="4175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80</a:t>
                      </a:r>
                      <a:endParaRPr lang="zh-CN" alt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2.813E-04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68106"/>
                  </a:ext>
                </a:extLst>
              </a:tr>
              <a:tr h="4175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120</a:t>
                      </a:r>
                      <a:endParaRPr lang="zh-CN" alt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6.362E-04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2.261 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2.35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639431"/>
                  </a:ext>
                </a:extLst>
              </a:tr>
              <a:tr h="4175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160</a:t>
                      </a:r>
                      <a:endParaRPr lang="zh-CN" alt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1.096E-03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3.894 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4,22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1.723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1..79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31630"/>
                  </a:ext>
                </a:extLst>
              </a:tr>
              <a:tr h="4175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200</a:t>
                      </a:r>
                      <a:endParaRPr lang="zh-CN" alt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1.733E-03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6.160 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6.57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2.734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2.79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1.581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1.56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106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43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CCFEFF-8A7E-4815-AA8D-3A464A09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CCBBDE-85D7-4BB7-A5FF-D318FCC9F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温度对磁芯的影响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C520EB-11F6-4FA2-9EA0-025BAAAA7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2514600"/>
            <a:ext cx="4521200" cy="3390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DF9004-C8DD-4E36-ADB5-F472A85C5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11430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7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475615</TotalTime>
  <Words>723</Words>
  <Application>Microsoft Office PowerPoint</Application>
  <PresentationFormat>全屏显示(4:3)</PresentationFormat>
  <Paragraphs>225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6028</cp:revision>
  <cp:lastPrinted>2023-09-04T07:35:07Z</cp:lastPrinted>
  <dcterms:created xsi:type="dcterms:W3CDTF">1601-01-01T00:00:00Z</dcterms:created>
  <dcterms:modified xsi:type="dcterms:W3CDTF">2024-12-31T08:56:02Z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