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3BC1"/>
    <a:srgbClr val="F90023"/>
    <a:srgbClr val="FA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02129-26B8-426C-9597-6DAB9FADE68E}" v="2" dt="2024-12-04T01:52:15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77"/>
    <p:restoredTop sz="78702"/>
  </p:normalViewPr>
  <p:slideViewPr>
    <p:cSldViewPr snapToGrid="0" snapToObjects="1">
      <p:cViewPr varScale="1">
        <p:scale>
          <a:sx n="76" d="100"/>
          <a:sy n="76" d="100"/>
        </p:scale>
        <p:origin x="12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瑀湦 吴" userId="78652dc710e2697a" providerId="LiveId" clId="{E9C02129-26B8-426C-9597-6DAB9FADE68E}"/>
    <pc:docChg chg="modSld">
      <pc:chgData name="瑀湦 吴" userId="78652dc710e2697a" providerId="LiveId" clId="{E9C02129-26B8-426C-9597-6DAB9FADE68E}" dt="2024-12-04T01:52:18.975" v="57" actId="14100"/>
      <pc:docMkLst>
        <pc:docMk/>
      </pc:docMkLst>
      <pc:sldChg chg="modSp mod">
        <pc:chgData name="瑀湦 吴" userId="78652dc710e2697a" providerId="LiveId" clId="{E9C02129-26B8-426C-9597-6DAB9FADE68E}" dt="2024-12-04T01:52:04.159" v="54" actId="20577"/>
        <pc:sldMkLst>
          <pc:docMk/>
          <pc:sldMk cId="2498431346" sldId="267"/>
        </pc:sldMkLst>
        <pc:spChg chg="mod">
          <ac:chgData name="瑀湦 吴" userId="78652dc710e2697a" providerId="LiveId" clId="{E9C02129-26B8-426C-9597-6DAB9FADE68E}" dt="2024-12-04T01:52:04.159" v="54" actId="20577"/>
          <ac:spMkLst>
            <pc:docMk/>
            <pc:sldMk cId="2498431346" sldId="267"/>
            <ac:spMk id="19" creationId="{8E43C3F5-3BF7-EB49-9029-3487D0C5689E}"/>
          </ac:spMkLst>
        </pc:spChg>
      </pc:sldChg>
      <pc:sldChg chg="modSp mod">
        <pc:chgData name="瑀湦 吴" userId="78652dc710e2697a" providerId="LiveId" clId="{E9C02129-26B8-426C-9597-6DAB9FADE68E}" dt="2024-12-04T01:52:18.975" v="57" actId="14100"/>
        <pc:sldMkLst>
          <pc:docMk/>
          <pc:sldMk cId="1672556789" sldId="268"/>
        </pc:sldMkLst>
        <pc:spChg chg="mod">
          <ac:chgData name="瑀湦 吴" userId="78652dc710e2697a" providerId="LiveId" clId="{E9C02129-26B8-426C-9597-6DAB9FADE68E}" dt="2024-12-04T01:52:18.975" v="57" actId="14100"/>
          <ac:spMkLst>
            <pc:docMk/>
            <pc:sldMk cId="1672556789" sldId="268"/>
            <ac:spMk id="9" creationId="{CA061884-CF20-C547-BD9F-633882F124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3DF94-8E7A-6B4D-A595-3120A8145B06}" type="datetimeFigureOut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36602-14D0-6647-B92A-E5FD2F83B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450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36602-14D0-6647-B92A-E5FD2F83BE5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098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2.44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0.8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1e5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3600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24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365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zh-CN" altLang="en-US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zh-CN" alt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9.67e-18</a:t>
            </a:r>
          </a:p>
          <a:p>
            <a:endParaRPr lang="en" altLang="zh-CN" b="0" dirty="0">
              <a:solidFill>
                <a:srgbClr val="B5CEA8"/>
              </a:solidFill>
              <a:effectLst/>
              <a:latin typeface="Consolas" panose="020B0609020204030204" pitchFamily="49" charset="0"/>
            </a:endParaRPr>
          </a:p>
          <a:p>
            <a:r>
              <a:rPr lang="en" altLang="zh-CN" b="0" i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2.52288e+17</a:t>
            </a:r>
            <a:r>
              <a:rPr lang="zh-CN" altLang="en-US" b="0" i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i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zh-CN" altLang="en-US" b="0" i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0.8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1e5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3600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24</a:t>
            </a:r>
            <a:r>
              <a:rPr lang="en" altLang="zh-CN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" altLang="zh-CN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365</a:t>
            </a:r>
            <a:endParaRPr lang="en" altLang="zh-CN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36602-14D0-6647-B92A-E5FD2F83BE5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454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5DD0F8-22AE-4949-ACA3-B0B843F2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B6C415-AF64-D844-96FE-AB7333AF6C07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2384C9-C72B-F044-8829-A69C476B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39E7-C020-4543-A673-A20F6CA7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AED769-D144-114B-946B-4CACB4DD40EF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E1AD910-54C3-1646-A8FD-85A85A071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1768" y="136525"/>
            <a:ext cx="1204064" cy="1204064"/>
          </a:xfrm>
          <a:prstGeom prst="rect">
            <a:avLst/>
          </a:prstGeom>
          <a:effectLst>
            <a:glow rad="215900">
              <a:srgbClr val="00B0F0">
                <a:alpha val="32000"/>
              </a:srgb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6000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4F933-AF11-0342-A231-AC7B38E5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1C167C-6437-274E-96B6-9A6462A83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49D58C-F4EB-E74A-A4C7-504A19AE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694C-AC0F-9146-9853-4A27D9267179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714368-D561-F54B-B8D4-17EF04FE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610ED-4ACC-7F4E-B565-B93DF56B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4860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55802D-AEE6-CE49-B703-6ED1CB0B9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BABA7-F109-EB44-8A14-98AE00987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B81009-D2D5-134F-BF57-0436451E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9533-7D20-8840-9D4D-BCFB0317D94F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FAA64-A380-954F-8BA6-96C5DEDF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B58657-9291-9141-961A-DFFA188F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747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A08D68-0B1B-9E40-A884-146A1DE0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62F00-9134-7B44-9D1D-AAFC761C7AED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C9CCC-68AF-7045-A1A7-7B9905D1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6009E-C461-D445-905A-4D2CD8F9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AED769-D144-114B-946B-4CACB4DD40EF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B3BE4D-B3A8-BB49-96AF-4FB2B059C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1768" y="136525"/>
            <a:ext cx="1204064" cy="1204064"/>
          </a:xfrm>
          <a:prstGeom prst="rect">
            <a:avLst/>
          </a:prstGeom>
          <a:effectLst>
            <a:glow rad="215900">
              <a:srgbClr val="00B0F0">
                <a:alpha val="32000"/>
              </a:srgb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2505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7244D-7B9B-3A49-93FB-530CA887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B6ACAD-7CE0-204E-AA20-6F778103B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0185EE-4717-5049-8267-3197CB47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5564-13D6-CF47-A927-B946454B395E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74A93E-4E45-EB4D-88DA-D66349C0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87E1F8-060F-4A4A-B6BD-6A01AA3A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936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9EFF4-0EEE-0B40-A0A4-69365BFC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580F3-29AB-F340-8C11-7A05A2437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93EF30-46EC-434A-A424-852744C86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B24605-6DE1-6D43-ADD8-7A808388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CE990-97E8-0B4F-A2F7-8FA17DD978D5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C00300-C8CB-A149-B47C-BBB16F56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3D2AD6-95BC-1B4D-B105-CCE8A861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567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3A36C-1BC2-A541-97BB-5C79FE2D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8137CE-B5F4-3A47-B60E-F7A3C91A6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F74075-0BE8-C14B-AFB8-9A5B8C3E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B1EF4A-920B-0E4D-8328-4BA9C4D5E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5C3BD95-2BE5-3741-BA6C-36348F787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C1A333-001E-B14E-AF4C-B81257CB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B375-9FE9-4840-8E45-C07A4CC8C5E4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A4D820-C895-6444-99C6-CC73E43A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2085CD-59E7-3A44-ADE5-2927114C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806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485C8D-E9AE-0542-B08B-E91A3FAB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E37038-9798-8843-8122-856B55CA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E964-6812-0E45-9AB7-359D30629EE2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D2D8BA-633F-F94C-9036-8A8334EE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C37D3-D9C9-CB4B-8963-E1ACE7D5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180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8EDD0F-0B4E-C947-965E-D8F506BC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D829-4546-C546-BDD1-B0FE91382D7D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81C193-6E34-E248-98EF-E59E3799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53F55A-EC10-8A42-AA4D-6C38958B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464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519A3F-86EA-1C46-9073-3CE6D768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45CA13-0A04-2C4C-A3AE-F891CD1E6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EE39B6-2856-F745-8B16-8B06C172F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0B8F52-0085-2A4C-9CE0-FEFD593A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4047-1973-6A4B-91B7-FBA3BD02E96B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92E22-EC0B-664A-B94C-120A07F1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DB8ED7-EE0B-5D44-91B0-FC388970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092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2F444-ACEF-6F4E-A81A-EE90DD4B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C5FF69-2F85-F546-B0CC-B107FA646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40B517-3FDD-4F42-9E83-AECAC4CF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DDC3E6-CDE0-C74D-B3EF-74E32E72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A518-DA33-6A44-85F0-B3EEBAE59CA8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2414B9-AF92-D84D-A40D-43442858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B37A12-1AE6-9444-84D0-E8BBCF3C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31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6D30740-2D1B-8643-A072-640238A9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9902B6-3CFF-F647-A5EB-3855029AE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766B8D-D16F-0345-BB74-481825B64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8EAA-B624-0841-9978-EB33F1949D17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05A126-10CE-0E4C-8BC4-C5B513E59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702B6C-4C8E-F84E-AC2E-6F95C163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ED769-D144-114B-946B-4CACB4DD40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805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9F6DC-D2CA-2840-BA37-63597761130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noFill/>
          <a:effectLst>
            <a:glow rad="281704">
              <a:schemeClr val="bg1">
                <a:alpha val="40000"/>
              </a:schemeClr>
            </a:glow>
            <a:outerShdw dist="38100" dir="2700000" sx="120584" sy="120584" algn="tl" rotWithShape="0">
              <a:schemeClr val="bg1">
                <a:alpha val="69547"/>
              </a:scheme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effectLst/>
              </a:rPr>
              <a:t>利用广延大气簇射寻找磁单极子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AFD4E4-9CE9-6047-B3E9-95B8105C9BC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238783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sz="1800" dirty="0">
                <a:solidFill>
                  <a:schemeClr val="bg1"/>
                </a:solidFill>
              </a:rPr>
              <a:t>学生：张中华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kumimoji="1" lang="zh-CN" altLang="en-US" sz="1800" dirty="0">
                <a:solidFill>
                  <a:schemeClr val="bg1"/>
                </a:solidFill>
              </a:rPr>
              <a:t>导师：吴雨生</a:t>
            </a:r>
            <a:endParaRPr kumimoji="1" lang="en-US" altLang="zh-CN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kumimoji="1" lang="en-US" altLang="zh-CN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kumimoji="1" lang="zh-CN" altLang="en-US" sz="1800" dirty="0">
                <a:solidFill>
                  <a:schemeClr val="bg1"/>
                </a:solidFill>
              </a:rPr>
              <a:t>大学生研究计划结题答辩</a:t>
            </a:r>
            <a:endParaRPr kumimoji="1"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43805-E895-AD4F-87BB-146CC630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31C2C-C582-8347-A5E4-D51D5DC2A36F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37CD49-B94D-D54A-B0B5-8E832943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11CDB-58EA-0E48-AA71-43E79F02E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1</a:t>
            </a:fld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C5EEFF2-D2B6-954A-B52C-862A013FA59A}"/>
              </a:ext>
            </a:extLst>
          </p:cNvPr>
          <p:cNvSpPr txBox="1"/>
          <p:nvPr/>
        </p:nvSpPr>
        <p:spPr>
          <a:xfrm>
            <a:off x="2595209" y="9376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往年时间</a:t>
            </a:r>
          </a:p>
        </p:txBody>
      </p:sp>
    </p:spTree>
    <p:extLst>
      <p:ext uri="{BB962C8B-B14F-4D97-AF65-F5344CB8AC3E}">
        <p14:creationId xmlns:p14="http://schemas.microsoft.com/office/powerpoint/2010/main" val="145014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CE699-B026-134D-8501-E3F17EC9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2A85-1878-2446-B4B2-A709F5B31B0D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B8A0C9-1EE0-0F47-A009-6ED7E69F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3DD532-3FC1-474C-B2FD-A0355066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FA85D51-6808-9140-9677-D4EA2445FE32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015AC94D-9047-A544-94E7-4620C6F644E5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DF98023-EA0D-5942-97EB-3625D7652EAC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通量上限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8E7125D-27F2-5B4C-ACFE-2A6C0990EEEA}"/>
                  </a:ext>
                </a:extLst>
              </p:cNvPr>
              <p:cNvSpPr txBox="1"/>
              <p:nvPr/>
            </p:nvSpPr>
            <p:spPr>
              <a:xfrm>
                <a:off x="346842" y="906528"/>
                <a:ext cx="10003655" cy="1592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sz="1800" b="0" dirty="0">
                    <a:solidFill>
                      <a:srgbClr val="FA8300"/>
                    </a:solidFill>
                    <a:ea typeface="Cambria Math" panose="02040503050406030204" pitchFamily="18" charset="0"/>
                    <a:sym typeface="Wingdings" pitchFamily="2" charset="2"/>
                  </a:rPr>
                  <a:t>设置信号与背景理论通量</a:t>
                </a:r>
                <a:r>
                  <a:rPr kumimoji="1" lang="zh-CN" altLang="en-US" sz="1800" dirty="0">
                    <a:solidFill>
                      <a:srgbClr val="FA8300"/>
                    </a:solidFill>
                    <a:sym typeface="Wingdings" pitchFamily="2" charset="2"/>
                  </a:rPr>
                  <a:t>：</a:t>
                </a:r>
                <a:endParaRPr kumimoji="1" lang="en-US" altLang="zh-CN" sz="1800" dirty="0">
                  <a:solidFill>
                    <a:srgbClr val="FA8300"/>
                  </a:solidFill>
                  <a:sym typeface="Wingdings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设置</a:t>
                </a:r>
                <a:r>
                  <a:rPr kumimoji="1" lang="zh-CN" altLang="en-US" sz="1600" dirty="0">
                    <a:solidFill>
                      <a:srgbClr val="00B0F0"/>
                    </a:solidFill>
                    <a:sym typeface="Wingdings" pitchFamily="2" charset="2"/>
                  </a:rPr>
                  <a:t>磁单极子</a:t>
                </a:r>
                <a:r>
                  <a:rPr kumimoji="1" lang="en-US" altLang="zh-CN" sz="1600" dirty="0">
                    <a:solidFill>
                      <a:srgbClr val="00B0F0"/>
                    </a:solidFill>
                    <a:sym typeface="Wingdings" pitchFamily="2" charset="2"/>
                  </a:rPr>
                  <a:t>(</a:t>
                </a:r>
                <a:r>
                  <a:rPr kumimoji="1" lang="zh-CN" altLang="en-US" sz="1600" dirty="0">
                    <a:solidFill>
                      <a:srgbClr val="00B0F0"/>
                    </a:solidFill>
                    <a:sym typeface="Wingdings" pitchFamily="2" charset="2"/>
                  </a:rPr>
                  <a:t>信号</a:t>
                </a:r>
                <a:r>
                  <a:rPr kumimoji="1" lang="en-US" altLang="zh-CN" sz="1600" dirty="0">
                    <a:solidFill>
                      <a:srgbClr val="00B0F0"/>
                    </a:solidFill>
                    <a:sym typeface="Wingdings" pitchFamily="2" charset="2"/>
                  </a:rPr>
                  <a:t>)</a:t>
                </a:r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理论通量  </a:t>
                </a:r>
                <a:r>
                  <a: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rPr>
                  <a:t>=</a:t>
                </a:r>
                <a:r>
                  <a:rPr lang="zh-CN" altLang="zh-CN" sz="16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sSup>
                      <m:sSupPr>
                        <m:ctrlPr>
                          <a:rPr lang="zh-CN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( </m:t>
                        </m:r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𝒔𝒓</m:t>
                    </m:r>
                    <m:r>
                      <a:rPr lang="en-US" altLang="zh-CN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1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zh-CN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kumimoji="1" lang="en-US" altLang="zh-CN" sz="1600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设置</a:t>
                </a:r>
                <a14:m>
                  <m:oMath xmlns:m="http://schemas.openxmlformats.org/officeDocument/2006/math">
                    <m:r>
                      <a:rPr kumimoji="1" lang="zh-CN" alt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kumimoji="1" lang="zh-CN" altLang="en-US" sz="16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  <m:r>
                      <a:rPr kumimoji="1" lang="zh-CN" alt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kumimoji="1" lang="en-US" altLang="zh-CN" sz="1600" dirty="0">
                    <a:solidFill>
                      <a:srgbClr val="00B0F0"/>
                    </a:solidFill>
                    <a:sym typeface="Wingdings" pitchFamily="2" charset="2"/>
                  </a:rPr>
                  <a:t>(</a:t>
                </a:r>
                <a:r>
                  <a:rPr kumimoji="1" lang="zh-CN" altLang="en-US" sz="1600" dirty="0">
                    <a:solidFill>
                      <a:srgbClr val="00B0F0"/>
                    </a:solidFill>
                    <a:sym typeface="Wingdings" pitchFamily="2" charset="2"/>
                  </a:rPr>
                  <a:t>背景</a:t>
                </a:r>
                <a:r>
                  <a:rPr kumimoji="1" lang="en-US" altLang="zh-CN" sz="1600" dirty="0">
                    <a:solidFill>
                      <a:srgbClr val="00B0F0"/>
                    </a:solidFill>
                    <a:sym typeface="Wingdings" pitchFamily="2" charset="2"/>
                  </a:rPr>
                  <a:t>)</a:t>
                </a:r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通量：当探测器阵列没有对准宇宙中确定的</a:t>
                </a:r>
                <a14:m>
                  <m:oMath xmlns:m="http://schemas.openxmlformats.org/officeDocument/2006/math">
                    <m:r>
                      <a:rPr kumimoji="1" lang="zh-CN" alt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源时，此时占主导的为</a:t>
                </a:r>
                <a:r>
                  <a:rPr kumimoji="1" lang="zh-CN" altLang="en-US" sz="1600" dirty="0">
                    <a:solidFill>
                      <a:srgbClr val="FF0000"/>
                    </a:solidFill>
                    <a:sym typeface="Wingdings" pitchFamily="2" charset="2"/>
                  </a:rPr>
                  <a:t>银河漫散射</a:t>
                </a:r>
                <a14:m>
                  <m:oMath xmlns:m="http://schemas.openxmlformats.org/officeDocument/2006/math">
                    <m:r>
                      <a:rPr kumimoji="1" lang="zh-CN" alt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kumimoji="1" lang="zh-CN" altLang="en-US" sz="1600" dirty="0">
                    <a:solidFill>
                      <a:srgbClr val="FF0000"/>
                    </a:solidFill>
                    <a:sym typeface="Wingdings" pitchFamily="2" charset="2"/>
                  </a:rPr>
                  <a:t>射线</a:t>
                </a:r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，此处仅考虑此情况，相关能谱如下</a:t>
                </a:r>
                <a:endParaRPr kumimoji="1" lang="en-US" altLang="zh-CN" sz="1600" dirty="0">
                  <a:solidFill>
                    <a:schemeClr val="bg1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8E7125D-27F2-5B4C-ACFE-2A6C099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2" y="906528"/>
                <a:ext cx="10003655" cy="1592167"/>
              </a:xfrm>
              <a:prstGeom prst="rect">
                <a:avLst/>
              </a:prstGeom>
              <a:blipFill>
                <a:blip r:embed="rId2"/>
                <a:stretch>
                  <a:fillRect l="-380" b="-39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48EE87A6-788C-8E4A-8A18-40CD8E534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41600"/>
            <a:ext cx="5705382" cy="20413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4EFE1E6A-942F-164C-BA07-F5F7F8AF1A16}"/>
              </a:ext>
            </a:extLst>
          </p:cNvPr>
          <p:cNvGrpSpPr/>
          <p:nvPr/>
        </p:nvGrpSpPr>
        <p:grpSpPr>
          <a:xfrm>
            <a:off x="6848043" y="2325546"/>
            <a:ext cx="4187800" cy="1524000"/>
            <a:chOff x="6677722" y="2924472"/>
            <a:chExt cx="4187800" cy="1524000"/>
          </a:xfrm>
        </p:grpSpPr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05B4ACB9-EFDE-D04F-96BD-8CA45C4B7BDD}"/>
                </a:ext>
              </a:extLst>
            </p:cNvPr>
            <p:cNvSpPr/>
            <p:nvPr/>
          </p:nvSpPr>
          <p:spPr>
            <a:xfrm>
              <a:off x="6677722" y="2924472"/>
              <a:ext cx="4090333" cy="1524000"/>
            </a:xfrm>
            <a:prstGeom prst="roundRect">
              <a:avLst/>
            </a:prstGeom>
            <a:solidFill>
              <a:srgbClr val="873BC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15B41BE1-9775-6B4C-BA62-9D2AB48D3C35}"/>
                    </a:ext>
                  </a:extLst>
                </p:cNvPr>
                <p:cNvSpPr txBox="1"/>
                <p:nvPr/>
              </p:nvSpPr>
              <p:spPr>
                <a:xfrm>
                  <a:off x="6775188" y="3018618"/>
                  <a:ext cx="4090333" cy="79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</a:rPr>
                    <a:t>以幂律形式对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~10</m:t>
                          </m:r>
                        </m:e>
                        <m:sup>
                          <m:r>
                            <a:rPr kumimoji="1"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kumimoji="1" lang="zh-CN" alt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</a:rPr>
                    <a:t>的漫散射</a:t>
                  </a:r>
                  <a14:m>
                    <m:oMath xmlns:m="http://schemas.openxmlformats.org/officeDocument/2006/math">
                      <m:r>
                        <a:rPr kumimoji="1" lang="zh-CN" alt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𝛾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</a:rPr>
                    <a:t>射线微分通量进行拟合并积分</a:t>
                  </a:r>
                  <a:endParaRPr kumimoji="1" lang="en-US" altLang="zh-CN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15B41BE1-9775-6B4C-BA62-9D2AB48D3C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5188" y="3018618"/>
                  <a:ext cx="4090333" cy="797719"/>
                </a:xfrm>
                <a:prstGeom prst="rect">
                  <a:avLst/>
                </a:prstGeom>
                <a:blipFill>
                  <a:blip r:embed="rId4"/>
                  <a:stretch>
                    <a:fillRect l="-929" b="-78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E635AFC-8DBD-1B44-87E1-C819B97AC1CF}"/>
                </a:ext>
              </a:extLst>
            </p:cNvPr>
            <p:cNvGrpSpPr/>
            <p:nvPr/>
          </p:nvGrpSpPr>
          <p:grpSpPr>
            <a:xfrm>
              <a:off x="6910379" y="3835459"/>
              <a:ext cx="3955143" cy="344133"/>
              <a:chOff x="1859362" y="6197552"/>
              <a:chExt cx="4680297" cy="344133"/>
            </a:xfrm>
          </p:grpSpPr>
          <p:sp>
            <p:nvSpPr>
              <p:cNvPr id="15" name="右箭头 14">
                <a:extLst>
                  <a:ext uri="{FF2B5EF4-FFF2-40B4-BE49-F238E27FC236}">
                    <a16:creationId xmlns:a16="http://schemas.microsoft.com/office/drawing/2014/main" id="{BB331D8B-5791-3643-963A-C8B92ED936B6}"/>
                  </a:ext>
                </a:extLst>
              </p:cNvPr>
              <p:cNvSpPr/>
              <p:nvPr/>
            </p:nvSpPr>
            <p:spPr>
              <a:xfrm>
                <a:off x="1859362" y="6262775"/>
                <a:ext cx="567236" cy="278910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accent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E1CBF64D-12CE-514D-84AC-5F5EA914C6FB}"/>
                      </a:ext>
                    </a:extLst>
                  </p:cNvPr>
                  <p:cNvSpPr txBox="1"/>
                  <p:nvPr/>
                </p:nvSpPr>
                <p:spPr>
                  <a:xfrm>
                    <a:off x="2510190" y="6197552"/>
                    <a:ext cx="4029469" cy="3441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zh-CN" altLang="en-US" sz="1600" b="1" dirty="0">
                        <a:solidFill>
                          <a:schemeClr val="accent2"/>
                        </a:solidFill>
                      </a:rPr>
                      <a:t>通量 </a:t>
                    </a:r>
                    <a14:m>
                      <m:oMath xmlns:m="http://schemas.openxmlformats.org/officeDocument/2006/math">
                        <m:r>
                          <a:rPr kumimoji="1" lang="zh-CN" altLang="en-US" sz="1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≈</m:t>
                        </m:r>
                        <m:r>
                          <a:rPr lang="en-US" altLang="zh-CN" sz="16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16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altLang="zh-CN" sz="16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16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( </m:t>
                            </m:r>
                            <m:r>
                              <a:rPr lang="en-US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1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𝒔𝒓</m:t>
                        </m:r>
                        <m:r>
                          <a:rPr lang="en-US" altLang="zh-CN" sz="1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6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zh-CN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oMath>
                    </a14:m>
                    <a:endParaRPr kumimoji="1" lang="zh-CN" altLang="en-US" sz="1800" b="1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E1CBF64D-12CE-514D-84AC-5F5EA914C6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10190" y="6197552"/>
                    <a:ext cx="4029469" cy="3441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41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9284480-F70F-624B-9B02-B0EC41063C26}"/>
                  </a:ext>
                </a:extLst>
              </p:cNvPr>
              <p:cNvSpPr txBox="1"/>
              <p:nvPr/>
            </p:nvSpPr>
            <p:spPr>
              <a:xfrm>
                <a:off x="346842" y="4993352"/>
                <a:ext cx="7387456" cy="7927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dirty="0">
                    <a:solidFill>
                      <a:schemeClr val="bg1"/>
                    </a:solidFill>
                    <a:sym typeface="Wingdings" pitchFamily="2" charset="2"/>
                  </a:rPr>
                  <a:t>在该能量段</a:t>
                </a:r>
                <a:r>
                  <a: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rPr>
                  <a:t>KM2A</a:t>
                </a:r>
                <a:r>
                  <a:rPr kumimoji="1" lang="zh-CN" altLang="en-US" sz="1600" dirty="0">
                    <a:solidFill>
                      <a:srgbClr val="FF0000"/>
                    </a:solidFill>
                    <a:sym typeface="Wingdings" pitchFamily="2" charset="2"/>
                  </a:rPr>
                  <a:t>有效探测面积约为 </a:t>
                </a:r>
                <a14:m>
                  <m:oMath xmlns:m="http://schemas.openxmlformats.org/officeDocument/2006/math">
                    <m:r>
                      <a:rPr kumimoji="1" lang="en-US" altLang="zh-CN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0.8</m:t>
                    </m:r>
                    <m:r>
                      <a:rPr kumimoji="1" lang="zh-CN" alt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kumimoji="1" lang="en-US" altLang="zh-CN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1" lang="en-US" altLang="zh-CN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𝑘𝑚</m:t>
                        </m:r>
                      </m:e>
                      <m:sup>
                        <m:r>
                          <a:rPr kumimoji="1" lang="en-US" altLang="zh-CN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6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solidFill>
                      <a:schemeClr val="bg1"/>
                    </a:solidFill>
                  </a:rPr>
                  <a:t>一年的观测时间内：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zh-CN" alt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𝑓𝑙𝑢𝑥</m:t>
                    </m:r>
                    <m:r>
                      <a:rPr lang="en-US" altLang="zh-CN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nor/>
                      </m:rPr>
                      <a:rPr lang="en-US" altLang="zh-CN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846174</m:t>
                    </m:r>
                    <m:r>
                      <m:rPr>
                        <m:nor/>
                      </m:rPr>
                      <a:rPr kumimoji="1" lang="zh-CN" altLang="en-US" sz="1600" b="0" i="0" dirty="0" smtClean="0">
                        <a:solidFill>
                          <a:schemeClr val="bg1"/>
                        </a:solidFill>
                      </a:rPr>
                      <m:t>，</m:t>
                    </m:r>
                    <m:r>
                      <a:rPr kumimoji="1" lang="en-US" altLang="zh-CN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𝑚𝑜𝑛𝑜𝑝𝑜𝑙𝑒</m:t>
                    </m:r>
                    <m:r>
                      <a:rPr kumimoji="1" lang="zh-CN" alt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𝑓𝑙𝑢𝑥</m:t>
                    </m:r>
                    <m:r>
                      <a:rPr kumimoji="1" lang="en-US" altLang="zh-CN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:252 </m:t>
                    </m:r>
                  </m:oMath>
                </a14:m>
                <a:endParaRPr lang="en-US" altLang="zh-CN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9284480-F70F-624B-9B02-B0EC41063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2" y="4993352"/>
                <a:ext cx="7387456" cy="792718"/>
              </a:xfrm>
              <a:prstGeom prst="rect">
                <a:avLst/>
              </a:prstGeom>
              <a:blipFill>
                <a:blip r:embed="rId6"/>
                <a:stretch>
                  <a:fillRect l="-343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10865DAE-26EC-6C47-A932-38E79006B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710" y="4033719"/>
            <a:ext cx="3089929" cy="23226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sp>
        <p:nvSpPr>
          <p:cNvPr id="21" name="右箭头 20">
            <a:extLst>
              <a:ext uri="{FF2B5EF4-FFF2-40B4-BE49-F238E27FC236}">
                <a16:creationId xmlns:a16="http://schemas.microsoft.com/office/drawing/2014/main" id="{CF65DA2B-76FF-2941-8B6A-B54FCF83F7BF}"/>
              </a:ext>
            </a:extLst>
          </p:cNvPr>
          <p:cNvSpPr/>
          <p:nvPr/>
        </p:nvSpPr>
        <p:spPr>
          <a:xfrm>
            <a:off x="6143193" y="5397379"/>
            <a:ext cx="1037657" cy="388691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5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0B1B51-1A46-0642-A3A0-00C15975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26A7-733A-A046-BD06-5BD9282100BF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5759F2-EE34-5847-98F9-5B176467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48529E-6281-D348-AC98-EA79BEAFD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8C9E73B-933A-B449-8E61-354E9BA819B6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D8E33589-929E-A943-839E-DFB6A3AC881A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C9C443-A4CE-F344-98F1-0199EC16D055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通量上限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FFF2C88-AFF6-B94D-983A-EA0CD4F2D211}"/>
              </a:ext>
            </a:extLst>
          </p:cNvPr>
          <p:cNvGrpSpPr/>
          <p:nvPr/>
        </p:nvGrpSpPr>
        <p:grpSpPr>
          <a:xfrm>
            <a:off x="205827" y="808564"/>
            <a:ext cx="5830371" cy="5812489"/>
            <a:chOff x="317500" y="918654"/>
            <a:chExt cx="5905500" cy="58124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04B2D944-E538-2144-A294-382A33ECBF0F}"/>
                    </a:ext>
                  </a:extLst>
                </p:cNvPr>
                <p:cNvSpPr txBox="1"/>
                <p:nvPr/>
              </p:nvSpPr>
              <p:spPr>
                <a:xfrm>
                  <a:off x="317500" y="918654"/>
                  <a:ext cx="5905500" cy="5812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Ø"/>
                  </a:pPr>
                  <a:r>
                    <a:rPr kumimoji="1" lang="zh-CN" altLang="en-US" sz="1800" b="0" dirty="0">
                      <a:solidFill>
                        <a:srgbClr val="FA8300"/>
                      </a:solidFill>
                      <a:ea typeface="Cambria Math" panose="02040503050406030204" pitchFamily="18" charset="0"/>
                      <a:sym typeface="Wingdings" pitchFamily="2" charset="2"/>
                    </a:rPr>
                    <a:t>计算 </a:t>
                  </a:r>
                  <a14:m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𝑚𝑜𝑛𝑜𝑝𝑜𝑙𝑒</m:t>
                      </m:r>
                      <m:r>
                        <a:rPr kumimoji="1" lang="en-US" altLang="zh-CN" sz="1800" b="0" i="1" smtClean="0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</m:oMath>
                  </a14:m>
                  <a:r>
                    <a:rPr kumimoji="1" lang="zh-CN" altLang="en-US" sz="1800" dirty="0">
                      <a:solidFill>
                        <a:srgbClr val="FA8300"/>
                      </a:solidFill>
                      <a:sym typeface="Wingdings" pitchFamily="2" charset="2"/>
                    </a:rPr>
                    <a:t>通量上限：</a:t>
                  </a:r>
                  <a:endParaRPr kumimoji="1" lang="en-US" altLang="zh-CN" sz="1800" dirty="0">
                    <a:solidFill>
                      <a:srgbClr val="FA8300"/>
                    </a:solidFill>
                    <a:sym typeface="Wingdings" pitchFamily="2" charset="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利用</a:t>
                  </a:r>
                  <a:r>
                    <a:rPr kumimoji="1" lang="zh-CN" altLang="en-US" sz="1600" dirty="0">
                      <a:solidFill>
                        <a:srgbClr val="00B0F0"/>
                      </a:solidFill>
                      <a:sym typeface="Wingdings" pitchFamily="2" charset="2"/>
                    </a:rPr>
                    <a:t>似然检验的近似公式</a:t>
                  </a:r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(</a:t>
                  </a:r>
                  <a:r>
                    <a:rPr lang="en" altLang="zh-CN" sz="1600" b="0" i="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Asymptotic formulae for likelihood-based tests of new physics</a:t>
                  </a:r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)</a:t>
                  </a: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进行通量上限的计算：</a:t>
                  </a:r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(</a:t>
                  </a: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 </a:t>
                  </a:r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POI</a:t>
                  </a: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为</a:t>
                  </a:r>
                  <a14:m>
                    <m:oMath xmlns:m="http://schemas.openxmlformats.org/officeDocument/2006/math">
                      <m:r>
                        <a:rPr kumimoji="1" lang="zh-CN" alt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r>
                        <a:rPr kumimoji="1" lang="zh-CN" alt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𝜇</m:t>
                      </m:r>
                      <m:r>
                        <a:rPr kumimoji="1" lang="zh-CN" alt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</m:oMath>
                  </a14:m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)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具体步骤：</a:t>
                  </a: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rabicPeriod"/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将</a:t>
                  </a:r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GBDT</a:t>
                  </a: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预测概率作为变量，利用相关</a:t>
                  </a:r>
                  <a:r>
                    <a:rPr kumimoji="1" lang="en-US" altLang="zh-CN" sz="1600" dirty="0">
                      <a:solidFill>
                        <a:schemeClr val="bg1"/>
                      </a:solidFill>
                      <a:sym typeface="Wingdings" pitchFamily="2" charset="2"/>
                    </a:rPr>
                    <a:t>PDF</a:t>
                  </a: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生成无偏数据</a:t>
                  </a: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rabicPeriod"/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设置背景与信号数量，全局扫描</a:t>
                  </a:r>
                  <a14:m>
                    <m:oMath xmlns:m="http://schemas.openxmlformats.org/officeDocument/2006/math">
                      <m:r>
                        <a:rPr kumimoji="1" lang="zh-CN" alt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𝜇</m:t>
                      </m:r>
                      <m:r>
                        <a:rPr kumimoji="1" lang="zh-CN" alt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找到</m:t>
                      </m:r>
                      <m:r>
                        <a:rPr kumimoji="1" lang="zh-CN" alt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limUpp>
                        <m:limUppPr>
                          <m:ctrlPr>
                            <a:rPr lang="zh-CN" alt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lim>
                          <m:r>
                            <m:rPr>
                              <m:lit/>
                            </m:rPr>
                            <a:rPr lang="zh-CN" altLang="en-US" sz="16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，逐点设置</a:t>
                  </a:r>
                  <a14:m>
                    <m:oMath xmlns:m="http://schemas.openxmlformats.org/officeDocument/2006/math">
                      <m:r>
                        <a:rPr kumimoji="1" lang="zh-CN" alt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𝜇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计算</a:t>
                  </a:r>
                  <a:r>
                    <a:rPr kumimoji="1" lang="zh-CN" altLang="en-US" sz="1600" dirty="0">
                      <a:solidFill>
                        <a:srgbClr val="00B0F0"/>
                      </a:solidFill>
                      <a:sym typeface="Wingdings" pitchFamily="2" charset="2"/>
                    </a:rPr>
                    <a:t>负对数似然函数</a:t>
                  </a:r>
                  <a:r>
                    <a:rPr kumimoji="1" lang="en-US" altLang="zh-CN" sz="1600" dirty="0">
                      <a:solidFill>
                        <a:srgbClr val="00B0F0"/>
                      </a:solidFill>
                      <a:sym typeface="Wingdings" pitchFamily="2" charset="2"/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1400" dirty="0" smtClean="0">
                          <a:solidFill>
                            <a:srgbClr val="00B0F0"/>
                          </a:solidFill>
                          <a:sym typeface="Wingdings" pitchFamily="2" charset="2"/>
                        </a:rPr>
                        <m:t>NLL</m:t>
                      </m:r>
                      <m:r>
                        <a:rPr lang="zh-CN" altLang="en-US" sz="1400" i="1" smtClean="0">
                          <a:solidFill>
                            <a:srgbClr val="00B0F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≜</m:t>
                      </m:r>
                      <m:sSub>
                        <m:sSubPr>
                          <m:ctrlPr>
                            <a:rPr lang="zh-CN" altLang="zh-CN" sz="1400" i="1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solidFill>
                        <a:srgbClr val="00B0F0"/>
                      </a:solidFill>
                      <a:sym typeface="Wingdings" pitchFamily="2" charset="2"/>
                    </a:rPr>
                    <a:t>)</a:t>
                  </a: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rabicPeriod"/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4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满足上述公式，拟合得到</a:t>
                  </a:r>
                  <a14:m>
                    <m:oMath xmlns:m="http://schemas.openxmlformats.org/officeDocument/2006/math">
                      <m:r>
                        <a:rPr lang="zh-CN" alt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，并计算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</m:oMath>
                  </a14:m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rabicPeriod"/>
                  </a:pPr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计算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zh-CN" alt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zh-CN" alt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  <a:sym typeface="Wingdings" pitchFamily="2" charset="2"/>
                    </a:rPr>
                    <a:t>，得到磁单极子在此模型下的通量上限</a:t>
                  </a: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rabicPeriod"/>
                  </a:pP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+mj-lt"/>
                    <a:buAutoNum type="arabicPeriod"/>
                  </a:pPr>
                  <a:endParaRPr kumimoji="1" lang="en-US" altLang="zh-CN" sz="1600" dirty="0">
                    <a:solidFill>
                      <a:schemeClr val="bg1"/>
                    </a:solidFill>
                    <a:sym typeface="Wingdings" pitchFamily="2" charset="2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04B2D944-E538-2144-A294-382A33ECBF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0" y="918654"/>
                  <a:ext cx="5905500" cy="5812489"/>
                </a:xfrm>
                <a:prstGeom prst="rect">
                  <a:avLst/>
                </a:prstGeom>
                <a:blipFill>
                  <a:blip r:embed="rId3"/>
                  <a:stretch>
                    <a:fillRect l="-870" r="-17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C69A725-FEEA-5B4B-9C8B-A7E416104978}"/>
                </a:ext>
              </a:extLst>
            </p:cNvPr>
            <p:cNvGrpSpPr/>
            <p:nvPr/>
          </p:nvGrpSpPr>
          <p:grpSpPr>
            <a:xfrm>
              <a:off x="343227" y="2483993"/>
              <a:ext cx="5879773" cy="1055097"/>
              <a:chOff x="579060" y="2535760"/>
              <a:chExt cx="5977997" cy="10550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FDE5AA37-C6BE-3841-ABA0-107C975FA96E}"/>
                      </a:ext>
                    </a:extLst>
                  </p:cNvPr>
                  <p:cNvSpPr txBox="1"/>
                  <p:nvPr/>
                </p:nvSpPr>
                <p:spPr>
                  <a:xfrm>
                    <a:off x="3537965" y="2535760"/>
                    <a:ext cx="3019092" cy="10550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zh-CN" altLang="zh-CN" sz="160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CN" sz="1800" i="1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zh-CN" altLang="en-US" sz="1800" b="0" i="1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</m:t>
                                </m:r>
                                <m:f>
                                  <m:fPr>
                                    <m:ctrlPr>
                                      <a:rPr lang="zh-CN" altLang="zh-CN" sz="16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  <m:limUpp>
                                      <m:limUppPr>
                                        <m:ctrlPr>
                                          <a:rPr lang="zh-CN" altLang="zh-CN" sz="16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limUp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lim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^</m:t>
                                        </m:r>
                                      </m:lim>
                                    </m:limUpp>
                                    <m:sSup>
                                      <m:sSupPr>
                                        <m:ctrlPr>
                                          <a:rPr lang="zh-CN" altLang="zh-CN" sz="16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altLang="zh-CN" sz="16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        </m:t>
                                </m:r>
                                <m:limUpp>
                                  <m:limUppPr>
                                    <m:ctrlPr>
                                      <a:rPr lang="zh-CN" altLang="zh-CN" sz="16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UppPr>
                                  <m:e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lim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^</m:t>
                                    </m:r>
                                  </m:lim>
                                </m:limUpp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zh-CN" alt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zh-CN" alt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                  </m:t>
                                </m:r>
                                <m:limUpp>
                                  <m:limUppPr>
                                    <m:ctrlPr>
                                      <a:rPr lang="zh-CN" altLang="zh-CN" sz="16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UppPr>
                                  <m:e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lim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^</m:t>
                                    </m:r>
                                  </m:lim>
                                </m:limUpp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eqArr>
                          </m:e>
                        </m:d>
                      </m:oMath>
                    </a14:m>
                    <a:r>
                      <a:rPr lang="zh-CN" altLang="zh-CN" sz="1600" dirty="0">
                        <a:solidFill>
                          <a:srgbClr val="FF0000"/>
                        </a:solidFill>
                        <a:effectLst/>
                      </a:rPr>
                      <a:t> </a:t>
                    </a:r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FDE5AA37-C6BE-3841-ABA0-107C975FA9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7965" y="2535760"/>
                    <a:ext cx="3019092" cy="105509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1F0D6128-3FD2-5141-A570-5CE2273B351A}"/>
                      </a:ext>
                    </a:extLst>
                  </p:cNvPr>
                  <p:cNvSpPr txBox="1"/>
                  <p:nvPr/>
                </p:nvSpPr>
                <p:spPr>
                  <a:xfrm>
                    <a:off x="579060" y="2617634"/>
                    <a:ext cx="210820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1F0D6128-3FD2-5141-A570-5CE2273B35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060" y="2617634"/>
                    <a:ext cx="210820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C147709-B288-A943-9A18-4BD40CAEE93E}"/>
                      </a:ext>
                    </a:extLst>
                  </p:cNvPr>
                  <p:cNvSpPr txBox="1"/>
                  <p:nvPr/>
                </p:nvSpPr>
                <p:spPr>
                  <a:xfrm>
                    <a:off x="720358" y="3051463"/>
                    <a:ext cx="2603500" cy="48295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zh-CN" alt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𝑢𝑝</m:t>
                              </m:r>
                            </m:sub>
                          </m:sSub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Upp>
                            <m:limUppPr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lim>
                              <m:r>
                                <m:rPr>
                                  <m:lit/>
                                </m:rPr>
                                <a:rPr lang="zh-CN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^</m:t>
                              </m:r>
                            </m:lim>
                          </m:limUpp>
                          <m:r>
                            <a:rPr lang="zh-CN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C147709-B288-A943-9A18-4BD40CAEE9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358" y="3051463"/>
                    <a:ext cx="2603500" cy="48295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25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CF2C841-CF10-664C-BC77-AF1189EBCF96}"/>
              </a:ext>
            </a:extLst>
          </p:cNvPr>
          <p:cNvGrpSpPr/>
          <p:nvPr/>
        </p:nvGrpSpPr>
        <p:grpSpPr>
          <a:xfrm>
            <a:off x="6096000" y="4109380"/>
            <a:ext cx="5648817" cy="1566591"/>
            <a:chOff x="6092222" y="4199268"/>
            <a:chExt cx="5648817" cy="1566591"/>
          </a:xfrm>
        </p:grpSpPr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8E43C3F5-3BF7-EB49-9029-3487D0C5689E}"/>
                </a:ext>
              </a:extLst>
            </p:cNvPr>
            <p:cNvSpPr/>
            <p:nvPr/>
          </p:nvSpPr>
          <p:spPr>
            <a:xfrm>
              <a:off x="7360963" y="4351042"/>
              <a:ext cx="4380076" cy="141481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87554" dist="73484" dir="7920000" sx="105000" sy="105000" algn="tl" rotWithShape="0">
                <a:schemeClr val="bg1">
                  <a:alpha val="40000"/>
                </a:schemeClr>
              </a:outerShdw>
              <a:reflection stA="49186"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b="1" dirty="0">
                  <a:solidFill>
                    <a:schemeClr val="bg1"/>
                  </a:solidFill>
                </a:rPr>
                <a:t>磁单极子通量上限</a:t>
              </a:r>
              <a:r>
                <a:rPr kumimoji="1" lang="en-US" altLang="zh-CN" b="1" dirty="0">
                  <a:solidFill>
                    <a:schemeClr val="bg1"/>
                  </a:solidFill>
                  <a:sym typeface="Wingdings" pitchFamily="2" charset="2"/>
                </a:rPr>
                <a:t>:</a:t>
              </a:r>
              <a:r>
                <a:rPr kumimoji="1" lang="zh-CN" altLang="en-US" b="1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kumimoji="1" lang="en-US" altLang="zh-CN" b="1" dirty="0">
                  <a:solidFill>
                    <a:schemeClr val="bg1"/>
                  </a:solidFill>
                  <a:sym typeface="Wingdings" pitchFamily="2" charset="2"/>
                </a:rPr>
                <a:t>(95%</a:t>
              </a:r>
              <a:r>
                <a:rPr kumimoji="1" lang="zh-CN" altLang="en-US" b="1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kumimoji="1" lang="en-US" altLang="zh-CN" b="1" dirty="0">
                  <a:solidFill>
                    <a:schemeClr val="bg1"/>
                  </a:solidFill>
                  <a:sym typeface="Wingdings" pitchFamily="2" charset="2"/>
                </a:rPr>
                <a:t>C.L.)</a:t>
              </a:r>
              <a:endParaRPr kumimoji="1" lang="en-US" altLang="zh-CN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b="1" dirty="0">
                  <a:solidFill>
                    <a:srgbClr val="FF0000"/>
                  </a:solidFill>
                </a:rPr>
                <a:t>尚在修订，预测比</a:t>
              </a:r>
              <a:r>
                <a:rPr kumimoji="1" lang="en-US" altLang="zh-CN" b="1" dirty="0">
                  <a:solidFill>
                    <a:srgbClr val="FF0000"/>
                  </a:solidFill>
                </a:rPr>
                <a:t>Parker Limit</a:t>
              </a:r>
              <a:r>
                <a:rPr kumimoji="1" lang="zh-CN" altLang="en-US" b="1" dirty="0">
                  <a:solidFill>
                    <a:srgbClr val="FF0000"/>
                  </a:solidFill>
                </a:rPr>
                <a:t>好</a:t>
              </a:r>
            </a:p>
          </p:txBody>
        </p:sp>
        <p:sp>
          <p:nvSpPr>
            <p:cNvPr id="20" name="直角上箭头 19">
              <a:extLst>
                <a:ext uri="{FF2B5EF4-FFF2-40B4-BE49-F238E27FC236}">
                  <a16:creationId xmlns:a16="http://schemas.microsoft.com/office/drawing/2014/main" id="{8D7EF264-E8CB-DD42-9043-0CAB272CD853}"/>
                </a:ext>
              </a:extLst>
            </p:cNvPr>
            <p:cNvSpPr/>
            <p:nvPr/>
          </p:nvSpPr>
          <p:spPr>
            <a:xfrm rot="5400000">
              <a:off x="6104191" y="4187299"/>
              <a:ext cx="1129262" cy="1153199"/>
            </a:xfrm>
            <a:prstGeom prst="bentUp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DD98195-F63E-2F40-BCD7-69F82AA1DCD1}"/>
              </a:ext>
            </a:extLst>
          </p:cNvPr>
          <p:cNvGrpSpPr/>
          <p:nvPr/>
        </p:nvGrpSpPr>
        <p:grpSpPr>
          <a:xfrm>
            <a:off x="6036198" y="1638497"/>
            <a:ext cx="6065055" cy="2317965"/>
            <a:chOff x="6036198" y="1402161"/>
            <a:chExt cx="6065055" cy="2317965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FCF7FF6-F5ED-B04D-8AEF-E01D05322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198" y="1402161"/>
              <a:ext cx="3014236" cy="2317965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FA81A500-D4EE-D947-B0E8-76FC84CF0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2625" y="1402162"/>
              <a:ext cx="2948628" cy="2317483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49843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320269-F4CF-7141-AD5A-14C1E366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06DD-3BCD-0B42-AEDA-0148FE1704D6}" type="datetime1">
              <a:rPr kumimoji="1" lang="zh-CN" altLang="en-US" smtClean="0"/>
              <a:t>2024/12/4</a:t>
            </a:fld>
            <a:endParaRPr kumimoji="1"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8B5E159-8EC9-AA44-A7DD-12AFAA46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3680C4-5C8E-2B4C-80B0-833A965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F26003F-AF53-BB44-86E4-4973F2268DEF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33995C09-F356-DC49-AB5D-5539141DDE87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22DD119-BC5F-EA45-8141-143F7E75EF7F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大研总结与展望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A061884-CF20-C547-BD9F-633882F124B8}"/>
                  </a:ext>
                </a:extLst>
              </p:cNvPr>
              <p:cNvSpPr txBox="1"/>
              <p:nvPr/>
            </p:nvSpPr>
            <p:spPr>
              <a:xfrm>
                <a:off x="482600" y="849137"/>
                <a:ext cx="9967686" cy="2270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sz="2400" b="1" dirty="0">
                    <a:solidFill>
                      <a:srgbClr val="FFC000"/>
                    </a:solidFill>
                  </a:rPr>
                  <a:t>总结</a:t>
                </a:r>
                <a:endParaRPr kumimoji="1" lang="en-US" altLang="zh-CN" sz="2400" b="1" dirty="0">
                  <a:solidFill>
                    <a:srgbClr val="FFC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dirty="0">
                    <a:solidFill>
                      <a:srgbClr val="00B0F0"/>
                    </a:solidFill>
                  </a:rPr>
                  <a:t>模拟：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利用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CORSIKA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和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G4KM2A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等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MC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程序生成簇射和探测器响应</a:t>
                </a:r>
                <a:endParaRPr kumimoji="1" lang="en-US" altLang="zh-CN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dirty="0">
                    <a:solidFill>
                      <a:srgbClr val="00B0F0"/>
                    </a:solidFill>
                  </a:rPr>
                  <a:t>分析：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分析由不同初始粒子引起的簇射特征，如磁单极子，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，质子等</a:t>
                </a:r>
                <a:endParaRPr kumimoji="1" lang="en-US" altLang="zh-CN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dirty="0">
                    <a:solidFill>
                      <a:srgbClr val="00B0F0"/>
                    </a:solidFill>
                  </a:rPr>
                  <a:t>分类：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提取簇射横向特征，作为变量输入，利用机器学习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(GBDT)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进行分类，并分析分类效果</a:t>
                </a:r>
                <a:endParaRPr kumimoji="1" lang="en-US" altLang="zh-CN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dirty="0">
                    <a:solidFill>
                      <a:srgbClr val="00B0F0"/>
                    </a:solidFill>
                  </a:rPr>
                  <a:t>计算上限：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利用似然检验渐进公式得出理论上磁单极子通量上限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95%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A061884-CF20-C547-BD9F-633882F12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00" y="849137"/>
                <a:ext cx="9967686" cy="2270943"/>
              </a:xfrm>
              <a:prstGeom prst="rect">
                <a:avLst/>
              </a:prstGeom>
              <a:blipFill>
                <a:blip r:embed="rId2"/>
                <a:stretch>
                  <a:fillRect l="-917" b="-2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461A30C3-7FBE-F749-905B-4F20EE7EEA62}"/>
              </a:ext>
            </a:extLst>
          </p:cNvPr>
          <p:cNvSpPr txBox="1"/>
          <p:nvPr/>
        </p:nvSpPr>
        <p:spPr>
          <a:xfrm>
            <a:off x="4648200" y="3429000"/>
            <a:ext cx="7391399" cy="226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B050"/>
                </a:solidFill>
              </a:rPr>
              <a:t>展望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dirty="0">
                <a:solidFill>
                  <a:schemeClr val="bg1"/>
                </a:solidFill>
              </a:rPr>
              <a:t>添加其他粒子作为背景，如质子，氦核等，在</a:t>
            </a:r>
            <a:r>
              <a:rPr kumimoji="1" lang="zh-CN" altLang="en-US" dirty="0">
                <a:solidFill>
                  <a:srgbClr val="00B050"/>
                </a:solidFill>
              </a:rPr>
              <a:t>更完整的背景</a:t>
            </a:r>
            <a:r>
              <a:rPr kumimoji="1" lang="zh-CN" altLang="en-US" dirty="0">
                <a:solidFill>
                  <a:schemeClr val="bg1"/>
                </a:solidFill>
              </a:rPr>
              <a:t>下进行磁单极子筛选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dirty="0">
                <a:solidFill>
                  <a:schemeClr val="bg1"/>
                </a:solidFill>
              </a:rPr>
              <a:t>利用磁单极子簇射的明显区别于背景簇射的</a:t>
            </a:r>
            <a:r>
              <a:rPr kumimoji="1" lang="zh-CN" altLang="en-US" dirty="0">
                <a:solidFill>
                  <a:srgbClr val="00B050"/>
                </a:solidFill>
              </a:rPr>
              <a:t>纵向特征</a:t>
            </a:r>
            <a:r>
              <a:rPr kumimoji="1" lang="zh-CN" altLang="en-US" dirty="0">
                <a:solidFill>
                  <a:schemeClr val="bg1"/>
                </a:solidFill>
              </a:rPr>
              <a:t>进行分析和分类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dirty="0">
                <a:solidFill>
                  <a:schemeClr val="bg1"/>
                </a:solidFill>
              </a:rPr>
              <a:t>利用已有数据来寻找磁单极子，给出结论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C7D41BE-4481-774D-8C99-7AFD44219356}"/>
              </a:ext>
            </a:extLst>
          </p:cNvPr>
          <p:cNvGrpSpPr/>
          <p:nvPr/>
        </p:nvGrpSpPr>
        <p:grpSpPr>
          <a:xfrm>
            <a:off x="482600" y="3514092"/>
            <a:ext cx="3981450" cy="1870706"/>
            <a:chOff x="482600" y="3514092"/>
            <a:chExt cx="3981450" cy="1870706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CDA86D36-3F5B-6341-860A-1D6373E20621}"/>
                </a:ext>
              </a:extLst>
            </p:cNvPr>
            <p:cNvSpPr/>
            <p:nvPr/>
          </p:nvSpPr>
          <p:spPr>
            <a:xfrm>
              <a:off x="1651000" y="4267198"/>
              <a:ext cx="1117600" cy="11176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大研</a:t>
              </a:r>
              <a:endParaRPr kumimoji="1" lang="en-US" altLang="zh-CN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结束</a:t>
              </a:r>
            </a:p>
          </p:txBody>
        </p:sp>
        <p:sp>
          <p:nvSpPr>
            <p:cNvPr id="14" name="右弧形箭头 13">
              <a:extLst>
                <a:ext uri="{FF2B5EF4-FFF2-40B4-BE49-F238E27FC236}">
                  <a16:creationId xmlns:a16="http://schemas.microsoft.com/office/drawing/2014/main" id="{299A1597-74E7-2747-A9C9-460409780531}"/>
                </a:ext>
              </a:extLst>
            </p:cNvPr>
            <p:cNvSpPr/>
            <p:nvPr/>
          </p:nvSpPr>
          <p:spPr>
            <a:xfrm>
              <a:off x="482600" y="3514092"/>
              <a:ext cx="897758" cy="1468115"/>
            </a:xfrm>
            <a:custGeom>
              <a:avLst/>
              <a:gdLst>
                <a:gd name="connsiteX0" fmla="*/ 0 w 897758"/>
                <a:gd name="connsiteY0" fmla="*/ 550107 h 1468115"/>
                <a:gd name="connsiteX1" fmla="*/ 385443 w 897758"/>
                <a:gd name="connsiteY1" fmla="*/ 1001847 h 1468115"/>
                <a:gd name="connsiteX2" fmla="*/ 385443 w 897758"/>
                <a:gd name="connsiteY2" fmla="*/ 920869 h 1468115"/>
                <a:gd name="connsiteX3" fmla="*/ 897758 w 897758"/>
                <a:gd name="connsiteY3" fmla="*/ 1243676 h 1468115"/>
                <a:gd name="connsiteX4" fmla="*/ 385443 w 897758"/>
                <a:gd name="connsiteY4" fmla="*/ 1369748 h 1468115"/>
                <a:gd name="connsiteX5" fmla="*/ 385443 w 897758"/>
                <a:gd name="connsiteY5" fmla="*/ 1288771 h 1468115"/>
                <a:gd name="connsiteX6" fmla="*/ 0 w 897758"/>
                <a:gd name="connsiteY6" fmla="*/ 837031 h 1468115"/>
                <a:gd name="connsiteX7" fmla="*/ 0 w 897758"/>
                <a:gd name="connsiteY7" fmla="*/ 550107 h 1468115"/>
                <a:gd name="connsiteX0" fmla="*/ 897758 w 897758"/>
                <a:gd name="connsiteY0" fmla="*/ 286923 h 1468115"/>
                <a:gd name="connsiteX1" fmla="*/ 31066 w 897758"/>
                <a:gd name="connsiteY1" fmla="*/ 693568 h 1468115"/>
                <a:gd name="connsiteX2" fmla="*/ 371985 w 897758"/>
                <a:gd name="connsiteY2" fmla="*/ 104210 h 1468115"/>
                <a:gd name="connsiteX3" fmla="*/ 897758 w 897758"/>
                <a:gd name="connsiteY3" fmla="*/ 0 h 1468115"/>
                <a:gd name="connsiteX4" fmla="*/ 897758 w 897758"/>
                <a:gd name="connsiteY4" fmla="*/ 286923 h 1468115"/>
                <a:gd name="connsiteX0" fmla="*/ 0 w 897758"/>
                <a:gd name="connsiteY0" fmla="*/ 550107 h 1468115"/>
                <a:gd name="connsiteX1" fmla="*/ 385443 w 897758"/>
                <a:gd name="connsiteY1" fmla="*/ 1001847 h 1468115"/>
                <a:gd name="connsiteX2" fmla="*/ 385443 w 897758"/>
                <a:gd name="connsiteY2" fmla="*/ 920869 h 1468115"/>
                <a:gd name="connsiteX3" fmla="*/ 897758 w 897758"/>
                <a:gd name="connsiteY3" fmla="*/ 1243676 h 1468115"/>
                <a:gd name="connsiteX4" fmla="*/ 385443 w 897758"/>
                <a:gd name="connsiteY4" fmla="*/ 1369748 h 1468115"/>
                <a:gd name="connsiteX5" fmla="*/ 385443 w 897758"/>
                <a:gd name="connsiteY5" fmla="*/ 1288771 h 1468115"/>
                <a:gd name="connsiteX6" fmla="*/ 0 w 897758"/>
                <a:gd name="connsiteY6" fmla="*/ 837031 h 1468115"/>
                <a:gd name="connsiteX7" fmla="*/ 0 w 897758"/>
                <a:gd name="connsiteY7" fmla="*/ 550107 h 1468115"/>
                <a:gd name="connsiteX8" fmla="*/ 897758 w 897758"/>
                <a:gd name="connsiteY8" fmla="*/ 0 h 1468115"/>
                <a:gd name="connsiteX9" fmla="*/ 897758 w 897758"/>
                <a:gd name="connsiteY9" fmla="*/ 286923 h 1468115"/>
                <a:gd name="connsiteX10" fmla="*/ 31066 w 897758"/>
                <a:gd name="connsiteY10" fmla="*/ 693568 h 1468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758" h="1468115" stroke="0" extrusionOk="0">
                  <a:moveTo>
                    <a:pt x="0" y="550107"/>
                  </a:moveTo>
                  <a:cubicBezTo>
                    <a:pt x="-23599" y="715723"/>
                    <a:pt x="140813" y="900222"/>
                    <a:pt x="385443" y="1001847"/>
                  </a:cubicBezTo>
                  <a:cubicBezTo>
                    <a:pt x="378943" y="970068"/>
                    <a:pt x="388957" y="933058"/>
                    <a:pt x="385443" y="920869"/>
                  </a:cubicBezTo>
                  <a:cubicBezTo>
                    <a:pt x="558782" y="1064646"/>
                    <a:pt x="689771" y="1160523"/>
                    <a:pt x="897758" y="1243676"/>
                  </a:cubicBezTo>
                  <a:cubicBezTo>
                    <a:pt x="665883" y="1294628"/>
                    <a:pt x="426944" y="1312256"/>
                    <a:pt x="385443" y="1369748"/>
                  </a:cubicBezTo>
                  <a:cubicBezTo>
                    <a:pt x="383795" y="1344558"/>
                    <a:pt x="386441" y="1319833"/>
                    <a:pt x="385443" y="1288771"/>
                  </a:cubicBezTo>
                  <a:cubicBezTo>
                    <a:pt x="120961" y="1182428"/>
                    <a:pt x="-2736" y="1019778"/>
                    <a:pt x="0" y="837031"/>
                  </a:cubicBezTo>
                  <a:cubicBezTo>
                    <a:pt x="15411" y="807507"/>
                    <a:pt x="-15341" y="620601"/>
                    <a:pt x="0" y="550107"/>
                  </a:cubicBezTo>
                  <a:close/>
                </a:path>
                <a:path w="897758" h="1468115" fill="darkenLess" stroke="0" extrusionOk="0">
                  <a:moveTo>
                    <a:pt x="897758" y="286923"/>
                  </a:moveTo>
                  <a:cubicBezTo>
                    <a:pt x="495507" y="288826"/>
                    <a:pt x="173146" y="462331"/>
                    <a:pt x="31066" y="693568"/>
                  </a:cubicBezTo>
                  <a:cubicBezTo>
                    <a:pt x="-116909" y="464600"/>
                    <a:pt x="75298" y="242908"/>
                    <a:pt x="371985" y="104210"/>
                  </a:cubicBezTo>
                  <a:cubicBezTo>
                    <a:pt x="541629" y="61213"/>
                    <a:pt x="709640" y="6857"/>
                    <a:pt x="897758" y="0"/>
                  </a:cubicBezTo>
                  <a:cubicBezTo>
                    <a:pt x="920632" y="65740"/>
                    <a:pt x="890598" y="186243"/>
                    <a:pt x="897758" y="286923"/>
                  </a:cubicBezTo>
                  <a:close/>
                </a:path>
                <a:path w="897758" h="1468115" fill="none" extrusionOk="0">
                  <a:moveTo>
                    <a:pt x="0" y="550107"/>
                  </a:moveTo>
                  <a:cubicBezTo>
                    <a:pt x="-2353" y="735003"/>
                    <a:pt x="139350" y="892880"/>
                    <a:pt x="385443" y="1001847"/>
                  </a:cubicBezTo>
                  <a:cubicBezTo>
                    <a:pt x="380362" y="981585"/>
                    <a:pt x="378704" y="947084"/>
                    <a:pt x="385443" y="920869"/>
                  </a:cubicBezTo>
                  <a:cubicBezTo>
                    <a:pt x="549942" y="974932"/>
                    <a:pt x="644768" y="1147118"/>
                    <a:pt x="897758" y="1243676"/>
                  </a:cubicBezTo>
                  <a:cubicBezTo>
                    <a:pt x="660655" y="1290129"/>
                    <a:pt x="557559" y="1353896"/>
                    <a:pt x="385443" y="1369748"/>
                  </a:cubicBezTo>
                  <a:cubicBezTo>
                    <a:pt x="390921" y="1348589"/>
                    <a:pt x="389942" y="1304314"/>
                    <a:pt x="385443" y="1288771"/>
                  </a:cubicBezTo>
                  <a:cubicBezTo>
                    <a:pt x="120835" y="1177079"/>
                    <a:pt x="20328" y="997213"/>
                    <a:pt x="0" y="837031"/>
                  </a:cubicBezTo>
                  <a:cubicBezTo>
                    <a:pt x="22148" y="799117"/>
                    <a:pt x="-4388" y="654887"/>
                    <a:pt x="0" y="550107"/>
                  </a:cubicBezTo>
                  <a:cubicBezTo>
                    <a:pt x="13795" y="243553"/>
                    <a:pt x="388862" y="48939"/>
                    <a:pt x="897758" y="0"/>
                  </a:cubicBezTo>
                  <a:cubicBezTo>
                    <a:pt x="910774" y="131237"/>
                    <a:pt x="890685" y="186715"/>
                    <a:pt x="897758" y="286923"/>
                  </a:cubicBezTo>
                  <a:cubicBezTo>
                    <a:pt x="523159" y="287910"/>
                    <a:pt x="151594" y="468877"/>
                    <a:pt x="31066" y="693568"/>
                  </a:cubicBezTo>
                </a:path>
                <a:path w="897758" h="1468115" fill="none" stroke="0" extrusionOk="0">
                  <a:moveTo>
                    <a:pt x="0" y="550107"/>
                  </a:moveTo>
                  <a:cubicBezTo>
                    <a:pt x="23552" y="709658"/>
                    <a:pt x="146701" y="886261"/>
                    <a:pt x="385443" y="1001847"/>
                  </a:cubicBezTo>
                  <a:cubicBezTo>
                    <a:pt x="378214" y="973993"/>
                    <a:pt x="384543" y="954712"/>
                    <a:pt x="385443" y="920869"/>
                  </a:cubicBezTo>
                  <a:cubicBezTo>
                    <a:pt x="496945" y="1021995"/>
                    <a:pt x="660030" y="1105774"/>
                    <a:pt x="897758" y="1243676"/>
                  </a:cubicBezTo>
                  <a:cubicBezTo>
                    <a:pt x="714667" y="1320183"/>
                    <a:pt x="582906" y="1307982"/>
                    <a:pt x="385443" y="1369748"/>
                  </a:cubicBezTo>
                  <a:cubicBezTo>
                    <a:pt x="386749" y="1349172"/>
                    <a:pt x="387156" y="1298865"/>
                    <a:pt x="385443" y="1288771"/>
                  </a:cubicBezTo>
                  <a:cubicBezTo>
                    <a:pt x="142552" y="1220038"/>
                    <a:pt x="30608" y="999046"/>
                    <a:pt x="0" y="837031"/>
                  </a:cubicBezTo>
                  <a:cubicBezTo>
                    <a:pt x="-11920" y="735684"/>
                    <a:pt x="-12567" y="623968"/>
                    <a:pt x="0" y="550107"/>
                  </a:cubicBezTo>
                  <a:cubicBezTo>
                    <a:pt x="14472" y="274946"/>
                    <a:pt x="365998" y="18954"/>
                    <a:pt x="897758" y="0"/>
                  </a:cubicBezTo>
                  <a:cubicBezTo>
                    <a:pt x="895335" y="49893"/>
                    <a:pt x="901223" y="245032"/>
                    <a:pt x="897758" y="286923"/>
                  </a:cubicBezTo>
                  <a:cubicBezTo>
                    <a:pt x="528660" y="318392"/>
                    <a:pt x="135542" y="457570"/>
                    <a:pt x="31066" y="693568"/>
                  </a:cubicBezTo>
                </a:path>
              </a:pathLst>
            </a:cu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13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  <a:ln cap="rnd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curvedRightArrow">
                      <a:avLst>
                        <a:gd name="adj1" fmla="val 31960"/>
                        <a:gd name="adj2" fmla="val 50000"/>
                        <a:gd name="adj3" fmla="val 5706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右箭头 14">
              <a:extLst>
                <a:ext uri="{FF2B5EF4-FFF2-40B4-BE49-F238E27FC236}">
                  <a16:creationId xmlns:a16="http://schemas.microsoft.com/office/drawing/2014/main" id="{C5E45F39-F173-714A-8F75-A78BB6339299}"/>
                </a:ext>
              </a:extLst>
            </p:cNvPr>
            <p:cNvSpPr/>
            <p:nvPr/>
          </p:nvSpPr>
          <p:spPr>
            <a:xfrm>
              <a:off x="3054350" y="4358244"/>
              <a:ext cx="1409700" cy="692109"/>
            </a:xfrm>
            <a:prstGeom prst="rightArrow">
              <a:avLst/>
            </a:prstGeom>
            <a:noFill/>
            <a:ln w="73025" cap="flat" cmpd="dbl">
              <a:solidFill>
                <a:srgbClr val="00B050"/>
              </a:solidFill>
              <a:prstDash val="sysDot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041400"/>
                        <a:gd name="connsiteY0" fmla="*/ 139700 h 558800"/>
                        <a:gd name="connsiteX1" fmla="*/ 762000 w 1041400"/>
                        <a:gd name="connsiteY1" fmla="*/ 139700 h 558800"/>
                        <a:gd name="connsiteX2" fmla="*/ 762000 w 1041400"/>
                        <a:gd name="connsiteY2" fmla="*/ 0 h 558800"/>
                        <a:gd name="connsiteX3" fmla="*/ 1041400 w 1041400"/>
                        <a:gd name="connsiteY3" fmla="*/ 279400 h 558800"/>
                        <a:gd name="connsiteX4" fmla="*/ 762000 w 1041400"/>
                        <a:gd name="connsiteY4" fmla="*/ 558800 h 558800"/>
                        <a:gd name="connsiteX5" fmla="*/ 762000 w 1041400"/>
                        <a:gd name="connsiteY5" fmla="*/ 419100 h 558800"/>
                        <a:gd name="connsiteX6" fmla="*/ 0 w 1041400"/>
                        <a:gd name="connsiteY6" fmla="*/ 419100 h 558800"/>
                        <a:gd name="connsiteX7" fmla="*/ 0 w 1041400"/>
                        <a:gd name="connsiteY7" fmla="*/ 139700 h 558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41400" h="558800" fill="none" extrusionOk="0">
                          <a:moveTo>
                            <a:pt x="0" y="139700"/>
                          </a:moveTo>
                          <a:cubicBezTo>
                            <a:pt x="126912" y="106139"/>
                            <a:pt x="670677" y="77181"/>
                            <a:pt x="762000" y="139700"/>
                          </a:cubicBezTo>
                          <a:cubicBezTo>
                            <a:pt x="755082" y="77431"/>
                            <a:pt x="761423" y="14353"/>
                            <a:pt x="762000" y="0"/>
                          </a:cubicBezTo>
                          <a:cubicBezTo>
                            <a:pt x="805679" y="30437"/>
                            <a:pt x="974949" y="261739"/>
                            <a:pt x="1041400" y="279400"/>
                          </a:cubicBezTo>
                          <a:cubicBezTo>
                            <a:pt x="927112" y="352611"/>
                            <a:pt x="843233" y="458511"/>
                            <a:pt x="762000" y="558800"/>
                          </a:cubicBezTo>
                          <a:cubicBezTo>
                            <a:pt x="770432" y="526390"/>
                            <a:pt x="767372" y="454576"/>
                            <a:pt x="762000" y="419100"/>
                          </a:cubicBezTo>
                          <a:cubicBezTo>
                            <a:pt x="571677" y="404595"/>
                            <a:pt x="151540" y="455601"/>
                            <a:pt x="0" y="419100"/>
                          </a:cubicBezTo>
                          <a:cubicBezTo>
                            <a:pt x="14841" y="379911"/>
                            <a:pt x="3778" y="224399"/>
                            <a:pt x="0" y="139700"/>
                          </a:cubicBezTo>
                          <a:close/>
                        </a:path>
                        <a:path w="1041400" h="558800" stroke="0" extrusionOk="0">
                          <a:moveTo>
                            <a:pt x="0" y="139700"/>
                          </a:moveTo>
                          <a:cubicBezTo>
                            <a:pt x="250011" y="75245"/>
                            <a:pt x="660536" y="203452"/>
                            <a:pt x="762000" y="139700"/>
                          </a:cubicBezTo>
                          <a:cubicBezTo>
                            <a:pt x="769569" y="117067"/>
                            <a:pt x="766694" y="14106"/>
                            <a:pt x="762000" y="0"/>
                          </a:cubicBezTo>
                          <a:cubicBezTo>
                            <a:pt x="867720" y="145643"/>
                            <a:pt x="982405" y="241611"/>
                            <a:pt x="1041400" y="279400"/>
                          </a:cubicBezTo>
                          <a:cubicBezTo>
                            <a:pt x="964884" y="376130"/>
                            <a:pt x="879731" y="431660"/>
                            <a:pt x="762000" y="558800"/>
                          </a:cubicBezTo>
                          <a:cubicBezTo>
                            <a:pt x="752834" y="540143"/>
                            <a:pt x="757006" y="486350"/>
                            <a:pt x="762000" y="419100"/>
                          </a:cubicBezTo>
                          <a:cubicBezTo>
                            <a:pt x="384607" y="381079"/>
                            <a:pt x="191675" y="405601"/>
                            <a:pt x="0" y="419100"/>
                          </a:cubicBezTo>
                          <a:cubicBezTo>
                            <a:pt x="-13287" y="386312"/>
                            <a:pt x="-17737" y="173194"/>
                            <a:pt x="0" y="1397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255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CD4329-88EF-9E4C-8DB1-9AD5F130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0E9B-A065-FA4F-BEE9-CAA02B354232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8DDE9A-C75C-EB4B-AF8E-6C65C5A9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67E082-1C71-0B43-AF93-A91D20DC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7E3967-4F6E-964B-81D4-B3A97AFEFACF}"/>
              </a:ext>
            </a:extLst>
          </p:cNvPr>
          <p:cNvSpPr txBox="1"/>
          <p:nvPr/>
        </p:nvSpPr>
        <p:spPr>
          <a:xfrm>
            <a:off x="5303956" y="2598003"/>
            <a:ext cx="15840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zh-CN" altLang="en-US" sz="4800" dirty="0">
                <a:solidFill>
                  <a:schemeClr val="bg1"/>
                </a:solidFill>
              </a:rPr>
              <a:t>谢 谢</a:t>
            </a:r>
          </a:p>
        </p:txBody>
      </p:sp>
    </p:spTree>
    <p:extLst>
      <p:ext uri="{BB962C8B-B14F-4D97-AF65-F5344CB8AC3E}">
        <p14:creationId xmlns:p14="http://schemas.microsoft.com/office/powerpoint/2010/main" val="371283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564224-BD46-5D48-9D3E-F609698E5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17FC-5AD2-D849-82B2-B3559804B794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BD1C9-F1AD-A449-BB6B-6CFB3D4C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B9C024-4010-1144-8F67-4BC8B2D5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2</a:t>
            </a:fld>
            <a:endParaRPr kumimoji="1" lang="zh-CN" altLang="en-US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45575143-2C12-CB49-9AC0-EF916AF5DE7C}"/>
              </a:ext>
            </a:extLst>
          </p:cNvPr>
          <p:cNvCxnSpPr>
            <a:cxnSpLocks/>
          </p:cNvCxnSpPr>
          <p:nvPr/>
        </p:nvCxnSpPr>
        <p:spPr>
          <a:xfrm>
            <a:off x="231227" y="663622"/>
            <a:ext cx="3689132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6EC12ACD-6BBC-2842-9382-4F0F9A1EAC69}"/>
              </a:ext>
            </a:extLst>
          </p:cNvPr>
          <p:cNvSpPr txBox="1"/>
          <p:nvPr/>
        </p:nvSpPr>
        <p:spPr>
          <a:xfrm>
            <a:off x="340129" y="257355"/>
            <a:ext cx="35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研究动机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6107DF-3EF8-4A4C-9C71-732D1A318D15}"/>
              </a:ext>
            </a:extLst>
          </p:cNvPr>
          <p:cNvSpPr txBox="1"/>
          <p:nvPr/>
        </p:nvSpPr>
        <p:spPr>
          <a:xfrm>
            <a:off x="694224" y="2169672"/>
            <a:ext cx="5554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00" dirty="0">
                <a:solidFill>
                  <a:schemeClr val="bg1"/>
                </a:solidFill>
                <a:effectLst/>
                <a:latin typeface="+mn-ea"/>
                <a:cs typeface="楷体_GB2312"/>
              </a:rPr>
              <a:t>1931</a:t>
            </a:r>
            <a:r>
              <a:rPr lang="zh-CN" altLang="zh-CN" sz="1600" kern="100" dirty="0">
                <a:solidFill>
                  <a:schemeClr val="bg1"/>
                </a:solidFill>
                <a:effectLst/>
                <a:latin typeface="+mn-ea"/>
                <a:cs typeface="楷体_GB2312"/>
              </a:rPr>
              <a:t>年，</a:t>
            </a:r>
            <a:r>
              <a:rPr lang="zh-CN" altLang="zh-CN" sz="1600" kern="100" dirty="0">
                <a:solidFill>
                  <a:srgbClr val="00B0F0"/>
                </a:solidFill>
                <a:effectLst/>
                <a:latin typeface="+mn-ea"/>
                <a:cs typeface="楷体_GB2312"/>
              </a:rPr>
              <a:t>狄拉克</a:t>
            </a:r>
            <a:r>
              <a:rPr lang="zh-CN" altLang="zh-CN" sz="1600" kern="100" dirty="0">
                <a:solidFill>
                  <a:schemeClr val="bg1"/>
                </a:solidFill>
                <a:effectLst/>
                <a:latin typeface="+mn-ea"/>
                <a:cs typeface="楷体_GB2312"/>
              </a:rPr>
              <a:t>从理论上指出孤立磁单极子的存在，并由此解释电荷量子化这一难题</a:t>
            </a:r>
            <a:r>
              <a:rPr lang="zh-CN" altLang="en-US" sz="1050" kern="100" dirty="0">
                <a:solidFill>
                  <a:schemeClr val="bg1"/>
                </a:solidFill>
                <a:latin typeface="+mn-ea"/>
                <a:cs typeface="楷体_GB2312"/>
              </a:rPr>
              <a:t> </a:t>
            </a:r>
            <a:endParaRPr lang="en-US" altLang="zh-CN" sz="1600" dirty="0">
              <a:solidFill>
                <a:schemeClr val="bg1"/>
              </a:solidFill>
              <a:effectLst/>
              <a:latin typeface="+mn-ea"/>
            </a:endParaRPr>
          </a:p>
          <a:p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此后，大量理论泉涌出现，都预测了磁单极子的存在。</a:t>
            </a:r>
            <a:endParaRPr kumimoji="1"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FAB19F-3E75-AF4C-B592-C86392E747F1}"/>
              </a:ext>
            </a:extLst>
          </p:cNvPr>
          <p:cNvSpPr txBox="1"/>
          <p:nvPr/>
        </p:nvSpPr>
        <p:spPr>
          <a:xfrm>
            <a:off x="2271696" y="1338810"/>
            <a:ext cx="300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+mn-ea"/>
              </a:rPr>
              <a:t>q</a:t>
            </a:r>
            <a:r>
              <a:rPr kumimoji="1" lang="zh-CN" altLang="en-US" sz="16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+mn-ea"/>
              </a:rPr>
              <a:t>:</a:t>
            </a:r>
            <a:r>
              <a:rPr kumimoji="1" lang="zh-CN" altLang="en-US" sz="1600" dirty="0">
                <a:solidFill>
                  <a:schemeClr val="bg1"/>
                </a:solidFill>
                <a:latin typeface="+mn-ea"/>
              </a:rPr>
              <a:t> 电荷量子数</a:t>
            </a:r>
            <a:endParaRPr kumimoji="1" lang="en-US" altLang="zh-CN" sz="1600" dirty="0">
              <a:solidFill>
                <a:schemeClr val="bg1"/>
              </a:solidFill>
              <a:latin typeface="+mn-ea"/>
            </a:endParaRPr>
          </a:p>
          <a:p>
            <a:r>
              <a:rPr kumimoji="1" lang="en-US" altLang="zh-CN" sz="1600" dirty="0">
                <a:solidFill>
                  <a:schemeClr val="bg1"/>
                </a:solidFill>
                <a:latin typeface="+mn-ea"/>
              </a:rPr>
              <a:t>g</a:t>
            </a:r>
            <a:r>
              <a:rPr kumimoji="1" lang="zh-CN" altLang="en-US" sz="16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+mn-ea"/>
              </a:rPr>
              <a:t>:</a:t>
            </a:r>
            <a:r>
              <a:rPr kumimoji="1" lang="zh-CN" altLang="en-US" sz="1600" dirty="0">
                <a:solidFill>
                  <a:schemeClr val="bg1"/>
                </a:solidFill>
                <a:latin typeface="+mn-ea"/>
              </a:rPr>
              <a:t> 磁荷量子数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3E8520F-7DD3-3F49-ADC0-2A5E85587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3"/>
          <a:stretch/>
        </p:blipFill>
        <p:spPr>
          <a:xfrm>
            <a:off x="9264990" y="3081764"/>
            <a:ext cx="2442960" cy="1795627"/>
          </a:xfrm>
          <a:prstGeom prst="rect">
            <a:avLst/>
          </a:prstGeom>
          <a:effectLst/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590AA73-4EA8-C741-907E-9A663A778D08}"/>
              </a:ext>
            </a:extLst>
          </p:cNvPr>
          <p:cNvSpPr txBox="1"/>
          <p:nvPr/>
        </p:nvSpPr>
        <p:spPr>
          <a:xfrm>
            <a:off x="9204474" y="4958139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t</a:t>
            </a:r>
            <a:r>
              <a:rPr lang="en-US" altLang="zh-CN" sz="14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’</a:t>
            </a:r>
            <a:r>
              <a:rPr lang="en" altLang="zh-CN" sz="1400" i="0" dirty="0">
                <a:solidFill>
                  <a:schemeClr val="bg1"/>
                </a:solidFill>
                <a:effectLst/>
                <a:latin typeface="+mn-ea"/>
              </a:rPr>
              <a:t>Hooft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，</a:t>
            </a:r>
            <a:r>
              <a:rPr lang="en" altLang="zh-CN" sz="1400" i="0" dirty="0">
                <a:solidFill>
                  <a:schemeClr val="bg1"/>
                </a:solidFill>
                <a:effectLst/>
                <a:latin typeface="+mn-ea"/>
              </a:rPr>
              <a:t>Polyakov</a:t>
            </a:r>
            <a:r>
              <a:rPr lang="zh-CN" altLang="en-US" sz="1400" b="0" i="0" dirty="0">
                <a:solidFill>
                  <a:schemeClr val="bg1"/>
                </a:solidFill>
                <a:effectLst/>
                <a:latin typeface="+mn-ea"/>
              </a:rPr>
              <a:t>通过量子场论提出了“刺猬”解</a:t>
            </a:r>
            <a:r>
              <a:rPr lang="zh-CN" altLang="en-US" sz="1400" b="0" dirty="0">
                <a:solidFill>
                  <a:schemeClr val="bg1"/>
                </a:solidFill>
                <a:latin typeface="+mn-ea"/>
              </a:rPr>
              <a:t>，</a:t>
            </a:r>
            <a:r>
              <a:rPr lang="zh-CN" altLang="en-US" sz="1400" i="0" dirty="0">
                <a:solidFill>
                  <a:schemeClr val="bg1"/>
                </a:solidFill>
                <a:effectLst/>
                <a:latin typeface="+mn-ea"/>
              </a:rPr>
              <a:t>磁单极子被一团量子云围绕</a:t>
            </a:r>
            <a:r>
              <a:rPr kumimoji="0" lang="zh-CN" altLang="en-US" sz="11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楷体_GB2312"/>
              </a:rPr>
              <a:t>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  <a:p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9D24284-4D73-3649-9ED7-950A571D893A}"/>
              </a:ext>
            </a:extLst>
          </p:cNvPr>
          <p:cNvGrpSpPr/>
          <p:nvPr/>
        </p:nvGrpSpPr>
        <p:grpSpPr>
          <a:xfrm>
            <a:off x="7302365" y="656825"/>
            <a:ext cx="3447492" cy="2165259"/>
            <a:chOff x="7470915" y="739848"/>
            <a:chExt cx="3447492" cy="2165259"/>
          </a:xfrm>
        </p:grpSpPr>
        <p:pic>
          <p:nvPicPr>
            <p:cNvPr id="10" name="Picture 2" descr="Dirac's magnetic monopole (figure).">
              <a:extLst>
                <a:ext uri="{FF2B5EF4-FFF2-40B4-BE49-F238E27FC236}">
                  <a16:creationId xmlns:a16="http://schemas.microsoft.com/office/drawing/2014/main" id="{B803097A-F836-A743-AA82-923F3B499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0915" y="739848"/>
              <a:ext cx="1853391" cy="2165259"/>
            </a:xfrm>
            <a:prstGeom prst="rect">
              <a:avLst/>
            </a:prstGeom>
            <a:noFill/>
            <a:effectLst>
              <a:glow rad="152400">
                <a:schemeClr val="bg1"/>
              </a:glow>
              <a:reflection blurRad="6350" stA="27427" endPos="21484" dist="50800" dir="5400000" sy="-100000" algn="bl" rotWithShape="0"/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F1D6EB7-85EA-9C4B-89FB-FA9D86772DC9}"/>
                </a:ext>
              </a:extLst>
            </p:cNvPr>
            <p:cNvSpPr txBox="1"/>
            <p:nvPr/>
          </p:nvSpPr>
          <p:spPr>
            <a:xfrm>
              <a:off x="9347143" y="1451347"/>
              <a:ext cx="15712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dirty="0">
                  <a:solidFill>
                    <a:schemeClr val="bg1"/>
                  </a:solidFill>
                  <a:latin typeface="+mn-ea"/>
                </a:rPr>
                <a:t>Dirac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+mn-ea"/>
                </a:rPr>
                <a:t>磁单极子</a:t>
              </a:r>
              <a:r>
                <a:rPr kumimoji="0" lang="zh-CN" altLang="en-US" sz="1050" b="0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楷体_GB2312"/>
                </a:rPr>
                <a:t>  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r>
                <a:rPr kumimoji="1" lang="zh-CN" altLang="en-US" sz="1600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5CD8A3E-CA33-8D49-9373-4615AE0D5011}"/>
              </a:ext>
            </a:extLst>
          </p:cNvPr>
          <p:cNvSpPr txBox="1"/>
          <p:nvPr/>
        </p:nvSpPr>
        <p:spPr>
          <a:xfrm>
            <a:off x="544622" y="866780"/>
            <a:ext cx="505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1" dirty="0">
                <a:solidFill>
                  <a:srgbClr val="FA8300"/>
                </a:solidFill>
                <a:latin typeface="+mn-ea"/>
              </a:rPr>
              <a:t>电荷量子化难题</a:t>
            </a:r>
            <a:r>
              <a:rPr kumimoji="1" lang="zh-CN" altLang="en-US" sz="2000" b="1" dirty="0">
                <a:solidFill>
                  <a:srgbClr val="FA8300"/>
                </a:solidFill>
                <a:latin typeface="+mn-ea"/>
              </a:rPr>
              <a:t>：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</a:rPr>
              <a:t>为什么电荷是量子化的？</a:t>
            </a:r>
            <a:endParaRPr kumimoji="1"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B3D9724-A91A-F64D-8798-C03D87FC6150}"/>
              </a:ext>
            </a:extLst>
          </p:cNvPr>
          <p:cNvGrpSpPr/>
          <p:nvPr/>
        </p:nvGrpSpPr>
        <p:grpSpPr>
          <a:xfrm>
            <a:off x="231227" y="3384760"/>
            <a:ext cx="9040925" cy="2462572"/>
            <a:chOff x="128441" y="3614767"/>
            <a:chExt cx="9085530" cy="2462572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840B8DA-DB88-FF43-96F2-6638E2E48312}"/>
                </a:ext>
              </a:extLst>
            </p:cNvPr>
            <p:cNvSpPr txBox="1"/>
            <p:nvPr/>
          </p:nvSpPr>
          <p:spPr>
            <a:xfrm>
              <a:off x="128441" y="4647634"/>
              <a:ext cx="1441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400" b="1" dirty="0">
                  <a:solidFill>
                    <a:srgbClr val="FA8300"/>
                  </a:solidFill>
                  <a:latin typeface="+mn-ea"/>
                </a:rPr>
                <a:t>狄拉克磁单极子</a:t>
              </a: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6CB6F63-C594-F046-BC75-4E219FBFDB8B}"/>
                </a:ext>
              </a:extLst>
            </p:cNvPr>
            <p:cNvGrpSpPr/>
            <p:nvPr/>
          </p:nvGrpSpPr>
          <p:grpSpPr>
            <a:xfrm>
              <a:off x="2100168" y="3614767"/>
              <a:ext cx="7113803" cy="2462572"/>
              <a:chOff x="2634229" y="3712700"/>
              <a:chExt cx="7146411" cy="2462572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05EFCEC-31DA-914E-AC39-E1F8AE46AA38}"/>
                  </a:ext>
                </a:extLst>
              </p:cNvPr>
              <p:cNvSpPr txBox="1"/>
              <p:nvPr/>
            </p:nvSpPr>
            <p:spPr>
              <a:xfrm>
                <a:off x="2687870" y="3712700"/>
                <a:ext cx="52743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rgbClr val="FF0000"/>
                    </a:solidFill>
                    <a:latin typeface="+mn-ea"/>
                  </a:rPr>
                  <a:t>GUTs</a:t>
                </a:r>
                <a:r>
                  <a:rPr kumimoji="1" lang="zh-CN" altLang="en-US" sz="1600" b="1" dirty="0">
                    <a:solidFill>
                      <a:schemeClr val="bg1"/>
                    </a:solidFill>
                    <a:latin typeface="+mn-ea"/>
                  </a:rPr>
                  <a:t>（</a:t>
                </a:r>
                <a:r>
                  <a:rPr kumimoji="1" lang="zh-CN" altLang="en-US" sz="1600" dirty="0">
                    <a:solidFill>
                      <a:schemeClr val="bg1"/>
                    </a:solidFill>
                    <a:latin typeface="+mn-ea"/>
                  </a:rPr>
                  <a:t>如</a:t>
                </a:r>
                <a:r>
                  <a:rPr lang="en" altLang="zh-CN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SO(10)</a:t>
                </a:r>
                <a:r>
                  <a:rPr lang="zh-CN" altLang="en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、</a:t>
                </a:r>
                <a:r>
                  <a:rPr lang="en" altLang="zh-CN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SU(5)</a:t>
                </a:r>
                <a:r>
                  <a:rPr kumimoji="1" lang="zh-CN" altLang="en-US" sz="1600" dirty="0">
                    <a:solidFill>
                      <a:schemeClr val="bg1"/>
                    </a:solidFill>
                    <a:latin typeface="+mn-ea"/>
                  </a:rPr>
                  <a:t>）：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预测高能下会产生磁单极子</a:t>
                </a:r>
                <a:endParaRPr kumimoji="1" lang="zh-CN" altLang="en-US" sz="16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B62A63E-713A-A741-8019-01F430B7A4C8}"/>
                  </a:ext>
                </a:extLst>
              </p:cNvPr>
              <p:cNvSpPr txBox="1"/>
              <p:nvPr/>
            </p:nvSpPr>
            <p:spPr>
              <a:xfrm>
                <a:off x="2634229" y="4138241"/>
                <a:ext cx="51578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600" b="1" dirty="0">
                    <a:solidFill>
                      <a:srgbClr val="FF0000"/>
                    </a:solidFill>
                    <a:latin typeface="+mn-ea"/>
                  </a:rPr>
                  <a:t>超弦理论</a:t>
                </a:r>
                <a:r>
                  <a:rPr kumimoji="1" lang="zh-CN" altLang="en-US" sz="1600" dirty="0">
                    <a:solidFill>
                      <a:srgbClr val="FF0000"/>
                    </a:solidFill>
                    <a:latin typeface="+mn-ea"/>
                  </a:rPr>
                  <a:t>：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某些版本的超弦理论中，磁单极子自然出现</a:t>
                </a:r>
                <a:endParaRPr kumimoji="1" lang="zh-CN" altLang="en-US" sz="16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0F964F4F-BB4A-F64A-8824-A6A72FA3E73B}"/>
                  </a:ext>
                </a:extLst>
              </p:cNvPr>
              <p:cNvSpPr txBox="1"/>
              <p:nvPr/>
            </p:nvSpPr>
            <p:spPr>
              <a:xfrm>
                <a:off x="2645258" y="4563782"/>
                <a:ext cx="71353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600" b="1" i="0" dirty="0">
                    <a:solidFill>
                      <a:srgbClr val="FF0000"/>
                    </a:solidFill>
                    <a:effectLst/>
                    <a:latin typeface="+mn-ea"/>
                  </a:rPr>
                  <a:t>Kaluza-Klein</a:t>
                </a:r>
                <a:r>
                  <a:rPr lang="zh-CN" altLang="en-US" sz="1600" b="1" i="0" dirty="0">
                    <a:solidFill>
                      <a:srgbClr val="FF0000"/>
                    </a:solidFill>
                    <a:effectLst/>
                    <a:latin typeface="+mn-ea"/>
                  </a:rPr>
                  <a:t>理论：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引入额外空间维统一电磁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</a:rPr>
                  <a:t>和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引力，预测磁单极子</a:t>
                </a:r>
                <a:endParaRPr lang="zh-CN" altLang="en-US" sz="16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81B82AC-189E-B442-8F7A-C79A7CE28EFE}"/>
                  </a:ext>
                </a:extLst>
              </p:cNvPr>
              <p:cNvSpPr txBox="1"/>
              <p:nvPr/>
            </p:nvSpPr>
            <p:spPr>
              <a:xfrm>
                <a:off x="2645258" y="4983265"/>
                <a:ext cx="518191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i="0" dirty="0">
                    <a:solidFill>
                      <a:srgbClr val="FF0000"/>
                    </a:solidFill>
                    <a:effectLst/>
                    <a:latin typeface="+mn-ea"/>
                  </a:rPr>
                  <a:t>霍金辐射：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磁单极子可以在黑洞蒸发过程中产生</a:t>
                </a:r>
                <a:endParaRPr lang="zh-CN" altLang="en-US" sz="16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0978670-B59F-4945-AAA2-4A29E7567744}"/>
                  </a:ext>
                </a:extLst>
              </p:cNvPr>
              <p:cNvSpPr txBox="1"/>
              <p:nvPr/>
            </p:nvSpPr>
            <p:spPr>
              <a:xfrm>
                <a:off x="2687870" y="5407761"/>
                <a:ext cx="702444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600" b="1" dirty="0">
                    <a:solidFill>
                      <a:srgbClr val="FF0000"/>
                    </a:solidFill>
                  </a:rPr>
                  <a:t>Montonen-Olive</a:t>
                </a:r>
                <a:r>
                  <a:rPr lang="zh-CN" altLang="en-US" sz="1600" b="1" i="0" dirty="0">
                    <a:solidFill>
                      <a:srgbClr val="FF0000"/>
                    </a:solidFill>
                    <a:effectLst/>
                    <a:latin typeface="+mn-ea"/>
                  </a:rPr>
                  <a:t>对偶性</a:t>
                </a:r>
                <a:r>
                  <a:rPr lang="zh-CN" altLang="en-US" sz="1600" b="0" i="0" dirty="0">
                    <a:solidFill>
                      <a:srgbClr val="0D0D0D"/>
                    </a:solidFill>
                    <a:effectLst/>
                    <a:latin typeface="+mn-ea"/>
                  </a:rPr>
                  <a:t>：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超对称杨</a:t>
                </a:r>
                <a:r>
                  <a:rPr lang="en-US" altLang="zh-CN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-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+mn-ea"/>
                  </a:rPr>
                  <a:t>米尔斯理论中提到电磁对偶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6C1B3BA-85D4-5D41-9CB7-81B843E173FA}"/>
                  </a:ext>
                </a:extLst>
              </p:cNvPr>
              <p:cNvSpPr txBox="1"/>
              <p:nvPr/>
            </p:nvSpPr>
            <p:spPr>
              <a:xfrm>
                <a:off x="2713399" y="5836718"/>
                <a:ext cx="28551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solidFill>
                      <a:schemeClr val="bg1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…………………</a:t>
                </a:r>
                <a:endParaRPr kumimoji="1" lang="zh-CN" altLang="en-US" sz="1600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p:grpSp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C67E05B0-1A78-D34A-BD62-A9473162E1AC}"/>
                </a:ext>
              </a:extLst>
            </p:cNvPr>
            <p:cNvCxnSpPr>
              <a:cxnSpLocks/>
              <a:stCxn id="18" idx="3"/>
              <a:endCxn id="26" idx="1"/>
            </p:cNvCxnSpPr>
            <p:nvPr/>
          </p:nvCxnSpPr>
          <p:spPr>
            <a:xfrm flipV="1">
              <a:off x="1570256" y="3784044"/>
              <a:ext cx="583309" cy="101747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箭头连接符 20">
              <a:extLst>
                <a:ext uri="{FF2B5EF4-FFF2-40B4-BE49-F238E27FC236}">
                  <a16:creationId xmlns:a16="http://schemas.microsoft.com/office/drawing/2014/main" id="{03C7C5F1-B0E5-054E-A3A6-204FB3994A9C}"/>
                </a:ext>
              </a:extLst>
            </p:cNvPr>
            <p:cNvCxnSpPr>
              <a:cxnSpLocks/>
              <a:stCxn id="18" idx="3"/>
              <a:endCxn id="27" idx="1"/>
            </p:cNvCxnSpPr>
            <p:nvPr/>
          </p:nvCxnSpPr>
          <p:spPr>
            <a:xfrm flipV="1">
              <a:off x="1570256" y="4209585"/>
              <a:ext cx="529913" cy="591938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箭头连接符 21">
              <a:extLst>
                <a:ext uri="{FF2B5EF4-FFF2-40B4-BE49-F238E27FC236}">
                  <a16:creationId xmlns:a16="http://schemas.microsoft.com/office/drawing/2014/main" id="{64927596-A2D2-5B47-837C-97F57D30228A}"/>
                </a:ext>
              </a:extLst>
            </p:cNvPr>
            <p:cNvCxnSpPr>
              <a:cxnSpLocks/>
              <a:stCxn id="18" idx="3"/>
              <a:endCxn id="28" idx="1"/>
            </p:cNvCxnSpPr>
            <p:nvPr/>
          </p:nvCxnSpPr>
          <p:spPr>
            <a:xfrm flipV="1">
              <a:off x="1570256" y="4635126"/>
              <a:ext cx="540891" cy="166397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箭头连接符 22">
              <a:extLst>
                <a:ext uri="{FF2B5EF4-FFF2-40B4-BE49-F238E27FC236}">
                  <a16:creationId xmlns:a16="http://schemas.microsoft.com/office/drawing/2014/main" id="{65DCBC1C-CAC3-9D43-BA0F-493A9812A18C}"/>
                </a:ext>
              </a:extLst>
            </p:cNvPr>
            <p:cNvCxnSpPr>
              <a:cxnSpLocks/>
              <a:stCxn id="18" idx="3"/>
              <a:endCxn id="29" idx="1"/>
            </p:cNvCxnSpPr>
            <p:nvPr/>
          </p:nvCxnSpPr>
          <p:spPr>
            <a:xfrm>
              <a:off x="1570256" y="4801523"/>
              <a:ext cx="540891" cy="253086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22965CA6-193F-9E46-8867-C5C35E02BF3C}"/>
                </a:ext>
              </a:extLst>
            </p:cNvPr>
            <p:cNvCxnSpPr>
              <a:cxnSpLocks/>
              <a:stCxn id="18" idx="3"/>
              <a:endCxn id="30" idx="1"/>
            </p:cNvCxnSpPr>
            <p:nvPr/>
          </p:nvCxnSpPr>
          <p:spPr>
            <a:xfrm>
              <a:off x="1570256" y="4801523"/>
              <a:ext cx="583309" cy="677582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箭头连接符 24">
              <a:extLst>
                <a:ext uri="{FF2B5EF4-FFF2-40B4-BE49-F238E27FC236}">
                  <a16:creationId xmlns:a16="http://schemas.microsoft.com/office/drawing/2014/main" id="{C74165BD-167A-DF4D-9F14-622A5A571F4A}"/>
                </a:ext>
              </a:extLst>
            </p:cNvPr>
            <p:cNvCxnSpPr>
              <a:cxnSpLocks/>
              <a:stCxn id="18" idx="3"/>
              <a:endCxn id="31" idx="1"/>
            </p:cNvCxnSpPr>
            <p:nvPr/>
          </p:nvCxnSpPr>
          <p:spPr>
            <a:xfrm>
              <a:off x="1570256" y="4801523"/>
              <a:ext cx="608721" cy="110653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1FC8FC79-C21B-8C4E-8724-B2FE64C4BA16}"/>
                  </a:ext>
                </a:extLst>
              </p:cNvPr>
              <p:cNvSpPr txBox="1"/>
              <p:nvPr/>
            </p:nvSpPr>
            <p:spPr>
              <a:xfrm>
                <a:off x="1071801" y="1347819"/>
                <a:ext cx="910223" cy="566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𝑞𝑔</m:t>
                          </m:r>
                        </m:num>
                        <m:den>
                          <m:r>
                            <a:rPr lang="zh-CN" alt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zh-CN" alt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1FC8FC79-C21B-8C4E-8724-B2FE64C4B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01" y="1347819"/>
                <a:ext cx="910223" cy="566758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59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154D670-2889-284F-A792-D27EDFFD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921" y="2541772"/>
            <a:ext cx="4186973" cy="2940470"/>
          </a:xfrm>
          <a:prstGeom prst="rect">
            <a:avLst/>
          </a:prstGeom>
          <a:effectLst>
            <a:glow rad="101600">
              <a:schemeClr val="bg1"/>
            </a:glow>
            <a:outerShdw blurRad="288722" dist="12586" dir="5280000" sx="105964" sy="105964" algn="tl" rotWithShape="0">
              <a:schemeClr val="bg1">
                <a:alpha val="45000"/>
              </a:schemeClr>
            </a:outerShdw>
            <a:softEdge rad="37475"/>
          </a:effectLst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133189-9BF9-124F-9AAD-AEEE91DB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80CF6-5084-174C-A3F7-8D7526B12E43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EFB602-D7E3-1744-BFAD-680CB154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B9B8B-6873-C64A-B621-AA98E6B7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3</a:t>
            </a:fld>
            <a:endParaRPr kumimoji="1"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C74D6B-BFFE-F84B-B3C3-8029C5DD1E94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5" name="直线连接符 4">
              <a:extLst>
                <a:ext uri="{FF2B5EF4-FFF2-40B4-BE49-F238E27FC236}">
                  <a16:creationId xmlns:a16="http://schemas.microsoft.com/office/drawing/2014/main" id="{58211644-6842-8542-8EB7-5636C2A01B0F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1A02664-8005-DB47-B3E3-BCF61CDA9702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磁单极子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D2D901E-2C59-CF48-9EDC-68FE4C612A7A}"/>
                  </a:ext>
                </a:extLst>
              </p:cNvPr>
              <p:cNvSpPr txBox="1"/>
              <p:nvPr/>
            </p:nvSpPr>
            <p:spPr>
              <a:xfrm>
                <a:off x="6674879" y="1271103"/>
                <a:ext cx="5281907" cy="1270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dirty="0">
                    <a:solidFill>
                      <a:srgbClr val="00B0F0"/>
                    </a:solidFill>
                  </a:rPr>
                  <a:t>从宇宙学角度得到磁单极子通量上限： 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𝑷𝒂𝒓𝒌𝒆𝒓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𝒖𝒑𝒑𝒆𝒓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𝒍𝒊𝒎𝒊𝒕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:  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zh-CN" b="1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zh-CN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sSup>
                      <m:sSupPr>
                        <m:ctrlPr>
                          <a:rPr lang="zh-CN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 ( </m:t>
                        </m:r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𝒔𝒓</m:t>
                    </m:r>
                    <m:r>
                      <a:rPr lang="en-US" altLang="zh-CN" b="1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b="1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zh-CN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CN" altLang="zh-CN" b="1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kumimoji="1" lang="zh-CN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D2D901E-2C59-CF48-9EDC-68FE4C612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879" y="1271103"/>
                <a:ext cx="5281907" cy="1270669"/>
              </a:xfrm>
              <a:prstGeom prst="rect">
                <a:avLst/>
              </a:prstGeom>
              <a:blipFill>
                <a:blip r:embed="rId3"/>
                <a:stretch>
                  <a:fillRect l="-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9FBA6B2-CC48-0A40-8F5F-678CC0B378CB}"/>
                  </a:ext>
                </a:extLst>
              </p:cNvPr>
              <p:cNvSpPr txBox="1"/>
              <p:nvPr/>
            </p:nvSpPr>
            <p:spPr>
              <a:xfrm>
                <a:off x="401123" y="1271103"/>
                <a:ext cx="5803327" cy="447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1400" b="1" dirty="0">
                    <a:solidFill>
                      <a:srgbClr val="FA8300"/>
                    </a:solidFill>
                    <a:effectLst/>
                    <a:latin typeface=".SF NS"/>
                  </a:rPr>
                  <a:t>磁单极子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在</a:t>
                </a:r>
                <a:r>
                  <a:rPr lang="zh-CN" altLang="en-US" sz="1400" b="1" dirty="0">
                    <a:solidFill>
                      <a:srgbClr val="FF0000"/>
                    </a:solidFill>
                    <a:effectLst/>
                    <a:latin typeface=".SF NS"/>
                  </a:rPr>
                  <a:t>大统一理论</a:t>
                </a:r>
                <a:r>
                  <a:rPr lang="zh-CN" altLang="en-US" sz="1400" dirty="0">
                    <a:solidFill>
                      <a:srgbClr val="FF0000"/>
                    </a:solidFill>
                    <a:effectLst/>
                    <a:latin typeface=".SF NS"/>
                  </a:rPr>
                  <a:t>（</a:t>
                </a:r>
                <a:r>
                  <a:rPr lang="en" altLang="zh-CN" sz="1400" dirty="0">
                    <a:solidFill>
                      <a:srgbClr val="FF0000"/>
                    </a:solidFill>
                    <a:effectLst/>
                    <a:latin typeface=".SF NS"/>
                  </a:rPr>
                  <a:t>GUTs</a:t>
                </a:r>
                <a:r>
                  <a:rPr lang="zh-CN" altLang="en" sz="1400" dirty="0">
                    <a:solidFill>
                      <a:srgbClr val="FF0000"/>
                    </a:solidFill>
                    <a:effectLst/>
                    <a:latin typeface=".SF NS"/>
                  </a:rPr>
                  <a:t>）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中是必然存在</a:t>
                </a:r>
                <a:endParaRPr lang="en-US" altLang="zh-CN" sz="1400" dirty="0">
                  <a:solidFill>
                    <a:schemeClr val="bg1"/>
                  </a:solidFill>
                  <a:effectLst/>
                  <a:latin typeface=".SF NS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早期宇宙中：</a:t>
                </a:r>
                <a:r>
                  <a:rPr lang="zh-CN" altLang="en-US" sz="1400" b="1" dirty="0">
                    <a:solidFill>
                      <a:srgbClr val="FF0000"/>
                    </a:solidFill>
                    <a:effectLst/>
                    <a:latin typeface=".SF NS"/>
                  </a:rPr>
                  <a:t>超大质量的磁单极子</a:t>
                </a:r>
                <a:r>
                  <a:rPr lang="zh-CN" altLang="en-US" sz="1400" dirty="0">
                    <a:solidFill>
                      <a:srgbClr val="FF0000"/>
                    </a:solidFill>
                    <a:effectLst/>
                    <a:latin typeface=".SF NS"/>
                  </a:rPr>
                  <a:t>（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 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𝐺𝑒𝑉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srgbClr val="FF0000"/>
                    </a:solidFill>
                    <a:effectLst/>
                    <a:latin typeface=".SF NS"/>
                  </a:rPr>
                  <a:t>）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是在通过统一基本相互作用的自发对称性破缺产生</a:t>
                </a:r>
                <a:endParaRPr lang="en-US" altLang="zh-CN" sz="1400" dirty="0">
                  <a:solidFill>
                    <a:schemeClr val="bg1"/>
                  </a:solidFill>
                  <a:effectLst/>
                  <a:latin typeface=".SF NS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随着能量尺度的降低，发生次级对称性破缺时，还可能生成所谓的</a:t>
                </a:r>
                <a:r>
                  <a:rPr lang="zh-CN" altLang="en-US" sz="1400" b="1" dirty="0">
                    <a:solidFill>
                      <a:srgbClr val="FF0000"/>
                    </a:solidFill>
                    <a:effectLst/>
                    <a:latin typeface=".SF NS"/>
                  </a:rPr>
                  <a:t>中等质量单极子</a:t>
                </a:r>
                <a:r>
                  <a:rPr lang="zh-CN" altLang="en-US" sz="1400" dirty="0">
                    <a:solidFill>
                      <a:srgbClr val="FF0000"/>
                    </a:solidFill>
                    <a:effectLst/>
                    <a:latin typeface=".SF NS"/>
                  </a:rPr>
                  <a:t>（</a:t>
                </a:r>
                <a:r>
                  <a:rPr lang="en" altLang="zh-CN" sz="1400" dirty="0">
                    <a:solidFill>
                      <a:srgbClr val="FF0000"/>
                    </a:solidFill>
                    <a:effectLst/>
                    <a:latin typeface=".SF NS"/>
                  </a:rPr>
                  <a:t>IMMs</a:t>
                </a:r>
                <a:r>
                  <a:rPr lang="zh-CN" altLang="en-US" sz="1400" dirty="0">
                    <a:solidFill>
                      <a:srgbClr val="FF0000"/>
                    </a:solidFill>
                    <a:latin typeface=".SF NS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  <m:r>
                      <a:rPr lang="en-US" altLang="zh-CN" sz="14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altLang="zh-CN" sz="1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 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𝐺𝑒𝑉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srgbClr val="FF0000"/>
                    </a:solidFill>
                    <a:effectLst/>
                    <a:latin typeface=".SF NS"/>
                  </a:rPr>
                  <a:t>） </a:t>
                </a:r>
                <a:endParaRPr lang="en-US" altLang="zh-CN" sz="1400" dirty="0">
                  <a:solidFill>
                    <a:schemeClr val="bg1"/>
                  </a:solidFill>
                  <a:effectLst/>
                  <a:latin typeface=".SF NS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这些粒子由于质量过大，无法通过加速器生成，但它们可能作为早期宇宙相变的遗迹存在于今天的</a:t>
                </a:r>
                <a:r>
                  <a:rPr lang="zh-CN" altLang="en-US" sz="1400" b="1" dirty="0">
                    <a:solidFill>
                      <a:srgbClr val="FF0000"/>
                    </a:solidFill>
                    <a:effectLst/>
                    <a:latin typeface=".SF NS"/>
                  </a:rPr>
                  <a:t>宇宙射线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中</a:t>
                </a:r>
                <a:endParaRPr lang="en-US" altLang="zh-CN" sz="1400" dirty="0">
                  <a:solidFill>
                    <a:schemeClr val="bg1"/>
                  </a:solidFill>
                  <a:latin typeface=".SF N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sz="1400" dirty="0">
                  <a:solidFill>
                    <a:schemeClr val="bg1"/>
                  </a:solidFill>
                  <a:effectLst/>
                  <a:latin typeface=".SF NS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1400" b="1" dirty="0">
                    <a:solidFill>
                      <a:srgbClr val="FA8300"/>
                    </a:solidFill>
                    <a:effectLst/>
                    <a:latin typeface=".SF NS"/>
                  </a:rPr>
                  <a:t>超大质量的磁单极子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应该受到引力束缚，处于银河系、太阳或地球中，以非相对论性速度运动。</a:t>
                </a:r>
                <a:endParaRPr lang="en-US" altLang="zh-CN" sz="1400" dirty="0">
                  <a:solidFill>
                    <a:schemeClr val="bg1"/>
                  </a:solidFill>
                  <a:effectLst/>
                  <a:latin typeface=".SF NS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1400" b="1" dirty="0">
                    <a:solidFill>
                      <a:srgbClr val="FA8300"/>
                    </a:solidFill>
                    <a:effectLst/>
                    <a:latin typeface=".SF NS"/>
                  </a:rPr>
                  <a:t>较轻的磁单极子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则可以通过银河系或星系间磁场的加速作用，甚至在一些天体（如中子星）中达到</a:t>
                </a:r>
                <a:r>
                  <a:rPr lang="zh-CN" altLang="en-US" sz="1400" b="1" dirty="0">
                    <a:solidFill>
                      <a:schemeClr val="bg1"/>
                    </a:solidFill>
                    <a:effectLst/>
                    <a:latin typeface=".SF NS"/>
                  </a:rPr>
                  <a:t>相对论性速度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.SF NS"/>
                  </a:rPr>
                  <a:t>，</a:t>
                </a:r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比如 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</m:t>
                    </m:r>
                    <m:r>
                      <a:rPr lang="en-US" altLang="zh-CN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 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𝐺𝑒𝑉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 中等质量磁单极子将具有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</m:t>
                    </m:r>
                    <m:r>
                      <a:rPr lang="en-US" altLang="zh-CN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 </m:t>
                    </m:r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𝐺𝑒𝑉</m:t>
                    </m:r>
                    <m:r>
                      <a:rPr lang="zh-CN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400" dirty="0">
                    <a:solidFill>
                      <a:schemeClr val="bg1"/>
                    </a:solidFill>
                    <a:effectLst/>
                    <a:latin typeface=".SF NS"/>
                  </a:rPr>
                  <a:t>的动能，对应洛伦兹因子为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altLang="zh-CN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400" dirty="0">
                  <a:solidFill>
                    <a:srgbClr val="000000"/>
                  </a:solidFill>
                  <a:effectLst/>
                  <a:latin typeface=".SF NS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9FBA6B2-CC48-0A40-8F5F-678CC0B37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23" y="1271103"/>
                <a:ext cx="5803327" cy="4477764"/>
              </a:xfrm>
              <a:prstGeom prst="rect">
                <a:avLst/>
              </a:prstGeom>
              <a:blipFill>
                <a:blip r:embed="rId4"/>
                <a:stretch>
                  <a:fillRect l="-218" r="-3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B75D9807-0B43-E145-AB5F-FD6E3B40857C}"/>
              </a:ext>
            </a:extLst>
          </p:cNvPr>
          <p:cNvCxnSpPr>
            <a:cxnSpLocks/>
          </p:cNvCxnSpPr>
          <p:nvPr/>
        </p:nvCxnSpPr>
        <p:spPr>
          <a:xfrm>
            <a:off x="6439664" y="951635"/>
            <a:ext cx="0" cy="4954729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17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2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53230B-366F-964B-885D-1CEBB9D4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3A4C-62D7-9047-AB84-C8B532696D75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4FCE073-1157-A644-8D6A-15545EB0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1C3AFE-A826-8D45-8A99-EE4BA95B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4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4DFE73-354B-8A41-82B2-4ACD58CA0F67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C0D88F3C-FE1C-B246-BD05-BCB89A570FBD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5136169-F9E7-FC45-A8CC-AC144F68B82D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大气簇射与</a:t>
              </a:r>
              <a:r>
                <a:rPr kumimoji="1" lang="en-US" altLang="zh-CN" dirty="0">
                  <a:solidFill>
                    <a:schemeClr val="bg1"/>
                  </a:solidFill>
                </a:rPr>
                <a:t>LHAASO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EFF6429-3E89-2144-9F3F-B94ECBF2B220}"/>
              </a:ext>
            </a:extLst>
          </p:cNvPr>
          <p:cNvGrpSpPr/>
          <p:nvPr/>
        </p:nvGrpSpPr>
        <p:grpSpPr>
          <a:xfrm>
            <a:off x="231227" y="988136"/>
            <a:ext cx="7259514" cy="4881727"/>
            <a:chOff x="196493" y="905615"/>
            <a:chExt cx="7259514" cy="4881727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D8B7988-B742-9B4E-9498-A5C494E64C2D}"/>
                </a:ext>
              </a:extLst>
            </p:cNvPr>
            <p:cNvGrpSpPr/>
            <p:nvPr/>
          </p:nvGrpSpPr>
          <p:grpSpPr>
            <a:xfrm>
              <a:off x="196493" y="905615"/>
              <a:ext cx="7259513" cy="1276102"/>
              <a:chOff x="3163614" y="589433"/>
              <a:chExt cx="5642664" cy="1276102"/>
            </a:xfrm>
          </p:grpSpPr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BD9AE899-6442-454F-A81A-7588F51F449E}"/>
                  </a:ext>
                </a:extLst>
              </p:cNvPr>
              <p:cNvSpPr/>
              <p:nvPr/>
            </p:nvSpPr>
            <p:spPr>
              <a:xfrm>
                <a:off x="3163614" y="589433"/>
                <a:ext cx="5642664" cy="1276102"/>
              </a:xfrm>
              <a:prstGeom prst="roundRect">
                <a:avLst/>
              </a:prstGeom>
              <a:solidFill>
                <a:srgbClr val="7030A0">
                  <a:alpha val="39000"/>
                </a:srgbClr>
              </a:solidFill>
              <a:ln>
                <a:solidFill>
                  <a:schemeClr val="accent5">
                    <a:shade val="50000"/>
                    <a:alpha val="0"/>
                  </a:schemeClr>
                </a:solidFill>
              </a:ln>
              <a:effectLst>
                <a:outerShdw blurRad="278565" dist="155728" dir="1620000" sx="103000" sy="103000" algn="l" rotWithShape="0">
                  <a:prstClr val="black">
                    <a:alpha val="63000"/>
                  </a:prstClr>
                </a:outerShd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FF75CC4-9688-BB49-8135-57B0AA94955A}"/>
                  </a:ext>
                </a:extLst>
              </p:cNvPr>
              <p:cNvSpPr txBox="1"/>
              <p:nvPr/>
            </p:nvSpPr>
            <p:spPr>
              <a:xfrm>
                <a:off x="3413431" y="644586"/>
                <a:ext cx="5392847" cy="10751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sz="1600" b="1" dirty="0">
                    <a:solidFill>
                      <a:srgbClr val="FA8300"/>
                    </a:solidFill>
                    <a:latin typeface="+mn-ea"/>
                  </a:rPr>
                  <a:t>广延大气簇射</a:t>
                </a:r>
                <a:r>
                  <a:rPr kumimoji="1" lang="en-US" altLang="zh-CN" sz="1600" b="1" dirty="0">
                    <a:solidFill>
                      <a:srgbClr val="FA8300"/>
                    </a:solidFill>
                    <a:latin typeface="+mn-ea"/>
                  </a:rPr>
                  <a:t>(EAS)</a:t>
                </a:r>
                <a:endParaRPr kumimoji="1" lang="en-US" altLang="zh-CN" b="1" dirty="0">
                  <a:solidFill>
                    <a:srgbClr val="FA8300"/>
                  </a:solidFill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dirty="0">
                    <a:solidFill>
                      <a:srgbClr val="00B0F0"/>
                    </a:solidFill>
                    <a:latin typeface="+mn-ea"/>
                  </a:rPr>
                  <a:t>初始入射粒子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+mn-ea"/>
                  </a:rPr>
                  <a:t>(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+mn-ea"/>
                  </a:rPr>
                  <a:t>质子、光子等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+mn-ea"/>
                  </a:rPr>
                  <a:t>)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+mn-ea"/>
                  </a:rPr>
                  <a:t>与大气相互作用，产生级联簇射，在观测平面上得到数以万计的</a:t>
                </a:r>
                <a:r>
                  <a:rPr kumimoji="1" lang="zh-CN" altLang="en-US" sz="1400" dirty="0">
                    <a:solidFill>
                      <a:srgbClr val="00B0F0"/>
                    </a:solidFill>
                    <a:latin typeface="+mn-ea"/>
                  </a:rPr>
                  <a:t>次级粒子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+mn-ea"/>
                  </a:rPr>
                  <a:t>，可能产生</a:t>
                </a:r>
                <a:r>
                  <a:rPr kumimoji="1" lang="zh-CN" altLang="en-US" sz="1400" dirty="0">
                    <a:solidFill>
                      <a:srgbClr val="00B0F0"/>
                    </a:solidFill>
                    <a:latin typeface="+mn-ea"/>
                  </a:rPr>
                  <a:t>显著可观测现象</a:t>
                </a:r>
                <a:endParaRPr kumimoji="1" lang="en-US" altLang="zh-CN" sz="1400" dirty="0">
                  <a:solidFill>
                    <a:srgbClr val="00B0F0"/>
                  </a:solidFill>
                  <a:latin typeface="+mn-ea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1B62F50-92E2-AE4F-939E-C97FF77FEE30}"/>
                </a:ext>
              </a:extLst>
            </p:cNvPr>
            <p:cNvGrpSpPr/>
            <p:nvPr/>
          </p:nvGrpSpPr>
          <p:grpSpPr>
            <a:xfrm>
              <a:off x="196494" y="2329623"/>
              <a:ext cx="7259513" cy="3457719"/>
              <a:chOff x="791407" y="2306210"/>
              <a:chExt cx="8181181" cy="3746225"/>
            </a:xfrm>
          </p:grpSpPr>
          <p:sp>
            <p:nvSpPr>
              <p:cNvPr id="15" name="圆角矩形 14">
                <a:extLst>
                  <a:ext uri="{FF2B5EF4-FFF2-40B4-BE49-F238E27FC236}">
                    <a16:creationId xmlns:a16="http://schemas.microsoft.com/office/drawing/2014/main" id="{5B74FB2D-A19A-574B-8235-9235B7FDE6C6}"/>
                  </a:ext>
                </a:extLst>
              </p:cNvPr>
              <p:cNvSpPr/>
              <p:nvPr/>
            </p:nvSpPr>
            <p:spPr>
              <a:xfrm>
                <a:off x="791407" y="2306210"/>
                <a:ext cx="8181181" cy="3746225"/>
              </a:xfrm>
              <a:prstGeom prst="roundRect">
                <a:avLst/>
              </a:prstGeom>
              <a:solidFill>
                <a:srgbClr val="00B050">
                  <a:alpha val="39000"/>
                </a:srgbClr>
              </a:solidFill>
              <a:ln>
                <a:solidFill>
                  <a:schemeClr val="accent5">
                    <a:shade val="50000"/>
                    <a:alpha val="0"/>
                  </a:schemeClr>
                </a:solidFill>
              </a:ln>
              <a:effectLst>
                <a:outerShdw blurRad="278565" dist="155728" dir="1620000" sx="103000" sy="103000" algn="l" rotWithShape="0">
                  <a:prstClr val="black">
                    <a:alpha val="63000"/>
                  </a:prstClr>
                </a:outerShd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80325FB-6B97-0A44-9FE5-1D61A3432CA1}"/>
                  </a:ext>
                </a:extLst>
              </p:cNvPr>
              <p:cNvSpPr txBox="1"/>
              <p:nvPr/>
            </p:nvSpPr>
            <p:spPr>
              <a:xfrm>
                <a:off x="1153610" y="2408145"/>
                <a:ext cx="7634206" cy="3534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1600" b="1" dirty="0">
                    <a:solidFill>
                      <a:srgbClr val="FA8300"/>
                    </a:solidFill>
                  </a:rPr>
                  <a:t>高海拔宇宙线观测站</a:t>
                </a:r>
                <a:r>
                  <a:rPr lang="en-US" altLang="zh-CN" sz="1600" b="1" dirty="0">
                    <a:solidFill>
                      <a:srgbClr val="FA8300"/>
                    </a:solidFill>
                  </a:rPr>
                  <a:t>(LHAASO)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（</a:t>
                </a:r>
                <a:r>
                  <a:rPr lang="en-US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1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）</a:t>
                </a:r>
                <a:r>
                  <a:rPr lang="en-US" altLang="zh-CN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1</a:t>
                </a:r>
                <a:r>
                  <a:rPr lang="en" altLang="zh-CN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km</a:t>
                </a:r>
                <a:r>
                  <a:rPr lang="en" altLang="zh-CN" sz="1400" b="0" i="0" baseline="30000" dirty="0">
                    <a:solidFill>
                      <a:srgbClr val="00B0F0"/>
                    </a:solidFill>
                    <a:effectLst/>
                    <a:latin typeface="+mn-ea"/>
                  </a:rPr>
                  <a:t>2 </a:t>
                </a:r>
                <a:r>
                  <a:rPr lang="zh-CN" altLang="en-US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电磁探测器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阵列和面积达</a:t>
                </a:r>
                <a:r>
                  <a:rPr lang="en-US" altLang="zh-CN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42000</a:t>
                </a:r>
                <a:r>
                  <a:rPr lang="en" altLang="zh-CN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m</a:t>
                </a:r>
                <a:r>
                  <a:rPr lang="en" altLang="zh-CN" sz="1400" b="0" i="0" baseline="30000" dirty="0">
                    <a:solidFill>
                      <a:srgbClr val="00B0F0"/>
                    </a:solidFill>
                    <a:effectLst/>
                    <a:latin typeface="+mn-ea"/>
                  </a:rPr>
                  <a:t>2 </a:t>
                </a:r>
                <a:r>
                  <a:rPr lang="zh-CN" altLang="en-US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的缪子探测器阵列</a:t>
                </a:r>
                <a:r>
                  <a:rPr lang="zh-CN" altLang="en-US" sz="1400" b="0" i="0" dirty="0">
                    <a:solidFill>
                      <a:srgbClr val="FF0000"/>
                    </a:solidFill>
                    <a:effectLst/>
                    <a:latin typeface="+mn-ea"/>
                  </a:rPr>
                  <a:t>（</a:t>
                </a:r>
                <a:r>
                  <a:rPr lang="en" altLang="zh-CN" sz="1400" b="1" i="0" dirty="0">
                    <a:solidFill>
                      <a:srgbClr val="FF0000"/>
                    </a:solidFill>
                    <a:effectLst/>
                    <a:latin typeface="+mn-ea"/>
                  </a:rPr>
                  <a:t>KM2A</a:t>
                </a:r>
                <a:r>
                  <a:rPr lang="zh-CN" altLang="en" sz="1400" b="0" i="0" dirty="0">
                    <a:solidFill>
                      <a:srgbClr val="FF0000"/>
                    </a:solidFill>
                    <a:effectLst/>
                    <a:latin typeface="+mn-ea"/>
                  </a:rPr>
                  <a:t>）</a:t>
                </a:r>
                <a:endParaRPr lang="en" altLang="zh-CN" sz="1400" b="0" i="0" dirty="0">
                  <a:solidFill>
                    <a:srgbClr val="FF0000"/>
                  </a:solidFill>
                  <a:effectLst/>
                  <a:latin typeface="+mn-ea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（</a:t>
                </a:r>
                <a:r>
                  <a:rPr lang="en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2</a:t>
                </a:r>
                <a:r>
                  <a:rPr lang="zh-CN" altLang="e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）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测量簇射粒子在水中产生的</a:t>
                </a:r>
                <a:r>
                  <a:rPr lang="zh-CN" altLang="en-US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切伦科夫光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的</a:t>
                </a:r>
                <a:r>
                  <a:rPr lang="en-US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78000</a:t>
                </a:r>
                <a:r>
                  <a:rPr lang="en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m</a:t>
                </a:r>
                <a:r>
                  <a:rPr lang="en" altLang="zh-CN" sz="1400" b="0" i="0" baseline="30000" dirty="0">
                    <a:solidFill>
                      <a:schemeClr val="bg1"/>
                    </a:solidFill>
                    <a:effectLst/>
                    <a:latin typeface="+mn-ea"/>
                  </a:rPr>
                  <a:t>2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探测器阵列（</a:t>
                </a:r>
                <a:r>
                  <a:rPr lang="en" altLang="zh-CN" sz="1400" b="1" i="0" dirty="0">
                    <a:solidFill>
                      <a:schemeClr val="bg1"/>
                    </a:solidFill>
                    <a:effectLst/>
                    <a:latin typeface="+mn-ea"/>
                  </a:rPr>
                  <a:t>WCDA</a:t>
                </a:r>
                <a:r>
                  <a:rPr lang="zh-CN" altLang="e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）</a:t>
                </a:r>
                <a:r>
                  <a:rPr lang="en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 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zh-CN" altLang="e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（</a:t>
                </a:r>
                <a:r>
                  <a:rPr lang="en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3</a:t>
                </a:r>
                <a:r>
                  <a:rPr lang="zh-CN" altLang="e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）</a:t>
                </a:r>
                <a:r>
                  <a:rPr lang="en-US" altLang="zh-C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18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台</a:t>
                </a:r>
                <a:r>
                  <a:rPr lang="zh-CN" altLang="en-US" sz="1400" b="0" i="0" dirty="0">
                    <a:solidFill>
                      <a:srgbClr val="00B0F0"/>
                    </a:solidFill>
                    <a:effectLst/>
                    <a:latin typeface="+mn-ea"/>
                  </a:rPr>
                  <a:t>广角切伦科夫望远镜阵列</a:t>
                </a:r>
                <a:r>
                  <a:rPr lang="zh-CN" altLang="en-US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（</a:t>
                </a:r>
                <a:r>
                  <a:rPr lang="en" altLang="zh-CN" sz="1400" b="1" i="0" dirty="0">
                    <a:solidFill>
                      <a:schemeClr val="bg1"/>
                    </a:solidFill>
                    <a:effectLst/>
                    <a:latin typeface="+mn-ea"/>
                  </a:rPr>
                  <a:t>WFCTA</a:t>
                </a:r>
                <a:r>
                  <a:rPr lang="zh-CN" altLang="en" sz="1400" b="0" i="0" dirty="0">
                    <a:solidFill>
                      <a:schemeClr val="bg1"/>
                    </a:solidFill>
                    <a:effectLst/>
                    <a:latin typeface="+mn-ea"/>
                  </a:rPr>
                  <a:t>）</a:t>
                </a:r>
                <a:endParaRPr lang="en-US" altLang="zh-CN" sz="1400" kern="1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r>
                  <a:rPr lang="en-US" altLang="zh-CN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LHAASO</a:t>
                </a:r>
                <a:r>
                  <a:rPr lang="zh-CN" altLang="en-US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是目前世界上：</a:t>
                </a:r>
                <a:endParaRPr lang="en-US" altLang="zh-CN" sz="1400" kern="1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在高能端以最高灵敏度探测伽马射线</a:t>
                </a:r>
                <a:endParaRPr lang="en-US" altLang="zh-CN" sz="1400" kern="1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TeV</a:t>
                </a:r>
                <a:r>
                  <a:rPr lang="zh-CN" altLang="en-US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能段的伽马射线源有最强的巡天扫描搜索能力</a:t>
                </a:r>
                <a:endParaRPr lang="en-US" altLang="zh-CN" sz="1400" kern="1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kern="1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对宇宙线的能谱测量将覆盖最宽广的能量范围</a:t>
                </a:r>
                <a:endParaRPr lang="en-US" altLang="zh-CN" sz="1400" kern="1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  <a:p>
                <a:endParaRPr lang="en-US" altLang="zh-CN" sz="1400" b="1" kern="100" dirty="0">
                  <a:solidFill>
                    <a:schemeClr val="bg1"/>
                  </a:solidFill>
                  <a:effectLst/>
                  <a:latin typeface="+mn-ea"/>
                  <a:cs typeface="楷体_GB2312"/>
                </a:endParaRPr>
              </a:p>
              <a:p>
                <a:r>
                  <a:rPr lang="zh-CN" altLang="en-US" sz="1400" b="1" kern="100" dirty="0">
                    <a:solidFill>
                      <a:srgbClr val="00B0F0"/>
                    </a:solidFill>
                    <a:effectLst/>
                    <a:latin typeface="+mn-ea"/>
                    <a:cs typeface="楷体_GB2312"/>
                  </a:rPr>
                  <a:t>利用</a:t>
                </a:r>
                <a:r>
                  <a:rPr lang="zh-CN" altLang="zh-CN" sz="1400" b="1" kern="100" dirty="0">
                    <a:solidFill>
                      <a:srgbClr val="00B0F0"/>
                    </a:solidFill>
                    <a:effectLst/>
                    <a:latin typeface="+mn-ea"/>
                    <a:cs typeface="楷体_GB2312"/>
                  </a:rPr>
                  <a:t>高灵敏度、高时间分辨率和大视场</a:t>
                </a:r>
                <a:r>
                  <a:rPr lang="zh-CN" altLang="zh-CN" sz="1400" kern="100" dirty="0">
                    <a:solidFill>
                      <a:schemeClr val="bg1"/>
                    </a:solidFill>
                    <a:effectLst/>
                    <a:latin typeface="+mn-ea"/>
                    <a:cs typeface="楷体_GB2312"/>
                  </a:rPr>
                  <a:t>等优势，能对</a:t>
                </a:r>
                <a:r>
                  <a:rPr lang="zh-CN" altLang="zh-CN" sz="1400" kern="100" dirty="0">
                    <a:solidFill>
                      <a:srgbClr val="00B0F0"/>
                    </a:solidFill>
                    <a:effectLst/>
                    <a:latin typeface="+mn-ea"/>
                    <a:cs typeface="楷体_GB2312"/>
                  </a:rPr>
                  <a:t>宇宙射线</a:t>
                </a:r>
                <a:r>
                  <a:rPr lang="zh-CN" altLang="zh-CN" sz="1400" kern="100" dirty="0">
                    <a:solidFill>
                      <a:schemeClr val="bg1"/>
                    </a:solidFill>
                    <a:effectLst/>
                    <a:latin typeface="+mn-ea"/>
                    <a:cs typeface="楷体_GB2312"/>
                  </a:rPr>
                  <a:t>全方位观测</a:t>
                </a:r>
                <a:r>
                  <a:rPr lang="zh-CN" altLang="en-US" sz="1400" kern="100" dirty="0">
                    <a:solidFill>
                      <a:schemeClr val="bg1"/>
                    </a:solidFill>
                    <a:effectLst/>
                    <a:latin typeface="+mn-ea"/>
                    <a:cs typeface="楷体_GB2312"/>
                  </a:rPr>
                  <a:t>，</a:t>
                </a:r>
                <a:r>
                  <a:rPr kumimoji="1" lang="zh-CN" altLang="en-US" sz="1400" kern="100" dirty="0">
                    <a:solidFill>
                      <a:schemeClr val="bg1"/>
                    </a:solidFill>
                    <a:effectLst/>
                    <a:latin typeface="+mn-ea"/>
                    <a:cs typeface="楷体_GB2312"/>
                  </a:rPr>
                  <a:t>也可借助</a:t>
                </a:r>
                <a:r>
                  <a:rPr kumimoji="1" lang="en-US" altLang="zh-CN" sz="1400" dirty="0">
                    <a:solidFill>
                      <a:schemeClr val="bg1"/>
                    </a:solidFill>
                    <a:latin typeface="+mn-ea"/>
                  </a:rPr>
                  <a:t>LHAASO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+mn-ea"/>
                  </a:rPr>
                  <a:t>实验的探测阵列去有效寻找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+mn-ea"/>
                  </a:rPr>
                  <a:t>磁单极子引起的簇射</a:t>
                </a:r>
                <a:endParaRPr lang="en" altLang="zh-CN" sz="1600" b="0" i="0" dirty="0">
                  <a:solidFill>
                    <a:srgbClr val="000000"/>
                  </a:solidFill>
                  <a:effectLst/>
                  <a:latin typeface="+mn-ea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C1A2C40-5356-4249-9016-77FCFEDBD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0"/>
          <a:stretch/>
        </p:blipFill>
        <p:spPr>
          <a:xfrm>
            <a:off x="7627381" y="1318195"/>
            <a:ext cx="4333391" cy="2919207"/>
          </a:xfrm>
          <a:prstGeom prst="rect">
            <a:avLst/>
          </a:prstGeom>
          <a:effectLst>
            <a:glow>
              <a:schemeClr val="accent4">
                <a:alpha val="21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12754" stA="58000" endPos="69000" dist="130478" dir="5400000" sy="-100000" algn="bl" rotWithShape="0"/>
            <a:softEdge rad="139700"/>
          </a:effectLst>
          <a:scene3d>
            <a:camera prst="orthographicFront"/>
            <a:lightRig rig="morning" dir="t"/>
          </a:scene3d>
        </p:spPr>
      </p:pic>
    </p:spTree>
    <p:extLst>
      <p:ext uri="{BB962C8B-B14F-4D97-AF65-F5344CB8AC3E}">
        <p14:creationId xmlns:p14="http://schemas.microsoft.com/office/powerpoint/2010/main" val="201500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F987FC-4AF9-DB44-8618-B2B7492C1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7" t="3185" r="7735" b="20265"/>
          <a:stretch/>
        </p:blipFill>
        <p:spPr>
          <a:xfrm>
            <a:off x="5104991" y="951903"/>
            <a:ext cx="3107972" cy="2273202"/>
          </a:xfrm>
          <a:prstGeom prst="rect">
            <a:avLst/>
          </a:prstGeom>
          <a:effectLst>
            <a:glow rad="254000">
              <a:schemeClr val="bg1"/>
            </a:glow>
            <a:softEdge rad="25400"/>
          </a:effectLst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549698-AA51-3040-8DD7-945A30A5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3040-F921-9E47-BE4D-80B1EE5F731A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064326-99DF-F94C-AFD8-9066079E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12BD49-7FD6-A748-9919-A0D5B45B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5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ECEA6D8-4550-1949-B470-3CF8A8B225A0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08D8DEB0-9D4C-8445-A1CD-B059668D0C4C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20CA28F-291A-DF4D-A40A-E67ACA966668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磁单极子簇射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F281E7B-AB6A-8543-92C3-476B06BFFF16}"/>
                  </a:ext>
                </a:extLst>
              </p:cNvPr>
              <p:cNvSpPr txBox="1"/>
              <p:nvPr/>
            </p:nvSpPr>
            <p:spPr>
              <a:xfrm>
                <a:off x="4982259" y="4039105"/>
                <a:ext cx="11208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600" b="1" dirty="0">
                    <a:solidFill>
                      <a:srgbClr val="FF0000"/>
                    </a:solidFill>
                  </a:rPr>
                  <a:t>只与</a:t>
                </a:r>
                <a14:m>
                  <m:oMath xmlns:m="http://schemas.openxmlformats.org/officeDocument/2006/math">
                    <m:r>
                      <a:rPr kumimoji="1" lang="zh-CN" altLang="en-US" sz="1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kumimoji="1" lang="zh-CN" altLang="en-US" sz="1600" b="1" dirty="0">
                    <a:solidFill>
                      <a:srgbClr val="FF0000"/>
                    </a:solidFill>
                  </a:rPr>
                  <a:t>有关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F281E7B-AB6A-8543-92C3-476B06BF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259" y="4039105"/>
                <a:ext cx="1120820" cy="338554"/>
              </a:xfrm>
              <a:prstGeom prst="rect">
                <a:avLst/>
              </a:prstGeom>
              <a:blipFill>
                <a:blip r:embed="rId3"/>
                <a:stretch>
                  <a:fillRect l="-3371" t="-7407" r="-2247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BBA278B9-3DEC-DC46-9EA3-D2C7BE594F64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 flipH="1">
            <a:off x="5542669" y="3225105"/>
            <a:ext cx="1116308" cy="814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BB0F0FF4-7ADE-1646-B912-C66C418AA04E}"/>
              </a:ext>
            </a:extLst>
          </p:cNvPr>
          <p:cNvCxnSpPr>
            <a:cxnSpLocks/>
            <a:stCxn id="64" idx="3"/>
            <a:endCxn id="15" idx="0"/>
          </p:cNvCxnSpPr>
          <p:nvPr/>
        </p:nvCxnSpPr>
        <p:spPr>
          <a:xfrm>
            <a:off x="4896622" y="3201901"/>
            <a:ext cx="646047" cy="83720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457D4E1-D7F0-E045-9011-7FAB0EE3524B}"/>
              </a:ext>
            </a:extLst>
          </p:cNvPr>
          <p:cNvGrpSpPr/>
          <p:nvPr/>
        </p:nvGrpSpPr>
        <p:grpSpPr>
          <a:xfrm>
            <a:off x="8588715" y="204697"/>
            <a:ext cx="2923215" cy="2997203"/>
            <a:chOff x="7751343" y="633341"/>
            <a:chExt cx="3163201" cy="3243263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2C761D88-18F8-8640-AC76-7346668B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1343" y="1396563"/>
              <a:ext cx="3163201" cy="2480041"/>
            </a:xfrm>
            <a:prstGeom prst="rect">
              <a:avLst/>
            </a:prstGeom>
            <a:effectLst>
              <a:glow rad="254000">
                <a:schemeClr val="bg1"/>
              </a:glow>
              <a:softEdge rad="25400"/>
            </a:effectLst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4397307-6A3D-4C48-A2B2-596130112C97}"/>
                </a:ext>
              </a:extLst>
            </p:cNvPr>
            <p:cNvSpPr txBox="1"/>
            <p:nvPr/>
          </p:nvSpPr>
          <p:spPr>
            <a:xfrm>
              <a:off x="7751343" y="633341"/>
              <a:ext cx="2231048" cy="632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</a:rPr>
                <a:t>磁单极子</a:t>
              </a:r>
              <a:r>
                <a:rPr kumimoji="1" lang="zh-CN" altLang="en-US" sz="1600" b="1" dirty="0">
                  <a:solidFill>
                    <a:srgbClr val="FF0000"/>
                  </a:solidFill>
                </a:rPr>
                <a:t>纵向发展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：</a:t>
              </a:r>
              <a:endParaRPr kumimoji="1" lang="en-US" altLang="zh-CN" sz="1600" dirty="0">
                <a:solidFill>
                  <a:schemeClr val="bg1"/>
                </a:solidFill>
              </a:endParaRPr>
            </a:p>
            <a:p>
              <a:r>
                <a:rPr kumimoji="1" lang="zh-CN" altLang="en-US" sz="1600" dirty="0">
                  <a:solidFill>
                    <a:schemeClr val="bg1"/>
                  </a:solidFill>
                </a:rPr>
                <a:t>电磁粒子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(EM)+Muon</a:t>
              </a:r>
              <a:endParaRPr kumimoji="1"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F71B7E7-5CC5-8F45-9473-A360EABFB5F0}"/>
              </a:ext>
            </a:extLst>
          </p:cNvPr>
          <p:cNvGrpSpPr/>
          <p:nvPr/>
        </p:nvGrpSpPr>
        <p:grpSpPr>
          <a:xfrm>
            <a:off x="6581108" y="3656101"/>
            <a:ext cx="5051315" cy="2424630"/>
            <a:chOff x="5968064" y="3644377"/>
            <a:chExt cx="5443064" cy="2612670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ED2B9237-1203-1B4C-808E-C61D5A7C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8064" y="4097154"/>
              <a:ext cx="2656489" cy="2159893"/>
            </a:xfrm>
            <a:prstGeom prst="rect">
              <a:avLst/>
            </a:prstGeom>
            <a:effectLst>
              <a:glow rad="127000">
                <a:schemeClr val="bg1"/>
              </a:glow>
              <a:softEdge rad="25400"/>
            </a:effectLst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7FDB44E-6D96-F347-BD06-9725D83C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7310" y="4107371"/>
              <a:ext cx="2713818" cy="2149676"/>
            </a:xfrm>
            <a:prstGeom prst="rect">
              <a:avLst/>
            </a:prstGeom>
            <a:effectLst>
              <a:glow rad="127000">
                <a:schemeClr val="bg1"/>
              </a:glow>
              <a:softEdge rad="25400"/>
            </a:effectLst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F0EA594-530F-1F48-ABD1-802CE99BCD6C}"/>
                </a:ext>
              </a:extLst>
            </p:cNvPr>
            <p:cNvSpPr txBox="1"/>
            <p:nvPr/>
          </p:nvSpPr>
          <p:spPr>
            <a:xfrm>
              <a:off x="6492076" y="3644377"/>
              <a:ext cx="4600204" cy="36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srgbClr val="FF0000"/>
                  </a:solidFill>
                </a:rPr>
                <a:t>横向分布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：探测平面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EM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和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Muon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大致落点展示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9C534EBC-FFF1-B34F-AD13-323D6ACC44BA}"/>
              </a:ext>
            </a:extLst>
          </p:cNvPr>
          <p:cNvGrpSpPr/>
          <p:nvPr/>
        </p:nvGrpSpPr>
        <p:grpSpPr>
          <a:xfrm>
            <a:off x="2386763" y="5485697"/>
            <a:ext cx="3432132" cy="833079"/>
            <a:chOff x="1741869" y="5289613"/>
            <a:chExt cx="3432132" cy="833079"/>
          </a:xfrm>
        </p:grpSpPr>
        <p:sp>
          <p:nvSpPr>
            <p:cNvPr id="57" name="圆角矩形 56">
              <a:extLst>
                <a:ext uri="{FF2B5EF4-FFF2-40B4-BE49-F238E27FC236}">
                  <a16:creationId xmlns:a16="http://schemas.microsoft.com/office/drawing/2014/main" id="{091507C6-C7FC-2544-9BE0-BB65D649010E}"/>
                </a:ext>
              </a:extLst>
            </p:cNvPr>
            <p:cNvSpPr/>
            <p:nvPr/>
          </p:nvSpPr>
          <p:spPr>
            <a:xfrm>
              <a:off x="1741869" y="5289613"/>
              <a:ext cx="3432132" cy="83307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77476"/>
              </a:schemeClr>
            </a:solidFill>
            <a:ln>
              <a:noFill/>
            </a:ln>
            <a:effectLst>
              <a:outerShdw blurRad="210967" dist="145908" dir="1200000" sx="103665" sy="103665" algn="tl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F096CB9-BA09-DF42-9338-79EA26FD5573}"/>
                </a:ext>
              </a:extLst>
            </p:cNvPr>
            <p:cNvSpPr txBox="1"/>
            <p:nvPr/>
          </p:nvSpPr>
          <p:spPr>
            <a:xfrm>
              <a:off x="1889418" y="5404498"/>
              <a:ext cx="2710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</a:rPr>
                <a:t>簇射模拟程序：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CORSIKA</a:t>
              </a:r>
            </a:p>
            <a:p>
              <a:r>
                <a:rPr kumimoji="1" lang="zh-CN" altLang="en-US" sz="1600" dirty="0">
                  <a:solidFill>
                    <a:schemeClr val="bg1"/>
                  </a:solidFill>
                </a:rPr>
                <a:t>强作用模型：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EPOS+gheisha</a:t>
              </a:r>
              <a:endParaRPr kumimoji="1"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右弧形箭头 55">
            <a:extLst>
              <a:ext uri="{FF2B5EF4-FFF2-40B4-BE49-F238E27FC236}">
                <a16:creationId xmlns:a16="http://schemas.microsoft.com/office/drawing/2014/main" id="{603E4482-041F-7241-AC9A-EAC98B4E8C85}"/>
              </a:ext>
            </a:extLst>
          </p:cNvPr>
          <p:cNvSpPr/>
          <p:nvPr/>
        </p:nvSpPr>
        <p:spPr>
          <a:xfrm>
            <a:off x="758153" y="5337384"/>
            <a:ext cx="1232879" cy="874365"/>
          </a:xfrm>
          <a:custGeom>
            <a:avLst/>
            <a:gdLst>
              <a:gd name="connsiteX0" fmla="*/ 0 w 1232879"/>
              <a:gd name="connsiteY0" fmla="*/ 258025 h 874365"/>
              <a:gd name="connsiteX1" fmla="*/ 733914 w 1232879"/>
              <a:gd name="connsiteY1" fmla="*/ 493974 h 874365"/>
              <a:gd name="connsiteX2" fmla="*/ 733914 w 1232879"/>
              <a:gd name="connsiteY2" fmla="*/ 415107 h 874365"/>
              <a:gd name="connsiteX3" fmla="*/ 1232879 w 1232879"/>
              <a:gd name="connsiteY3" fmla="*/ 655774 h 874365"/>
              <a:gd name="connsiteX4" fmla="*/ 733914 w 1232879"/>
              <a:gd name="connsiteY4" fmla="*/ 852289 h 874365"/>
              <a:gd name="connsiteX5" fmla="*/ 733914 w 1232879"/>
              <a:gd name="connsiteY5" fmla="*/ 773421 h 874365"/>
              <a:gd name="connsiteX6" fmla="*/ 0 w 1232879"/>
              <a:gd name="connsiteY6" fmla="*/ 537472 h 874365"/>
              <a:gd name="connsiteX7" fmla="*/ 0 w 1232879"/>
              <a:gd name="connsiteY7" fmla="*/ 258025 h 874365"/>
              <a:gd name="connsiteX0" fmla="*/ 1232879 w 1232879"/>
              <a:gd name="connsiteY0" fmla="*/ 279447 h 874365"/>
              <a:gd name="connsiteX1" fmla="*/ 196406 w 1232879"/>
              <a:gd name="connsiteY1" fmla="*/ 397749 h 874365"/>
              <a:gd name="connsiteX2" fmla="*/ 945847 w 1232879"/>
              <a:gd name="connsiteY2" fmla="*/ 7091 h 874365"/>
              <a:gd name="connsiteX3" fmla="*/ 1232879 w 1232879"/>
              <a:gd name="connsiteY3" fmla="*/ 1 h 874365"/>
              <a:gd name="connsiteX4" fmla="*/ 1232879 w 1232879"/>
              <a:gd name="connsiteY4" fmla="*/ 279447 h 874365"/>
              <a:gd name="connsiteX0" fmla="*/ 0 w 1232879"/>
              <a:gd name="connsiteY0" fmla="*/ 258025 h 874365"/>
              <a:gd name="connsiteX1" fmla="*/ 733914 w 1232879"/>
              <a:gd name="connsiteY1" fmla="*/ 493974 h 874365"/>
              <a:gd name="connsiteX2" fmla="*/ 733914 w 1232879"/>
              <a:gd name="connsiteY2" fmla="*/ 415107 h 874365"/>
              <a:gd name="connsiteX3" fmla="*/ 1232879 w 1232879"/>
              <a:gd name="connsiteY3" fmla="*/ 655774 h 874365"/>
              <a:gd name="connsiteX4" fmla="*/ 733914 w 1232879"/>
              <a:gd name="connsiteY4" fmla="*/ 852289 h 874365"/>
              <a:gd name="connsiteX5" fmla="*/ 733914 w 1232879"/>
              <a:gd name="connsiteY5" fmla="*/ 773421 h 874365"/>
              <a:gd name="connsiteX6" fmla="*/ 0 w 1232879"/>
              <a:gd name="connsiteY6" fmla="*/ 537472 h 874365"/>
              <a:gd name="connsiteX7" fmla="*/ 0 w 1232879"/>
              <a:gd name="connsiteY7" fmla="*/ 258025 h 874365"/>
              <a:gd name="connsiteX8" fmla="*/ 1232879 w 1232879"/>
              <a:gd name="connsiteY8" fmla="*/ 0 h 874365"/>
              <a:gd name="connsiteX9" fmla="*/ 1232879 w 1232879"/>
              <a:gd name="connsiteY9" fmla="*/ 279447 h 874365"/>
              <a:gd name="connsiteX10" fmla="*/ 196406 w 1232879"/>
              <a:gd name="connsiteY10" fmla="*/ 397749 h 87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2879" h="874365" stroke="0" extrusionOk="0">
                <a:moveTo>
                  <a:pt x="0" y="258025"/>
                </a:moveTo>
                <a:cubicBezTo>
                  <a:pt x="-6683" y="356017"/>
                  <a:pt x="250027" y="466802"/>
                  <a:pt x="733914" y="493974"/>
                </a:cubicBezTo>
                <a:cubicBezTo>
                  <a:pt x="740580" y="474305"/>
                  <a:pt x="730618" y="430785"/>
                  <a:pt x="733914" y="415107"/>
                </a:cubicBezTo>
                <a:cubicBezTo>
                  <a:pt x="768888" y="472687"/>
                  <a:pt x="1173364" y="591104"/>
                  <a:pt x="1232879" y="655774"/>
                </a:cubicBezTo>
                <a:cubicBezTo>
                  <a:pt x="995746" y="723990"/>
                  <a:pt x="957536" y="804583"/>
                  <a:pt x="733914" y="852289"/>
                </a:cubicBezTo>
                <a:cubicBezTo>
                  <a:pt x="730332" y="833950"/>
                  <a:pt x="733394" y="798616"/>
                  <a:pt x="733914" y="773421"/>
                </a:cubicBezTo>
                <a:cubicBezTo>
                  <a:pt x="270634" y="729474"/>
                  <a:pt x="-8826" y="647895"/>
                  <a:pt x="0" y="537472"/>
                </a:cubicBezTo>
                <a:cubicBezTo>
                  <a:pt x="-19560" y="422567"/>
                  <a:pt x="12464" y="349884"/>
                  <a:pt x="0" y="258025"/>
                </a:cubicBezTo>
                <a:close/>
              </a:path>
              <a:path w="1232879" h="874365" fill="darkenLess" stroke="0" extrusionOk="0">
                <a:moveTo>
                  <a:pt x="1232879" y="279447"/>
                </a:moveTo>
                <a:cubicBezTo>
                  <a:pt x="835648" y="291697"/>
                  <a:pt x="461953" y="333287"/>
                  <a:pt x="196406" y="397749"/>
                </a:cubicBezTo>
                <a:cubicBezTo>
                  <a:pt x="-289524" y="244085"/>
                  <a:pt x="136596" y="62369"/>
                  <a:pt x="945847" y="7091"/>
                </a:cubicBezTo>
                <a:cubicBezTo>
                  <a:pt x="1047780" y="14163"/>
                  <a:pt x="1137946" y="18037"/>
                  <a:pt x="1232879" y="1"/>
                </a:cubicBezTo>
                <a:cubicBezTo>
                  <a:pt x="1209592" y="110909"/>
                  <a:pt x="1216464" y="224680"/>
                  <a:pt x="1232879" y="279447"/>
                </a:cubicBezTo>
                <a:close/>
              </a:path>
              <a:path w="1232879" h="874365" fill="none" extrusionOk="0">
                <a:moveTo>
                  <a:pt x="0" y="258025"/>
                </a:moveTo>
                <a:cubicBezTo>
                  <a:pt x="-21968" y="404239"/>
                  <a:pt x="261448" y="417758"/>
                  <a:pt x="733914" y="493974"/>
                </a:cubicBezTo>
                <a:cubicBezTo>
                  <a:pt x="734201" y="476667"/>
                  <a:pt x="731371" y="428812"/>
                  <a:pt x="733914" y="415107"/>
                </a:cubicBezTo>
                <a:cubicBezTo>
                  <a:pt x="987179" y="517268"/>
                  <a:pt x="986476" y="545173"/>
                  <a:pt x="1232879" y="655774"/>
                </a:cubicBezTo>
                <a:cubicBezTo>
                  <a:pt x="1155643" y="656559"/>
                  <a:pt x="941295" y="759074"/>
                  <a:pt x="733914" y="852289"/>
                </a:cubicBezTo>
                <a:cubicBezTo>
                  <a:pt x="729160" y="822653"/>
                  <a:pt x="739309" y="795930"/>
                  <a:pt x="733914" y="773421"/>
                </a:cubicBezTo>
                <a:cubicBezTo>
                  <a:pt x="268819" y="724840"/>
                  <a:pt x="5045" y="634625"/>
                  <a:pt x="0" y="537472"/>
                </a:cubicBezTo>
                <a:cubicBezTo>
                  <a:pt x="6542" y="498781"/>
                  <a:pt x="24543" y="386612"/>
                  <a:pt x="0" y="258025"/>
                </a:cubicBezTo>
                <a:cubicBezTo>
                  <a:pt x="104259" y="94832"/>
                  <a:pt x="524855" y="101501"/>
                  <a:pt x="1232879" y="0"/>
                </a:cubicBezTo>
                <a:cubicBezTo>
                  <a:pt x="1233637" y="30212"/>
                  <a:pt x="1208044" y="175511"/>
                  <a:pt x="1232879" y="279447"/>
                </a:cubicBezTo>
                <a:cubicBezTo>
                  <a:pt x="842492" y="280360"/>
                  <a:pt x="428814" y="329661"/>
                  <a:pt x="196406" y="397749"/>
                </a:cubicBezTo>
              </a:path>
              <a:path w="1232879" h="874365" fill="none" stroke="0" extrusionOk="0">
                <a:moveTo>
                  <a:pt x="0" y="258025"/>
                </a:moveTo>
                <a:cubicBezTo>
                  <a:pt x="30943" y="333046"/>
                  <a:pt x="300226" y="393932"/>
                  <a:pt x="733914" y="493974"/>
                </a:cubicBezTo>
                <a:cubicBezTo>
                  <a:pt x="732474" y="479843"/>
                  <a:pt x="737909" y="436239"/>
                  <a:pt x="733914" y="415107"/>
                </a:cubicBezTo>
                <a:cubicBezTo>
                  <a:pt x="779206" y="468161"/>
                  <a:pt x="1104080" y="571966"/>
                  <a:pt x="1232879" y="655774"/>
                </a:cubicBezTo>
                <a:cubicBezTo>
                  <a:pt x="1157981" y="728665"/>
                  <a:pt x="852504" y="775673"/>
                  <a:pt x="733914" y="852289"/>
                </a:cubicBezTo>
                <a:cubicBezTo>
                  <a:pt x="733797" y="823187"/>
                  <a:pt x="732116" y="782722"/>
                  <a:pt x="733914" y="773421"/>
                </a:cubicBezTo>
                <a:cubicBezTo>
                  <a:pt x="287464" y="738723"/>
                  <a:pt x="10549" y="633329"/>
                  <a:pt x="0" y="537472"/>
                </a:cubicBezTo>
                <a:cubicBezTo>
                  <a:pt x="3899" y="412914"/>
                  <a:pt x="-23275" y="338915"/>
                  <a:pt x="0" y="258025"/>
                </a:cubicBezTo>
                <a:cubicBezTo>
                  <a:pt x="22636" y="160342"/>
                  <a:pt x="544897" y="3735"/>
                  <a:pt x="1232879" y="0"/>
                </a:cubicBezTo>
                <a:cubicBezTo>
                  <a:pt x="1216765" y="87788"/>
                  <a:pt x="1240691" y="176602"/>
                  <a:pt x="1232879" y="279447"/>
                </a:cubicBezTo>
                <a:cubicBezTo>
                  <a:pt x="819133" y="284067"/>
                  <a:pt x="419201" y="336563"/>
                  <a:pt x="196406" y="397749"/>
                </a:cubicBezTo>
              </a:path>
            </a:pathLst>
          </a:custGeom>
          <a:solidFill>
            <a:schemeClr val="accent4">
              <a:alpha val="72938"/>
            </a:schemeClr>
          </a:solidFill>
          <a:ln cap="rnd">
            <a:solidFill>
              <a:schemeClr val="accent4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urvedRightArrow">
                    <a:avLst>
                      <a:gd name="adj1" fmla="val 31960"/>
                      <a:gd name="adj2" fmla="val 50000"/>
                      <a:gd name="adj3" fmla="val 5706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1B4DA07-B52F-E747-922A-7DD1D6E8F067}"/>
              </a:ext>
            </a:extLst>
          </p:cNvPr>
          <p:cNvGrpSpPr/>
          <p:nvPr/>
        </p:nvGrpSpPr>
        <p:grpSpPr>
          <a:xfrm>
            <a:off x="351208" y="826329"/>
            <a:ext cx="4545414" cy="4455379"/>
            <a:chOff x="33261" y="712375"/>
            <a:chExt cx="4545414" cy="4455379"/>
          </a:xfrm>
        </p:grpSpPr>
        <p:sp>
          <p:nvSpPr>
            <p:cNvPr id="70" name="圆角矩形 69">
              <a:extLst>
                <a:ext uri="{FF2B5EF4-FFF2-40B4-BE49-F238E27FC236}">
                  <a16:creationId xmlns:a16="http://schemas.microsoft.com/office/drawing/2014/main" id="{A11ECB3C-65AB-3949-9A8A-E43CE5ED3513}"/>
                </a:ext>
              </a:extLst>
            </p:cNvPr>
            <p:cNvSpPr/>
            <p:nvPr/>
          </p:nvSpPr>
          <p:spPr>
            <a:xfrm>
              <a:off x="33261" y="712375"/>
              <a:ext cx="4528379" cy="4455379"/>
            </a:xfrm>
            <a:prstGeom prst="roundRect">
              <a:avLst/>
            </a:prstGeom>
            <a:solidFill>
              <a:srgbClr val="FF0000">
                <a:alpha val="3896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D5046A7-BABB-DD4E-AF28-587490F4BAAC}"/>
                </a:ext>
              </a:extLst>
            </p:cNvPr>
            <p:cNvSpPr txBox="1"/>
            <p:nvPr/>
          </p:nvSpPr>
          <p:spPr>
            <a:xfrm>
              <a:off x="306946" y="863677"/>
              <a:ext cx="3262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srgbClr val="FF0000"/>
                  </a:solidFill>
                </a:rPr>
                <a:t>磁单极子与物质作用（如右图）：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A08C7202-093A-9244-955A-9CEFE798920F}"/>
                    </a:ext>
                  </a:extLst>
                </p:cNvPr>
                <p:cNvSpPr txBox="1"/>
                <p:nvPr/>
              </p:nvSpPr>
              <p:spPr>
                <a:xfrm>
                  <a:off x="241630" y="1175500"/>
                  <a:ext cx="4337045" cy="38248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dirty="0">
                      <a:solidFill>
                        <a:schemeClr val="bg1"/>
                      </a:solidFill>
                      <a:effectLst/>
                      <a:ea typeface="Cambria Math" panose="02040503050406030204" pitchFamily="18" charset="0"/>
                    </a:rPr>
                    <a:t> </a:t>
                  </a:r>
                  <a:r>
                    <a:rPr lang="zh-CN" altLang="en-US" sz="1600" dirty="0">
                      <a:solidFill>
                        <a:schemeClr val="accent4"/>
                      </a:solidFill>
                      <a:effectLst/>
                      <a:latin typeface="+mn-ea"/>
                    </a:rPr>
                    <a:t>辐射能损</a:t>
                  </a:r>
                  <a:r>
                    <a:rPr lang="zh-CN" altLang="en-US" sz="1600" dirty="0">
                      <a:solidFill>
                        <a:schemeClr val="accent4"/>
                      </a:solidFill>
                      <a:latin typeface="Cambria Math" panose="02040503050406030204" pitchFamily="18" charset="0"/>
                    </a:rPr>
                    <a:t>：</a:t>
                  </a:r>
                  <a:endParaRPr lang="en-US" altLang="zh-CN" sz="1600" dirty="0">
                    <a:solidFill>
                      <a:schemeClr val="accent4"/>
                    </a:solidFill>
                    <a:effectLst/>
                    <a:ea typeface="Cambria Math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600" dirty="0">
                      <a:solidFill>
                        <a:schemeClr val="bg1"/>
                      </a:solidFill>
                      <a:effectLst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≃−</m:t>
                      </m:r>
                      <m:f>
                        <m:f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zh-CN" altLang="zh-CN" sz="16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  <m:sup>
                          <m:r>
                            <a:rPr lang="en-US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</m:t>
                          </m:r>
                          <m:r>
                            <a:rPr lang="zh-CN" altLang="en-US" sz="16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𝑙</m:t>
                      </m:r>
                      <m:func>
                        <m:funcPr>
                          <m:ctrlP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</m:func>
                    </m:oMath>
                  </a14:m>
                  <a:endParaRPr lang="en-US" altLang="zh-CN" sz="1600" dirty="0">
                    <a:solidFill>
                      <a:schemeClr val="bg1"/>
                    </a:solidFill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600" dirty="0">
                      <a:solidFill>
                        <a:schemeClr val="accent4"/>
                      </a:solidFill>
                      <a:effectLst/>
                      <a:latin typeface="+mn-ea"/>
                    </a:rPr>
                    <a:t>对产生：</a:t>
                  </a:r>
                  <a:endParaRPr lang="en-US" altLang="zh-CN" sz="1600" dirty="0">
                    <a:solidFill>
                      <a:schemeClr val="accent4"/>
                    </a:solidFill>
                    <a:effectLst/>
                    <a:latin typeface="+mn-ea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𝑝𝑎𝑖𝑟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≃−</m:t>
                      </m:r>
                      <m:f>
                        <m:f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19</m:t>
                          </m:r>
                          <m:r>
                            <a:rPr lang="en-US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f>
                        <m:f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[(1−</m:t>
                      </m:r>
                      <m:sSub>
                        <m:sSub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6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altLang="zh-CN" sz="16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zh-CN" altLang="zh-CN" sz="16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endParaRPr lang="en-US" altLang="zh-CN" sz="16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600" dirty="0">
                      <a:solidFill>
                        <a:schemeClr val="accent4"/>
                      </a:solidFill>
                    </a:rPr>
                    <a:t>光核作用：</a:t>
                  </a:r>
                  <a:endParaRPr lang="en-US" altLang="zh-CN" sz="1600" dirty="0">
                    <a:solidFill>
                      <a:schemeClr val="accent4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1.28</m:t>
                          </m:r>
                        </m:sup>
                      </m:sSup>
                    </m:oMath>
                  </a14:m>
                  <a:r>
                    <a:rPr lang="zh-CN" altLang="zh-CN" sz="16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endParaRPr lang="en-US" altLang="zh-CN" sz="1600" dirty="0">
                    <a:solidFill>
                      <a:schemeClr val="bg1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600" dirty="0">
                      <a:solidFill>
                        <a:schemeClr val="accent4"/>
                      </a:solidFill>
                    </a:rPr>
                    <a:t>电离能损：</a:t>
                  </a:r>
                  <a:endParaRPr lang="en-US" altLang="zh-CN" sz="1600" dirty="0">
                    <a:solidFill>
                      <a:schemeClr val="accent4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zh-CN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r>
                            <a:rPr lang="en-US" altLang="zh-CN" sz="1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6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zh-CN" sz="160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zh-CN" alt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6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altLang="zh-CN" sz="16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1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zh-CN" altLang="zh-CN" sz="1600" dirty="0">
                      <a:solidFill>
                        <a:schemeClr val="bg1"/>
                      </a:solidFill>
                      <a:effectLst/>
                    </a:rPr>
                    <a:t>  </a:t>
                  </a:r>
                  <a:endParaRPr lang="zh-CN" altLang="en-US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A08C7202-093A-9244-955A-9CEFE7989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630" y="1175500"/>
                  <a:ext cx="4337045" cy="3824893"/>
                </a:xfrm>
                <a:prstGeom prst="rect">
                  <a:avLst/>
                </a:prstGeom>
                <a:blipFill>
                  <a:blip r:embed="rId7"/>
                  <a:stretch>
                    <a:fillRect l="-877" b="-3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3775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>
            <a:extLst>
              <a:ext uri="{FF2B5EF4-FFF2-40B4-BE49-F238E27FC236}">
                <a16:creationId xmlns:a16="http://schemas.microsoft.com/office/drawing/2014/main" id="{A1E58052-B3BB-8844-B069-AD3E5B2DE2F9}"/>
              </a:ext>
            </a:extLst>
          </p:cNvPr>
          <p:cNvGrpSpPr/>
          <p:nvPr/>
        </p:nvGrpSpPr>
        <p:grpSpPr>
          <a:xfrm>
            <a:off x="6810242" y="266431"/>
            <a:ext cx="4134465" cy="3193330"/>
            <a:chOff x="6810242" y="319205"/>
            <a:chExt cx="4134465" cy="3193330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0D24AFFC-FEB0-6640-98FC-C25D0A0DC980}"/>
                </a:ext>
              </a:extLst>
            </p:cNvPr>
            <p:cNvGrpSpPr/>
            <p:nvPr/>
          </p:nvGrpSpPr>
          <p:grpSpPr>
            <a:xfrm>
              <a:off x="6810242" y="319205"/>
              <a:ext cx="4134465" cy="3193330"/>
              <a:chOff x="6732833" y="395113"/>
              <a:chExt cx="4134465" cy="3193330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11893B-B495-384F-81CD-4BF8249DC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9180" y="784919"/>
                <a:ext cx="3761773" cy="2803524"/>
              </a:xfrm>
              <a:prstGeom prst="rect">
                <a:avLst/>
              </a:prstGeom>
              <a:effectLst>
                <a:glow rad="152400">
                  <a:schemeClr val="bg1"/>
                </a:glow>
                <a:reflection blurRad="6350" stA="52000" endA="300" endPos="22000" dir="5400000" sy="-100000" algn="bl" rotWithShape="0"/>
              </a:effectLst>
            </p:spPr>
          </p:pic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0D50DCA-2442-5A46-9037-6C193B660763}"/>
                  </a:ext>
                </a:extLst>
              </p:cNvPr>
              <p:cNvSpPr txBox="1"/>
              <p:nvPr/>
            </p:nvSpPr>
            <p:spPr>
              <a:xfrm>
                <a:off x="6732833" y="395113"/>
                <a:ext cx="41344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400" dirty="0">
                    <a:solidFill>
                      <a:schemeClr val="accent4"/>
                    </a:solidFill>
                  </a:rPr>
                  <a:t>不同入射粒子簇射的末态粒子数量随初始能量比较</a:t>
                </a:r>
              </a:p>
            </p:txBody>
          </p:sp>
        </p:grpSp>
        <p:cxnSp>
          <p:nvCxnSpPr>
            <p:cNvPr id="40" name="直线连接符 39">
              <a:extLst>
                <a:ext uri="{FF2B5EF4-FFF2-40B4-BE49-F238E27FC236}">
                  <a16:creationId xmlns:a16="http://schemas.microsoft.com/office/drawing/2014/main" id="{BFBB20D8-E872-A14C-8FA5-DC88A4E01D17}"/>
                </a:ext>
              </a:extLst>
            </p:cNvPr>
            <p:cNvCxnSpPr>
              <a:cxnSpLocks/>
            </p:cNvCxnSpPr>
            <p:nvPr/>
          </p:nvCxnSpPr>
          <p:spPr>
            <a:xfrm>
              <a:off x="7373073" y="1846420"/>
              <a:ext cx="325248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>
              <a:extLst>
                <a:ext uri="{FF2B5EF4-FFF2-40B4-BE49-F238E27FC236}">
                  <a16:creationId xmlns:a16="http://schemas.microsoft.com/office/drawing/2014/main" id="{3BFAAA3A-C95E-9744-BBED-97DE5F8061A3}"/>
                </a:ext>
              </a:extLst>
            </p:cNvPr>
            <p:cNvCxnSpPr>
              <a:cxnSpLocks/>
            </p:cNvCxnSpPr>
            <p:nvPr/>
          </p:nvCxnSpPr>
          <p:spPr>
            <a:xfrm>
              <a:off x="7373073" y="1593706"/>
              <a:ext cx="325248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7EDC88A7-A875-9340-9A62-0DFB1D3728DA}"/>
                </a:ext>
              </a:extLst>
            </p:cNvPr>
            <p:cNvSpPr/>
            <p:nvPr/>
          </p:nvSpPr>
          <p:spPr>
            <a:xfrm>
              <a:off x="8221884" y="1491700"/>
              <a:ext cx="230529" cy="2305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D019AC6-F623-9F46-AE06-EE31A9B97B1F}"/>
                </a:ext>
              </a:extLst>
            </p:cNvPr>
            <p:cNvSpPr/>
            <p:nvPr/>
          </p:nvSpPr>
          <p:spPr>
            <a:xfrm>
              <a:off x="9578772" y="1501741"/>
              <a:ext cx="230529" cy="2305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B9FA893C-73D3-A94F-B277-6746CA4F4F91}"/>
                </a:ext>
              </a:extLst>
            </p:cNvPr>
            <p:cNvSpPr/>
            <p:nvPr/>
          </p:nvSpPr>
          <p:spPr>
            <a:xfrm>
              <a:off x="7982395" y="1742073"/>
              <a:ext cx="230529" cy="2305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560C236A-7D66-9C4B-B789-33489E959AC9}"/>
                </a:ext>
              </a:extLst>
            </p:cNvPr>
            <p:cNvSpPr/>
            <p:nvPr/>
          </p:nvSpPr>
          <p:spPr>
            <a:xfrm>
              <a:off x="9321391" y="1724506"/>
              <a:ext cx="230529" cy="2305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1C6275E-EE50-4440-8B4B-D3758B103B1A}"/>
                  </a:ext>
                </a:extLst>
              </p:cNvPr>
              <p:cNvSpPr txBox="1"/>
              <p:nvPr/>
            </p:nvSpPr>
            <p:spPr>
              <a:xfrm>
                <a:off x="331798" y="784919"/>
                <a:ext cx="6377873" cy="29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sz="1400" dirty="0">
                    <a:solidFill>
                      <a:srgbClr val="00B0F0"/>
                    </a:solidFill>
                  </a:rPr>
                  <a:t>目的：</a:t>
                </a:r>
                <a:r>
                  <a:rPr kumimoji="1" lang="zh-CN" altLang="en-US" sz="1400" dirty="0">
                    <a:solidFill>
                      <a:srgbClr val="FF0000"/>
                    </a:solidFill>
                  </a:rPr>
                  <a:t>模拟簇射，研究磁单极子簇射特征，区分簇射中的信号与背景</a:t>
                </a:r>
                <a:endParaRPr kumimoji="1" lang="en-US" altLang="zh-CN" sz="1400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sz="1400" dirty="0">
                    <a:solidFill>
                      <a:srgbClr val="00B0F0"/>
                    </a:solidFill>
                  </a:rPr>
                  <a:t>模拟条件设置： </a:t>
                </a:r>
                <a:endParaRPr kumimoji="1" lang="en-US" altLang="zh-CN" sz="1400" dirty="0">
                  <a:solidFill>
                    <a:srgbClr val="00B0F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400" dirty="0">
                    <a:solidFill>
                      <a:schemeClr val="bg1"/>
                    </a:solidFill>
                  </a:rPr>
                  <a:t>考虑宇宙射线中最常见的</a:t>
                </a:r>
                <a14:m>
                  <m:oMath xmlns:m="http://schemas.openxmlformats.org/officeDocument/2006/math">
                    <m:r>
                      <a:rPr kumimoji="1" lang="zh-CN" altLang="en-US" sz="1400" b="0" i="0" dirty="0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i="1" dirty="0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𝑝𝑟𝑜𝑡𝑜𝑛</m:t>
                    </m:r>
                  </m:oMath>
                </a14:m>
                <a:r>
                  <a:rPr kumimoji="1" lang="en-US" altLang="zh-CN" sz="1400" dirty="0">
                    <a:solidFill>
                      <a:srgbClr val="FA83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kumimoji="1" lang="en-US" altLang="zh-CN" sz="140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sz="1400" dirty="0">
                    <a:solidFill>
                      <a:srgbClr val="FA8300"/>
                    </a:solidFill>
                  </a:rPr>
                  <a:t> </a:t>
                </a:r>
                <a:r>
                  <a:rPr kumimoji="1" lang="en-US" altLang="zh-CN" sz="1400" dirty="0">
                    <a:solidFill>
                      <a:srgbClr val="FA8300"/>
                    </a:solidFill>
                  </a:rPr>
                  <a:t>(</a:t>
                </a:r>
                <a:r>
                  <a:rPr kumimoji="1" lang="zh-CN" altLang="en-US" sz="1400" dirty="0">
                    <a:solidFill>
                      <a:srgbClr val="FA8300"/>
                    </a:solidFill>
                  </a:rPr>
                  <a:t>背景</a:t>
                </a:r>
                <a:r>
                  <a:rPr kumimoji="1" lang="en-US" altLang="zh-CN" sz="1400" dirty="0">
                    <a:solidFill>
                      <a:srgbClr val="FA8300"/>
                    </a:solidFill>
                  </a:rPr>
                  <a:t>)</a:t>
                </a:r>
                <a:r>
                  <a:rPr kumimoji="1" lang="zh-CN" altLang="en-US" sz="1400" dirty="0">
                    <a:solidFill>
                      <a:srgbClr val="FA8300"/>
                    </a:solidFill>
                  </a:rPr>
                  <a:t> 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与</a:t>
                </a:r>
                <a:r>
                  <a:rPr kumimoji="1" lang="zh-CN" altLang="en-US" sz="1400" dirty="0">
                    <a:solidFill>
                      <a:srgbClr val="FA8300"/>
                    </a:solidFill>
                  </a:rPr>
                  <a:t>磁单极子</a:t>
                </a:r>
                <a:r>
                  <a:rPr kumimoji="1" lang="en-US" altLang="zh-CN" sz="1400" dirty="0">
                    <a:solidFill>
                      <a:srgbClr val="FA83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𝑚𝑜𝑛𝑜𝑝𝑜𝑙𝑒</m:t>
                    </m:r>
                  </m:oMath>
                </a14:m>
                <a:r>
                  <a:rPr kumimoji="1" lang="zh-CN" altLang="en-US" sz="1400" dirty="0">
                    <a:solidFill>
                      <a:srgbClr val="FA8300"/>
                    </a:solidFill>
                  </a:rPr>
                  <a:t>信号</a:t>
                </a:r>
                <a:r>
                  <a:rPr kumimoji="1" lang="en-US" altLang="zh-CN" sz="1400" dirty="0">
                    <a:solidFill>
                      <a:srgbClr val="FA8300"/>
                    </a:solidFill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400" dirty="0">
                    <a:solidFill>
                      <a:schemeClr val="bg1"/>
                    </a:solidFill>
                  </a:rPr>
                  <a:t>在计算资源允许范围内，此研究选择能量为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kumimoji="1" lang="zh-CN" altLang="en-US" sz="14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kumimoji="1" lang="zh-CN" altLang="en-US" sz="1400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的</m:t>
                    </m:r>
                    <m:r>
                      <a:rPr kumimoji="1" lang="zh-CN" altLang="en-US" sz="14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i="1" dirty="0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𝑝𝑟𝑜𝑡𝑜𝑛</m:t>
                    </m:r>
                    <m:r>
                      <a:rPr kumimoji="1" lang="zh-CN" altLang="en-US" sz="1400" i="1" dirty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和</m:t>
                    </m:r>
                    <m:r>
                      <a:rPr kumimoji="1" lang="en-US" altLang="zh-CN" sz="140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</a:rPr>
                  <a:t>，</a:t>
                </a:r>
                <a:r>
                  <a:rPr kumimoji="1" lang="en-US" altLang="zh-CN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rgbClr val="FA83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kumimoji="1" lang="zh-CN" altLang="en-US" sz="14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kumimoji="1" lang="zh-CN" altLang="en-US" sz="1400" i="1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的</m:t>
                    </m:r>
                    <m:r>
                      <a:rPr kumimoji="1" lang="zh-CN" altLang="en-US" sz="14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i="1" dirty="0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𝑚𝑜𝑛𝑜𝑝𝑜𝑙𝑒</m:t>
                    </m:r>
                    <m:r>
                      <a:rPr kumimoji="1" lang="zh-CN" altLang="en-US" sz="1400" b="0" i="1" dirty="0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</a:rPr>
                  <a:t>（此能量区间下末态粒子数量相当，右图）</a:t>
                </a:r>
                <a:endParaRPr kumimoji="1" lang="en-US" altLang="zh-CN" sz="14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400" dirty="0">
                    <a:solidFill>
                      <a:schemeClr val="bg1"/>
                    </a:solidFill>
                  </a:rPr>
                  <a:t>由于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𝑝𝑟𝑜𝑡𝑜𝑛</m:t>
                    </m:r>
                    <m:r>
                      <a:rPr kumimoji="1" lang="zh-CN" altLang="en-US" sz="1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与</m:t>
                    </m:r>
                    <m:r>
                      <a:rPr kumimoji="1" lang="en-US" altLang="zh-CN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</a:rPr>
                  <a:t>的鉴别已可由</a:t>
                </a:r>
                <a:r>
                  <a:rPr kumimoji="1" lang="en-US" altLang="zh-CN" sz="1400" dirty="0">
                    <a:solidFill>
                      <a:schemeClr val="bg1"/>
                    </a:solidFill>
                  </a:rPr>
                  <a:t>LHAASO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完成，且经分析后</a:t>
                </a:r>
                <a14:m>
                  <m:oMath xmlns:m="http://schemas.openxmlformats.org/officeDocument/2006/math">
                    <m:r>
                      <a:rPr kumimoji="1" lang="en-US" altLang="zh-CN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</a:rPr>
                  <a:t>簇射与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𝑚𝑜𝑛𝑜𝑝𝑜𝑙𝑒</m:t>
                    </m:r>
                  </m:oMath>
                </a14:m>
                <a:r>
                  <a:rPr kumimoji="1" lang="zh-CN" altLang="en-US" sz="1400" dirty="0">
                    <a:solidFill>
                      <a:schemeClr val="bg1"/>
                    </a:solidFill>
                  </a:rPr>
                  <a:t>簇射相似，</a:t>
                </a:r>
                <a:r>
                  <a:rPr kumimoji="1" lang="zh-CN" altLang="en-US" sz="1400" dirty="0">
                    <a:solidFill>
                      <a:srgbClr val="FF0000"/>
                    </a:solidFill>
                  </a:rPr>
                  <a:t>故此研究主要分析</a:t>
                </a:r>
                <a14:m>
                  <m:oMath xmlns:m="http://schemas.openxmlformats.org/officeDocument/2006/math">
                    <m:r>
                      <a:rPr kumimoji="1" lang="zh-CN" altLang="en-US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</a:rPr>
                  <a:t>簇射与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𝑚𝑜𝑛𝑜𝑝𝑜𝑙𝑒</m:t>
                    </m:r>
                  </m:oMath>
                </a14:m>
                <a:r>
                  <a:rPr kumimoji="1" lang="zh-CN" altLang="en-US" sz="1400" dirty="0">
                    <a:solidFill>
                      <a:srgbClr val="FF0000"/>
                    </a:solidFill>
                  </a:rPr>
                  <a:t>簇射</a:t>
                </a:r>
                <a:endParaRPr kumimoji="1" lang="en-US" altLang="zh-CN" sz="14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sz="1400" dirty="0">
                    <a:solidFill>
                      <a:srgbClr val="00B0F0"/>
                    </a:solidFill>
                  </a:rPr>
                  <a:t>不同粒子引起簇射事例展示：</a:t>
                </a:r>
                <a:r>
                  <a:rPr kumimoji="1" lang="zh-CN" altLang="en-US" sz="1400" dirty="0">
                    <a:solidFill>
                      <a:schemeClr val="bg1"/>
                    </a:solidFill>
                    <a:sym typeface="Wingdings" pitchFamily="2" charset="2"/>
                  </a:rPr>
                  <a:t>（模拟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sym typeface="Wingdings" pitchFamily="2" charset="2"/>
                  </a:rPr>
                  <a:t>KM2A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sym typeface="Wingdings" pitchFamily="2" charset="2"/>
                  </a:rPr>
                  <a:t>探测器阵列</a:t>
                </a:r>
                <a:r>
                  <a:rPr kumimoji="1" lang="zh-CN" altLang="en-US" sz="1400" dirty="0">
                    <a:solidFill>
                      <a:schemeClr val="bg1"/>
                    </a:solidFill>
                    <a:sym typeface="Wingdings" pitchFamily="2" charset="2"/>
                  </a:rPr>
                  <a:t>对簇射的响应，</a:t>
                </a:r>
                <a:r>
                  <a:rPr kumimoji="1" lang="en-US" altLang="zh-CN" sz="1400" dirty="0">
                    <a:solidFill>
                      <a:schemeClr val="bg1"/>
                    </a:solidFill>
                    <a:sym typeface="Wingdings" pitchFamily="2" charset="2"/>
                  </a:rPr>
                  <a:t>ED</a:t>
                </a:r>
                <a:r>
                  <a:rPr kumimoji="1" lang="zh-CN" altLang="en-US" sz="1400" dirty="0">
                    <a:solidFill>
                      <a:schemeClr val="bg1"/>
                    </a:solidFill>
                    <a:sym typeface="Wingdings" pitchFamily="2" charset="2"/>
                  </a:rPr>
                  <a:t>为电磁探测器，</a:t>
                </a:r>
                <a:r>
                  <a:rPr kumimoji="1" lang="en-US" altLang="zh-CN" sz="1400" dirty="0">
                    <a:solidFill>
                      <a:schemeClr val="bg1"/>
                    </a:solidFill>
                    <a:sym typeface="Wingdings" pitchFamily="2" charset="2"/>
                  </a:rPr>
                  <a:t>MD</a:t>
                </a:r>
                <a:r>
                  <a:rPr kumimoji="1" lang="zh-CN" altLang="en-US" sz="1400" dirty="0">
                    <a:solidFill>
                      <a:schemeClr val="bg1"/>
                    </a:solidFill>
                    <a:sym typeface="Wingdings" pitchFamily="2" charset="2"/>
                  </a:rPr>
                  <a:t>为</a:t>
                </a:r>
                <a:r>
                  <a:rPr kumimoji="1" lang="en-US" altLang="zh-CN" sz="1400" dirty="0">
                    <a:solidFill>
                      <a:schemeClr val="bg1"/>
                    </a:solidFill>
                    <a:sym typeface="Wingdings" pitchFamily="2" charset="2"/>
                  </a:rPr>
                  <a:t>Muon</a:t>
                </a:r>
                <a:r>
                  <a:rPr kumimoji="1" lang="zh-CN" altLang="en-US" sz="1400" dirty="0">
                    <a:solidFill>
                      <a:schemeClr val="bg1"/>
                    </a:solidFill>
                    <a:sym typeface="Wingdings" pitchFamily="2" charset="2"/>
                  </a:rPr>
                  <a:t>探测器，</a:t>
                </a:r>
                <a:r>
                  <a:rPr kumimoji="1" lang="en-US" altLang="zh-CN" sz="1400" dirty="0">
                    <a:solidFill>
                      <a:schemeClr val="bg1"/>
                    </a:solidFill>
                  </a:rPr>
                  <a:t>PE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为光电子数）</a:t>
                </a:r>
                <a:endParaRPr kumimoji="1" lang="en-US" altLang="zh-CN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1C6275E-EE50-4440-8B4B-D3758B103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98" y="784919"/>
                <a:ext cx="6377873" cy="2971583"/>
              </a:xfrm>
              <a:prstGeom prst="rect">
                <a:avLst/>
              </a:prstGeom>
              <a:blipFill>
                <a:blip r:embed="rId4"/>
                <a:stretch>
                  <a:fillRect l="-198" b="-1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1CB7258-56D3-B84D-9826-DE12CC3A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FFCC8-1014-7243-8EF3-620C0562EBBB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C21BF3D-788B-7F49-BEE7-DFD68DE8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9BB5D2-8B4F-8D4F-9724-B661E52F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6</a:t>
            </a:fld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37E78487-F916-3540-B110-53A47769C5CF}"/>
              </a:ext>
            </a:extLst>
          </p:cNvPr>
          <p:cNvCxnSpPr>
            <a:cxnSpLocks/>
          </p:cNvCxnSpPr>
          <p:nvPr/>
        </p:nvCxnSpPr>
        <p:spPr>
          <a:xfrm>
            <a:off x="231227" y="663622"/>
            <a:ext cx="3689132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0179301C-A0C0-2040-8838-E5E880CDE626}"/>
              </a:ext>
            </a:extLst>
          </p:cNvPr>
          <p:cNvSpPr txBox="1"/>
          <p:nvPr/>
        </p:nvSpPr>
        <p:spPr>
          <a:xfrm>
            <a:off x="331798" y="292214"/>
            <a:ext cx="35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信号与背景模拟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1F6523C-42B8-AA42-9A6F-8CC428D785ED}"/>
              </a:ext>
            </a:extLst>
          </p:cNvPr>
          <p:cNvGrpSpPr/>
          <p:nvPr/>
        </p:nvGrpSpPr>
        <p:grpSpPr>
          <a:xfrm>
            <a:off x="6399762" y="3858508"/>
            <a:ext cx="5285149" cy="2297713"/>
            <a:chOff x="675111" y="3007969"/>
            <a:chExt cx="5020942" cy="2182847"/>
          </a:xfrm>
          <a:effectLst>
            <a:glow rad="152400">
              <a:schemeClr val="bg1"/>
            </a:glow>
            <a:reflection blurRad="6350" stA="52000" endA="300" endPos="29000" dir="5400000" sy="-100000" algn="bl" rotWithShape="0"/>
          </a:effectLst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FB7839A-5C4A-ED42-A1DD-1D148FFE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603" y="3129199"/>
              <a:ext cx="4972450" cy="20616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1466E72-ECFC-0C44-9DD7-E3666E6B43C2}"/>
                    </a:ext>
                  </a:extLst>
                </p:cNvPr>
                <p:cNvSpPr txBox="1"/>
                <p:nvPr/>
              </p:nvSpPr>
              <p:spPr>
                <a:xfrm>
                  <a:off x="675111" y="3007969"/>
                  <a:ext cx="81945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kumimoji="1" lang="zh-CN" altLang="en-US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zh-CN" alt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簇射</m:t>
                        </m:r>
                      </m:oMath>
                    </m:oMathPara>
                  </a14:m>
                  <a:endParaRPr kumimoji="1" lang="zh-CN" altLang="en-US" sz="1600" b="1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1466E72-ECFC-0C44-9DD7-E3666E6B43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11" y="3007969"/>
                  <a:ext cx="819455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5E8C940-3F81-7948-A73D-F57C7BB3A784}"/>
              </a:ext>
            </a:extLst>
          </p:cNvPr>
          <p:cNvGrpSpPr/>
          <p:nvPr/>
        </p:nvGrpSpPr>
        <p:grpSpPr>
          <a:xfrm>
            <a:off x="647449" y="3861953"/>
            <a:ext cx="5144791" cy="2332425"/>
            <a:chOff x="6320609" y="4616623"/>
            <a:chExt cx="5042829" cy="2241377"/>
          </a:xfrm>
          <a:effectLst>
            <a:glow rad="152400">
              <a:schemeClr val="bg1"/>
            </a:glow>
            <a:reflection blurRad="6350" stA="52000" endA="300" endPos="29000" dir="5400000" sy="-100000" algn="bl" rotWithShape="0"/>
          </a:effectLst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21071D-1ECF-2443-A18C-BC67730D6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0988" y="4752402"/>
              <a:ext cx="4972450" cy="2105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C0F75C9C-A89E-2444-9424-27943F5801E7}"/>
                    </a:ext>
                  </a:extLst>
                </p:cNvPr>
                <p:cNvSpPr txBox="1"/>
                <p:nvPr/>
              </p:nvSpPr>
              <p:spPr>
                <a:xfrm>
                  <a:off x="6320609" y="4616623"/>
                  <a:ext cx="168988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𝒎𝒐𝒏𝒐𝒑𝒐𝒍𝒆</m:t>
                        </m:r>
                        <m:r>
                          <a:rPr kumimoji="1" lang="zh-CN" altLang="en-US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zh-CN" alt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簇射</m:t>
                        </m:r>
                      </m:oMath>
                    </m:oMathPara>
                  </a14:m>
                  <a:endParaRPr kumimoji="1" lang="zh-CN" altLang="en-US" sz="1600" b="1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C0F75C9C-A89E-2444-9424-27943F580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0609" y="4616623"/>
                  <a:ext cx="1689886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8888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FBD035-FC9F-1040-8CEE-29E1DF8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5043-07E7-6A42-A81B-33B45AA2E03E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B0D5EF3-A7B5-B246-9DF6-A4E56139F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88B56A-5B1F-4E40-8243-58612FE2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t>7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E4C1622-8A3E-EB40-9828-13B9C55B1174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F1440F67-0056-E84D-9B15-857A42DA2A6E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2B448E4-B4D9-4749-8A8B-C99BA7D240A8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信号与背景特征分析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69672F3-16B0-EE4A-9C52-C850BCC57698}"/>
                  </a:ext>
                </a:extLst>
              </p:cNvPr>
              <p:cNvSpPr txBox="1"/>
              <p:nvPr/>
            </p:nvSpPr>
            <p:spPr>
              <a:xfrm>
                <a:off x="346842" y="942163"/>
                <a:ext cx="5346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zh-CN" altLang="en-US" sz="1600" dirty="0">
                    <a:solidFill>
                      <a:srgbClr val="FA8300"/>
                    </a:solidFill>
                  </a:rPr>
                  <a:t>模拟簇射</a:t>
                </a:r>
                <a:r>
                  <a:rPr kumimoji="1" lang="zh-CN" altLang="en-US" sz="1600" dirty="0">
                    <a:solidFill>
                      <a:srgbClr val="FA8300"/>
                    </a:solidFill>
                    <a:sym typeface="Wingdings" pitchFamily="2" charset="2"/>
                  </a:rPr>
                  <a:t>（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𝑝𝑟𝑜𝑡𝑜𝑛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𝑚𝑜𝑛𝑜𝑝𝑜𝑙𝑒</m:t>
                    </m:r>
                  </m:oMath>
                </a14:m>
                <a:r>
                  <a:rPr kumimoji="1" lang="zh-CN" altLang="en-US" sz="1600" dirty="0">
                    <a:solidFill>
                      <a:srgbClr val="FA8300"/>
                    </a:solidFill>
                    <a:sym typeface="Wingdings" pitchFamily="2" charset="2"/>
                  </a:rPr>
                  <a:t>）</a:t>
                </a:r>
                <a:r>
                  <a:rPr kumimoji="1" lang="zh-CN" altLang="en-US" sz="1600" dirty="0">
                    <a:solidFill>
                      <a:srgbClr val="FA8300"/>
                    </a:solidFill>
                  </a:rPr>
                  <a:t>末态粒子形态分布</a:t>
                </a:r>
                <a:r>
                  <a:rPr kumimoji="1" lang="zh-CN" altLang="en-US" sz="1600" dirty="0">
                    <a:solidFill>
                      <a:srgbClr val="FA8300"/>
                    </a:solidFill>
                    <a:sym typeface="Wingdings" pitchFamily="2" charset="2"/>
                  </a:rPr>
                  <a:t>：</a:t>
                </a:r>
                <a:endParaRPr kumimoji="1" lang="zh-CN" altLang="en-US" sz="1600" dirty="0">
                  <a:solidFill>
                    <a:srgbClr val="FA83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69672F3-16B0-EE4A-9C52-C850BCC57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2" y="942163"/>
                <a:ext cx="5346464" cy="338554"/>
              </a:xfrm>
              <a:prstGeom prst="rect">
                <a:avLst/>
              </a:prstGeom>
              <a:blipFill>
                <a:blip r:embed="rId2"/>
                <a:stretch>
                  <a:fillRect l="-474" t="-7407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EE41AFE9-53D2-3F4C-85A4-9B95F2E93769}"/>
              </a:ext>
            </a:extLst>
          </p:cNvPr>
          <p:cNvGrpSpPr/>
          <p:nvPr/>
        </p:nvGrpSpPr>
        <p:grpSpPr>
          <a:xfrm>
            <a:off x="708214" y="1776423"/>
            <a:ext cx="6082553" cy="3718535"/>
            <a:chOff x="502535" y="1776411"/>
            <a:chExt cx="6082553" cy="3718535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609661A-E626-3843-835A-3291025B2FD3}"/>
                </a:ext>
              </a:extLst>
            </p:cNvPr>
            <p:cNvGrpSpPr/>
            <p:nvPr/>
          </p:nvGrpSpPr>
          <p:grpSpPr>
            <a:xfrm>
              <a:off x="502535" y="1776411"/>
              <a:ext cx="3859894" cy="3718535"/>
              <a:chOff x="1121728" y="1371499"/>
              <a:chExt cx="4133671" cy="398228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D7922E-B63D-3042-8B6D-3F03A9CBC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728" y="1371499"/>
                <a:ext cx="4133671" cy="3489853"/>
              </a:xfrm>
              <a:prstGeom prst="rect">
                <a:avLst/>
              </a:prstGeom>
              <a:effectLst>
                <a:glow rad="165100">
                  <a:schemeClr val="bg1"/>
                </a:glow>
                <a:outerShdw blurRad="255451" sy="23000" kx="-1200000" algn="bl" rotWithShape="0">
                  <a:schemeClr val="bg1">
                    <a:lumMod val="65000"/>
                    <a:alpha val="16847"/>
                  </a:schemeClr>
                </a:outerShdw>
              </a:effectLst>
            </p:spPr>
          </p:pic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3D4D398-D6D4-4042-8E47-A384BEC3E5A8}"/>
                  </a:ext>
                </a:extLst>
              </p:cNvPr>
              <p:cNvSpPr txBox="1"/>
              <p:nvPr/>
            </p:nvSpPr>
            <p:spPr>
              <a:xfrm>
                <a:off x="1838500" y="5046008"/>
                <a:ext cx="27735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bg1"/>
                    </a:solidFill>
                  </a:rPr>
                  <a:t>EM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探测器</a:t>
                </a:r>
                <a:r>
                  <a:rPr kumimoji="1" lang="en-US" altLang="zh-CN" sz="1400" dirty="0">
                    <a:solidFill>
                      <a:schemeClr val="bg1"/>
                    </a:solidFill>
                  </a:rPr>
                  <a:t>PE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数量随离芯距离分布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08A38BEF-D815-5E42-8174-037E13C0A04F}"/>
                    </a:ext>
                  </a:extLst>
                </p:cNvPr>
                <p:cNvSpPr txBox="1"/>
                <p:nvPr/>
              </p:nvSpPr>
              <p:spPr>
                <a:xfrm>
                  <a:off x="4566202" y="1780331"/>
                  <a:ext cx="201888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600" dirty="0">
                      <a:solidFill>
                        <a:srgbClr val="FF0000"/>
                      </a:solidFill>
                    </a:rPr>
                    <a:t>电磁粒子：</a:t>
                  </a:r>
                  <a:endParaRPr kumimoji="1" lang="en-US" altLang="zh-CN" sz="1600" dirty="0">
                    <a:solidFill>
                      <a:srgbClr val="FF000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𝑚𝑜𝑛𝑜𝑝𝑜𝑙𝑒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</a:rPr>
                    <a:t>比</a:t>
                  </a:r>
                  <a14:m>
                    <m:oMath xmlns:m="http://schemas.openxmlformats.org/officeDocument/2006/math">
                      <m:r>
                        <a:rPr kumimoji="1" lang="en-US" altLang="zh-CN" sz="1600" i="1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𝛾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</a:rPr>
                    <a:t>更集中</a:t>
                  </a: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08A38BEF-D815-5E42-8174-037E13C0A0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6202" y="1780331"/>
                  <a:ext cx="2018886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1875" t="-4255" r="-625" b="-106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D5BDB255-0EE7-BC43-A197-B4A507B5E80B}"/>
                </a:ext>
              </a:extLst>
            </p:cNvPr>
            <p:cNvCxnSpPr>
              <a:cxnSpLocks/>
              <a:stCxn id="9" idx="3"/>
              <a:endCxn id="16" idx="2"/>
            </p:cNvCxnSpPr>
            <p:nvPr/>
          </p:nvCxnSpPr>
          <p:spPr>
            <a:xfrm flipV="1">
              <a:off x="4362429" y="2365106"/>
              <a:ext cx="1213216" cy="1040663"/>
            </a:xfrm>
            <a:prstGeom prst="straightConnector1">
              <a:avLst/>
            </a:prstGeom>
            <a:ln w="53975">
              <a:solidFill>
                <a:schemeClr val="accent6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D4EDB68-9B88-9941-A1DB-4022919B2CEA}"/>
              </a:ext>
            </a:extLst>
          </p:cNvPr>
          <p:cNvGrpSpPr/>
          <p:nvPr/>
        </p:nvGrpSpPr>
        <p:grpSpPr>
          <a:xfrm>
            <a:off x="5225111" y="1776423"/>
            <a:ext cx="6258675" cy="3718523"/>
            <a:chOff x="5500559" y="1776423"/>
            <a:chExt cx="6258675" cy="371852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60A7051-1160-8C45-BE4B-BF22D99AB790}"/>
                </a:ext>
              </a:extLst>
            </p:cNvPr>
            <p:cNvGrpSpPr/>
            <p:nvPr/>
          </p:nvGrpSpPr>
          <p:grpSpPr>
            <a:xfrm>
              <a:off x="7857809" y="1776423"/>
              <a:ext cx="3901425" cy="3718523"/>
              <a:chOff x="6521526" y="1371512"/>
              <a:chExt cx="4178148" cy="398227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C38EE8DF-DCD7-C24F-9D51-B5723E2EC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1526" y="1371512"/>
                <a:ext cx="4178148" cy="3489840"/>
              </a:xfrm>
              <a:prstGeom prst="rect">
                <a:avLst/>
              </a:prstGeom>
              <a:effectLst>
                <a:glow rad="165100">
                  <a:schemeClr val="bg1"/>
                </a:glow>
                <a:outerShdw blurRad="255451" sy="23000" kx="-1200000" algn="bl" rotWithShape="0">
                  <a:schemeClr val="bg1">
                    <a:lumMod val="65000"/>
                    <a:alpha val="16847"/>
                  </a:schemeClr>
                </a:outerShdw>
              </a:effectLst>
            </p:spPr>
          </p:pic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538359D-018C-7445-BB81-FCD69E800E7C}"/>
                  </a:ext>
                </a:extLst>
              </p:cNvPr>
              <p:cNvSpPr txBox="1"/>
              <p:nvPr/>
            </p:nvSpPr>
            <p:spPr>
              <a:xfrm>
                <a:off x="7147699" y="5046008"/>
                <a:ext cx="29851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bg1"/>
                    </a:solidFill>
                  </a:rPr>
                  <a:t>Muon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探测器</a:t>
                </a:r>
                <a:r>
                  <a:rPr kumimoji="1" lang="en-US" altLang="zh-CN" sz="1400" dirty="0">
                    <a:solidFill>
                      <a:schemeClr val="bg1"/>
                    </a:solidFill>
                  </a:rPr>
                  <a:t>PE</a:t>
                </a:r>
                <a:r>
                  <a:rPr kumimoji="1" lang="zh-CN" altLang="en-US" sz="1400" dirty="0">
                    <a:solidFill>
                      <a:schemeClr val="bg1"/>
                    </a:solidFill>
                  </a:rPr>
                  <a:t>数量随离芯距离分布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05851F4-086F-4648-992D-F92C08B1F33B}"/>
                    </a:ext>
                  </a:extLst>
                </p:cNvPr>
                <p:cNvSpPr txBox="1"/>
                <p:nvPr/>
              </p:nvSpPr>
              <p:spPr>
                <a:xfrm>
                  <a:off x="5500559" y="4492895"/>
                  <a:ext cx="2169058" cy="825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600" dirty="0">
                      <a:solidFill>
                        <a:srgbClr val="FF0000"/>
                      </a:solidFill>
                    </a:rPr>
                    <a:t>Muon</a:t>
                  </a:r>
                  <a:r>
                    <a:rPr kumimoji="1" lang="zh-CN" altLang="en-US" sz="1600" dirty="0">
                      <a:solidFill>
                        <a:srgbClr val="FF0000"/>
                      </a:solidFill>
                    </a:rPr>
                    <a:t>：</a:t>
                  </a:r>
                  <a:endParaRPr kumimoji="1" lang="en-US" altLang="zh-CN" sz="1600" dirty="0">
                    <a:solidFill>
                      <a:srgbClr val="FF000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𝑝𝑟𝑜𝑡𝑜𝑛</m:t>
                      </m:r>
                      <m:r>
                        <a:rPr kumimoji="1" lang="zh-CN" alt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比</m:t>
                      </m:r>
                      <m:r>
                        <a:rPr kumimoji="1" lang="en-US" altLang="zh-CN" sz="1600" b="0" i="1" smtClean="0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𝑚𝑜𝑛𝑜𝑝𝑜𝑙𝑒</m:t>
                      </m:r>
                      <m:r>
                        <a:rPr kumimoji="1" lang="zh-CN" alt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和</m:t>
                      </m:r>
                      <m:r>
                        <a:rPr kumimoji="1" lang="en-US" altLang="zh-CN" sz="1600" i="1">
                          <a:solidFill>
                            <a:srgbClr val="FA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𝛾</m:t>
                      </m:r>
                    </m:oMath>
                  </a14:m>
                  <a:r>
                    <a:rPr kumimoji="1" lang="zh-CN" altLang="en-US" sz="1600" dirty="0">
                      <a:solidFill>
                        <a:schemeClr val="bg1"/>
                      </a:solidFill>
                    </a:rPr>
                    <a:t>更多</a:t>
                  </a: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05851F4-086F-4648-992D-F92C08B1F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0559" y="4492895"/>
                  <a:ext cx="2169058" cy="825354"/>
                </a:xfrm>
                <a:prstGeom prst="rect">
                  <a:avLst/>
                </a:prstGeom>
                <a:blipFill>
                  <a:blip r:embed="rId6"/>
                  <a:stretch>
                    <a:fillRect l="-1744" t="-1515" r="-581" b="-909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线箭头连接符 22">
              <a:extLst>
                <a:ext uri="{FF2B5EF4-FFF2-40B4-BE49-F238E27FC236}">
                  <a16:creationId xmlns:a16="http://schemas.microsoft.com/office/drawing/2014/main" id="{55D3CB33-CAB4-F94C-BA03-1426926F3CE7}"/>
                </a:ext>
              </a:extLst>
            </p:cNvPr>
            <p:cNvCxnSpPr>
              <a:cxnSpLocks/>
              <a:stCxn id="10" idx="1"/>
              <a:endCxn id="18" idx="0"/>
            </p:cNvCxnSpPr>
            <p:nvPr/>
          </p:nvCxnSpPr>
          <p:spPr>
            <a:xfrm flipH="1">
              <a:off x="6585088" y="3405775"/>
              <a:ext cx="1272721" cy="1087120"/>
            </a:xfrm>
            <a:prstGeom prst="straightConnector1">
              <a:avLst/>
            </a:prstGeom>
            <a:ln w="53975">
              <a:solidFill>
                <a:schemeClr val="accent6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58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9A6CE6-F89C-1546-AB0A-CBFC1CD3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84EE-036F-2A45-8301-85AABB120BFE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C25685-A6CB-FA4D-B393-24D72506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A6BE3F-27DC-D140-8AE0-32FF0A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0316E93-74CC-CD46-9F4D-EADEAE46DB41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D0A6483B-5FF6-A247-97CD-700B62475EA6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6B93728-6F87-5341-8F96-1827AC37EF52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信号与背景特征分析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2F24961-3CFE-C942-BCA2-E0B90ADB7692}"/>
                  </a:ext>
                </a:extLst>
              </p:cNvPr>
              <p:cNvSpPr txBox="1"/>
              <p:nvPr/>
            </p:nvSpPr>
            <p:spPr>
              <a:xfrm>
                <a:off x="346842" y="942163"/>
                <a:ext cx="37292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zh-CN" altLang="en-US" sz="1600" dirty="0">
                    <a:solidFill>
                      <a:srgbClr val="FA8300"/>
                    </a:solidFill>
                  </a:rPr>
                  <a:t>提取特征，只考虑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  <m:r>
                      <a:rPr kumimoji="1" lang="zh-CN" altLang="en-US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kumimoji="1" lang="zh-CN" altLang="en-US" sz="1600" i="1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和</m:t>
                    </m:r>
                    <m:r>
                      <a:rPr kumimoji="1" lang="zh-CN" altLang="en-US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𝑚𝑜𝑛𝑜𝑝𝑜𝑙𝑒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kumimoji="1" lang="zh-CN" altLang="en-US" sz="1600" dirty="0">
                    <a:solidFill>
                      <a:srgbClr val="FA8300"/>
                    </a:solidFill>
                    <a:sym typeface="Wingdings" pitchFamily="2" charset="2"/>
                  </a:rPr>
                  <a:t>：</a:t>
                </a:r>
                <a:endParaRPr kumimoji="1" lang="zh-CN" altLang="en-US" sz="1600" dirty="0">
                  <a:solidFill>
                    <a:srgbClr val="FA83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2F24961-3CFE-C942-BCA2-E0B90ADB7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2" y="942163"/>
                <a:ext cx="3729291" cy="338554"/>
              </a:xfrm>
              <a:prstGeom prst="rect">
                <a:avLst/>
              </a:prstGeom>
              <a:blipFill>
                <a:blip r:embed="rId2"/>
                <a:stretch>
                  <a:fillRect l="-678" t="-7407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B259552-530C-7440-853F-F74E8E6E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759" y="3712999"/>
            <a:ext cx="3067022" cy="23742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51E0CC8-D643-564B-A9D1-AE56272FC7AB}"/>
                  </a:ext>
                </a:extLst>
              </p:cNvPr>
              <p:cNvSpPr txBox="1"/>
              <p:nvPr/>
            </p:nvSpPr>
            <p:spPr>
              <a:xfrm>
                <a:off x="6905691" y="1118942"/>
                <a:ext cx="4321159" cy="232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lang="en-US" altLang="zh-CN" sz="1600" dirty="0">
                    <a:solidFill>
                      <a:srgbClr val="00B0F0"/>
                    </a:solidFill>
                  </a:rPr>
                  <a:t>R</a:t>
                </a:r>
                <a:r>
                  <a:rPr lang="zh-CN" altLang="en-US" sz="1600" dirty="0">
                    <a:solidFill>
                      <a:srgbClr val="00B0F0"/>
                    </a:solidFill>
                  </a:rPr>
                  <a:t>参数：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zh-CN" altLang="en-US" sz="16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zh-CN" altLang="en-US" sz="16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sz="1600" dirty="0">
                    <a:solidFill>
                      <a:schemeClr val="bg1"/>
                    </a:solidFill>
                  </a:rPr>
                  <a:t>：反应末态粒子的扩散程度，分别计算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ED</a:t>
                </a:r>
                <a:r>
                  <a:rPr lang="zh-CN" altLang="en-US" sz="1600" dirty="0">
                    <a:solidFill>
                      <a:schemeClr val="bg1"/>
                    </a:solidFill>
                  </a:rPr>
                  <a:t>与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MD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lang="zh-CN" altLang="en-US" sz="1600" dirty="0">
                    <a:solidFill>
                      <a:srgbClr val="00B0F0"/>
                    </a:solidFill>
                  </a:rPr>
                  <a:t>数量</a:t>
                </a:r>
                <a:r>
                  <a:rPr lang="en-US" altLang="zh-CN" sz="1600" dirty="0">
                    <a:solidFill>
                      <a:srgbClr val="00B0F0"/>
                    </a:solidFill>
                  </a:rPr>
                  <a:t>N</a:t>
                </a:r>
                <a:r>
                  <a:rPr lang="zh-CN" altLang="en-US" sz="1600" dirty="0">
                    <a:solidFill>
                      <a:srgbClr val="00B0F0"/>
                    </a:solidFill>
                  </a:rPr>
                  <a:t>：</a:t>
                </a:r>
                <a:r>
                  <a:rPr lang="zh-CN" altLang="en-US" sz="1600" dirty="0">
                    <a:solidFill>
                      <a:schemeClr val="bg1"/>
                    </a:solidFill>
                  </a:rPr>
                  <a:t>统计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ED</a:t>
                </a:r>
                <a:r>
                  <a:rPr lang="zh-CN" altLang="en-US" sz="1600" dirty="0">
                    <a:solidFill>
                      <a:schemeClr val="bg1"/>
                    </a:solidFill>
                  </a:rPr>
                  <a:t>和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MD</a:t>
                </a:r>
                <a:r>
                  <a:rPr lang="zh-CN" altLang="en-US" sz="1600" dirty="0">
                    <a:solidFill>
                      <a:schemeClr val="bg1"/>
                    </a:solidFill>
                  </a:rPr>
                  <a:t>中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PE</a:t>
                </a:r>
                <a:r>
                  <a:rPr lang="zh-CN" altLang="en-US" sz="1600" dirty="0">
                    <a:solidFill>
                      <a:schemeClr val="bg1"/>
                    </a:solidFill>
                  </a:rPr>
                  <a:t>的总数</a:t>
                </a:r>
                <a:endParaRPr lang="en-US" altLang="zh-CN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u"/>
                </a:pPr>
                <a:r>
                  <a:rPr lang="zh-CN" altLang="en-US" sz="1600" dirty="0">
                    <a:solidFill>
                      <a:srgbClr val="00B0F0"/>
                    </a:solidFill>
                  </a:rPr>
                  <a:t>拟合参数</a:t>
                </a:r>
                <a:r>
                  <a:rPr lang="en-US" altLang="zh-CN" sz="1600" dirty="0">
                    <a:solidFill>
                      <a:srgbClr val="00B0F0"/>
                    </a:solidFill>
                  </a:rPr>
                  <a:t>a,b,c</a:t>
                </a:r>
                <a:r>
                  <a:rPr lang="zh-CN" altLang="en-US" sz="1600" dirty="0">
                    <a:solidFill>
                      <a:srgbClr val="00B0F0"/>
                    </a:solidFill>
                  </a:rPr>
                  <a:t>：</a:t>
                </a:r>
                <a:r>
                  <a:rPr lang="zh-CN" altLang="en-US" sz="1600" dirty="0">
                    <a:solidFill>
                      <a:schemeClr val="bg1"/>
                    </a:solidFill>
                  </a:rPr>
                  <a:t>对电磁粒子横向分布进行指数拟合，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  <m:r>
                      <a:rPr lang="en-US" altLang="zh-CN" sz="1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zh-CN" altLang="zh-CN" sz="1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𝑏𝑥</m:t>
                        </m:r>
                      </m:sup>
                    </m:sSup>
                    <m:r>
                      <a:rPr lang="en-US" altLang="zh-CN" sz="1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en-US" altLang="zh-CN" sz="1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zh-CN" sz="160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zh-CN" altLang="en-US" sz="1600" dirty="0">
                    <a:solidFill>
                      <a:schemeClr val="bg1"/>
                    </a:solidFill>
                    <a:effectLst/>
                  </a:rPr>
                  <a:t>，如下图所示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51E0CC8-D643-564B-A9D1-AE56272FC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91" y="1118942"/>
                <a:ext cx="4321159" cy="2324995"/>
              </a:xfrm>
              <a:prstGeom prst="rect">
                <a:avLst/>
              </a:prstGeom>
              <a:blipFill>
                <a:blip r:embed="rId4"/>
                <a:stretch>
                  <a:fillRect l="-585"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F86AA38E-F72B-CF4E-B274-1D29CB0DE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2" y="1559257"/>
            <a:ext cx="6232528" cy="3650302"/>
          </a:xfrm>
          <a:prstGeom prst="rect">
            <a:avLst/>
          </a:prstGeom>
          <a:effectLst>
            <a:glow rad="165100">
              <a:schemeClr val="bg1"/>
            </a:glow>
            <a:reflection blurRad="6350" stA="30576" endPos="25000" dir="5400000" sy="-100000" algn="bl" rotWithShape="0"/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52079EB-23BE-544A-96C6-67F54D129D80}"/>
              </a:ext>
            </a:extLst>
          </p:cNvPr>
          <p:cNvSpPr txBox="1"/>
          <p:nvPr/>
        </p:nvSpPr>
        <p:spPr>
          <a:xfrm>
            <a:off x="231227" y="5431281"/>
            <a:ext cx="634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注：设置</a:t>
            </a:r>
            <a:r>
              <a:rPr kumimoji="1" lang="en-US" altLang="zh-CN" sz="1200" dirty="0">
                <a:solidFill>
                  <a:schemeClr val="bg1"/>
                </a:solidFill>
              </a:rPr>
              <a:t>R</a:t>
            </a:r>
            <a:r>
              <a:rPr kumimoji="1" lang="zh-CN" altLang="en-US" sz="1200" dirty="0">
                <a:solidFill>
                  <a:schemeClr val="bg1"/>
                </a:solidFill>
              </a:rPr>
              <a:t>默认值为</a:t>
            </a:r>
            <a:r>
              <a:rPr kumimoji="1" lang="en-US" altLang="zh-CN" sz="1200" dirty="0">
                <a:solidFill>
                  <a:schemeClr val="bg1"/>
                </a:solidFill>
              </a:rPr>
              <a:t>1000</a:t>
            </a:r>
            <a:r>
              <a:rPr kumimoji="1" lang="zh-CN" altLang="en-US" sz="1200" dirty="0">
                <a:solidFill>
                  <a:schemeClr val="bg1"/>
                </a:solidFill>
              </a:rPr>
              <a:t>；并当指数拟合失败时，可忽略该事例，验证保留率达到</a:t>
            </a:r>
            <a:r>
              <a:rPr kumimoji="1" lang="en-US" altLang="zh-CN" sz="1200" dirty="0">
                <a:solidFill>
                  <a:schemeClr val="bg1"/>
                </a:solidFill>
              </a:rPr>
              <a:t>99.8</a:t>
            </a:r>
            <a:r>
              <a:rPr kumimoji="1" lang="zh-CN" altLang="en-US" sz="1200" dirty="0">
                <a:solidFill>
                  <a:schemeClr val="bg1"/>
                </a:solidFill>
              </a:rPr>
              <a:t>％，故可忽略此影响</a:t>
            </a:r>
          </a:p>
        </p:txBody>
      </p:sp>
    </p:spTree>
    <p:extLst>
      <p:ext uri="{BB962C8B-B14F-4D97-AF65-F5344CB8AC3E}">
        <p14:creationId xmlns:p14="http://schemas.microsoft.com/office/powerpoint/2010/main" val="39313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6D5AC3-AC99-C941-808A-40BF0DCE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DDB3-3740-EC4A-B4AA-EF33A07F4FC6}" type="datetime1">
              <a:rPr kumimoji="1" lang="zh-CN" altLang="en-US" smtClean="0"/>
              <a:t>2024/12/4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78810F-C3E2-5040-B53C-895D923A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利用广延大气簇射寻找磁单极子 </a:t>
            </a:r>
            <a:r>
              <a:rPr kumimoji="1" lang="en-US" altLang="zh-CN"/>
              <a:t>— </a:t>
            </a:r>
            <a:r>
              <a:rPr kumimoji="1" lang="zh-CN" altLang="en-US"/>
              <a:t>张中华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970FC6-521B-B64B-A7C4-9B3795E9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D769-D144-114B-946B-4CACB4DD40EF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3417C4C-E83C-1C4A-AEFF-8F2C07A8EA58}"/>
              </a:ext>
            </a:extLst>
          </p:cNvPr>
          <p:cNvGrpSpPr/>
          <p:nvPr/>
        </p:nvGrpSpPr>
        <p:grpSpPr>
          <a:xfrm>
            <a:off x="231227" y="294290"/>
            <a:ext cx="3689132" cy="369332"/>
            <a:chOff x="231227" y="294290"/>
            <a:chExt cx="3689132" cy="369332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3FFB018A-A954-C840-A686-88AF160B08FB}"/>
                </a:ext>
              </a:extLst>
            </p:cNvPr>
            <p:cNvCxnSpPr>
              <a:cxnSpLocks/>
            </p:cNvCxnSpPr>
            <p:nvPr/>
          </p:nvCxnSpPr>
          <p:spPr>
            <a:xfrm>
              <a:off x="231227" y="663622"/>
              <a:ext cx="3689132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0F76539-EF07-624D-9E0D-EB13430163D2}"/>
                </a:ext>
              </a:extLst>
            </p:cNvPr>
            <p:cNvSpPr txBox="1"/>
            <p:nvPr/>
          </p:nvSpPr>
          <p:spPr>
            <a:xfrm>
              <a:off x="346842" y="294290"/>
              <a:ext cx="3573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</a:rPr>
                <a:t>信号与背景的区分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3050B15-0150-2D4D-8D47-3E9229375CF1}"/>
                  </a:ext>
                </a:extLst>
              </p:cNvPr>
              <p:cNvSpPr txBox="1"/>
              <p:nvPr/>
            </p:nvSpPr>
            <p:spPr>
              <a:xfrm>
                <a:off x="346842" y="921801"/>
                <a:ext cx="5575950" cy="1532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zh-CN" altLang="en-US" sz="1600" dirty="0">
                    <a:solidFill>
                      <a:srgbClr val="FA8300"/>
                    </a:solidFill>
                  </a:rPr>
                  <a:t>利用上述特征，使用机器学习算法区分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  <m:r>
                      <a:rPr kumimoji="1" lang="zh-CN" altLang="en-US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kumimoji="1" lang="zh-CN" altLang="en-US" sz="1600" i="1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和</m:t>
                    </m:r>
                    <m:r>
                      <a:rPr kumimoji="1" lang="zh-CN" altLang="en-US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𝑚𝑜𝑛𝑜𝑝𝑜𝑙𝑒</m:t>
                    </m:r>
                    <m:r>
                      <a:rPr kumimoji="1" lang="en-US" altLang="zh-CN" sz="1600" b="0" i="1" smtClean="0">
                        <a:solidFill>
                          <a:srgbClr val="FA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kumimoji="1" lang="zh-CN" altLang="en-US" sz="1600" dirty="0">
                    <a:solidFill>
                      <a:srgbClr val="FA8300"/>
                    </a:solidFill>
                    <a:sym typeface="Wingdings" pitchFamily="2" charset="2"/>
                  </a:rPr>
                  <a:t>：</a:t>
                </a:r>
                <a:endParaRPr kumimoji="1" lang="en-US" altLang="zh-CN" sz="1600" dirty="0">
                  <a:solidFill>
                    <a:srgbClr val="FA8300"/>
                  </a:solidFill>
                  <a:sym typeface="Wingdings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dirty="0">
                    <a:solidFill>
                      <a:schemeClr val="bg1"/>
                    </a:solidFill>
                  </a:rPr>
                  <a:t>使用分类器：</a:t>
                </a:r>
                <a:r>
                  <a:rPr lang="zh-CN" altLang="en-US" sz="1600" b="0" i="0" dirty="0">
                    <a:solidFill>
                      <a:schemeClr val="bg1"/>
                    </a:solidFill>
                    <a:effectLst/>
                    <a:latin typeface="system-ui"/>
                  </a:rPr>
                  <a:t>梯度增强决策树</a:t>
                </a:r>
                <a:r>
                  <a:rPr lang="en-US" altLang="zh-CN" sz="1600" b="0" i="0" dirty="0">
                    <a:solidFill>
                      <a:schemeClr val="bg1"/>
                    </a:solidFill>
                    <a:effectLst/>
                    <a:latin typeface="system-ui"/>
                  </a:rPr>
                  <a:t>(GBDT)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dirty="0">
                    <a:solidFill>
                      <a:schemeClr val="bg1"/>
                    </a:solidFill>
                    <a:latin typeface="system-ui"/>
                  </a:rPr>
                  <a:t>分类结果：训练集上准确率</a:t>
                </a:r>
                <a:r>
                  <a:rPr kumimoji="1" lang="en-US" altLang="zh-CN" sz="1600" dirty="0">
                    <a:solidFill>
                      <a:schemeClr val="bg1"/>
                    </a:solidFill>
                    <a:latin typeface="system-ui"/>
                  </a:rPr>
                  <a:t>94.7</a:t>
                </a:r>
                <a:r>
                  <a:rPr kumimoji="1" lang="zh-CN" altLang="en-US" sz="1600" dirty="0">
                    <a:solidFill>
                      <a:schemeClr val="bg1"/>
                    </a:solidFill>
                    <a:latin typeface="system-ui"/>
                  </a:rPr>
                  <a:t>％， 测试集</a:t>
                </a:r>
                <a:r>
                  <a:rPr kumimoji="1" lang="en-US" altLang="zh-CN" sz="1600" dirty="0">
                    <a:solidFill>
                      <a:schemeClr val="bg1"/>
                    </a:solidFill>
                    <a:latin typeface="system-ui"/>
                  </a:rPr>
                  <a:t>92.0</a:t>
                </a:r>
                <a:r>
                  <a:rPr kumimoji="1" lang="zh-CN" altLang="en-US" sz="1600" dirty="0">
                    <a:solidFill>
                      <a:schemeClr val="bg1"/>
                    </a:solidFill>
                    <a:latin typeface="system-ui"/>
                  </a:rPr>
                  <a:t>％</a:t>
                </a:r>
                <a:endParaRPr kumimoji="1" lang="en-US" altLang="zh-CN" sz="1600" dirty="0">
                  <a:solidFill>
                    <a:schemeClr val="bg1"/>
                  </a:solidFill>
                  <a:latin typeface="system-ui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dirty="0">
                    <a:solidFill>
                      <a:schemeClr val="bg1"/>
                    </a:solidFill>
                    <a:latin typeface="system-ui"/>
                  </a:rPr>
                  <a:t>用</a:t>
                </a:r>
                <a:r>
                  <a:rPr kumimoji="1" lang="zh-CN" altLang="en-US" sz="1600" dirty="0">
                    <a:solidFill>
                      <a:srgbClr val="00B0F0"/>
                    </a:solidFill>
                    <a:latin typeface="system-ui"/>
                  </a:rPr>
                  <a:t>指数形式</a:t>
                </a:r>
                <a:r>
                  <a:rPr kumimoji="1" lang="zh-CN" altLang="en-US" sz="1600" dirty="0">
                    <a:solidFill>
                      <a:schemeClr val="bg1"/>
                    </a:solidFill>
                    <a:latin typeface="system-ui"/>
                  </a:rPr>
                  <a:t>拟合</a:t>
                </a:r>
                <a:r>
                  <a:rPr kumimoji="1" lang="zh-CN" altLang="en-US" sz="1600" dirty="0">
                    <a:solidFill>
                      <a:srgbClr val="00B0F0"/>
                    </a:solidFill>
                    <a:latin typeface="system-ui"/>
                  </a:rPr>
                  <a:t>预测概率</a:t>
                </a:r>
                <a:r>
                  <a:rPr kumimoji="1" lang="zh-CN" altLang="en-US" sz="1600" dirty="0">
                    <a:solidFill>
                      <a:schemeClr val="bg1"/>
                    </a:solidFill>
                    <a:latin typeface="system-ui"/>
                  </a:rPr>
                  <a:t>分布</a:t>
                </a:r>
                <a:endParaRPr kumimoji="1" lang="zh-CN" altLang="en-US" sz="1600" dirty="0">
                  <a:solidFill>
                    <a:srgbClr val="FA83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3050B15-0150-2D4D-8D47-3E922937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2" y="921801"/>
                <a:ext cx="5575950" cy="1532151"/>
              </a:xfrm>
              <a:prstGeom prst="rect">
                <a:avLst/>
              </a:prstGeom>
              <a:blipFill>
                <a:blip r:embed="rId2"/>
                <a:stretch>
                  <a:fillRect l="-455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BF157B61-06E7-5043-9CC7-227CE48B1A09}"/>
              </a:ext>
            </a:extLst>
          </p:cNvPr>
          <p:cNvGrpSpPr/>
          <p:nvPr/>
        </p:nvGrpSpPr>
        <p:grpSpPr>
          <a:xfrm>
            <a:off x="5922792" y="861523"/>
            <a:ext cx="4676785" cy="1255956"/>
            <a:chOff x="5922957" y="795790"/>
            <a:chExt cx="4676785" cy="1255956"/>
          </a:xfrm>
        </p:grpSpPr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955A7A6C-FE69-E34E-B8FF-262B6D83C948}"/>
                </a:ext>
              </a:extLst>
            </p:cNvPr>
            <p:cNvSpPr/>
            <p:nvPr/>
          </p:nvSpPr>
          <p:spPr>
            <a:xfrm>
              <a:off x="5990345" y="795790"/>
              <a:ext cx="4542008" cy="1255956"/>
            </a:xfrm>
            <a:prstGeom prst="roundRect">
              <a:avLst/>
            </a:prstGeom>
            <a:solidFill>
              <a:srgbClr val="00B050">
                <a:alpha val="449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63645E62-F510-9640-9FB3-9F959165560F}"/>
                    </a:ext>
                  </a:extLst>
                </p:cNvPr>
                <p:cNvSpPr txBox="1"/>
                <p:nvPr/>
              </p:nvSpPr>
              <p:spPr>
                <a:xfrm>
                  <a:off x="5922957" y="938187"/>
                  <a:ext cx="4676785" cy="9711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zh-CN" altLang="en-US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zh-CN" alt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𝑆𝑖𝑔𝑛𝑎𝑙</m:t>
                              </m:r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zh-CN" alt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𝑃𝐷𝐹</m:t>
                              </m:r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</m:e>
                            <m:e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zh-CN" alt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𝑏𝑥</m:t>
                                  </m:r>
                                </m:sup>
                              </m:sSup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+1−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−1+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zh-CN" alt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𝐵𝑎𝑐𝑘𝑔𝑟𝑜𝑢𝑛𝑑</m:t>
                              </m:r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zh-CN" alt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𝑃𝐷𝐹</m:t>
                              </m:r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</m:e>
                            <m:e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zh-CN" alt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𝑏𝑥</m:t>
                                  </m:r>
                                </m:sup>
                              </m:sSup>
                              <m:r>
                                <a:rPr lang="zh-CN" altLang="en-US" sz="1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+1−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zh-CN" altLang="en-US" sz="16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mr>
                        </m:m>
                      </m:oMath>
                    </m:oMathPara>
                  </a14:m>
                  <a:endParaRPr lang="zh-CN" altLang="en-US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63645E62-F510-9640-9FB3-9F9591655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957" y="938187"/>
                  <a:ext cx="4676785" cy="971163"/>
                </a:xfrm>
                <a:prstGeom prst="rect">
                  <a:avLst/>
                </a:prstGeom>
                <a:blipFill>
                  <a:blip r:embed="rId3"/>
                  <a:stretch>
                    <a:fillRect b="-25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A7294F3-CBB3-CD42-9620-F218B7B0E123}"/>
              </a:ext>
            </a:extLst>
          </p:cNvPr>
          <p:cNvGrpSpPr/>
          <p:nvPr/>
        </p:nvGrpSpPr>
        <p:grpSpPr>
          <a:xfrm>
            <a:off x="1273203" y="2634823"/>
            <a:ext cx="3723227" cy="3470653"/>
            <a:chOff x="1124135" y="2667315"/>
            <a:chExt cx="3723227" cy="347065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1B3A112-7915-5C4C-8BDC-0EB1EF75E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4135" y="2667315"/>
              <a:ext cx="3723227" cy="2951988"/>
            </a:xfrm>
            <a:prstGeom prst="rect">
              <a:avLst/>
            </a:prstGeom>
            <a:effectLst>
              <a:glow rad="152400">
                <a:schemeClr val="bg1"/>
              </a:glow>
              <a:reflection blurRad="6350" stA="52000" endA="300" endPos="15000" dir="5400000" sy="-100000" algn="bl" rotWithShape="0"/>
            </a:effec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C247E62-A76B-9F47-978F-292D8A78B911}"/>
                </a:ext>
              </a:extLst>
            </p:cNvPr>
            <p:cNvSpPr txBox="1"/>
            <p:nvPr/>
          </p:nvSpPr>
          <p:spPr>
            <a:xfrm>
              <a:off x="1883523" y="5799414"/>
              <a:ext cx="2204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chemeClr val="bg1"/>
                  </a:solidFill>
                </a:rPr>
                <a:t>ROC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曲线：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AUC=0.971</a:t>
              </a:r>
              <a:endParaRPr kumimoji="1"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D851695-9C6F-7145-A0F7-5B0C9D7EAC03}"/>
              </a:ext>
            </a:extLst>
          </p:cNvPr>
          <p:cNvGrpSpPr/>
          <p:nvPr/>
        </p:nvGrpSpPr>
        <p:grpSpPr>
          <a:xfrm>
            <a:off x="6328674" y="2634823"/>
            <a:ext cx="3865020" cy="3470653"/>
            <a:chOff x="6223520" y="2663291"/>
            <a:chExt cx="3865020" cy="347065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96B1B1-51EF-8641-A45F-44FB9890B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3520" y="2663291"/>
              <a:ext cx="3865020" cy="2956012"/>
            </a:xfrm>
            <a:prstGeom prst="rect">
              <a:avLst/>
            </a:prstGeom>
            <a:effectLst>
              <a:glow rad="152400">
                <a:schemeClr val="bg1"/>
              </a:glow>
              <a:reflection blurRad="6350" stA="52000" endA="300" endPos="15000" dir="5400000" sy="-100000" algn="bl" rotWithShape="0"/>
            </a:effec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90F25FF-46CC-174A-B77A-2B3F378394B4}"/>
                </a:ext>
              </a:extLst>
            </p:cNvPr>
            <p:cNvSpPr txBox="1"/>
            <p:nvPr/>
          </p:nvSpPr>
          <p:spPr>
            <a:xfrm>
              <a:off x="6281158" y="5795390"/>
              <a:ext cx="37497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chemeClr val="bg1"/>
                  </a:solidFill>
                </a:rPr>
                <a:t>GBDT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对测试集预测概率分布及</a:t>
              </a:r>
              <a:r>
                <a:rPr kumimoji="1" lang="en-US" altLang="zh-CN" sz="1600" dirty="0">
                  <a:solidFill>
                    <a:schemeClr val="bg1"/>
                  </a:solidFill>
                </a:rPr>
                <a:t>PDF</a:t>
              </a:r>
              <a:r>
                <a:rPr kumimoji="1" lang="zh-CN" altLang="en-US" sz="1600" dirty="0">
                  <a:solidFill>
                    <a:schemeClr val="bg1"/>
                  </a:solidFill>
                </a:rPr>
                <a:t>拟合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445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5624</TotalTime>
  <Words>1613</Words>
  <Application>Microsoft Office PowerPoint</Application>
  <PresentationFormat>宽屏</PresentationFormat>
  <Paragraphs>174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.SF NS</vt:lpstr>
      <vt:lpstr>Hiragino Maru Gothic Pro W4</vt:lpstr>
      <vt:lpstr>system-ui</vt:lpstr>
      <vt:lpstr>等线</vt:lpstr>
      <vt:lpstr>等线 Light</vt:lpstr>
      <vt:lpstr>KaiTi</vt:lpstr>
      <vt:lpstr>Arial</vt:lpstr>
      <vt:lpstr>Cambria Math</vt:lpstr>
      <vt:lpstr>Consolas</vt:lpstr>
      <vt:lpstr>Wingdings</vt:lpstr>
      <vt:lpstr>Office 主题​​</vt:lpstr>
      <vt:lpstr>利用广延大气簇射寻找磁单极子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利用广延大气簇射寻找磁单极子</dc:title>
  <dc:creator>中华 zhang</dc:creator>
  <cp:lastModifiedBy>瑀湦 吴</cp:lastModifiedBy>
  <cp:revision>44</cp:revision>
  <dcterms:created xsi:type="dcterms:W3CDTF">2024-10-24T11:23:13Z</dcterms:created>
  <dcterms:modified xsi:type="dcterms:W3CDTF">2024-12-04T01:52:25Z</dcterms:modified>
</cp:coreProperties>
</file>