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416" r:id="rId2"/>
    <p:sldId id="559" r:id="rId3"/>
    <p:sldId id="564" r:id="rId4"/>
    <p:sldId id="565" r:id="rId5"/>
    <p:sldId id="566" r:id="rId6"/>
    <p:sldId id="567" r:id="rId7"/>
    <p:sldId id="568" r:id="rId8"/>
    <p:sldId id="1080" r:id="rId9"/>
    <p:sldId id="569" r:id="rId10"/>
    <p:sldId id="1081" r:id="rId11"/>
    <p:sldId id="1082" r:id="rId12"/>
    <p:sldId id="1083" r:id="rId13"/>
    <p:sldId id="1084" r:id="rId14"/>
    <p:sldId id="1085" r:id="rId15"/>
    <p:sldId id="461" r:id="rId16"/>
    <p:sldId id="563" r:id="rId17"/>
  </p:sldIdLst>
  <p:sldSz cx="12190413" cy="6859588"/>
  <p:notesSz cx="6858000" cy="9144000"/>
  <p:custDataLst>
    <p:tags r:id="rId20"/>
  </p:custDataLst>
  <p:defaultTextStyle>
    <a:defPPr>
      <a:defRPr lang="en-US"/>
    </a:defPPr>
    <a:lvl1pPr marL="0" algn="l" defTabSz="1088390" rtl="0" eaLnBrk="1" latinLnBrk="0" hangingPunct="1">
      <a:defRPr sz="2145" kern="1200">
        <a:solidFill>
          <a:schemeClr val="tx1"/>
        </a:solidFill>
        <a:latin typeface="+mn-lt"/>
        <a:ea typeface="+mn-ea"/>
        <a:cs typeface="+mn-cs"/>
      </a:defRPr>
    </a:lvl1pPr>
    <a:lvl2pPr marL="544195" algn="l" defTabSz="1088390" rtl="0" eaLnBrk="1" latinLnBrk="0" hangingPunct="1">
      <a:defRPr sz="2145" kern="1200">
        <a:solidFill>
          <a:schemeClr val="tx1"/>
        </a:solidFill>
        <a:latin typeface="+mn-lt"/>
        <a:ea typeface="+mn-ea"/>
        <a:cs typeface="+mn-cs"/>
      </a:defRPr>
    </a:lvl2pPr>
    <a:lvl3pPr marL="1088390" algn="l" defTabSz="1088390" rtl="0" eaLnBrk="1" latinLnBrk="0" hangingPunct="1">
      <a:defRPr sz="2145" kern="1200">
        <a:solidFill>
          <a:schemeClr val="tx1"/>
        </a:solidFill>
        <a:latin typeface="+mn-lt"/>
        <a:ea typeface="+mn-ea"/>
        <a:cs typeface="+mn-cs"/>
      </a:defRPr>
    </a:lvl3pPr>
    <a:lvl4pPr marL="1632585" algn="l" defTabSz="1088390" rtl="0" eaLnBrk="1" latinLnBrk="0" hangingPunct="1">
      <a:defRPr sz="2145" kern="1200">
        <a:solidFill>
          <a:schemeClr val="tx1"/>
        </a:solidFill>
        <a:latin typeface="+mn-lt"/>
        <a:ea typeface="+mn-ea"/>
        <a:cs typeface="+mn-cs"/>
      </a:defRPr>
    </a:lvl4pPr>
    <a:lvl5pPr marL="2177415" algn="l" defTabSz="1088390" rtl="0" eaLnBrk="1" latinLnBrk="0" hangingPunct="1">
      <a:defRPr sz="2145" kern="1200">
        <a:solidFill>
          <a:schemeClr val="tx1"/>
        </a:solidFill>
        <a:latin typeface="+mn-lt"/>
        <a:ea typeface="+mn-ea"/>
        <a:cs typeface="+mn-cs"/>
      </a:defRPr>
    </a:lvl5pPr>
    <a:lvl6pPr marL="2721610" algn="l" defTabSz="1088390" rtl="0" eaLnBrk="1" latinLnBrk="0" hangingPunct="1">
      <a:defRPr sz="2145" kern="1200">
        <a:solidFill>
          <a:schemeClr val="tx1"/>
        </a:solidFill>
        <a:latin typeface="+mn-lt"/>
        <a:ea typeface="+mn-ea"/>
        <a:cs typeface="+mn-cs"/>
      </a:defRPr>
    </a:lvl6pPr>
    <a:lvl7pPr marL="3265805" algn="l" defTabSz="1088390" rtl="0" eaLnBrk="1" latinLnBrk="0" hangingPunct="1">
      <a:defRPr sz="2145" kern="1200">
        <a:solidFill>
          <a:schemeClr val="tx1"/>
        </a:solidFill>
        <a:latin typeface="+mn-lt"/>
        <a:ea typeface="+mn-ea"/>
        <a:cs typeface="+mn-cs"/>
      </a:defRPr>
    </a:lvl7pPr>
    <a:lvl8pPr marL="3810000" algn="l" defTabSz="1088390" rtl="0" eaLnBrk="1" latinLnBrk="0" hangingPunct="1">
      <a:defRPr sz="2145" kern="1200">
        <a:solidFill>
          <a:schemeClr val="tx1"/>
        </a:solidFill>
        <a:latin typeface="+mn-lt"/>
        <a:ea typeface="+mn-ea"/>
        <a:cs typeface="+mn-cs"/>
      </a:defRPr>
    </a:lvl8pPr>
    <a:lvl9pPr marL="4354195" algn="l" defTabSz="1088390" rtl="0" eaLnBrk="1" latinLnBrk="0" hangingPunct="1">
      <a:defRPr sz="214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432FF"/>
    <a:srgbClr val="FF9300"/>
    <a:srgbClr val="00FA00"/>
    <a:srgbClr val="CB0B1F"/>
    <a:srgbClr val="034A91"/>
    <a:srgbClr val="0000FF"/>
    <a:srgbClr val="940301"/>
    <a:srgbClr val="4BD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878"/>
    <p:restoredTop sz="96007"/>
  </p:normalViewPr>
  <p:slideViewPr>
    <p:cSldViewPr>
      <p:cViewPr varScale="1">
        <p:scale>
          <a:sx n="135" d="100"/>
          <a:sy n="135" d="100"/>
        </p:scale>
        <p:origin x="184" y="592"/>
      </p:cViewPr>
      <p:guideLst>
        <p:guide orient="horz" pos="2161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163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e\Desktop\simulation_temp\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/>
              <a:t>80</a:t>
            </a:r>
            <a:endParaRPr lang="zh-CN" alt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N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Sheet1!$O$195:$O$210</c:f>
              <c:numCache>
                <c:formatCode>General</c:formatCode>
                <c:ptCount val="16"/>
                <c:pt idx="0">
                  <c:v>100</c:v>
                </c:pt>
                <c:pt idx="1">
                  <c:v>158.49</c:v>
                </c:pt>
                <c:pt idx="2">
                  <c:v>251.19</c:v>
                </c:pt>
                <c:pt idx="3">
                  <c:v>398.11</c:v>
                </c:pt>
                <c:pt idx="4">
                  <c:v>630.96</c:v>
                </c:pt>
                <c:pt idx="5">
                  <c:v>1000</c:v>
                </c:pt>
                <c:pt idx="6">
                  <c:v>1584.9</c:v>
                </c:pt>
                <c:pt idx="7">
                  <c:v>2511.9</c:v>
                </c:pt>
                <c:pt idx="8">
                  <c:v>3981.1</c:v>
                </c:pt>
                <c:pt idx="9">
                  <c:v>6309.6</c:v>
                </c:pt>
                <c:pt idx="10">
                  <c:v>10000</c:v>
                </c:pt>
                <c:pt idx="11">
                  <c:v>15849</c:v>
                </c:pt>
                <c:pt idx="12">
                  <c:v>25119</c:v>
                </c:pt>
                <c:pt idx="13">
                  <c:v>39811</c:v>
                </c:pt>
                <c:pt idx="14">
                  <c:v>63096</c:v>
                </c:pt>
                <c:pt idx="15" formatCode="0.00E+00">
                  <c:v>100000</c:v>
                </c:pt>
              </c:numCache>
            </c:numRef>
          </c:xVal>
          <c:yVal>
            <c:numRef>
              <c:f>Sheet1!$W$195:$W$210</c:f>
              <c:numCache>
                <c:formatCode>0.00E+00</c:formatCode>
                <c:ptCount val="16"/>
                <c:pt idx="0">
                  <c:v>0.39162857256429623</c:v>
                </c:pt>
                <c:pt idx="1">
                  <c:v>0.39187862278673463</c:v>
                </c:pt>
                <c:pt idx="2">
                  <c:v>0.39253269315812755</c:v>
                </c:pt>
                <c:pt idx="3">
                  <c:v>0.39414619350925084</c:v>
                </c:pt>
                <c:pt idx="4">
                  <c:v>0.39808336643141573</c:v>
                </c:pt>
                <c:pt idx="5">
                  <c:v>0.40751387208477619</c:v>
                </c:pt>
                <c:pt idx="6">
                  <c:v>0.42876865077258003</c:v>
                </c:pt>
                <c:pt idx="7">
                  <c:v>0.47025714513175704</c:v>
                </c:pt>
                <c:pt idx="8">
                  <c:v>0.53130842904567477</c:v>
                </c:pt>
                <c:pt idx="9">
                  <c:v>0.58874336149382922</c:v>
                </c:pt>
                <c:pt idx="10">
                  <c:v>0.62067570111048376</c:v>
                </c:pt>
                <c:pt idx="11">
                  <c:v>0.63343205001645286</c:v>
                </c:pt>
                <c:pt idx="12">
                  <c:v>0.64239939685232317</c:v>
                </c:pt>
                <c:pt idx="13">
                  <c:v>0.65619744664724422</c:v>
                </c:pt>
                <c:pt idx="14">
                  <c:v>0.67699564153083769</c:v>
                </c:pt>
                <c:pt idx="15">
                  <c:v>0.70740472307785229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0EC-374B-8264-91ADA7AF21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77122224"/>
        <c:axId val="1877120144"/>
      </c:scatterChart>
      <c:valAx>
        <c:axId val="18771222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/>
                  <a:t>f(Hz)</a:t>
                </a:r>
                <a:endParaRPr lang="zh-CN" alt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N"/>
          </a:p>
        </c:txPr>
        <c:crossAx val="1877120144"/>
        <c:crosses val="autoZero"/>
        <c:crossBetween val="midCat"/>
      </c:valAx>
      <c:valAx>
        <c:axId val="1877120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/>
                  <a:t>Ratio</a:t>
                </a:r>
                <a:endParaRPr lang="zh-CN" alt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CN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N"/>
          </a:p>
        </c:txPr>
        <c:crossAx val="18771222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4D0FAA-8E3B-4706-AD86-A77CEC145BEC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B2A110-4396-4B36-B22E-469DD2A27E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20D018-5A18-48FE-8E11-8F6DEE57393D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D32B5-2C8E-4622-816E-44CE01889B8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088390" rtl="0" eaLnBrk="1" latinLnBrk="0" hangingPunct="1">
      <a:defRPr sz="1430" kern="1200">
        <a:solidFill>
          <a:schemeClr val="tx1"/>
        </a:solidFill>
        <a:latin typeface="+mn-lt"/>
        <a:ea typeface="+mn-ea"/>
        <a:cs typeface="+mn-cs"/>
      </a:defRPr>
    </a:lvl1pPr>
    <a:lvl2pPr marL="544195" algn="l" defTabSz="1088390" rtl="0" eaLnBrk="1" latinLnBrk="0" hangingPunct="1">
      <a:defRPr sz="1430" kern="1200">
        <a:solidFill>
          <a:schemeClr val="tx1"/>
        </a:solidFill>
        <a:latin typeface="+mn-lt"/>
        <a:ea typeface="+mn-ea"/>
        <a:cs typeface="+mn-cs"/>
      </a:defRPr>
    </a:lvl2pPr>
    <a:lvl3pPr marL="1088390" algn="l" defTabSz="1088390" rtl="0" eaLnBrk="1" latinLnBrk="0" hangingPunct="1">
      <a:defRPr sz="1430" kern="1200">
        <a:solidFill>
          <a:schemeClr val="tx1"/>
        </a:solidFill>
        <a:latin typeface="+mn-lt"/>
        <a:ea typeface="+mn-ea"/>
        <a:cs typeface="+mn-cs"/>
      </a:defRPr>
    </a:lvl3pPr>
    <a:lvl4pPr marL="1632585" algn="l" defTabSz="1088390" rtl="0" eaLnBrk="1" latinLnBrk="0" hangingPunct="1">
      <a:defRPr sz="1430" kern="1200">
        <a:solidFill>
          <a:schemeClr val="tx1"/>
        </a:solidFill>
        <a:latin typeface="+mn-lt"/>
        <a:ea typeface="+mn-ea"/>
        <a:cs typeface="+mn-cs"/>
      </a:defRPr>
    </a:lvl4pPr>
    <a:lvl5pPr marL="2177415" algn="l" defTabSz="1088390" rtl="0" eaLnBrk="1" latinLnBrk="0" hangingPunct="1">
      <a:defRPr sz="1430" kern="1200">
        <a:solidFill>
          <a:schemeClr val="tx1"/>
        </a:solidFill>
        <a:latin typeface="+mn-lt"/>
        <a:ea typeface="+mn-ea"/>
        <a:cs typeface="+mn-cs"/>
      </a:defRPr>
    </a:lvl5pPr>
    <a:lvl6pPr marL="2721610" algn="l" defTabSz="1088390" rtl="0" eaLnBrk="1" latinLnBrk="0" hangingPunct="1">
      <a:defRPr sz="1430" kern="1200">
        <a:solidFill>
          <a:schemeClr val="tx1"/>
        </a:solidFill>
        <a:latin typeface="+mn-lt"/>
        <a:ea typeface="+mn-ea"/>
        <a:cs typeface="+mn-cs"/>
      </a:defRPr>
    </a:lvl6pPr>
    <a:lvl7pPr marL="3265805" algn="l" defTabSz="1088390" rtl="0" eaLnBrk="1" latinLnBrk="0" hangingPunct="1">
      <a:defRPr sz="1430" kern="1200">
        <a:solidFill>
          <a:schemeClr val="tx1"/>
        </a:solidFill>
        <a:latin typeface="+mn-lt"/>
        <a:ea typeface="+mn-ea"/>
        <a:cs typeface="+mn-cs"/>
      </a:defRPr>
    </a:lvl7pPr>
    <a:lvl8pPr marL="3810000" algn="l" defTabSz="1088390" rtl="0" eaLnBrk="1" latinLnBrk="0" hangingPunct="1">
      <a:defRPr sz="1430" kern="1200">
        <a:solidFill>
          <a:schemeClr val="tx1"/>
        </a:solidFill>
        <a:latin typeface="+mn-lt"/>
        <a:ea typeface="+mn-ea"/>
        <a:cs typeface="+mn-cs"/>
      </a:defRPr>
    </a:lvl8pPr>
    <a:lvl9pPr marL="4354195" algn="l" defTabSz="1088390" rtl="0" eaLnBrk="1" latinLnBrk="0" hangingPunct="1">
      <a:defRPr sz="143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D32B5-2C8E-4622-816E-44CE01889B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48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D32B5-2C8E-4622-816E-44CE01889B8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4775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D32B5-2C8E-4622-816E-44CE01889B8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814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D32B5-2C8E-4622-816E-44CE01889B8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216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D32B5-2C8E-4622-816E-44CE01889B8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61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D32B5-2C8E-4622-816E-44CE01889B8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510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D32B5-2C8E-4622-816E-44CE01889B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97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D32B5-2C8E-4622-816E-44CE01889B8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075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D32B5-2C8E-4622-816E-44CE01889B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14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D32B5-2C8E-4622-816E-44CE01889B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46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D32B5-2C8E-4622-816E-44CE01889B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4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EC9269-A41C-42AF-81F6-4148AA9CE22C}" type="slidenum">
              <a:rPr lang="en-US" altLang="zh-CN" smtClean="0"/>
              <a:t>8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16138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D32B5-2C8E-4622-816E-44CE01889B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D32B5-2C8E-4622-816E-44CE01889B8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30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59D3-B92F-4BE5-BE49-ED8937E3BC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59D3-B92F-4BE5-BE49-ED8937E3BC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59D3-B92F-4BE5-BE49-ED8937E3BC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148" y="0"/>
            <a:ext cx="9146117" cy="6859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61" y="-4406"/>
            <a:ext cx="12254273" cy="686399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66"/>
            <a:ext cx="12190413" cy="15550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61" y="-4406"/>
            <a:ext cx="12254273" cy="68639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66"/>
            <a:ext cx="12190413" cy="15550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4337" y="142908"/>
            <a:ext cx="10941742" cy="6494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advClick="0" advTm="7000">
    <p:newsfla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61" y="-4406"/>
            <a:ext cx="12254273" cy="6863994"/>
          </a:xfrm>
          <a:prstGeom prst="rect">
            <a:avLst/>
          </a:prstGeom>
        </p:spPr>
      </p:pic>
      <p:pic>
        <p:nvPicPr>
          <p:cNvPr id="9" name="图片 8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34050"/>
            <a:ext cx="2570550" cy="115212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413" cy="15575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59D3-B92F-4BE5-BE49-ED8937E3BC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01"/>
            <a:ext cx="12190413" cy="99082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10302" y="1248065"/>
            <a:ext cx="10978530" cy="5102342"/>
          </a:xfrm>
        </p:spPr>
        <p:txBody>
          <a:bodyPr/>
          <a:lstStyle>
            <a:lvl1pPr marL="228577" indent="-228577">
              <a:buFont typeface="Wingdings" panose="05000000000000000000" pitchFamily="2" charset="2"/>
              <a:buChar char="Ø"/>
              <a:defRPr baseline="0">
                <a:latin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299" y="6554719"/>
            <a:ext cx="2742843" cy="365210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fld id="{C6CE2DF2-BCA6-42AD-9EC2-91507C44706D}" type="datetime1">
              <a:rPr lang="zh-CN" altLang="en-US" smtClean="0"/>
              <a:t>2024/11/23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30136" y="6491204"/>
            <a:ext cx="4114264" cy="36521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33096" y="6494380"/>
            <a:ext cx="2742843" cy="365210"/>
          </a:xfrm>
        </p:spPr>
        <p:txBody>
          <a:bodyPr/>
          <a:lstStyle>
            <a:lvl1pPr>
              <a:defRPr sz="1800" b="1">
                <a:solidFill>
                  <a:srgbClr val="004D94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7233DC2A-5E92-482B-9DB5-24AB4AD1E5BC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2" name="矩形 1"/>
          <p:cNvSpPr/>
          <p:nvPr userDrawn="1"/>
        </p:nvSpPr>
        <p:spPr>
          <a:xfrm>
            <a:off x="7613425" y="87016"/>
            <a:ext cx="4378217" cy="844331"/>
          </a:xfrm>
          <a:prstGeom prst="rect">
            <a:avLst/>
          </a:prstGeom>
          <a:solidFill>
            <a:srgbClr val="004D94"/>
          </a:solidFill>
          <a:ln>
            <a:solidFill>
              <a:srgbClr val="004D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5" dirty="0">
              <a:ea typeface="黑体" panose="02010609060101010101" pitchFamily="49" charset="-122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4300" y="135095"/>
            <a:ext cx="7834880" cy="709236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301" y="154564"/>
            <a:ext cx="4046464" cy="70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88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59D3-B92F-4BE5-BE49-ED8937E3BC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59D3-B92F-4BE5-BE49-ED8937E3BC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59D3-B92F-4BE5-BE49-ED8937E3BC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59D3-B92F-4BE5-BE49-ED8937E3BC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59D3-B92F-4BE5-BE49-ED8937E3BC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199765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59D3-B92F-4BE5-BE49-ED8937E3BC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199765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59D3-B92F-4BE5-BE49-ED8937E3BC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759D3-B92F-4BE5-BE49-ED8937E3BC1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emf"/><Relationship Id="rId5" Type="http://schemas.openxmlformats.org/officeDocument/2006/relationships/image" Target="../media/image10.jpeg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microsoft.com/office/2007/relationships/media" Target="../media/media2.mp4"/><Relationship Id="rId7" Type="http://schemas.openxmlformats.org/officeDocument/2006/relationships/image" Target="../media/image11.png"/><Relationship Id="rId12" Type="http://schemas.openxmlformats.org/officeDocument/2006/relationships/chart" Target="../charts/char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39.png"/><Relationship Id="rId4" Type="http://schemas.openxmlformats.org/officeDocument/2006/relationships/video" Target="../media/media2.mp4"/><Relationship Id="rId9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10.jpeg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11.pn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jpg"/><Relationship Id="rId5" Type="http://schemas.openxmlformats.org/officeDocument/2006/relationships/image" Target="../media/image10.jpeg"/><Relationship Id="rId10" Type="http://schemas.openxmlformats.org/officeDocument/2006/relationships/image" Target="../media/image46.png"/><Relationship Id="rId4" Type="http://schemas.openxmlformats.org/officeDocument/2006/relationships/image" Target="../media/image12.emf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jpeg"/><Relationship Id="rId4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jpeg"/><Relationship Id="rId4" Type="http://schemas.openxmlformats.org/officeDocument/2006/relationships/image" Target="../media/image1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jpeg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jpeg"/><Relationship Id="rId5" Type="http://schemas.openxmlformats.org/officeDocument/2006/relationships/image" Target="../media/image10.jpeg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jpeg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0.jpeg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10.jpeg"/><Relationship Id="rId4" Type="http://schemas.openxmlformats.org/officeDocument/2006/relationships/image" Target="../media/image12.emf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10.jpeg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11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jpg"/><Relationship Id="rId5" Type="http://schemas.openxmlformats.org/officeDocument/2006/relationships/image" Target="../media/image10.jpeg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6"/>
          <p:cNvSpPr txBox="1"/>
          <p:nvPr/>
        </p:nvSpPr>
        <p:spPr>
          <a:xfrm>
            <a:off x="95325" y="1741569"/>
            <a:ext cx="119045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6000" dirty="0">
                <a:solidFill>
                  <a:srgbClr val="C00000"/>
                </a:solidFill>
                <a:effectLst>
                  <a:outerShdw blurRad="1524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+mn-ea"/>
                <a:sym typeface="+mn-lt"/>
              </a:rPr>
              <a:t>SCEP</a:t>
            </a:r>
            <a:r>
              <a:rPr lang="zh-CN" altLang="en-US" sz="6000" dirty="0">
                <a:solidFill>
                  <a:srgbClr val="C00000"/>
                </a:solidFill>
                <a:effectLst>
                  <a:outerShdw blurRad="1524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+mn-ea"/>
                <a:sym typeface="+mn-lt"/>
              </a:rPr>
              <a:t>进度报告</a:t>
            </a:r>
          </a:p>
        </p:txBody>
      </p:sp>
      <p:sp>
        <p:nvSpPr>
          <p:cNvPr id="8" name="矩形 7"/>
          <p:cNvSpPr/>
          <p:nvPr/>
        </p:nvSpPr>
        <p:spPr>
          <a:xfrm>
            <a:off x="1775219" y="3611672"/>
            <a:ext cx="8352928" cy="3298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dirty="0">
                <a:cs typeface="+mn-ea"/>
                <a:sym typeface="+mn-lt"/>
              </a:rPr>
              <a:t>林箐</a:t>
            </a:r>
            <a:r>
              <a:rPr lang="en-US" altLang="zh-CN" sz="2800" b="1" dirty="0">
                <a:cs typeface="+mn-ea"/>
                <a:sym typeface="+mn-lt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zh-CN" sz="3200" dirty="0">
                <a:cs typeface="+mn-ea"/>
                <a:sym typeface="+mn-lt"/>
              </a:rPr>
              <a:t>on behalf of SCEP group</a:t>
            </a:r>
          </a:p>
          <a:p>
            <a:pPr algn="ctr">
              <a:lnSpc>
                <a:spcPct val="150000"/>
              </a:lnSpc>
            </a:pPr>
            <a:r>
              <a:rPr lang="en-US" altLang="zh-CN" sz="2800" dirty="0">
                <a:cs typeface="+mn-ea"/>
                <a:sym typeface="+mn-lt"/>
              </a:rPr>
              <a:t>Deep Space Exploration Lab (DSEL)</a:t>
            </a:r>
          </a:p>
          <a:p>
            <a:pPr algn="ctr">
              <a:lnSpc>
                <a:spcPct val="150000"/>
              </a:lnSpc>
            </a:pPr>
            <a:r>
              <a:rPr lang="en-US" altLang="zh-CN" sz="2800" dirty="0">
                <a:cs typeface="+mn-ea"/>
                <a:sym typeface="+mn-lt"/>
              </a:rPr>
              <a:t>&amp; University of Science and Technology of China</a:t>
            </a:r>
          </a:p>
          <a:p>
            <a:pPr algn="ctr">
              <a:lnSpc>
                <a:spcPct val="150000"/>
              </a:lnSpc>
            </a:pPr>
            <a:r>
              <a:rPr lang="en-US" altLang="zh-CN" sz="2600" dirty="0">
                <a:cs typeface="+mn-ea"/>
                <a:sym typeface="+mn-lt"/>
              </a:rPr>
              <a:t>2024.12.04 @USTC</a:t>
            </a:r>
            <a:endParaRPr lang="zh-CN" altLang="en-US" sz="2600" dirty="0">
              <a:cs typeface="+mn-ea"/>
              <a:sym typeface="+mn-lt"/>
            </a:endParaRPr>
          </a:p>
        </p:txBody>
      </p:sp>
      <p:cxnSp>
        <p:nvCxnSpPr>
          <p:cNvPr id="12" name="直线连接符 11"/>
          <p:cNvCxnSpPr/>
          <p:nvPr/>
        </p:nvCxnSpPr>
        <p:spPr>
          <a:xfrm>
            <a:off x="4114897" y="3573810"/>
            <a:ext cx="3901608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219" y="-4340"/>
            <a:ext cx="8928499" cy="1129878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89758E-74F8-BEF8-7917-C412D5A29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59D3-B92F-4BE5-BE49-ED8937E3BC1B}" type="slidenum">
              <a:rPr lang="en-US" smtClean="0"/>
              <a:t>1</a:t>
            </a:fld>
            <a:endParaRPr lang="en-US" dirty="0"/>
          </a:p>
        </p:txBody>
      </p:sp>
      <p:pic>
        <p:nvPicPr>
          <p:cNvPr id="11" name="图片 4">
            <a:extLst>
              <a:ext uri="{FF2B5EF4-FFF2-40B4-BE49-F238E27FC236}">
                <a16:creationId xmlns:a16="http://schemas.microsoft.com/office/drawing/2014/main" id="{0CAE7D56-A4FD-E745-89BD-281CA1E06D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5" y="90741"/>
            <a:ext cx="1679894" cy="1106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19BAB5-1A83-F946-8F6B-1124640B31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1" r="22443"/>
          <a:stretch/>
        </p:blipFill>
        <p:spPr>
          <a:xfrm>
            <a:off x="10847734" y="27821"/>
            <a:ext cx="1312334" cy="11599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30"/>
          <p:cNvSpPr txBox="1"/>
          <p:nvPr/>
        </p:nvSpPr>
        <p:spPr>
          <a:xfrm>
            <a:off x="622598" y="477466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测试结果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662" y="-26590"/>
            <a:ext cx="1990751" cy="155300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379527" y="-395892"/>
            <a:ext cx="1060938" cy="55440"/>
            <a:chOff x="5565531" y="1088292"/>
            <a:chExt cx="1060938" cy="55440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5565531" y="1088292"/>
              <a:ext cx="1060938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5868866" y="1143732"/>
              <a:ext cx="454269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6A348F0D-0C62-7A47-8559-10604EEC0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9364" y="6420263"/>
            <a:ext cx="2743200" cy="368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6CFAC4-7E57-C647-8DAE-B7BCD0CBE8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1" r="22443"/>
          <a:stretch/>
        </p:blipFill>
        <p:spPr>
          <a:xfrm>
            <a:off x="10847734" y="27821"/>
            <a:ext cx="1312334" cy="1159933"/>
          </a:xfrm>
          <a:prstGeom prst="rect">
            <a:avLst/>
          </a:prstGeom>
        </p:spPr>
      </p:pic>
      <p:pic>
        <p:nvPicPr>
          <p:cNvPr id="2" name="图片 12">
            <a:extLst>
              <a:ext uri="{FF2B5EF4-FFF2-40B4-BE49-F238E27FC236}">
                <a16:creationId xmlns:a16="http://schemas.microsoft.com/office/drawing/2014/main" id="{7B4F086D-87FE-8F65-9DD6-B37B2FEB89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479" y="1396557"/>
            <a:ext cx="6480720" cy="486054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7EC21A8-E20B-A84F-878C-2526D391B927}"/>
                  </a:ext>
                </a:extLst>
              </p:cNvPr>
              <p:cNvSpPr txBox="1"/>
              <p:nvPr/>
            </p:nvSpPr>
            <p:spPr>
              <a:xfrm>
                <a:off x="6001375" y="1341117"/>
                <a:ext cx="6127422" cy="5874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𝑐𝑜𝑟𝑒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𝑐𝑜𝑖𝑙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𝑐𝑜𝑖𝑙</m:t>
                          </m:r>
                        </m:sub>
                      </m:sSub>
                    </m:oMath>
                  </m:oMathPara>
                </a14:m>
                <a:endParaRPr lang="en-US" altLang="zh-CN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7EC21A8-E20B-A84F-878C-2526D391B9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1375" y="1341117"/>
                <a:ext cx="6127422" cy="5874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表格 4">
            <a:extLst>
              <a:ext uri="{FF2B5EF4-FFF2-40B4-BE49-F238E27FC236}">
                <a16:creationId xmlns:a16="http://schemas.microsoft.com/office/drawing/2014/main" id="{5D27AECF-61C2-449B-A07E-5AFF04EA1A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901014"/>
              </p:ext>
            </p:extLst>
          </p:nvPr>
        </p:nvGraphicFramePr>
        <p:xfrm>
          <a:off x="6544594" y="2385023"/>
          <a:ext cx="5040984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0246">
                  <a:extLst>
                    <a:ext uri="{9D8B030D-6E8A-4147-A177-3AD203B41FA5}">
                      <a16:colId xmlns:a16="http://schemas.microsoft.com/office/drawing/2014/main" val="3843685643"/>
                    </a:ext>
                  </a:extLst>
                </a:gridCol>
                <a:gridCol w="1260246">
                  <a:extLst>
                    <a:ext uri="{9D8B030D-6E8A-4147-A177-3AD203B41FA5}">
                      <a16:colId xmlns:a16="http://schemas.microsoft.com/office/drawing/2014/main" val="498321285"/>
                    </a:ext>
                  </a:extLst>
                </a:gridCol>
                <a:gridCol w="1260246">
                  <a:extLst>
                    <a:ext uri="{9D8B030D-6E8A-4147-A177-3AD203B41FA5}">
                      <a16:colId xmlns:a16="http://schemas.microsoft.com/office/drawing/2014/main" val="496698675"/>
                    </a:ext>
                  </a:extLst>
                </a:gridCol>
                <a:gridCol w="1260246">
                  <a:extLst>
                    <a:ext uri="{9D8B030D-6E8A-4147-A177-3AD203B41FA5}">
                      <a16:colId xmlns:a16="http://schemas.microsoft.com/office/drawing/2014/main" val="2744417074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/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80mm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120mm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160mm</a:t>
                      </a:r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189343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Coil3 (Solid wire)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0.8609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0.8204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0.8086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7657792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Coil5 (</a:t>
                      </a:r>
                      <a:r>
                        <a:rPr lang="en-US" altLang="zh-CN" sz="1800" dirty="0" err="1"/>
                        <a:t>Litz</a:t>
                      </a:r>
                      <a:r>
                        <a:rPr lang="en-US" altLang="zh-CN" sz="1800" dirty="0"/>
                        <a:t> wire)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0.8208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0.7957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0.7891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0380495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764EB1D-6455-4C80-0FFC-EF2F679DB0AA}"/>
              </a:ext>
            </a:extLst>
          </p:cNvPr>
          <p:cNvSpPr txBox="1"/>
          <p:nvPr/>
        </p:nvSpPr>
        <p:spPr>
          <a:xfrm>
            <a:off x="8084981" y="1928586"/>
            <a:ext cx="2114681" cy="422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切半后下降比例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4269AC-6609-47C1-6CF3-D03A96688F73}"/>
              </a:ext>
            </a:extLst>
          </p:cNvPr>
          <p:cNvSpPr txBox="1"/>
          <p:nvPr/>
        </p:nvSpPr>
        <p:spPr>
          <a:xfrm>
            <a:off x="6544594" y="4519256"/>
            <a:ext cx="4752528" cy="141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CN" dirty="0"/>
              <a:t>切半后交流下降幅度大于涡流损耗预测比例</a:t>
            </a:r>
            <a:r>
              <a:rPr lang="en-US" altLang="zh-CN" dirty="0"/>
              <a:t>0.61</a:t>
            </a:r>
            <a:r>
              <a:rPr lang="zh-CN" altLang="en-US" dirty="0"/>
              <a:t>（理想情况）；</a:t>
            </a:r>
            <a:endParaRPr lang="en-US" altLang="zh-CN" dirty="0"/>
          </a:p>
          <a:p>
            <a:pPr marL="342900" indent="-342900">
              <a:buFont typeface="Wingdings" pitchFamily="2" charset="2"/>
              <a:buChar char="Ø"/>
            </a:pPr>
            <a:r>
              <a:rPr lang="zh-CN" altLang="en-US" dirty="0"/>
              <a:t>加铁芯后交流电阻这里的测量至少大</a:t>
            </a:r>
            <a:r>
              <a:rPr lang="en-US" altLang="zh-CN" dirty="0"/>
              <a:t>4</a:t>
            </a:r>
            <a:r>
              <a:rPr lang="zh-CN" altLang="en-US" dirty="0"/>
              <a:t>倍，也就是热噪声大</a:t>
            </a:r>
            <a:r>
              <a:rPr lang="en-US" altLang="zh-CN" dirty="0"/>
              <a:t>2</a:t>
            </a:r>
            <a:r>
              <a:rPr lang="zh-CN" altLang="en-US" dirty="0"/>
              <a:t>倍；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33145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30"/>
          <p:cNvSpPr txBox="1"/>
          <p:nvPr/>
        </p:nvSpPr>
        <p:spPr>
          <a:xfrm>
            <a:off x="622598" y="477466"/>
            <a:ext cx="2818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模拟</a:t>
            </a:r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-</a:t>
            </a:r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数据不匹配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9662" y="-26590"/>
            <a:ext cx="1990751" cy="155300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379527" y="-395892"/>
            <a:ext cx="1060938" cy="55440"/>
            <a:chOff x="5565531" y="1088292"/>
            <a:chExt cx="1060938" cy="55440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5565531" y="1088292"/>
              <a:ext cx="1060938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5868866" y="1143732"/>
              <a:ext cx="454269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6A348F0D-0C62-7A47-8559-10604EEC0F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9364" y="6420263"/>
            <a:ext cx="2743200" cy="368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6CFAC4-7E57-C647-8DAE-B7BCD0CBE8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1" r="22443"/>
          <a:stretch/>
        </p:blipFill>
        <p:spPr>
          <a:xfrm>
            <a:off x="10847734" y="27821"/>
            <a:ext cx="1312334" cy="1159933"/>
          </a:xfrm>
          <a:prstGeom prst="rect">
            <a:avLst/>
          </a:prstGeom>
        </p:spPr>
      </p:pic>
      <p:pic>
        <p:nvPicPr>
          <p:cNvPr id="2" name="屏幕录制 2024-11-19 145941">
            <a:hlinkClick r:id="" action="ppaction://media"/>
            <a:extLst>
              <a:ext uri="{FF2B5EF4-FFF2-40B4-BE49-F238E27FC236}">
                <a16:creationId xmlns:a16="http://schemas.microsoft.com/office/drawing/2014/main" id="{F83EF5FC-87FF-9A6E-D09F-2BB70C1043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4606" y="3655700"/>
            <a:ext cx="3423826" cy="2074289"/>
          </a:xfrm>
          <a:prstGeom prst="rect">
            <a:avLst/>
          </a:prstGeom>
        </p:spPr>
      </p:pic>
      <p:pic>
        <p:nvPicPr>
          <p:cNvPr id="3" name="屏幕录制 2024-11-19 150217">
            <a:hlinkClick r:id="" action="ppaction://media"/>
            <a:extLst>
              <a:ext uri="{FF2B5EF4-FFF2-40B4-BE49-F238E27FC236}">
                <a16:creationId xmlns:a16="http://schemas.microsoft.com/office/drawing/2014/main" id="{47AE1631-7DDF-B442-4FB9-A2343DC79E7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4606" y="1413570"/>
            <a:ext cx="3388281" cy="20742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6154D3-D5F7-141B-FDDA-11E9892AD645}"/>
              </a:ext>
            </a:extLst>
          </p:cNvPr>
          <p:cNvSpPr txBox="1"/>
          <p:nvPr/>
        </p:nvSpPr>
        <p:spPr>
          <a:xfrm>
            <a:off x="626350" y="6170910"/>
            <a:ext cx="3579826" cy="422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通过COMSOL模拟涡流损耗</a:t>
            </a:r>
          </a:p>
        </p:txBody>
      </p:sp>
      <p:graphicFrame>
        <p:nvGraphicFramePr>
          <p:cNvPr id="6" name="图表 21">
            <a:extLst>
              <a:ext uri="{FF2B5EF4-FFF2-40B4-BE49-F238E27FC236}">
                <a16:creationId xmlns:a16="http://schemas.microsoft.com/office/drawing/2014/main" id="{00243B9D-1C8B-16FE-F568-924C75B665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181905"/>
              </p:ext>
            </p:extLst>
          </p:nvPr>
        </p:nvGraphicFramePr>
        <p:xfrm>
          <a:off x="6383238" y="1187754"/>
          <a:ext cx="4244071" cy="2154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A158B37-8EA1-A176-1A45-CB1E72ECFED5}"/>
              </a:ext>
            </a:extLst>
          </p:cNvPr>
          <p:cNvSpPr txBox="1"/>
          <p:nvPr/>
        </p:nvSpPr>
        <p:spPr>
          <a:xfrm>
            <a:off x="4738171" y="3218582"/>
            <a:ext cx="7366119" cy="422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1.</a:t>
            </a:r>
            <a:r>
              <a:rPr lang="zh-CN" altLang="en-US" dirty="0"/>
              <a:t> 切半后交流电阻下降不是</a:t>
            </a:r>
            <a:r>
              <a:rPr lang="en-US" altLang="zh-CN" dirty="0"/>
              <a:t>0.61</a:t>
            </a:r>
            <a:r>
              <a:rPr lang="zh-CN" altLang="en-US" dirty="0"/>
              <a:t>，因为趋肤效应随频率变哈</a:t>
            </a:r>
            <a:endParaRPr lang="en-CN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01422E-EDEE-A925-C25E-94D48181BF40}"/>
              </a:ext>
            </a:extLst>
          </p:cNvPr>
          <p:cNvSpPr txBox="1"/>
          <p:nvPr/>
        </p:nvSpPr>
        <p:spPr>
          <a:xfrm>
            <a:off x="4738171" y="6005864"/>
            <a:ext cx="6253579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2.</a:t>
            </a:r>
            <a:r>
              <a:rPr lang="zh-CN" altLang="en-US" dirty="0"/>
              <a:t> </a:t>
            </a:r>
            <a:r>
              <a:rPr lang="zh-CN" altLang="en-CN" dirty="0"/>
              <a:t>厂家</a:t>
            </a:r>
            <a:r>
              <a:rPr lang="zh-CN" altLang="en-US" dirty="0"/>
              <a:t>给出的电导率极小（</a:t>
            </a:r>
            <a:r>
              <a:rPr lang="en-US" altLang="zh-CN" dirty="0"/>
              <a:t>0.1S/m</a:t>
            </a:r>
            <a:r>
              <a:rPr lang="zh-CN" altLang="en-US" dirty="0"/>
              <a:t>），模拟显示涡流效应可忽略！</a:t>
            </a:r>
            <a:endParaRPr lang="en-CN" dirty="0"/>
          </a:p>
        </p:txBody>
      </p:sp>
      <p:graphicFrame>
        <p:nvGraphicFramePr>
          <p:cNvPr id="19" name="表格 9">
            <a:extLst>
              <a:ext uri="{FF2B5EF4-FFF2-40B4-BE49-F238E27FC236}">
                <a16:creationId xmlns:a16="http://schemas.microsoft.com/office/drawing/2014/main" id="{DB5E0909-B977-6453-2ACC-BF4374B1B8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1342204"/>
              </p:ext>
            </p:extLst>
          </p:nvPr>
        </p:nvGraphicFramePr>
        <p:xfrm>
          <a:off x="5159102" y="4069581"/>
          <a:ext cx="2770467" cy="170055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246710">
                  <a:extLst>
                    <a:ext uri="{9D8B030D-6E8A-4147-A177-3AD203B41FA5}">
                      <a16:colId xmlns:a16="http://schemas.microsoft.com/office/drawing/2014/main" val="3559754053"/>
                    </a:ext>
                  </a:extLst>
                </a:gridCol>
                <a:gridCol w="1523757">
                  <a:extLst>
                    <a:ext uri="{9D8B030D-6E8A-4147-A177-3AD203B41FA5}">
                      <a16:colId xmlns:a16="http://schemas.microsoft.com/office/drawing/2014/main" val="3954761682"/>
                    </a:ext>
                  </a:extLst>
                </a:gridCol>
              </a:tblGrid>
              <a:tr h="2429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freq (Hz)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dirty="0" err="1"/>
                        <a:t>Rac_core</a:t>
                      </a:r>
                      <a:r>
                        <a:rPr lang="en-US" altLang="zh-CN" sz="1100" dirty="0"/>
                        <a:t>/f</a:t>
                      </a:r>
                      <a:r>
                        <a:rPr lang="en-US" altLang="zh-CN" sz="1100" baseline="30000" dirty="0"/>
                        <a:t>2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54376695"/>
                  </a:ext>
                </a:extLst>
              </a:tr>
              <a:tr h="24293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10000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9.85E-11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52712917"/>
                  </a:ext>
                </a:extLst>
              </a:tr>
              <a:tr h="24293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15849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9.85E-11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95090748"/>
                  </a:ext>
                </a:extLst>
              </a:tr>
              <a:tr h="24293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25119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9.85E-11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20286894"/>
                  </a:ext>
                </a:extLst>
              </a:tr>
              <a:tr h="24293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39811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9.85E-11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2784474"/>
                  </a:ext>
                </a:extLst>
              </a:tr>
              <a:tr h="24293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63096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9.85E-11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7794484"/>
                  </a:ext>
                </a:extLst>
              </a:tr>
              <a:tr h="2429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1.00E+05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9.85E-11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02654524"/>
                  </a:ext>
                </a:extLst>
              </a:tr>
            </a:tbl>
          </a:graphicData>
        </a:graphic>
      </p:graphicFrame>
      <p:graphicFrame>
        <p:nvGraphicFramePr>
          <p:cNvPr id="20" name="表格 13">
            <a:extLst>
              <a:ext uri="{FF2B5EF4-FFF2-40B4-BE49-F238E27FC236}">
                <a16:creationId xmlns:a16="http://schemas.microsoft.com/office/drawing/2014/main" id="{7016D163-A01D-3E28-4BBB-D361FE5A6F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247419"/>
              </p:ext>
            </p:extLst>
          </p:nvPr>
        </p:nvGraphicFramePr>
        <p:xfrm>
          <a:off x="8514672" y="4045618"/>
          <a:ext cx="2909125" cy="172452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09106">
                  <a:extLst>
                    <a:ext uri="{9D8B030D-6E8A-4147-A177-3AD203B41FA5}">
                      <a16:colId xmlns:a16="http://schemas.microsoft.com/office/drawing/2014/main" val="3559754053"/>
                    </a:ext>
                  </a:extLst>
                </a:gridCol>
                <a:gridCol w="1600019">
                  <a:extLst>
                    <a:ext uri="{9D8B030D-6E8A-4147-A177-3AD203B41FA5}">
                      <a16:colId xmlns:a16="http://schemas.microsoft.com/office/drawing/2014/main" val="3954761682"/>
                    </a:ext>
                  </a:extLst>
                </a:gridCol>
              </a:tblGrid>
              <a:tr h="2795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freq</a:t>
                      </a:r>
                      <a:r>
                        <a:rPr lang="en-US" sz="1100" u="none" strike="noStrike" dirty="0">
                          <a:effectLst/>
                        </a:rPr>
                        <a:t> (Hz)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dirty="0" err="1"/>
                        <a:t>Rac_core</a:t>
                      </a:r>
                      <a:r>
                        <a:rPr lang="en-US" altLang="zh-CN" sz="1100" dirty="0"/>
                        <a:t>/f</a:t>
                      </a:r>
                      <a:r>
                        <a:rPr lang="en-US" altLang="zh-CN" sz="1100" baseline="30000" dirty="0"/>
                        <a:t>2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54376695"/>
                  </a:ext>
                </a:extLst>
              </a:tr>
              <a:tr h="24082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10000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6.60E-07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52712917"/>
                  </a:ext>
                </a:extLst>
              </a:tr>
              <a:tr h="24082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15849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5.36E-07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95090748"/>
                  </a:ext>
                </a:extLst>
              </a:tr>
              <a:tr h="24082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25119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4.32E-07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20286894"/>
                  </a:ext>
                </a:extLst>
              </a:tr>
              <a:tr h="24082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39811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3.50E-07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2784474"/>
                  </a:ext>
                </a:extLst>
              </a:tr>
              <a:tr h="24082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63096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2.85E-07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7794484"/>
                  </a:ext>
                </a:extLst>
              </a:tr>
              <a:tr h="2408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1.00E+05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2.34E-07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02654524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01358D5D-29CD-89AA-0C0F-BA1FB01F6118}"/>
              </a:ext>
            </a:extLst>
          </p:cNvPr>
          <p:cNvSpPr txBox="1"/>
          <p:nvPr/>
        </p:nvSpPr>
        <p:spPr>
          <a:xfrm>
            <a:off x="5951190" y="3665515"/>
            <a:ext cx="1055097" cy="422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0.1S/m</a:t>
            </a:r>
            <a:endParaRPr lang="en-CN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623C99-725E-AE43-76EE-8F50BE793580}"/>
              </a:ext>
            </a:extLst>
          </p:cNvPr>
          <p:cNvSpPr txBox="1"/>
          <p:nvPr/>
        </p:nvSpPr>
        <p:spPr>
          <a:xfrm>
            <a:off x="9441685" y="3647580"/>
            <a:ext cx="1282723" cy="422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1000S/m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74686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4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 mute="1">
                <p:cTn id="4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Graphic spid="6" grpId="0">
        <p:bldAsOne/>
      </p:bldGraphic>
      <p:bldP spid="7" grpId="0"/>
      <p:bldP spid="17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30"/>
          <p:cNvSpPr txBox="1"/>
          <p:nvPr/>
        </p:nvSpPr>
        <p:spPr>
          <a:xfrm>
            <a:off x="622598" y="477466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塑料闪烁体探测器测试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662" y="-26590"/>
            <a:ext cx="1990751" cy="155300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379527" y="-395892"/>
            <a:ext cx="1060938" cy="55440"/>
            <a:chOff x="5565531" y="1088292"/>
            <a:chExt cx="1060938" cy="55440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5565531" y="1088292"/>
              <a:ext cx="1060938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5868866" y="1143732"/>
              <a:ext cx="454269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6A348F0D-0C62-7A47-8559-10604EEC0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9364" y="6420263"/>
            <a:ext cx="2743200" cy="368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6CFAC4-7E57-C647-8DAE-B7BCD0CBE8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1" r="22443"/>
          <a:stretch/>
        </p:blipFill>
        <p:spPr>
          <a:xfrm>
            <a:off x="10847734" y="27821"/>
            <a:ext cx="1312334" cy="11599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DBBADA-FD29-EEB9-FB7A-306B8513BA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871" y="1459533"/>
            <a:ext cx="8937981" cy="502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4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30"/>
          <p:cNvSpPr txBox="1"/>
          <p:nvPr/>
        </p:nvSpPr>
        <p:spPr>
          <a:xfrm>
            <a:off x="622598" y="477466"/>
            <a:ext cx="1779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solidFill>
                  <a:schemeClr val="bg1"/>
                </a:solidFill>
                <a:cs typeface="+mn-ea"/>
                <a:sym typeface="+mn-lt"/>
              </a:rPr>
              <a:t>SiPM</a:t>
            </a:r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测试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662" y="-26590"/>
            <a:ext cx="1990751" cy="155300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379527" y="-395892"/>
            <a:ext cx="1060938" cy="55440"/>
            <a:chOff x="5565531" y="1088292"/>
            <a:chExt cx="1060938" cy="55440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5565531" y="1088292"/>
              <a:ext cx="1060938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5868866" y="1143732"/>
              <a:ext cx="454269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6A348F0D-0C62-7A47-8559-10604EEC0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9364" y="6420263"/>
            <a:ext cx="2743200" cy="368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6CFAC4-7E57-C647-8DAE-B7BCD0CBE8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1" r="22443"/>
          <a:stretch/>
        </p:blipFill>
        <p:spPr>
          <a:xfrm>
            <a:off x="10847734" y="27821"/>
            <a:ext cx="1312334" cy="1159933"/>
          </a:xfrm>
          <a:prstGeom prst="rect">
            <a:avLst/>
          </a:prstGeom>
        </p:spPr>
      </p:pic>
      <p:pic>
        <p:nvPicPr>
          <p:cNvPr id="2" name="图片 21">
            <a:extLst>
              <a:ext uri="{FF2B5EF4-FFF2-40B4-BE49-F238E27FC236}">
                <a16:creationId xmlns:a16="http://schemas.microsoft.com/office/drawing/2014/main" id="{8D8D1619-B7D4-C4D5-69A2-1A344A5399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7" t="-1" r="32215" b="42663"/>
          <a:stretch/>
        </p:blipFill>
        <p:spPr>
          <a:xfrm rot="16200000">
            <a:off x="924528" y="3230533"/>
            <a:ext cx="2348469" cy="3672410"/>
          </a:xfrm>
          <a:prstGeom prst="rect">
            <a:avLst/>
          </a:prstGeom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A1D1B1B0-CC9E-2D2F-DF70-07BD885AD5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7" t="50643" r="50000" b="30463"/>
          <a:stretch/>
        </p:blipFill>
        <p:spPr>
          <a:xfrm>
            <a:off x="2155314" y="1687723"/>
            <a:ext cx="1779654" cy="1891318"/>
          </a:xfrm>
          <a:prstGeom prst="rect">
            <a:avLst/>
          </a:prstGeom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17E78EE1-2BD5-A0A7-0383-8581A5606D4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5" t="48889" r="45554" b="32218"/>
          <a:stretch/>
        </p:blipFill>
        <p:spPr>
          <a:xfrm>
            <a:off x="262557" y="1701602"/>
            <a:ext cx="1656184" cy="18774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948B32-0D4E-2AF2-32DF-6AB0E4641F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952" y="2061642"/>
            <a:ext cx="3476357" cy="26072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F2CD23-100A-06DF-3852-C878813CA89C}"/>
              </a:ext>
            </a:extLst>
          </p:cNvPr>
          <p:cNvSpPr txBox="1"/>
          <p:nvPr/>
        </p:nvSpPr>
        <p:spPr>
          <a:xfrm>
            <a:off x="4908823" y="1476511"/>
            <a:ext cx="2372765" cy="422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LED测单光子信号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689EE9-79C1-0C57-1C71-903A2BA218C5}"/>
              </a:ext>
            </a:extLst>
          </p:cNvPr>
          <p:cNvSpPr txBox="1"/>
          <p:nvPr/>
        </p:nvSpPr>
        <p:spPr>
          <a:xfrm>
            <a:off x="4752725" y="5101859"/>
            <a:ext cx="2709396" cy="422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可以看到单光子peak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CBB058F-0911-8463-E37F-08B6420BE3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878" y="2210491"/>
            <a:ext cx="3744416" cy="280831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D343AA4-769C-9317-1E33-D3F2C41DC88D}"/>
              </a:ext>
            </a:extLst>
          </p:cNvPr>
          <p:cNvSpPr txBox="1"/>
          <p:nvPr/>
        </p:nvSpPr>
        <p:spPr>
          <a:xfrm>
            <a:off x="8844964" y="1526434"/>
            <a:ext cx="2648482" cy="422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两个LED线性度测试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C6FAD3-3493-3AD1-5951-1492661EB923}"/>
              </a:ext>
            </a:extLst>
          </p:cNvPr>
          <p:cNvSpPr txBox="1"/>
          <p:nvPr/>
        </p:nvSpPr>
        <p:spPr>
          <a:xfrm>
            <a:off x="8687494" y="5066738"/>
            <a:ext cx="2648482" cy="422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两个LED线性度测试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0EFDF8-818D-5ECE-3843-1161E342398A}"/>
              </a:ext>
            </a:extLst>
          </p:cNvPr>
          <p:cNvSpPr txBox="1"/>
          <p:nvPr/>
        </p:nvSpPr>
        <p:spPr>
          <a:xfrm>
            <a:off x="6239222" y="6029761"/>
            <a:ext cx="6110968" cy="422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Linearity = (S(LED1) + S(LED2))/S(LED1+LED2)</a:t>
            </a:r>
          </a:p>
        </p:txBody>
      </p:sp>
    </p:spTree>
    <p:extLst>
      <p:ext uri="{BB962C8B-B14F-4D97-AF65-F5344CB8AC3E}">
        <p14:creationId xmlns:p14="http://schemas.microsoft.com/office/powerpoint/2010/main" val="333724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30"/>
          <p:cNvSpPr txBox="1"/>
          <p:nvPr/>
        </p:nvSpPr>
        <p:spPr>
          <a:xfrm>
            <a:off x="622598" y="477466"/>
            <a:ext cx="1815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solidFill>
                  <a:schemeClr val="bg1"/>
                </a:solidFill>
                <a:cs typeface="+mn-ea"/>
                <a:sym typeface="+mn-lt"/>
              </a:rPr>
              <a:t>ToDo</a:t>
            </a:r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 List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662" y="-26590"/>
            <a:ext cx="1990751" cy="155300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379527" y="-395892"/>
            <a:ext cx="1060938" cy="55440"/>
            <a:chOff x="5565531" y="1088292"/>
            <a:chExt cx="1060938" cy="55440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5565531" y="1088292"/>
              <a:ext cx="1060938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5868866" y="1143732"/>
              <a:ext cx="454269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6A348F0D-0C62-7A47-8559-10604EEC0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9364" y="6420263"/>
            <a:ext cx="2743200" cy="368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6CFAC4-7E57-C647-8DAE-B7BCD0CBE8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1" r="22443"/>
          <a:stretch/>
        </p:blipFill>
        <p:spPr>
          <a:xfrm>
            <a:off x="10847734" y="27821"/>
            <a:ext cx="1312334" cy="11599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577E9A-5CC5-CBCB-2032-988E1528CDC1}"/>
              </a:ext>
            </a:extLst>
          </p:cNvPr>
          <p:cNvSpPr txBox="1"/>
          <p:nvPr/>
        </p:nvSpPr>
        <p:spPr>
          <a:xfrm>
            <a:off x="838622" y="1451495"/>
            <a:ext cx="9865096" cy="5043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磁力仪</a:t>
            </a:r>
            <a:r>
              <a:rPr lang="zh-CN" altLang="en-US" dirty="0"/>
              <a:t>：</a:t>
            </a:r>
            <a:endParaRPr lang="en-US" altLang="zh-CN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dirty="0" err="1"/>
              <a:t>与厂家沟通解决激光器调频问题</a:t>
            </a:r>
            <a:r>
              <a:rPr lang="zh-CN" altLang="en-US" dirty="0"/>
              <a:t>；</a:t>
            </a:r>
            <a:endParaRPr lang="en-US" altLang="zh-CN" dirty="0"/>
          </a:p>
          <a:p>
            <a:pPr marL="342900" indent="-342900">
              <a:buFont typeface="Wingdings" pitchFamily="2" charset="2"/>
              <a:buChar char="Ø"/>
            </a:pPr>
            <a:r>
              <a:rPr lang="zh-CN" altLang="en-US" dirty="0"/>
              <a:t>借用符合要求频率激光器测试，验证达标灵敏度；</a:t>
            </a:r>
            <a:endParaRPr lang="en-US" dirty="0"/>
          </a:p>
          <a:p>
            <a:endParaRPr lang="en-US" dirty="0"/>
          </a:p>
          <a:p>
            <a:r>
              <a:rPr lang="zh-CN" altLang="en-US" dirty="0"/>
              <a:t>铁芯优化：</a:t>
            </a:r>
            <a:endParaRPr lang="en-US" altLang="zh-CN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dirty="0" err="1"/>
              <a:t>调研磁滞损耗与铁芯几何关联</a:t>
            </a:r>
            <a:r>
              <a:rPr lang="zh-CN" altLang="en-US" dirty="0"/>
              <a:t>；</a:t>
            </a:r>
            <a:endParaRPr lang="en-US" altLang="zh-CN" dirty="0"/>
          </a:p>
          <a:p>
            <a:pPr marL="342900" indent="-342900">
              <a:buFont typeface="Wingdings" pitchFamily="2" charset="2"/>
              <a:buChar char="Ø"/>
            </a:pPr>
            <a:r>
              <a:rPr lang="zh-CN" altLang="en-US" dirty="0"/>
              <a:t>模拟引入磁场变化对线圈临近和趋肤效应影响；</a:t>
            </a:r>
            <a:endParaRPr lang="en-US" dirty="0"/>
          </a:p>
          <a:p>
            <a:endParaRPr lang="en-US" dirty="0"/>
          </a:p>
          <a:p>
            <a:r>
              <a:rPr lang="zh-CN" altLang="en-US" dirty="0"/>
              <a:t>闪烁体测试：</a:t>
            </a:r>
            <a:endParaRPr lang="en-US" altLang="zh-CN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dirty="0" err="1"/>
              <a:t>宇宙线标定符合闪烁体</a:t>
            </a:r>
            <a:r>
              <a:rPr lang="zh-CN" altLang="en-US" dirty="0"/>
              <a:t>；</a:t>
            </a:r>
            <a:endParaRPr lang="en-US" altLang="zh-CN" dirty="0"/>
          </a:p>
          <a:p>
            <a:pPr marL="342900" indent="-342900">
              <a:buFont typeface="Wingdings" pitchFamily="2" charset="2"/>
              <a:buChar char="Ø"/>
            </a:pPr>
            <a:r>
              <a:rPr lang="zh-CN" altLang="en-US" dirty="0"/>
              <a:t>测定不同闪烁体读出方案的时间、能量分辨率，与模拟进行比较；</a:t>
            </a:r>
            <a:endParaRPr lang="en-US" dirty="0"/>
          </a:p>
          <a:p>
            <a:endParaRPr lang="en-US" dirty="0"/>
          </a:p>
          <a:p>
            <a:r>
              <a:rPr lang="en-CN" dirty="0"/>
              <a:t>其他</a:t>
            </a:r>
            <a:r>
              <a:rPr lang="zh-CN" altLang="en-US" dirty="0"/>
              <a:t>：</a:t>
            </a:r>
            <a:endParaRPr lang="en-US" altLang="zh-CN" dirty="0"/>
          </a:p>
          <a:p>
            <a:pPr marL="342900" indent="-342900">
              <a:buFont typeface="Wingdings" pitchFamily="2" charset="2"/>
              <a:buChar char="Ø"/>
            </a:pPr>
            <a:r>
              <a:rPr lang="en-CN" dirty="0"/>
              <a:t>评估宇宙射线粒子簇射对本底估计影响</a:t>
            </a:r>
            <a:r>
              <a:rPr lang="zh-CN" altLang="en-US" dirty="0"/>
              <a:t>；</a:t>
            </a:r>
            <a:endParaRPr lang="en-US" altLang="zh-CN" dirty="0"/>
          </a:p>
          <a:p>
            <a:pPr marL="342900" indent="-342900">
              <a:buFont typeface="Wingdings" pitchFamily="2" charset="2"/>
              <a:buChar char="Ø"/>
            </a:pPr>
            <a:r>
              <a:rPr lang="en-CN" dirty="0"/>
              <a:t>重建算法优化</a:t>
            </a:r>
          </a:p>
        </p:txBody>
      </p:sp>
    </p:spTree>
    <p:extLst>
      <p:ext uri="{BB962C8B-B14F-4D97-AF65-F5344CB8AC3E}">
        <p14:creationId xmlns:p14="http://schemas.microsoft.com/office/powerpoint/2010/main" val="249024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646934" y="2639381"/>
            <a:ext cx="57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000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Thanks!</a:t>
            </a:r>
            <a:endParaRPr kumimoji="1" lang="zh-CN" altLang="en-US" sz="4000" b="1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6" name="直线连接符 5"/>
          <p:cNvCxnSpPr/>
          <p:nvPr/>
        </p:nvCxnSpPr>
        <p:spPr>
          <a:xfrm>
            <a:off x="478830" y="968941"/>
            <a:ext cx="4392488" cy="0"/>
          </a:xfrm>
          <a:prstGeom prst="line">
            <a:avLst/>
          </a:prstGeom>
          <a:ln w="349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24DB51B-3DD2-62EC-4C0B-7F4A7705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dirty="0"/>
              <a:t>2</a:t>
            </a:r>
            <a:endParaRPr lang="en-US" dirty="0"/>
          </a:p>
        </p:txBody>
      </p:sp>
      <p:sp>
        <p:nvSpPr>
          <p:cNvPr id="10" name="文本框 3">
            <a:extLst>
              <a:ext uri="{FF2B5EF4-FFF2-40B4-BE49-F238E27FC236}">
                <a16:creationId xmlns:a16="http://schemas.microsoft.com/office/drawing/2014/main" id="{CD4A9A51-F023-B94F-B76E-605C8390237B}"/>
              </a:ext>
            </a:extLst>
          </p:cNvPr>
          <p:cNvSpPr txBox="1"/>
          <p:nvPr/>
        </p:nvSpPr>
        <p:spPr>
          <a:xfrm>
            <a:off x="3862958" y="5017706"/>
            <a:ext cx="57606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500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Email: </a:t>
            </a:r>
            <a:r>
              <a:rPr kumimoji="1" lang="en-US" altLang="zh-CN" sz="2500" b="1" dirty="0" err="1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qinglin@ustc.edu.cn</a:t>
            </a:r>
            <a:endParaRPr kumimoji="1" lang="zh-CN" altLang="en-US" sz="2500" b="1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15765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30"/>
          <p:cNvSpPr txBox="1"/>
          <p:nvPr/>
        </p:nvSpPr>
        <p:spPr>
          <a:xfrm>
            <a:off x="622598" y="477466"/>
            <a:ext cx="1685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Backups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662" y="-26590"/>
            <a:ext cx="1990751" cy="155300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379527" y="-395892"/>
            <a:ext cx="1060938" cy="55440"/>
            <a:chOff x="5565531" y="1088292"/>
            <a:chExt cx="1060938" cy="55440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5565531" y="1088292"/>
              <a:ext cx="1060938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5868866" y="1143732"/>
              <a:ext cx="454269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6A348F0D-0C62-7A47-8559-10604EEC0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9364" y="6420263"/>
            <a:ext cx="2743200" cy="368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6CFAC4-7E57-C647-8DAE-B7BCD0CBE8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1" r="22443"/>
          <a:stretch/>
        </p:blipFill>
        <p:spPr>
          <a:xfrm>
            <a:off x="10847734" y="27821"/>
            <a:ext cx="1312334" cy="115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4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07F95921-42DD-D55C-ECCB-75E495C4DF60}"/>
              </a:ext>
            </a:extLst>
          </p:cNvPr>
          <p:cNvSpPr txBox="1"/>
          <p:nvPr/>
        </p:nvSpPr>
        <p:spPr>
          <a:xfrm>
            <a:off x="9700964" y="2647331"/>
            <a:ext cx="736099" cy="422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" pitchFamily="2" charset="0"/>
              </a:rPr>
              <a:t>70%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10C8F9-2771-AED8-5AA4-FD4A8375151A}"/>
              </a:ext>
            </a:extLst>
          </p:cNvPr>
          <p:cNvSpPr txBox="1"/>
          <p:nvPr/>
        </p:nvSpPr>
        <p:spPr>
          <a:xfrm>
            <a:off x="9222060" y="3757913"/>
            <a:ext cx="736099" cy="422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" pitchFamily="2" charset="0"/>
              </a:rPr>
              <a:t>60%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41CA16-D91D-C274-E988-956B661E570A}"/>
              </a:ext>
            </a:extLst>
          </p:cNvPr>
          <p:cNvSpPr txBox="1"/>
          <p:nvPr/>
        </p:nvSpPr>
        <p:spPr>
          <a:xfrm>
            <a:off x="8823500" y="3131407"/>
            <a:ext cx="736099" cy="422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" pitchFamily="2" charset="0"/>
              </a:rPr>
              <a:t>50%</a:t>
            </a:r>
          </a:p>
        </p:txBody>
      </p:sp>
      <p:sp>
        <p:nvSpPr>
          <p:cNvPr id="18" name="TextBox 30"/>
          <p:cNvSpPr txBox="1"/>
          <p:nvPr/>
        </p:nvSpPr>
        <p:spPr>
          <a:xfrm>
            <a:off x="622598" y="477466"/>
            <a:ext cx="3440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Progress Overview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662" y="-26590"/>
            <a:ext cx="1990751" cy="155300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379527" y="-395892"/>
            <a:ext cx="1060938" cy="55440"/>
            <a:chOff x="5565531" y="1088292"/>
            <a:chExt cx="1060938" cy="55440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5565531" y="1088292"/>
              <a:ext cx="1060938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5868866" y="1143732"/>
              <a:ext cx="454269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6A348F0D-0C62-7A47-8559-10604EEC0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9364" y="6420263"/>
            <a:ext cx="2743200" cy="368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CD527F-375E-534F-8490-0F65B9FACF05}"/>
              </a:ext>
            </a:extLst>
          </p:cNvPr>
          <p:cNvSpPr txBox="1"/>
          <p:nvPr/>
        </p:nvSpPr>
        <p:spPr>
          <a:xfrm>
            <a:off x="262558" y="1917626"/>
            <a:ext cx="6408712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Times" pitchFamily="2" charset="0"/>
                <a:ea typeface="SimSun" panose="02010600030101010101" pitchFamily="2" charset="-122"/>
              </a:rPr>
              <a:t>Background &amp; Monopole Sensitivity;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Times" pitchFamily="2" charset="0"/>
                <a:ea typeface="SimSun" panose="02010600030101010101" pitchFamily="2" charset="-122"/>
              </a:rPr>
              <a:t>Magnetometer System;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Times" pitchFamily="2" charset="0"/>
                <a:ea typeface="SimSun" panose="02010600030101010101" pitchFamily="2" charset="-122"/>
              </a:rPr>
              <a:t>Scintillation Detection System;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Times" pitchFamily="2" charset="0"/>
                <a:ea typeface="SimSun" panose="02010600030101010101" pitchFamily="2" charset="-122"/>
              </a:rPr>
              <a:t>Optimization of Induction Detection;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Times" pitchFamily="2" charset="0"/>
                <a:ea typeface="SimSun" panose="02010600030101010101" pitchFamily="2" charset="-122"/>
              </a:rPr>
              <a:t>Optimization of Ionization/Scintillation Detection;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Times" pitchFamily="2" charset="0"/>
                <a:ea typeface="SimSun" panose="02010600030101010101" pitchFamily="2" charset="-122"/>
              </a:rPr>
              <a:t>Axion &amp; Other Exotic Physics;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Times" pitchFamily="2" charset="0"/>
              <a:ea typeface="SimSun" panose="02010600030101010101" pitchFamily="2" charset="-122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6535C1-D182-054C-84AC-57FE3886D01F}"/>
              </a:ext>
            </a:extLst>
          </p:cNvPr>
          <p:cNvSpPr/>
          <p:nvPr/>
        </p:nvSpPr>
        <p:spPr>
          <a:xfrm>
            <a:off x="6095206" y="2133650"/>
            <a:ext cx="4824536" cy="432048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28DBEB-B970-0948-94F0-E3CC0C3AE68E}"/>
              </a:ext>
            </a:extLst>
          </p:cNvPr>
          <p:cNvSpPr/>
          <p:nvPr/>
        </p:nvSpPr>
        <p:spPr>
          <a:xfrm>
            <a:off x="6096685" y="2637706"/>
            <a:ext cx="3526913" cy="432048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7E1807-717D-6C44-9F49-2DD272CDD16C}"/>
              </a:ext>
            </a:extLst>
          </p:cNvPr>
          <p:cNvSpPr/>
          <p:nvPr/>
        </p:nvSpPr>
        <p:spPr>
          <a:xfrm>
            <a:off x="6095207" y="3150123"/>
            <a:ext cx="2592288" cy="432048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7ABBC9-BC4F-3F45-AF25-107121B3E1BD}"/>
              </a:ext>
            </a:extLst>
          </p:cNvPr>
          <p:cNvSpPr/>
          <p:nvPr/>
        </p:nvSpPr>
        <p:spPr>
          <a:xfrm>
            <a:off x="6090928" y="3722101"/>
            <a:ext cx="3100622" cy="432048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E22C034-D5EA-0B4B-B306-C94EACD2738F}"/>
              </a:ext>
            </a:extLst>
          </p:cNvPr>
          <p:cNvSpPr/>
          <p:nvPr/>
        </p:nvSpPr>
        <p:spPr>
          <a:xfrm>
            <a:off x="6094961" y="4312961"/>
            <a:ext cx="576309" cy="43204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E43A3ED-3BEF-F04F-9E24-B36347602098}"/>
              </a:ext>
            </a:extLst>
          </p:cNvPr>
          <p:cNvSpPr/>
          <p:nvPr/>
        </p:nvSpPr>
        <p:spPr>
          <a:xfrm>
            <a:off x="6090928" y="5310552"/>
            <a:ext cx="1732470" cy="432048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8ABE76-C65E-A045-AB3E-F75594336906}"/>
              </a:ext>
            </a:extLst>
          </p:cNvPr>
          <p:cNvSpPr txBox="1"/>
          <p:nvPr/>
        </p:nvSpPr>
        <p:spPr>
          <a:xfrm>
            <a:off x="10947149" y="2133650"/>
            <a:ext cx="736099" cy="422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" pitchFamily="2" charset="0"/>
              </a:rPr>
              <a:t>90%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BB9EB7-53CB-D249-A975-A744CBAF333E}"/>
              </a:ext>
            </a:extLst>
          </p:cNvPr>
          <p:cNvSpPr txBox="1"/>
          <p:nvPr/>
        </p:nvSpPr>
        <p:spPr>
          <a:xfrm>
            <a:off x="10445521" y="2659752"/>
            <a:ext cx="736099" cy="422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  <a:latin typeface="Times" pitchFamily="2" charset="0"/>
              </a:rPr>
              <a:t>8</a:t>
            </a:r>
            <a:r>
              <a:rPr lang="en-US" b="1" dirty="0">
                <a:solidFill>
                  <a:srgbClr val="0432FF"/>
                </a:solidFill>
                <a:latin typeface="Times" pitchFamily="2" charset="0"/>
              </a:rPr>
              <a:t>0%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CC140A-54F3-8B48-84FA-AADF51AB54DC}"/>
              </a:ext>
            </a:extLst>
          </p:cNvPr>
          <p:cNvSpPr txBox="1"/>
          <p:nvPr/>
        </p:nvSpPr>
        <p:spPr>
          <a:xfrm>
            <a:off x="9912159" y="3731726"/>
            <a:ext cx="736099" cy="422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  <a:latin typeface="Times" pitchFamily="2" charset="0"/>
              </a:rPr>
              <a:t>7</a:t>
            </a:r>
            <a:r>
              <a:rPr lang="en-US" b="1" dirty="0">
                <a:solidFill>
                  <a:srgbClr val="0432FF"/>
                </a:solidFill>
                <a:latin typeface="Times" pitchFamily="2" charset="0"/>
              </a:rPr>
              <a:t>0%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BEC1E7-D4E6-0944-BE58-87A6036C4C12}"/>
              </a:ext>
            </a:extLst>
          </p:cNvPr>
          <p:cNvSpPr txBox="1"/>
          <p:nvPr/>
        </p:nvSpPr>
        <p:spPr>
          <a:xfrm>
            <a:off x="9332914" y="3202622"/>
            <a:ext cx="736099" cy="422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  <a:latin typeface="Times" pitchFamily="2" charset="0"/>
              </a:rPr>
              <a:t>6</a:t>
            </a:r>
            <a:r>
              <a:rPr lang="en-US" b="1" dirty="0">
                <a:solidFill>
                  <a:srgbClr val="0432FF"/>
                </a:solidFill>
                <a:latin typeface="Times" pitchFamily="2" charset="0"/>
              </a:rPr>
              <a:t>0%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E9BEC5-FB83-4248-A018-98588FA8E703}"/>
              </a:ext>
            </a:extLst>
          </p:cNvPr>
          <p:cNvSpPr txBox="1"/>
          <p:nvPr/>
        </p:nvSpPr>
        <p:spPr>
          <a:xfrm>
            <a:off x="6807276" y="4309566"/>
            <a:ext cx="736099" cy="422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" pitchFamily="2" charset="0"/>
              </a:rPr>
              <a:t>10%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B2A5E6-E7A6-174B-9205-DDD6659FA168}"/>
              </a:ext>
            </a:extLst>
          </p:cNvPr>
          <p:cNvSpPr txBox="1"/>
          <p:nvPr/>
        </p:nvSpPr>
        <p:spPr>
          <a:xfrm>
            <a:off x="8139424" y="5309681"/>
            <a:ext cx="736099" cy="422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" pitchFamily="2" charset="0"/>
              </a:rPr>
              <a:t>30%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D0AF69-C31D-0AC3-9C33-BB525F69BFE4}"/>
              </a:ext>
            </a:extLst>
          </p:cNvPr>
          <p:cNvSpPr/>
          <p:nvPr/>
        </p:nvSpPr>
        <p:spPr>
          <a:xfrm>
            <a:off x="9623353" y="2637706"/>
            <a:ext cx="576309" cy="432048"/>
          </a:xfrm>
          <a:prstGeom prst="rect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32FF"/>
              </a:solidFill>
              <a:highlight>
                <a:srgbClr val="0432FF"/>
              </a:highligh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77097B-F353-73FE-F04E-1A1616279D82}"/>
              </a:ext>
            </a:extLst>
          </p:cNvPr>
          <p:cNvSpPr/>
          <p:nvPr/>
        </p:nvSpPr>
        <p:spPr>
          <a:xfrm>
            <a:off x="8687495" y="3147471"/>
            <a:ext cx="576309" cy="432048"/>
          </a:xfrm>
          <a:prstGeom prst="rect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32FF"/>
              </a:solidFill>
              <a:highlight>
                <a:srgbClr val="0432FF"/>
              </a:highlight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499228-5423-2A52-FDFC-00FDCADA4BD0}"/>
              </a:ext>
            </a:extLst>
          </p:cNvPr>
          <p:cNvSpPr/>
          <p:nvPr/>
        </p:nvSpPr>
        <p:spPr>
          <a:xfrm>
            <a:off x="9191550" y="3722101"/>
            <a:ext cx="576309" cy="432048"/>
          </a:xfrm>
          <a:prstGeom prst="rect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32FF"/>
              </a:solidFill>
              <a:highlight>
                <a:srgbClr val="0432FF"/>
              </a:highlight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A302422-5CC6-35A5-4A95-7CA9DFD6A2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7" y="1956435"/>
            <a:ext cx="7772400" cy="33372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E5A70CB-769A-2157-FDBF-66073115F5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1" r="22443"/>
          <a:stretch/>
        </p:blipFill>
        <p:spPr>
          <a:xfrm>
            <a:off x="10847734" y="27821"/>
            <a:ext cx="1312334" cy="115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91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17" grpId="0"/>
      <p:bldP spid="19" grpId="0"/>
      <p:bldP spid="20" grpId="0"/>
      <p:bldP spid="6" grpId="0" animBg="1"/>
      <p:bldP spid="7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30"/>
          <p:cNvSpPr txBox="1"/>
          <p:nvPr/>
        </p:nvSpPr>
        <p:spPr>
          <a:xfrm>
            <a:off x="622598" y="477466"/>
            <a:ext cx="4008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Magnetometer in A406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662" y="-26590"/>
            <a:ext cx="1990751" cy="155300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379527" y="-395892"/>
            <a:ext cx="1060938" cy="55440"/>
            <a:chOff x="5565531" y="1088292"/>
            <a:chExt cx="1060938" cy="55440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5565531" y="1088292"/>
              <a:ext cx="1060938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5868866" y="1143732"/>
              <a:ext cx="454269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6A348F0D-0C62-7A47-8559-10604EEC0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9364" y="6420263"/>
            <a:ext cx="2743200" cy="368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6CFAC4-7E57-C647-8DAE-B7BCD0CBE8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1" r="22443"/>
          <a:stretch/>
        </p:blipFill>
        <p:spPr>
          <a:xfrm>
            <a:off x="10847734" y="27821"/>
            <a:ext cx="1312334" cy="11599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F74C9D-E240-FBCC-C690-AC9C3538BB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582" y="1526415"/>
            <a:ext cx="5326360" cy="29960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240F66-6602-1D7B-80A9-CCC95BB25F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5472" y="1562323"/>
            <a:ext cx="5254352" cy="29555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7084E1-BA28-7CC7-28A4-326964383A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1043" y="4653930"/>
            <a:ext cx="3623209" cy="20380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ECAFC7-A935-3D38-D7FD-5668A9ED97EA}"/>
              </a:ext>
            </a:extLst>
          </p:cNvPr>
          <p:cNvSpPr txBox="1"/>
          <p:nvPr/>
        </p:nvSpPr>
        <p:spPr>
          <a:xfrm>
            <a:off x="441034" y="4940028"/>
            <a:ext cx="5479444" cy="1485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Wingdings" pitchFamily="2" charset="2"/>
              <a:buChar char="Ø"/>
            </a:pPr>
            <a:r>
              <a:rPr lang="en-CN" sz="2400" dirty="0"/>
              <a:t>独立的磁力仪系统已经基本搭建完成</a:t>
            </a:r>
            <a:r>
              <a:rPr lang="zh-CN" altLang="en-US" sz="2400" dirty="0"/>
              <a:t>；</a:t>
            </a:r>
            <a:endParaRPr lang="en-US" altLang="zh-CN" sz="2400" dirty="0"/>
          </a:p>
          <a:p>
            <a:pPr marL="342900" indent="-342900">
              <a:lnSpc>
                <a:spcPct val="130000"/>
              </a:lnSpc>
              <a:buFont typeface="Wingdings" pitchFamily="2" charset="2"/>
              <a:buChar char="Ø"/>
            </a:pPr>
            <a:r>
              <a:rPr lang="zh-CN" altLang="en-US" sz="2400" dirty="0"/>
              <a:t>已经换成高功率低噪声激光器以及优化后的加热室；</a:t>
            </a:r>
            <a:endParaRPr lang="en-CN" sz="2400" dirty="0"/>
          </a:p>
        </p:txBody>
      </p:sp>
    </p:spTree>
    <p:extLst>
      <p:ext uri="{BB962C8B-B14F-4D97-AF65-F5344CB8AC3E}">
        <p14:creationId xmlns:p14="http://schemas.microsoft.com/office/powerpoint/2010/main" val="204802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4327969A-2C92-55AE-F414-0648D76A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887" y="1315935"/>
            <a:ext cx="4704847" cy="3355096"/>
          </a:xfrm>
          <a:prstGeom prst="rect">
            <a:avLst/>
          </a:prstGeom>
        </p:spPr>
      </p:pic>
      <p:sp>
        <p:nvSpPr>
          <p:cNvPr id="18" name="TextBox 30"/>
          <p:cNvSpPr txBox="1"/>
          <p:nvPr/>
        </p:nvSpPr>
        <p:spPr>
          <a:xfrm>
            <a:off x="622598" y="477466"/>
            <a:ext cx="4418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Magnetometer</a:t>
            </a:r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对磁灵敏度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9662" y="-26590"/>
            <a:ext cx="1990751" cy="155300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379527" y="-395892"/>
            <a:ext cx="1060938" cy="55440"/>
            <a:chOff x="5565531" y="1088292"/>
            <a:chExt cx="1060938" cy="55440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5565531" y="1088292"/>
              <a:ext cx="1060938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5868866" y="1143732"/>
              <a:ext cx="454269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6A348F0D-0C62-7A47-8559-10604EEC0F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9364" y="6420263"/>
            <a:ext cx="2743200" cy="368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6CFAC4-7E57-C647-8DAE-B7BCD0CBE8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1" r="22443"/>
          <a:stretch/>
        </p:blipFill>
        <p:spPr>
          <a:xfrm>
            <a:off x="10847734" y="27821"/>
            <a:ext cx="1312334" cy="11599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99652B-666E-0CEA-7BA7-E7A2406B09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342" y="4904933"/>
            <a:ext cx="2567535" cy="19233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C296436-FE2D-EEAF-7D5F-6E42886767B4}"/>
              </a:ext>
            </a:extLst>
          </p:cNvPr>
          <p:cNvSpPr txBox="1"/>
          <p:nvPr/>
        </p:nvSpPr>
        <p:spPr>
          <a:xfrm>
            <a:off x="270439" y="4973197"/>
            <a:ext cx="55643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CN" sz="2000" dirty="0"/>
              <a:t>使用激励单频磁信号对系统进行标定</a:t>
            </a:r>
            <a:r>
              <a:rPr lang="zh-CN" altLang="en-US" sz="2000" dirty="0"/>
              <a:t>；</a:t>
            </a:r>
            <a:endParaRPr lang="en-CN" sz="20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CN" sz="2000" dirty="0"/>
              <a:t>初步测量得到磁灵敏度非常低</a:t>
            </a:r>
            <a:r>
              <a:rPr lang="zh-CN" altLang="en-US" sz="2000" dirty="0"/>
              <a:t>，大概</a:t>
            </a:r>
            <a:r>
              <a:rPr lang="en-US" altLang="zh-CN" sz="2000" dirty="0">
                <a:solidFill>
                  <a:srgbClr val="C00000"/>
                </a:solidFill>
              </a:rPr>
              <a:t>1e5</a:t>
            </a:r>
            <a:r>
              <a:rPr lang="zh-CN" altLang="en-US" sz="2000" dirty="0">
                <a:solidFill>
                  <a:srgbClr val="C00000"/>
                </a:solidFill>
              </a:rPr>
              <a:t> </a:t>
            </a:r>
            <a:r>
              <a:rPr lang="en-US" altLang="zh-CN" sz="2000" dirty="0" err="1">
                <a:solidFill>
                  <a:srgbClr val="C00000"/>
                </a:solidFill>
              </a:rPr>
              <a:t>fT</a:t>
            </a:r>
            <a:r>
              <a:rPr lang="en-US" altLang="zh-CN" sz="2000" dirty="0">
                <a:solidFill>
                  <a:srgbClr val="C00000"/>
                </a:solidFill>
              </a:rPr>
              <a:t>/sqrt(Hz)</a:t>
            </a:r>
            <a:r>
              <a:rPr lang="en-US" altLang="zh-CN" sz="2000" dirty="0"/>
              <a:t>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zh-CN" altLang="en-US" sz="2000" dirty="0"/>
              <a:t>时域波形</a:t>
            </a:r>
            <a:r>
              <a:rPr lang="en-US" altLang="zh-CN" sz="2000" dirty="0"/>
              <a:t>T2</a:t>
            </a:r>
            <a:r>
              <a:rPr lang="zh-CN" altLang="en-US" sz="2000" dirty="0"/>
              <a:t>时间～</a:t>
            </a:r>
            <a:r>
              <a:rPr lang="en-US" altLang="zh-CN" sz="2000" dirty="0">
                <a:solidFill>
                  <a:srgbClr val="C00000"/>
                </a:solidFill>
              </a:rPr>
              <a:t>0.23ms</a:t>
            </a:r>
            <a:r>
              <a:rPr lang="zh-CN" altLang="en-US" sz="2000" dirty="0"/>
              <a:t>，与预期基本相符；</a:t>
            </a:r>
            <a:endParaRPr lang="en-US" altLang="zh-CN" sz="20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 err="1"/>
              <a:t>磁单极子目标灵敏度</a:t>
            </a:r>
            <a:r>
              <a:rPr lang="zh-CN" altLang="en-US" sz="2000" dirty="0"/>
              <a:t>～</a:t>
            </a:r>
            <a:r>
              <a:rPr lang="en-US" altLang="zh-CN" sz="2000" dirty="0"/>
              <a:t>10fT/sqrt(Hz)</a:t>
            </a:r>
            <a:endParaRPr lang="en-CN" sz="20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7AA611B-1064-E8F1-D9C3-04123BAE49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27" y="1323136"/>
            <a:ext cx="4896544" cy="349530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6EBBB4E-7A91-B6E9-7207-222E9C6CD9CF}"/>
              </a:ext>
            </a:extLst>
          </p:cNvPr>
          <p:cNvSpPr txBox="1"/>
          <p:nvPr/>
        </p:nvSpPr>
        <p:spPr>
          <a:xfrm>
            <a:off x="1774726" y="3717826"/>
            <a:ext cx="736099" cy="422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频域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527C2B-6C50-C74F-91A1-68AA1BE34968}"/>
              </a:ext>
            </a:extLst>
          </p:cNvPr>
          <p:cNvSpPr txBox="1"/>
          <p:nvPr/>
        </p:nvSpPr>
        <p:spPr>
          <a:xfrm>
            <a:off x="9084128" y="1540619"/>
            <a:ext cx="736099" cy="422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时域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B10BB4-E698-3A9C-1CB0-8BFEF4A7CF95}"/>
              </a:ext>
            </a:extLst>
          </p:cNvPr>
          <p:cNvSpPr txBox="1"/>
          <p:nvPr/>
        </p:nvSpPr>
        <p:spPr>
          <a:xfrm>
            <a:off x="8237755" y="4497781"/>
            <a:ext cx="716671" cy="422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T [s]</a:t>
            </a:r>
          </a:p>
        </p:txBody>
      </p:sp>
    </p:spTree>
    <p:extLst>
      <p:ext uri="{BB962C8B-B14F-4D97-AF65-F5344CB8AC3E}">
        <p14:creationId xmlns:p14="http://schemas.microsoft.com/office/powerpoint/2010/main" val="7749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30"/>
          <p:cNvSpPr txBox="1"/>
          <p:nvPr/>
        </p:nvSpPr>
        <p:spPr>
          <a:xfrm>
            <a:off x="622598" y="477466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优化过程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662" y="-26590"/>
            <a:ext cx="1990751" cy="155300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379527" y="-395892"/>
            <a:ext cx="1060938" cy="55440"/>
            <a:chOff x="5565531" y="1088292"/>
            <a:chExt cx="1060938" cy="55440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5565531" y="1088292"/>
              <a:ext cx="1060938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5868866" y="1143732"/>
              <a:ext cx="454269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6A348F0D-0C62-7A47-8559-10604EEC0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9364" y="6420263"/>
            <a:ext cx="2743200" cy="368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6CFAC4-7E57-C647-8DAE-B7BCD0CBE8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1" r="22443"/>
          <a:stretch/>
        </p:blipFill>
        <p:spPr>
          <a:xfrm>
            <a:off x="10847734" y="27821"/>
            <a:ext cx="1312334" cy="1159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256F42-B41E-FEBA-13F6-7F02955C4B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422" y="1258017"/>
            <a:ext cx="4219083" cy="5430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307177-3050-82FF-DE61-DF0A06E17E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354" y="1341562"/>
            <a:ext cx="4148582" cy="29330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64D3F3-C04B-E374-42B6-E1696D637571}"/>
              </a:ext>
            </a:extLst>
          </p:cNvPr>
          <p:cNvSpPr txBox="1"/>
          <p:nvPr/>
        </p:nvSpPr>
        <p:spPr>
          <a:xfrm>
            <a:off x="820535" y="5013970"/>
            <a:ext cx="6507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CN" sz="2400" dirty="0"/>
              <a:t>加热室以及激光的噪声有部分影响</a:t>
            </a:r>
            <a:r>
              <a:rPr lang="zh-CN" altLang="en-US" sz="2400" dirty="0"/>
              <a:t>；</a:t>
            </a:r>
            <a:endParaRPr lang="en-US" altLang="zh-CN" sz="24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CN" sz="2400" dirty="0"/>
              <a:t>信号响应也看上去较小</a:t>
            </a:r>
            <a:r>
              <a:rPr lang="zh-CN" altLang="en-US" sz="2400" dirty="0"/>
              <a:t>；</a:t>
            </a:r>
            <a:endParaRPr lang="en-CN" sz="2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C101A8-3945-35F3-B333-86CF56B30F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389" y="1258017"/>
            <a:ext cx="4028182" cy="313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2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30"/>
          <p:cNvSpPr txBox="1"/>
          <p:nvPr/>
        </p:nvSpPr>
        <p:spPr>
          <a:xfrm>
            <a:off x="622598" y="477466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激光器及加热器参数优化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662" y="-26590"/>
            <a:ext cx="1990751" cy="155300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379527" y="-395892"/>
            <a:ext cx="1060938" cy="55440"/>
            <a:chOff x="5565531" y="1088292"/>
            <a:chExt cx="1060938" cy="55440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5565531" y="1088292"/>
              <a:ext cx="1060938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5868866" y="1143732"/>
              <a:ext cx="454269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6A348F0D-0C62-7A47-8559-10604EEC0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9364" y="6420263"/>
            <a:ext cx="2743200" cy="368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6CFAC4-7E57-C647-8DAE-B7BCD0CBE8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1" r="22443"/>
          <a:stretch/>
        </p:blipFill>
        <p:spPr>
          <a:xfrm>
            <a:off x="10847734" y="27821"/>
            <a:ext cx="1312334" cy="1159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59756C-0F6F-EB16-366D-409FDD70F0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9" y="1187754"/>
            <a:ext cx="3374054" cy="25446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0146EC-5311-406F-CCBE-206D0C97A0D5}"/>
              </a:ext>
            </a:extLst>
          </p:cNvPr>
          <p:cNvSpPr txBox="1"/>
          <p:nvPr/>
        </p:nvSpPr>
        <p:spPr>
          <a:xfrm>
            <a:off x="1558702" y="1845618"/>
            <a:ext cx="2114681" cy="422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加热器温度优化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DFB1B4-F662-CC53-5AC4-0F61A3E037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5"/>
          <a:stretch/>
        </p:blipFill>
        <p:spPr>
          <a:xfrm>
            <a:off x="393532" y="4080144"/>
            <a:ext cx="3580147" cy="25446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33328C4-1501-871B-1F1F-1225DA4CF2DB}"/>
              </a:ext>
            </a:extLst>
          </p:cNvPr>
          <p:cNvSpPr txBox="1"/>
          <p:nvPr/>
        </p:nvSpPr>
        <p:spPr>
          <a:xfrm>
            <a:off x="838622" y="4394166"/>
            <a:ext cx="2390398" cy="422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探测激光频率优化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06BC412-57D4-37AF-C156-D414C40952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78" y="1223915"/>
            <a:ext cx="3512374" cy="25539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9EB949-39C8-EC38-51E4-1B93DBE03B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361" y="4001076"/>
            <a:ext cx="3512374" cy="260429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B40E61A-DBB4-3E25-51C4-445E74C64414}"/>
              </a:ext>
            </a:extLst>
          </p:cNvPr>
          <p:cNvSpPr txBox="1"/>
          <p:nvPr/>
        </p:nvSpPr>
        <p:spPr>
          <a:xfrm>
            <a:off x="5385490" y="1526415"/>
            <a:ext cx="2390398" cy="422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探测激光强度优化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ECC99C-FAFB-F9EB-680C-961BFD423503}"/>
              </a:ext>
            </a:extLst>
          </p:cNvPr>
          <p:cNvSpPr txBox="1"/>
          <p:nvPr/>
        </p:nvSpPr>
        <p:spPr>
          <a:xfrm>
            <a:off x="6440465" y="4286745"/>
            <a:ext cx="1526949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泵浦激光频率优化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2A8E49-6A3B-753F-186D-51AA2BDB19C9}"/>
              </a:ext>
            </a:extLst>
          </p:cNvPr>
          <p:cNvSpPr txBox="1"/>
          <p:nvPr/>
        </p:nvSpPr>
        <p:spPr>
          <a:xfrm>
            <a:off x="8400417" y="2548571"/>
            <a:ext cx="3598490" cy="3063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CN" dirty="0"/>
              <a:t>加热器优化温度在</a:t>
            </a:r>
            <a:r>
              <a:rPr lang="en-US" altLang="zh-CN" dirty="0"/>
              <a:t>140-180</a:t>
            </a:r>
            <a:r>
              <a:rPr lang="zh-CN" altLang="en-US" dirty="0"/>
              <a:t> </a:t>
            </a:r>
            <a:r>
              <a:rPr lang="en-US" altLang="zh-CN" dirty="0"/>
              <a:t>C</a:t>
            </a:r>
            <a:r>
              <a:rPr lang="zh-CN" altLang="en-US" dirty="0"/>
              <a:t>左右；</a:t>
            </a:r>
            <a:endParaRPr lang="en-US" altLang="zh-CN" dirty="0"/>
          </a:p>
          <a:p>
            <a:pPr marL="342900" indent="-342900">
              <a:buFont typeface="Wingdings" pitchFamily="2" charset="2"/>
              <a:buChar char="Ø"/>
            </a:pPr>
            <a:r>
              <a:rPr lang="en-CN" dirty="0"/>
              <a:t>泵浦光的光频与灵敏度没有测得非常强的关联</a:t>
            </a:r>
            <a:r>
              <a:rPr lang="zh-CN" altLang="en-US" dirty="0"/>
              <a:t>；</a:t>
            </a:r>
            <a:endParaRPr lang="en-US" altLang="zh-CN" dirty="0"/>
          </a:p>
          <a:p>
            <a:pPr marL="342900" indent="-342900">
              <a:buFont typeface="Wingdings" pitchFamily="2" charset="2"/>
              <a:buChar char="Ø"/>
            </a:pPr>
            <a:r>
              <a:rPr lang="zh-CN" altLang="en-US" dirty="0"/>
              <a:t>不同于预期，探测光参数没有找到优化点；</a:t>
            </a:r>
            <a:endParaRPr lang="en-US" altLang="zh-CN" dirty="0"/>
          </a:p>
          <a:p>
            <a:pPr marL="342900" indent="-342900">
              <a:buFont typeface="Wingdings" pitchFamily="2" charset="2"/>
              <a:buChar char="Ø"/>
            </a:pPr>
            <a:r>
              <a:rPr lang="zh-CN" altLang="en-US" dirty="0"/>
              <a:t>优化后灵敏度</a:t>
            </a:r>
            <a:r>
              <a:rPr lang="en-US" altLang="zh-CN" dirty="0"/>
              <a:t>200fT/sqrt(Hz),</a:t>
            </a:r>
            <a:r>
              <a:rPr lang="zh-CN" altLang="en-US" dirty="0"/>
              <a:t> 仍然高于预期。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21517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30"/>
          <p:cNvSpPr txBox="1"/>
          <p:nvPr/>
        </p:nvSpPr>
        <p:spPr>
          <a:xfrm>
            <a:off x="622598" y="477466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激光器问题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662" y="-26590"/>
            <a:ext cx="1990751" cy="155300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379527" y="-395892"/>
            <a:ext cx="1060938" cy="55440"/>
            <a:chOff x="5565531" y="1088292"/>
            <a:chExt cx="1060938" cy="55440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5565531" y="1088292"/>
              <a:ext cx="1060938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5868866" y="1143732"/>
              <a:ext cx="454269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6A348F0D-0C62-7A47-8559-10604EEC0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9364" y="6420263"/>
            <a:ext cx="2743200" cy="368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6CFAC4-7E57-C647-8DAE-B7BCD0CBE8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1" r="22443"/>
          <a:stretch/>
        </p:blipFill>
        <p:spPr>
          <a:xfrm>
            <a:off x="10847734" y="27821"/>
            <a:ext cx="1312334" cy="1159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DA5C96-49E4-475D-931E-FC211833C9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40" y="1773610"/>
            <a:ext cx="3805537" cy="2448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177131-85A7-A2D4-0805-F321B4BED1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926" y="1770714"/>
            <a:ext cx="4358834" cy="25954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5BCB37-E748-EF76-F921-C4DF275707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760" y="1778715"/>
            <a:ext cx="4200302" cy="24511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277A7C-0934-99FB-1BD8-CD6027FA2E87}"/>
              </a:ext>
            </a:extLst>
          </p:cNvPr>
          <p:cNvSpPr txBox="1"/>
          <p:nvPr/>
        </p:nvSpPr>
        <p:spPr>
          <a:xfrm>
            <a:off x="1180162" y="1365268"/>
            <a:ext cx="1287532" cy="422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激光噪声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C78329-6EC3-2C4C-CCA3-2DD5A10D3634}"/>
              </a:ext>
            </a:extLst>
          </p:cNvPr>
          <p:cNvSpPr txBox="1"/>
          <p:nvPr/>
        </p:nvSpPr>
        <p:spPr>
          <a:xfrm>
            <a:off x="4714797" y="1280360"/>
            <a:ext cx="2390398" cy="422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泵浦激光调频范围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3527BE-8786-6C69-3B10-91E24E728193}"/>
              </a:ext>
            </a:extLst>
          </p:cNvPr>
          <p:cNvSpPr txBox="1"/>
          <p:nvPr/>
        </p:nvSpPr>
        <p:spPr>
          <a:xfrm>
            <a:off x="9004463" y="1259873"/>
            <a:ext cx="2390398" cy="422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探测激光调频范围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30305C-5137-E69F-A5D6-66665A54E9E1}"/>
              </a:ext>
            </a:extLst>
          </p:cNvPr>
          <p:cNvSpPr txBox="1"/>
          <p:nvPr/>
        </p:nvSpPr>
        <p:spPr>
          <a:xfrm>
            <a:off x="505418" y="4677478"/>
            <a:ext cx="4464496" cy="1742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CN" dirty="0"/>
              <a:t>激光器噪声水平基本符合预期</a:t>
            </a:r>
            <a:r>
              <a:rPr lang="zh-CN" altLang="en-US" dirty="0"/>
              <a:t>；</a:t>
            </a:r>
            <a:endParaRPr lang="en-US" altLang="zh-CN" dirty="0"/>
          </a:p>
          <a:p>
            <a:pPr marL="342900" indent="-342900">
              <a:buFont typeface="Wingdings" pitchFamily="2" charset="2"/>
              <a:buChar char="Ø"/>
            </a:pPr>
            <a:r>
              <a:rPr lang="zh-CN" altLang="en-US" dirty="0"/>
              <a:t>激光器调频范围没能覆盖我们要求频段，造成激光器没有到共振频率，造成有效气泡室原子数不够。</a:t>
            </a:r>
            <a:endParaRPr lang="en-CN" dirty="0"/>
          </a:p>
        </p:txBody>
      </p:sp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id="{836F6BD5-DAD0-CA03-0859-F68DACE2BA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1450415"/>
              </p:ext>
            </p:extLst>
          </p:nvPr>
        </p:nvGraphicFramePr>
        <p:xfrm>
          <a:off x="5104114" y="4677478"/>
          <a:ext cx="7029948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3284">
                  <a:extLst>
                    <a:ext uri="{9D8B030D-6E8A-4147-A177-3AD203B41FA5}">
                      <a16:colId xmlns:a16="http://schemas.microsoft.com/office/drawing/2014/main" val="3925002237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190786403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1751695301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9475828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要求波长[nm]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厂商给出波长范围[nm]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实测波长范围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18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N" dirty="0"/>
                        <a:t>泵浦光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795.0007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795.0000-795.0251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795.02-795.05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9057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N" dirty="0"/>
                        <a:t>探测光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780.2428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780.2400-780.2659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780.245-780.276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338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852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54CE1BB-86AA-4009-87DC-D0C7B4FCA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3132" y="5452898"/>
            <a:ext cx="1572170" cy="1259836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BBB27C-A5E9-4D02-B4D8-BED7E3995897}" type="slidenum">
              <a:rPr lang="en-US" altLang="zh-CN" sz="1400" b="0">
                <a:solidFill>
                  <a:srgbClr val="000000"/>
                </a:solidFill>
                <a:latin typeface="Arial" panose="020B0604020202020204" pitchFamily="34" charset="0"/>
              </a:rPr>
              <a:t>8</a:t>
            </a:fld>
            <a:endParaRPr lang="en-US" altLang="zh-CN" sz="1400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优化总结（基于</a:t>
            </a: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V4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线圈）</a:t>
            </a:r>
          </a:p>
        </p:txBody>
      </p:sp>
      <p:graphicFrame>
        <p:nvGraphicFramePr>
          <p:cNvPr id="9" name="表格 6">
            <a:extLst>
              <a:ext uri="{FF2B5EF4-FFF2-40B4-BE49-F238E27FC236}">
                <a16:creationId xmlns:a16="http://schemas.microsoft.com/office/drawing/2014/main" id="{8D2046CA-B869-48DE-A40B-9FAB8A0599E6}"/>
              </a:ext>
            </a:extLst>
          </p:cNvPr>
          <p:cNvGraphicFramePr>
            <a:graphicFrameLocks noGrp="1"/>
          </p:cNvGraphicFramePr>
          <p:nvPr/>
        </p:nvGraphicFramePr>
        <p:xfrm>
          <a:off x="191319" y="1116704"/>
          <a:ext cx="11807774" cy="56066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180559">
                  <a:extLst>
                    <a:ext uri="{9D8B030D-6E8A-4147-A177-3AD203B41FA5}">
                      <a16:colId xmlns:a16="http://schemas.microsoft.com/office/drawing/2014/main" val="1403552514"/>
                    </a:ext>
                  </a:extLst>
                </a:gridCol>
                <a:gridCol w="939324">
                  <a:extLst>
                    <a:ext uri="{9D8B030D-6E8A-4147-A177-3AD203B41FA5}">
                      <a16:colId xmlns:a16="http://schemas.microsoft.com/office/drawing/2014/main" val="2523501440"/>
                    </a:ext>
                  </a:extLst>
                </a:gridCol>
                <a:gridCol w="3167939">
                  <a:extLst>
                    <a:ext uri="{9D8B030D-6E8A-4147-A177-3AD203B41FA5}">
                      <a16:colId xmlns:a16="http://schemas.microsoft.com/office/drawing/2014/main" val="4250532544"/>
                    </a:ext>
                  </a:extLst>
                </a:gridCol>
                <a:gridCol w="2519952">
                  <a:extLst>
                    <a:ext uri="{9D8B030D-6E8A-4147-A177-3AD203B41FA5}">
                      <a16:colId xmlns:a16="http://schemas.microsoft.com/office/drawing/2014/main" val="532940378"/>
                    </a:ext>
                  </a:extLst>
                </a:gridCol>
              </a:tblGrid>
              <a:tr h="45436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优化</a:t>
                      </a:r>
                    </a:p>
                  </a:txBody>
                  <a:tcPr marL="91428" marR="91428" marT="45714" marB="45714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SNR</a:t>
                      </a:r>
                      <a:endParaRPr lang="zh-CN" alt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91428" marR="91428" marT="45714" marB="45714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主导噪声</a:t>
                      </a:r>
                    </a:p>
                  </a:txBody>
                  <a:tcPr marL="91428" marR="91428" marT="45714" marB="45714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信号与等效输入噪声</a:t>
                      </a:r>
                    </a:p>
                  </a:txBody>
                  <a:tcPr marL="91428" marR="91428" marT="45714" marB="45714" anchor="ctr"/>
                </a:tc>
                <a:extLst>
                  <a:ext uri="{0D108BD9-81ED-4DB2-BD59-A6C34878D82A}">
                    <a16:rowId xmlns:a16="http://schemas.microsoft.com/office/drawing/2014/main" val="3946517442"/>
                  </a:ext>
                </a:extLst>
              </a:tr>
              <a:tr h="129797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优化前</a:t>
                      </a:r>
                      <a:r>
                        <a:rPr lang="zh-CN" alt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，</a:t>
                      </a:r>
                      <a:r>
                        <a:rPr lang="zh-CN" altLang="en-US" sz="1800" b="1" u="none" strike="noStrike" kern="1200" dirty="0">
                          <a:solidFill>
                            <a:srgbClr val="0000FF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直接电压读出方案</a:t>
                      </a:r>
                      <a:r>
                        <a:rPr lang="zh-CN" alt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运放输入电压噪声</a:t>
                      </a:r>
                      <a:r>
                        <a:rPr lang="en-US" altLang="zh-C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3.2nV/sqrt(Hz)</a:t>
                      </a:r>
                      <a:endParaRPr lang="zh-CN" alt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91428" marR="91428" marT="45714" marB="45714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0.11</a:t>
                      </a:r>
                      <a:endParaRPr lang="zh-CN" alt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91428" marR="91428" marT="45714" marB="45714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运放输入电压噪声占主导</a:t>
                      </a:r>
                    </a:p>
                  </a:txBody>
                  <a:tcPr marL="91428" marR="91428" marT="45714" marB="45714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CN" alt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91428" marR="91428" marT="45714" marB="45714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5778568"/>
                  </a:ext>
                </a:extLst>
              </a:tr>
              <a:tr h="129797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通过并联</a:t>
                      </a:r>
                      <a:r>
                        <a:rPr lang="en-US" altLang="zh-C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5</a:t>
                      </a:r>
                      <a:r>
                        <a:rPr lang="zh-CN" alt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极</a:t>
                      </a:r>
                      <a:r>
                        <a:rPr lang="en-US" altLang="zh-C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JFET</a:t>
                      </a:r>
                      <a:r>
                        <a:rPr lang="zh-CN" alt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管，使得输入电压噪声降为</a:t>
                      </a:r>
                      <a:r>
                        <a:rPr lang="en-US" altLang="zh-CN" sz="1800" b="1" u="none" strike="noStrike" kern="1200" dirty="0">
                          <a:solidFill>
                            <a:srgbClr val="0000FF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568pV/sqrt(Hz)</a:t>
                      </a:r>
                      <a:endParaRPr lang="zh-CN" altLang="en-US" sz="1800" b="1" u="none" strike="noStrike" kern="1200" dirty="0">
                        <a:solidFill>
                          <a:srgbClr val="0000FF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91428" marR="91428" marT="45714" marB="45714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1.72</a:t>
                      </a:r>
                      <a:endParaRPr lang="zh-CN" alt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91428" marR="91428" marT="45714" marB="45714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感应线圈热噪声和运放输入电压噪声同时影响</a:t>
                      </a:r>
                    </a:p>
                  </a:txBody>
                  <a:tcPr marL="91428" marR="91428" marT="45714" marB="45714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CN" alt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91428" marR="91428" marT="45714" marB="45714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3132861"/>
                  </a:ext>
                </a:extLst>
              </a:tr>
              <a:tr h="127814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u="none" strike="noStrike" kern="1200" dirty="0">
                          <a:solidFill>
                            <a:srgbClr val="0000FF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直接电压读出方案</a:t>
                      </a:r>
                      <a:r>
                        <a:rPr lang="zh-CN" alt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，采用磁芯线圈（根据实测预测的参数）</a:t>
                      </a:r>
                    </a:p>
                  </a:txBody>
                  <a:tcPr marL="91428" marR="91428" marT="45714" marB="45714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153.55</a:t>
                      </a:r>
                      <a:endParaRPr lang="zh-CN" alt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91428" marR="91428" marT="45714" marB="45714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感应线圈热噪声和运放输入电压噪声同时影响</a:t>
                      </a:r>
                    </a:p>
                  </a:txBody>
                  <a:tcPr marL="91428" marR="91428" marT="45714" marB="45714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CN" alt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91428" marR="91428" marT="45714" marB="45714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0213996"/>
                  </a:ext>
                </a:extLst>
              </a:tr>
              <a:tr h="127814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u="none" strike="noStrike" kern="1200" dirty="0">
                          <a:solidFill>
                            <a:srgbClr val="0000FF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原子磁力计读出方案</a:t>
                      </a:r>
                      <a:r>
                        <a:rPr lang="zh-CN" alt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，采用磁芯线圈（根据实测预测的参数）</a:t>
                      </a:r>
                    </a:p>
                  </a:txBody>
                  <a:tcPr marL="91428" marR="91428" marT="45714" marB="45714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163.01</a:t>
                      </a:r>
                      <a:endParaRPr lang="zh-CN" alt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91428" marR="91428" marT="45714" marB="45714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感应线圈热噪声占主导</a:t>
                      </a:r>
                    </a:p>
                  </a:txBody>
                  <a:tcPr marL="91428" marR="91428" marT="45714" marB="45714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CN" alt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91428" marR="91428" marT="45714" marB="45714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798536"/>
                  </a:ext>
                </a:extLst>
              </a:tr>
            </a:tbl>
          </a:graphicData>
        </a:graphic>
      </p:graphicFrame>
      <p:pic>
        <p:nvPicPr>
          <p:cNvPr id="13" name="图片 12">
            <a:extLst>
              <a:ext uri="{FF2B5EF4-FFF2-40B4-BE49-F238E27FC236}">
                <a16:creationId xmlns:a16="http://schemas.microsoft.com/office/drawing/2014/main" id="{AE3399EF-A44F-4FB0-A936-CEF8471F9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3132" y="1593969"/>
            <a:ext cx="1611965" cy="125983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1A470C9-32C5-4ABD-BDB3-CAE046A016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3132" y="2889944"/>
            <a:ext cx="1705796" cy="125983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56668D3-FB9A-4CF8-8D93-075D80D81A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3132" y="4181157"/>
            <a:ext cx="1556268" cy="125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59622"/>
      </p:ext>
    </p:extLst>
  </p:cSld>
  <p:clrMapOvr>
    <a:masterClrMapping/>
  </p:clrMapOvr>
  <p:transition advTm="6393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30"/>
          <p:cNvSpPr txBox="1"/>
          <p:nvPr/>
        </p:nvSpPr>
        <p:spPr>
          <a:xfrm>
            <a:off x="622598" y="477466"/>
            <a:ext cx="7127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感应信号信噪比优化方案推进</a:t>
            </a:r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-</a:t>
            </a:r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交流电阻测试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662" y="-26590"/>
            <a:ext cx="1990751" cy="155300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379527" y="-395892"/>
            <a:ext cx="1060938" cy="55440"/>
            <a:chOff x="5565531" y="1088292"/>
            <a:chExt cx="1060938" cy="55440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5565531" y="1088292"/>
              <a:ext cx="1060938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5868866" y="1143732"/>
              <a:ext cx="454269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6A348F0D-0C62-7A47-8559-10604EEC0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9364" y="6420263"/>
            <a:ext cx="2743200" cy="368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6CFAC4-7E57-C647-8DAE-B7BCD0CBE8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1" r="22443"/>
          <a:stretch/>
        </p:blipFill>
        <p:spPr>
          <a:xfrm>
            <a:off x="10847734" y="27821"/>
            <a:ext cx="1312334" cy="1159933"/>
          </a:xfrm>
          <a:prstGeom prst="rect">
            <a:avLst/>
          </a:prstGeom>
        </p:spPr>
      </p:pic>
      <p:pic>
        <p:nvPicPr>
          <p:cNvPr id="2" name="图片 9">
            <a:extLst>
              <a:ext uri="{FF2B5EF4-FFF2-40B4-BE49-F238E27FC236}">
                <a16:creationId xmlns:a16="http://schemas.microsoft.com/office/drawing/2014/main" id="{86C6D869-2C42-2694-DF69-64505D7C83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83" y="1701601"/>
            <a:ext cx="2312615" cy="3084693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5E8DE004-4255-B3E3-0BB7-89868971C9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81" y="1701601"/>
            <a:ext cx="2312615" cy="30846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788121-1E8E-64E7-5647-408083EB769F}"/>
              </a:ext>
            </a:extLst>
          </p:cNvPr>
          <p:cNvSpPr txBox="1"/>
          <p:nvPr/>
        </p:nvSpPr>
        <p:spPr>
          <a:xfrm>
            <a:off x="1198662" y="1209007"/>
            <a:ext cx="1164101" cy="422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铁氧体</a:t>
            </a:r>
            <a:r>
              <a:rPr lang="en-US" altLang="zh-CN" dirty="0"/>
              <a:t>1</a:t>
            </a:r>
            <a:endParaRPr lang="en-C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CA7B70-AAC7-D7CB-8EBE-2B148C1902C0}"/>
              </a:ext>
            </a:extLst>
          </p:cNvPr>
          <p:cNvSpPr txBox="1"/>
          <p:nvPr/>
        </p:nvSpPr>
        <p:spPr>
          <a:xfrm>
            <a:off x="3736639" y="1209007"/>
            <a:ext cx="1164101" cy="422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铁氧体</a:t>
            </a:r>
            <a:r>
              <a:rPr lang="en-US" altLang="zh-CN" dirty="0"/>
              <a:t>2</a:t>
            </a:r>
            <a:endParaRPr lang="en-C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4E1377-8F15-3486-F4DF-90BB351B43B9}"/>
              </a:ext>
            </a:extLst>
          </p:cNvPr>
          <p:cNvSpPr txBox="1"/>
          <p:nvPr/>
        </p:nvSpPr>
        <p:spPr>
          <a:xfrm>
            <a:off x="637042" y="5274324"/>
            <a:ext cx="4484200" cy="141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CN" dirty="0"/>
              <a:t>采用两种不同材质</a:t>
            </a:r>
            <a:r>
              <a:rPr lang="zh-CN" altLang="en-US" dirty="0"/>
              <a:t>不同电导率的铁氧体材料进行实测交流电阻。</a:t>
            </a:r>
            <a:endParaRPr lang="en-US" altLang="zh-CN" dirty="0"/>
          </a:p>
          <a:p>
            <a:pPr marL="342900" indent="-342900">
              <a:buFont typeface="Wingdings" pitchFamily="2" charset="2"/>
              <a:buChar char="Ø"/>
            </a:pPr>
            <a:r>
              <a:rPr lang="zh-CN" altLang="en-US" dirty="0"/>
              <a:t>铁氧体切半测试进行对比；</a:t>
            </a:r>
            <a:endParaRPr lang="en-US" altLang="zh-CN" dirty="0"/>
          </a:p>
          <a:p>
            <a:pPr marL="342900" indent="-342900">
              <a:buFont typeface="Wingdings" pitchFamily="2" charset="2"/>
              <a:buChar char="Ø"/>
            </a:pPr>
            <a:r>
              <a:rPr lang="zh-CN" altLang="en-US" dirty="0"/>
              <a:t>不同高度（</a:t>
            </a:r>
            <a:r>
              <a:rPr lang="en-US" altLang="zh-CN" dirty="0"/>
              <a:t>8</a:t>
            </a:r>
            <a:r>
              <a:rPr lang="zh-CN" altLang="en-US" dirty="0"/>
              <a:t>，</a:t>
            </a:r>
            <a:r>
              <a:rPr lang="en-US" altLang="zh-CN" dirty="0"/>
              <a:t>12</a:t>
            </a:r>
            <a:r>
              <a:rPr lang="zh-CN" altLang="en-US" dirty="0"/>
              <a:t>，</a:t>
            </a:r>
            <a:r>
              <a:rPr lang="en-US" altLang="zh-CN" dirty="0"/>
              <a:t>16</a:t>
            </a:r>
            <a:r>
              <a:rPr lang="zh-CN" altLang="en-US" dirty="0"/>
              <a:t>，</a:t>
            </a:r>
            <a:r>
              <a:rPr lang="en-US" altLang="zh-CN" dirty="0"/>
              <a:t>20cm</a:t>
            </a:r>
            <a:r>
              <a:rPr lang="zh-CN" altLang="en-US" dirty="0"/>
              <a:t>）</a:t>
            </a:r>
            <a:endParaRPr lang="en-CN" dirty="0"/>
          </a:p>
        </p:txBody>
      </p:sp>
      <p:pic>
        <p:nvPicPr>
          <p:cNvPr id="12" name="图片 7">
            <a:extLst>
              <a:ext uri="{FF2B5EF4-FFF2-40B4-BE49-F238E27FC236}">
                <a16:creationId xmlns:a16="http://schemas.microsoft.com/office/drawing/2014/main" id="{A7F4AE52-FE0C-3FF4-84E2-07A7C6C90DF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4" b="23324"/>
          <a:stretch/>
        </p:blipFill>
        <p:spPr>
          <a:xfrm>
            <a:off x="6371216" y="1655297"/>
            <a:ext cx="4620533" cy="23102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C68BBF-AAD9-B208-56E0-0FEE19B108B2}"/>
              </a:ext>
            </a:extLst>
          </p:cNvPr>
          <p:cNvSpPr txBox="1"/>
          <p:nvPr/>
        </p:nvSpPr>
        <p:spPr>
          <a:xfrm>
            <a:off x="5844696" y="4258661"/>
            <a:ext cx="612742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/>
              <a:t>线圈每种</a:t>
            </a:r>
            <a:r>
              <a:rPr lang="zh-CN" altLang="zh-CN" sz="1800" dirty="0"/>
              <a:t>各</a:t>
            </a:r>
            <a:r>
              <a:rPr lang="zh-CN" altLang="en-US" sz="1800" dirty="0"/>
              <a:t>三</a:t>
            </a:r>
            <a:r>
              <a:rPr lang="zh-CN" altLang="zh-CN" sz="1800" dirty="0"/>
              <a:t>只，参数依次为，绕线内径，绕线外径，绕线高度（</a:t>
            </a:r>
            <a:r>
              <a:rPr lang="en-US" altLang="zh-CN" sz="1800" dirty="0"/>
              <a:t>mm</a:t>
            </a:r>
            <a:r>
              <a:rPr lang="zh-CN" altLang="zh-CN" sz="1800" dirty="0"/>
              <a:t>）：</a:t>
            </a:r>
          </a:p>
          <a:p>
            <a:pPr lvl="1"/>
            <a:r>
              <a:rPr lang="zh-CN" altLang="en-US" sz="1800" dirty="0"/>
              <a:t>第一组：</a:t>
            </a:r>
            <a:r>
              <a:rPr lang="en-US" altLang="zh-CN" sz="1800" dirty="0"/>
              <a:t>40//57//30</a:t>
            </a:r>
            <a:r>
              <a:rPr lang="zh-CN" altLang="zh-CN" sz="1800" dirty="0"/>
              <a:t>，</a:t>
            </a:r>
            <a:r>
              <a:rPr lang="en-US" altLang="zh-CN" sz="1800" dirty="0"/>
              <a:t>0.6</a:t>
            </a:r>
            <a:r>
              <a:rPr lang="zh-CN" altLang="zh-CN" sz="1800" dirty="0"/>
              <a:t>实心线，</a:t>
            </a:r>
            <a:r>
              <a:rPr lang="en-US" altLang="zh-CN" sz="1800" dirty="0"/>
              <a:t>14</a:t>
            </a:r>
            <a:r>
              <a:rPr lang="zh-CN" altLang="zh-CN" sz="1800" dirty="0"/>
              <a:t>层</a:t>
            </a:r>
            <a:r>
              <a:rPr lang="en-US" altLang="zh-CN" sz="1800" dirty="0"/>
              <a:t>*50</a:t>
            </a:r>
            <a:r>
              <a:rPr lang="zh-CN" altLang="zh-CN" sz="1800" dirty="0"/>
              <a:t>匝</a:t>
            </a:r>
            <a:endParaRPr lang="en-US" altLang="zh-CN" sz="1800" dirty="0"/>
          </a:p>
          <a:p>
            <a:pPr lvl="1"/>
            <a:r>
              <a:rPr lang="zh-CN" altLang="en-US" sz="1800" dirty="0"/>
              <a:t>第二组： </a:t>
            </a:r>
            <a:r>
              <a:rPr lang="en-US" altLang="zh-CN" sz="1800" dirty="0"/>
              <a:t>40//57//45</a:t>
            </a:r>
            <a:r>
              <a:rPr lang="zh-CN" altLang="zh-CN" sz="1800" dirty="0"/>
              <a:t>，</a:t>
            </a:r>
            <a:r>
              <a:rPr lang="en-US" altLang="zh-CN" sz="1800" dirty="0"/>
              <a:t>0.6</a:t>
            </a:r>
            <a:r>
              <a:rPr lang="zh-CN" altLang="zh-CN" sz="1800" dirty="0"/>
              <a:t>实心线，</a:t>
            </a:r>
            <a:r>
              <a:rPr lang="en-US" altLang="zh-CN" sz="1800" dirty="0"/>
              <a:t>14</a:t>
            </a:r>
            <a:r>
              <a:rPr lang="zh-CN" altLang="zh-CN" sz="1800" dirty="0"/>
              <a:t>层</a:t>
            </a:r>
            <a:r>
              <a:rPr lang="en-US" altLang="zh-CN" sz="1800" dirty="0"/>
              <a:t>*75</a:t>
            </a:r>
            <a:r>
              <a:rPr lang="zh-CN" altLang="zh-CN" sz="1800" dirty="0"/>
              <a:t>匝</a:t>
            </a:r>
            <a:endParaRPr lang="en-US" altLang="zh-CN" sz="1800" dirty="0"/>
          </a:p>
          <a:p>
            <a:pPr lvl="1"/>
            <a:r>
              <a:rPr lang="zh-CN" altLang="en-US" sz="1800" dirty="0"/>
              <a:t>第三组： </a:t>
            </a:r>
            <a:r>
              <a:rPr lang="en-US" altLang="zh-CN" sz="1800" dirty="0"/>
              <a:t>40//57//60</a:t>
            </a:r>
            <a:r>
              <a:rPr lang="zh-CN" altLang="zh-CN" sz="1800" dirty="0"/>
              <a:t>，</a:t>
            </a:r>
            <a:r>
              <a:rPr lang="en-US" altLang="zh-CN" sz="1800" dirty="0"/>
              <a:t>0.6</a:t>
            </a:r>
            <a:r>
              <a:rPr lang="zh-CN" altLang="zh-CN" sz="1800" dirty="0"/>
              <a:t>实心线，</a:t>
            </a:r>
            <a:r>
              <a:rPr lang="en-US" altLang="zh-CN" sz="1800" dirty="0"/>
              <a:t>14</a:t>
            </a:r>
            <a:r>
              <a:rPr lang="zh-CN" altLang="zh-CN" sz="1800" dirty="0"/>
              <a:t>层</a:t>
            </a:r>
            <a:r>
              <a:rPr lang="en-US" altLang="zh-CN" sz="1800" dirty="0"/>
              <a:t>*100</a:t>
            </a:r>
            <a:r>
              <a:rPr lang="zh-CN" altLang="zh-CN" sz="1800" dirty="0"/>
              <a:t>匝</a:t>
            </a:r>
            <a:endParaRPr lang="en-US" altLang="zh-CN" sz="1800" dirty="0"/>
          </a:p>
          <a:p>
            <a:pPr lvl="1"/>
            <a:r>
              <a:rPr lang="zh-CN" altLang="en-US" sz="1800" dirty="0"/>
              <a:t>第四组： </a:t>
            </a:r>
            <a:r>
              <a:rPr lang="en-US" altLang="zh-CN" sz="1800" dirty="0"/>
              <a:t>40//57//60</a:t>
            </a:r>
            <a:r>
              <a:rPr lang="zh-CN" altLang="zh-CN" sz="1800" dirty="0"/>
              <a:t>，</a:t>
            </a:r>
            <a:r>
              <a:rPr lang="en-US" altLang="zh-CN" sz="1800" dirty="0"/>
              <a:t>1.27</a:t>
            </a:r>
            <a:r>
              <a:rPr lang="zh-CN" altLang="zh-CN" sz="1800" dirty="0"/>
              <a:t>实心线，</a:t>
            </a:r>
            <a:r>
              <a:rPr lang="en-US" altLang="zh-CN" sz="1800" dirty="0"/>
              <a:t>6</a:t>
            </a:r>
            <a:r>
              <a:rPr lang="zh-CN" altLang="zh-CN" sz="1800" dirty="0"/>
              <a:t>层</a:t>
            </a:r>
            <a:r>
              <a:rPr lang="en-US" altLang="zh-CN" sz="1800" dirty="0"/>
              <a:t>*47</a:t>
            </a:r>
            <a:r>
              <a:rPr lang="zh-CN" altLang="zh-CN" sz="1800" dirty="0"/>
              <a:t>匝</a:t>
            </a:r>
            <a:endParaRPr lang="en-US" altLang="zh-CN" sz="1800" dirty="0"/>
          </a:p>
          <a:p>
            <a:pPr lvl="1"/>
            <a:r>
              <a:rPr lang="zh-CN" altLang="en-US" sz="1800" dirty="0"/>
              <a:t>第五组： </a:t>
            </a:r>
            <a:r>
              <a:rPr lang="en-US" altLang="zh-CN" sz="1800" dirty="0"/>
              <a:t>40//57//60</a:t>
            </a:r>
            <a:r>
              <a:rPr lang="zh-CN" altLang="zh-CN" sz="1800" dirty="0"/>
              <a:t>，</a:t>
            </a:r>
            <a:r>
              <a:rPr lang="en-US" altLang="zh-CN" sz="1800" dirty="0"/>
              <a:t>0.6</a:t>
            </a:r>
            <a:r>
              <a:rPr lang="zh-CN" altLang="en-US" sz="1800" dirty="0"/>
              <a:t>利兹</a:t>
            </a:r>
            <a:r>
              <a:rPr lang="zh-CN" altLang="zh-CN" sz="1800" dirty="0"/>
              <a:t>线，</a:t>
            </a:r>
            <a:r>
              <a:rPr lang="en-US" altLang="zh-CN" sz="1800" dirty="0"/>
              <a:t>14</a:t>
            </a:r>
            <a:r>
              <a:rPr lang="zh-CN" altLang="zh-CN" sz="1800" dirty="0"/>
              <a:t>层</a:t>
            </a:r>
            <a:r>
              <a:rPr lang="en-US" altLang="zh-CN" sz="1800" dirty="0"/>
              <a:t>*100</a:t>
            </a:r>
            <a:r>
              <a:rPr lang="zh-CN" altLang="zh-CN" sz="1800" dirty="0"/>
              <a:t>匝</a:t>
            </a:r>
            <a:endParaRPr lang="en-US" altLang="zh-CN" sz="1800" dirty="0"/>
          </a:p>
        </p:txBody>
      </p:sp>
    </p:spTree>
    <p:extLst>
      <p:ext uri="{BB962C8B-B14F-4D97-AF65-F5344CB8AC3E}">
        <p14:creationId xmlns:p14="http://schemas.microsoft.com/office/powerpoint/2010/main" val="12413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EE537D9D-201A-4F4A-95EC-C981C97A31CD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RESENTATION_TITLE" val="蓝色海洋帆船"/>
  <p:tag name="ISPRING_ULTRA_SCORM_SLIDE_COUNT" val="1"/>
  <p:tag name="ISPRING_RESOURCE_PATHS_HASH_PRESENTER" val="f1b361f060b523e117fc5f0f4d3a02d69376a27"/>
  <p:tag name="ISPRING_PLAYERS_CUSTOMIZATION" val="UEsDBBQAAgAIAA+KhEgOaiROYgQAAAURAAAdAAAAdW5pdmVyc2FsL2NvbW1vbl9tZXNzYWdlcy5sbmetWG1v2zYQ/l6g/4EQUGADtrQd0KIYEge0xNhEZMmV6DjZMAiMxNhEKDHVi9vs037Nfth+yY6UncR9gaQkgG2YlO+54909d0cfHn/JFdqIspK6OHLeHrxxkChSnclideQs2MmvHxxU1bzIuNKFOHIK7aDj0csXh4oXq4avBHx/+QKhw1xUFSyrkVndr5HMjpz5OHHD2RwHF4kfTsJkTCfOyNX5DS9uka9X+qff3n/48vbd+58PX2/l+sDEM+z7+0DIIr170wMoYFHoJ4BG/CQg58wZmc9hcuGC+TQgzmj7ZZj0PCJnzsh8dsotoogELIl96pGExkkQMusLnzDiOaML3aA13whUa7SR4jOq1wLiWMtSoErJzD5INWwUjehS5oUzTIMkIjGLqMtoGDijWJfl7S8Wljf1WpegrkKZrPilEpnVCRljn9+UogLVvIaMQvCq1xJ+qXMui4NO1RFe0mCSsDD044QE3m7HGZEiQ17JjZqBKBGOSQQAJa9E+QjZxGaZFUdYqWEIUzqZ+vBmxoSpXK0VvOuhdswJxGAuii4pyBESQXbF8TKMPOM0UIU4uuFV9VmX2V5+PAxUFzAN3BBS0GUPwJnB2AFDjCXUjbIUad0FNiNxjCckGYfnkMjAu3CIRHgKdDsdInFBYqAIibtkAnxGJ9gkvKHYLv93/Eq5SWd1i3iagpxx30bqpoId41JggWVadTBMTUw+LiBsFPs/oHGLCt61q5XcCLCjzETZqQgqi0s8k0UfF/SP5ARTn3gJpJUXLhNmS57RmPNbVOga8WzDi1SgS5HyBnL9Fp5lMrPPTJyt/k+N/BvxeltVXm0LUuCR81dD7dmrYd8xq6nAproW+U3dpdo4bGv+Y6wwOf1DE/oc/XH6Y5cEOKLh80Smknmj2qr75PjcWTY0Rp1GPNFT/aP13JbEbW0dUyhYY6n7SxDopqZ/QANU/aVocAKK5m2JhhpOi6sBOoNwCxBo9FiMM3DVngln4MIB8ksyjimD2WgpLitZd44dlo1tgL4f2hTmPCVqcU/GS3GlYcJRgm/a6QO6kI10Z0AfDDd7rYJR5oPJAQCu2uQBSCVzsD/rgbmYkZ0H2gK/d5KlblRmyavktS3y4NsmF9+OTVelzu2u4tUuedsmc/wUK9rDRa3S+YD2f8e/3vF5QL/HRykmOHKniYsDl5hB33BV9RQCChhX+CxOfDw24sCFnNfpGprplW6KrCdQO6t75AQD2PbMseBluv7vn397YnxlSbuLtru/DwIBYpsqSO7A/gx0Laq/ukAYHu/L2UUfqe3dZifX86rDKGThs9wheNtacp3D1kG3XkjybdAwY9idzoAHsU173ZQwug1BmOHoFGqZncKd0YyX11AImdZqEIp1tUnAepj2++tlUytZiCGyT2sl5sCMzhPsefauDeRTMr1ue2YGN4p0e+lWcOnuC+ZOcQB19is8kcl6IKBtTbsqBERv1/c033zbqe5Wlf3D4vD1g/8v/gdQSwMEFAACAAgAD4qESAh+CyMpAwAAhgwAACcAAAB1bml2ZXJzYWwvZmxhc2hfcHVibGlzaGluZ19zZXR0aW5ncy54bWzVV91u2jAUvucpLE+9LGk7unYooaoKaNVaQIVt7VVlYkOsOnYW21B6tafZg+1JdhwDBbXr0h+kTQgRn5/v/J+Y8Og2FWjCcs2VjPBudQcjJmNFuRxH+MugvX2IkTZEUiKUZBGWCqOjRiXM7FBwnfSZMSCqEcBIXc9MhBNjsnoQTKfTKtdZ7rhKWAP4uhqrNMhyppk0LA8yQWbwY2YZ03iOUAIAvqmSc7VGpYJQ6JHOFbWCIU7Bc8ldUES0BdEJDrzYkMQ341xZSU+UUDnKx8MIvzs8dp+FjIdq8pRJlxPdAKIjmzqhlDsviOjzO4YSxscJuHtQw2jKqUkivFdzKCAdPEQpsH3oxKGcKMiBNHP4lBlCiSH+6O0Zdmv0guBJdCZJyuMBcJCLP8LNwfWnq17r4uy08/l60O2eDU573olCJ1jHCYN1QyE4pGwes6WdkBhD4gT8Bp0REZqFwSppITZScs05d0ZDJSD3hRa0UTpktENStlKN/g2XbZDcxWgEgYhZhI9zTgRG3BDB46WytkNtuCmq3l6VRIAF7cnQeR/fm/fZiROSa7bq1oKjXc7jxjdlBUUzZZHgNwwZhSB+m8JTwtBqcdAoV2lBhfYxSAsOFiecTRk9KnI6B/yToSswkVrQhF7NBDPewnfL79CQjVQOuIxMoLOBzrXHrz4LOCNa34OShY9b/bPTZuv6tNNsXW65AAmdEBk/ExwKztLMbASfzJBUZqEH6YiJ1awoCuW04JWJrfryMmieWuHL/NbFWIHeYEk2Y+U5hfmrB6XNJmRSDKIbrgIaRpBDSTwmMGJYF1xaVhYwJhIpKWaIxLDWtBvrCVdWA8UPsIfWL/fQ6yMui9MYVhtYzCnLS0Hu7O69r+1/ODj8WK8Gv3783H5Sab7we4I4c37jnzy58pdr/+E2DAO3pR9f2ia3/+bO7l20vpbJa6d1OShV0la/FFy3jFT3cxmpC/+S6a28YEq5AEtp7IcM1pLgKTeMvmWLvaBNXvVu9z22mTbZYMyvGY3/JmR/Wl4T1+6FYfDoxdVxUi55ColwK3F5223s13bgpvkoq1IBtPX/Do3Kb1BLAwQUAAIACAAPioRIkWs8zL8CAABVCgAAIQAAAHVuaXZlcnNhbC9mbGFzaF9za2luX3NldHRpbmdzLnhtbJVW227bMAx931cE2Xud7tJugBsgTVOgQLcWa9F32WZsIbJkSHS6/P0kWaqlJE68EAUi8hySokimqdpQPv80maS5YEK+ACLlpTIar5vQ4maatYiCX+SCI3C84ELWhE3nn+/tJ00s8hxLbEGO5axJDn2Yy6vZ/WI5huJifL82MkTIRd0QvnsUpbjISL4ppWh5cTa1ateAZJRvNHL283q5GgzAqMIHhDrKafXDyDhKI0EpMCldrYycZTGSAfORZvYzktOHOn37PdqWKoqWtrg0MkRrSAlxkX8sjAzjufYev8q1kdMEhL+ooV+/GBmEMrIDGTu/+2ZkkCGatvmfHmmkKE1BY87pR/zgMEEKPX4mq5mRswRzIRPo7Cu48ti73gUg9zWc+9SMqxTs2dR1byGYR88YzFG2kCb+1NlUJd6fWtTzAfM1YUoDQlUPetZJP5NWeTexrsf9gXfKi9CX0/SQN8HaGpZdwoG7WN/jl8tbuytCpx+6IEMJW6cMUuyVPfK3rusBMlD2yBdGC3jibHeYwb6pI/lHviXuOU/XX1uBE30snNWfvNVEejSjq4JUncJjalHAXJl0XmkN5t3SxOq6lJKDnFJOtrQkSAX/ZXDZzl5GpcmewfXa8c5KkSKDYw1nc9RrOiyXPcf96KxxQ3Y/C/3luvME9Ra/mRJEkle1/llS04nj6THRhZkmxxlmT2o4yAe+FgHHxh4i1URuQL4KwcaG4QJBjXUvuuEagqdJUIM0OV7l1Dk5Vn7e1hnIlX41CspXOVZ2wIqWFdN/+EbhHYo9xoC1o2Kl/XFCP/oyULgmACLzyndtd+gsdcuQMtiCH/5AYa88dLdU6S4dargFPsIaw5ZzmlE96XZF3yvxDgn0R/BvOq3I8Z5lRNsjyZS9WTT5fg33uUSL2a8z03zhJrNn10uRY20/rKBWmn8n/wFQSwMEFAACAAgAD4qESC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D4qESHSPggmeAQAAHwYAAB8AAAB1bml2ZXJzYWwvaHRtbF9za2luX3NldHRpbmdzLmpzjZTLbsIwEEX3fAVytxWCPoB2h3hIlVhUKruqCycMIcKxI9ukpIh/bya8YmdS6tngy/Edz0SefatdLBay9mt7X/4u9+/uvtQANau3cO/qokFPUGdGxEtYxAmIWALzkOx89CIfrgRlzGRpGuQfaGsqfkzhPysuTBVPCQtNaIY6nBHgN6HtqMM/F7FVqetYU6XRwdZaJTuhkhak7UilE14y7G5WrmqJHqwy0DfQFQ/BMe31u7PRuIm8Oj4PMKpcqJKUy3yuItUJeLiJtNrKZVP+dZ6CLj755gh0XwbjqWMnYmPfLCR+4ukQo5lMNRgDp7z9KQYJCx6AqPh2y/UH6hjXC/LoLDaxPdOjHkaVTnkEtS4NRxguJguvWjcHGHXOws4eiccHDIcQPAdds5o8YTigSrfpPz5gqlWEHamh9Z5fUKH4MpbRKXUXg+Twsmjb1L1roeX1J8x5Qsp7Qmvq+SVNs8MHDQFaZyyd8xov75yyE5QoiRyK0KhpldFzxPpzBPefbcat5eE6KcZDMRyLNnC9Ab1QShS3/7p1Tz9X6/ALUEsDBBQAAgAIAA+KhEg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A+KhEiE3p1XbgAAAHAAAAAcAAAAdW5pdmVyc2FsL2xvY2FsX3NldHRpbmdzLnhtbLOxr8jNUShLLSrOzM+zVTLUM1BSSM1Lzk/JzEu3VQoNcdO1UFIoLknMS0nMyc9LtVXKy1dSsLfjssnJT07MCU4tKQEqLFYoyEmsTC0KSc0FMkpS/RJzgSpftK96um6Wgq6CL9C0tMzUFCV9Oy4AUEsDBBQAAgAIAESUV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A+KhEhFV2oBTAgAAHkgAAApAAAAdW5pdmVyc2FsL3NraW5fY3VzdG9taXphdGlvbl9zZXR0aW5ncy54bWy1Wttu47wRvu9TEC5+oAWK+CCfUnhd6EAnwjqyf0tJdlsUBm0xsRBJdCXau/nhi971HfoAvehFH6pAgT5Gh5QUS47tSMnW2gSr4cw3wznx4AziJy/UNzFngfcL4R4Lbcq5Fz7Gw18hNFgyn0XTiMaUx/U95d4LXfbNDB+YoAE15iR0SeTqYjQeNtBIflC/p/aNPry1tXYL9dq4hfvIwB0dxi4V41LRYcxoNfVB/QAiwY3okob8OOqgXhh9LWCGMY24Gbr0+1ApcueHijO4iojrAV887LbFs8u07oy2eFC72el18K6lKorSRXrHaBqNXa932VObCDfanYay0/otpaWgZqfTvOzumr1WR4G30WUXUNr4sovavXa7ZexauAXSSFU1o6Xvespls6mCNty/1HejkdZrNFCz2VTaxq7TVUZaAwG3Ahiq0hcOVAxFU7o7VVObfQWN9JE2au+wgbt6B/VbuNto7NqapjQae+fuZ5d3155aejqZO98APBqCo6Mit+pHkmuw3EQRMDs0WPuEU7QgMbVIQD/V/vu3f/7nX3+vpXkpczjjyswpUhMikEOQHybig7p8yUakBfkSyNOR536qLTacs/BiyUIOZl2ELAqIXxv+OsmSdA5lJNmWRlXkHsiS7tX15KesWKoLMheec0JLFqxJ+Dxmj+xiQZZPjxHbhG4pM1fPaxr5XvgE3I3Lno7PKvK9mJucBgX7cF885cXW0JliKszrYvGUkvTJgvqZxob8VJDbq3zbIweiWy/2uBRVm+I5J7omj7QYgL4qnvMyIWgpRq0nnreFOP3OgV0Rhd46y+6TZxoVlSSN8awUW2/WVfNpHbFH4eyi3NuBfpHzGfSZ8FFY2BBPKSExQaGwVJRSt8n5GweM6ethLxkEoAWCm28uKUlCTrW5PrmZqtbX+XhyNZlr5lVtqCdViURZ/qbV7X9vdrq/HdRTuZJI9o06HhexkATrNMphWc5sMp4DIB7PLfzFqQ3F78qik1tnbFq4Nkz/UxlgOsN3taH4XUb0djbDljO3x6aB56Y9tyaO9MsYO9ioDb+yDVqRLUWcoa1HvyG+ogjasxdRFPueKwdEy/bCDS2hz5jcqKY1n2HbmZm6Y06s2tBmUfT8O4lMNnwFybMiMXK9mCx86kq1kCJyXLQX0C53Ygj+8ZUHnCwgXnhRRvtMvTetq7kzmYztObaMjFIb4tBFRkSEpupAM9XGM8CIYPGN3ic+l9knEZDq+5VBrs2r6zH8OMKQa+9x5cMPf4c1UwwhmdKwhCAkDp5B1tn2/WRmCB+CQkTQmsTxNxa5haTJh64EtmnpE0hN3cnhOwImw4bAe+ESUocueQm8G2zb6hWea5MvkONQm5OKQpPPUJKfKwp9xTbUELZLiFnqnXmliooQZZgVSFaDSyLy3X9GZLkEOeHNrcc2MVCEh6FMZDXGF5U12fjnWwikqY5PVHsCDM6Wb4/eloIpkQvLXAld0IZ0bIjs+vnW/ON8pJpjbMwh3YzJ/dyRXVIoDcgzChlHxN2ScAm7WLokG6iEZxhzPVeOichLE/6y8X5BhKf956e0dVkG/vLTO0wqNLwjlsEWGZTBNmXN39Iu3JbO4J2GiFw/aUUZB7zbBFvHljozJz8mRLEXbPykS/+IQL0YVzVYb9rxcX+VD9v/wRg7acGaCR1N81glIQwrsVhyYPH0Kwma1gjUTZN+Dg1fnEUrAViTFMNi6AMwd+C5giF34NFqEPdYs00HNlv3dCFOHyWEZa0mUTseb3FG9CkcxV9KdUEfGOyXfEq2yUYG1i4Z/jJRzm2VCkuLYzpjMNwCzMckqQDV9wJxhioHe3uDM1ckq0FhPvds47uyun3vSa4I4OdNQF/vwx4iFkiqT+Isr5NF6Q8fNCSZ4izRO622gXgp0NKxytXnhyJmY3WmX8911dKxOFGIevbLy0F1CJ+MHXs+VjWBAGUSEL5cwSr8IM555bGSE4GBRyrgpZO3KYmWq3//9R/lYQ7sSagopf6+Kg4Uv+ia+AXvTxbjNP5zCRxH1Yqi8qWkYHqgykTLn68cExL0hxxZSLIsBSwQV1ylVEMJpGFUHUfVr2+gSmxZFGwTwV6wIsiNOvsMjU/u9WvDGxI9QeN0GPOrAknPi9zklW3YH3E33PdCWlH8wyuRmLxjTueqYcizP9So7y2fkuXXhQNMes2HfPZYBU+/Vi3ozgeQ1PV4dUy5uGVdC1pC8r5vCNuja90LYX+h4hPo4bxwPxPyiPlTcbP1+ioXGMRFHKTxkEfiSJ+95TniFfuWxm74QPwY2PKkQ9Yp2DAVm8UUskg75J6J2nHzuCnlkPGO+bAu6Ml0ctBF+qGUrmvy5jev4IX2ynI4ZqVDOdP3xEN+i37nr/hzxEN+W6wpEzjXvbbpcCgvml3HaSTK08vEDnhoKLtUypO9FXmEBWNxLRvnJpISipwBc+lQro2OF9C0nAUtb3D9hMWD8GX7ciNkFs9y2rH42qEwsE/f+vn8HXCP+/R0cst5QAnmXS3fj1VAynOsBJKvDw6dkVARf17TTzU4iJDlSnT6uIZSjE814c7kS5lTcuusn4l2lpOU1pwXDWQ/l+28kspQdPFqqlhS7OeFBvVXfhrUz0VokMKeDmC4CRY0wpADHnS5NEJFYp59lV2F3ckd6YHcidE8AF8BdghnpKwScoRCYsltVVYtyUt+HPaW3PPplmatKkfIOef8/AcxVMf55Fb5mD7wfHqnlMpVkPa6fS4We2COflJKnsjySg5GKhYdJ4tYzv5It8oWn72NR5ajrE2LdM93aMYPol4/ogp4T3l/UM8vs9CjXn2xekgDUcA7+dcF/wNQSwMEFAACAAgAEIqESPq3IlkpDQAAWh0AABcAAAB1bml2ZXJzYWwvdW5pdmVyc2FsLnBuZ+2Ze1hS6b7HV05Nt6PmtD2WolQ2NU2m6Iz3C5mV03a8VCqZATpWjjfIFDURzZkp65RRu/Iy3qaxvKGYmuABBduWWIpoCKiIlCRsRaBERVTgLGfa55zn2f+df84//sHiedfzWe/7u7y/3/qu570ZEuRvvMVyCwAAxie+O3oKAD4rAgCj6U2fg3dCwpa7wL91Kaf8jwDkfsgUOFgf6xvoCwBNxK0r0RvA8eZL30WkAIBJ1+pvHQtbcx4AIKoTR31DM1AKkVh+Pp3A+qgzzRR44h8G4O+PnzDDx205tc3ul5C7Vwfu/lqy78Y6367Rx7t2bHq4KffoV+aJ563qfnvT+lvuDdSLoX8fO3x0+Pq2G+YHpuuip5cT4HIZfsGbyRAL9i6XeZl4FY24y/qKUy5ejC1P6e/TvIm3zNarKxrJaCYjc/IhImjl7UY4aOPVkuMO4Z7hfv1d7M6seR5CWLwOAKLK4l85lq6XBmfP3k87AlLDVb/O7oVhx9oGg8ARQK+jtIey2Gm2qyyCV1CYvdgFpfz3iGYGMk8dcjcDwOFfOtcDwK4jUUYAsG03DCRubAODCBzd9D143bN+H3g1M9oO2rFpDV/D1/A1fA1fw9fwNXwNX8PX8DV8DV/D1/D/f/zFE/TKhMVB8K7b/+nT/kWxkbpVkE1ZmrMVowlvdQhEOmP5IAm+8nMOQzGkqBMiqC0YLNUGADrT1MsGZYfm2EkqM2sGy6QibIeeOXOKmHTlrd8xht1WcarO9jRFPs9aRXszPiwME43TRKIlcD05QUVvFFE8H/ZXWj7iN0TKIgJTBpdiLXAVymb98qgnTLXcs1Vh3C7iKZR8WXs5YWFku6jtSR40O2P+9cHGsctaNQfOzJy4uT/ISzfHpd6WXUJlTj0pEeoT0Mujtclq3SkuW3IRV5E/hcrRzZ+WdE/SxxvlNrY3LySWKAf9oaK2cplzzmxxxr3LD4wACErx2L27DaLU9mJb5d6kONoVoq+IOmWdjN8oPdagWbW61L/jJFPd7xk8/ixdUgh6PR5pT3Jr6D148TUyXYS7TCu901WThI6OEK7kbrRp21lsnixhfAVdGsjjZ7uFqHlx7EhufvJ8W82PpGTJihe2Gn97b0FTHO2sgKbPtBMsXmE88INqQwSKrzYAPXWml8Sa8kZqYwfrcaQmwpXjWLvspo3WjeeOiGpu/R5Z0VLn+n7+ODNIbox3ZddPPMar0fh6qes8Dkk/B5UhhIQ7raN4xMkIWaFZOHTfECFMJvfLTa7IP2zN5UmiZwbJUSUaF4amQ5Vkizuj2eEud4q37tYGcnkeRJb6kZG6wW32XYj/AaDTM8z6y6EOqU0JRhQr8mJVKeUYEedIVPmg24NLgl31h4tto63xMLEHrsJORd/S5IG8nlMGxVscNPJ/G1aTH/c6wyu0/ZDmOJ/pKqKC8Y9FHi9rZE1Rpo7/2F/4pMPc3wcyATqcUV2nkuIaqayaSAPobVOt5mStKmZLX4oldoGe3DLq963Kdzp06HbHeQgqXZzfea47vAx9/OxOrqnEgz5F3TBGY/VcKWySpwox4iupHJbfPwqMgZlqk0IvqQppjxNG8dkpt6dDRjA6zZcwTlz7iKqbXYD9EGtu7ow6x2ilLSsV/9anXLrVOYakJgJRcNZKpUsZxqqPduVOmO5AAcZqxi+qnJvRIs63mn7KwnFDz/HTxTTVePIZXJEcMq9Oh8lnk3ckFjN/didNsXZXXciCN9tbCZwTl0ykVZ9MA0ts8e9cwahgOIaflLeaU/rsJLRVGI3ARkbZ5yFZZf5UH1lrQFS4F3lZbWp+SMIKuz5plWNSSUm5xm/DTjN2mEWsQ2gCCADMZ/2O5xHVti+kV6YzpZdINSWyiOPjicKY93a9NaxJH+pk2tY+poFuSHQQz+UcWXXJNU/P0wjDqIcuglmcaWf2O8A4teP1RFel3M40GNL9qClASCaWjvJxm+J3+rp3hw3lJ7cKLp3zMfRwbnAcRVni/B31vfLU0+083TgS1U+7Tes3a6CPFQTew6NE6uQyT/0/0OFiPV+eULEst3cQNa+7KiqVBf9taGNXQA5Oo3ZlGV5Bc+aH2vLgCxPTDvoVMSJnoVo8nOk9idUv0V0bK/s56gc0siWiujdZmCr8gc9uCRQVnGVpm5OtErynxa0286qg/EYFQiZTnJnOlM9mcr7ltKQWJDmWypaLjLa7tSm1w7WGTTlLXCuDoY85b7imfcY9ZAUMkxl4QQdFGS+C7SGhJAJjtE5gGM/0nn+Xkg9Vbf+a3O01CUctVdzv9W9XVAptWjDlSd0wf9QxcdbI4uEOq/isl+nGrf0xhIMuCTuEMdyQXlJc/3S9mPWXos7nOA4rmvu0FOOjSO39HHChL2EFQgGPMAT7vTr0TH9hfmdpZfUPH1hwvRicfgcfhua8geskxKCqYo0Jv9059Hw/V1kn3PfHmiFyV/tIi6KYrNi+03LkPXcj/M43McuY0bTYk8R8TEniHljuz/JyYldV9G1VkOdqhNlfMC0ju5ww3aiXHuINF6/MQsll53x+J10PvPftwjTb0f0HimdqmoXIpRinTvzGNKaM80XRhUSWo+6yVYHfhoveLrSk5pud603IeB+TkuuODM8/vZCjTmvC/K6FXAva+e4Mfix+BXLY/LsL7uy2ckxRZfzMPEQshqyjeCWmIf6c+bRfQ4KIcpY5KmmzhxV2OX3hHyqAqczKrL+GBVADXcyKrNpXZntJnBy9ej8824nUG3/O1fQSSal1S7TsXlT+maV6fKBIQIteOcze9JtZnnNoBk/jIOvyZk2a/7Xliur9Jq6HdR6Lv/txzAqDluQkl45UXaeJYjoSvAUbpO3lT/gJDLJ2YNgSTrRaL8Ue+lRPZf/B2vKKmD1XSWLZ4BPnFyXEisva2UkeQSNKd8of+EVBk0mexu2Q0LlBq1XS4inWPVzA4aDOfXiY/1Fj26vd5T1mkb1FddGRe9nw7G9MiEj9m2mffxrQZCPBV86rLLspOw3lMnloKR82kaXXT8EoWA+YvGkw6X7geunfrbDtTZkfnm8M3jNbHFseIa+tLvcorqpquEKTG2VX/xH6yVR1XHWkC/B0ZDvRgFim0YiWLi/ZTrBet2c47cFm+tE37ftTRdGV9GnKq/qS2BLL7sw+/K6E4f2wBE6SsbMCwpd8ePsuJDfi00axiDedBDfdR5evPZ2T2FykxQdPkbrpGx82pMsLs4IvTaNd+AwQrr7dhQI+kvf0AIbWCcmj8mHg3lFuG5nEEb0Lne00PylJf9ZDfBFWvaje42z3WQqK9ciomRKcdMvJxNZGjkz2IdMhe2Byx8EkYtJ66WN9T5b10ui19/s0Yymc6dcPD5Is0Fn3tkoD0EtvXj0aqNeMcLIpBMZMJd6HfNrgeydYS/v4qV8oUHhFLMlzHPeEQBAdu8auGiBF1cUVMOfOPg8tJH6oV8v71GGX8nv9s8rCqN5gIxMOKc5iiB6hFHsoHpqwcibvya9VlBNlaJsvPMmxPnYZiWJ190II8Vrm96nCGKtc91qoqlZ1zv6zWSvxosJ6QYGtqFH3fiR6zfZM369YOW8FG9PTaiaeKbXNRKW27YT1X08ZTqRJXHQVA6sbNHBCFY06KqIU4dQQ+kG0/iT9UNpHygap8FFkxYhOI2Zmzr7aH/xSksLxTg+4O3RB/W3F8pgsPF1M0BziJjum+r6ME6kvQEXqj9tWo09fBgUWFh1DjKBa/9GUGcT2AUwecnPfK1Bc4L+GBFjsveAu2ghffJ7mgclBhiSf1WSN+GuyvH7BjACd2eN/CIQWVp3wczBDMWFMSzzfL2ZjrrtZker7f6HJSLzknJjV/iMtCSaXuoeLl5UJCpfhvM7S1Lwefrp9oW/zik2V33kHin2NWwOeMSNpyLhXd2G1HSwgxM/lKCzxJFW/utDcterGVjnTAQwn3PWNrofDIyGw3d+Voe80QrW1cIST/1YLfwuwFLzRCydZs+mcV4/V2WhQjSoaMnQM61S5D7i+yyvNyVVtJUIyesfzLVAZ796z55x2UbUf8uDtSxMWzOHurVSqKkvmSX3xl2rvuQE/BRi6PJ+hKjK9YBDMhhtdrSf0CZEE2dNIVUQgl42361/S2AtGPGEO0/t30sO1+30+3uRN9hYK786AqjQ4Hdmp4jnq8kCv5N9ngfa08ZpyoCmFx92k3v+Zt3g3G9SqN0ybCS5j83JBMOOWtjaYUGf8+t3/Llbg6i2yT493d89Yq9kd5+aEMpOPu0FNFmHSun9iW39zeuVPTQxiRN7n/Ckne7i6mFMK8TgjefElALCUezoM4peM/A9BaAOh9ABMfIChZWPJNoS5wftw9KeOCCpqz4f/Itbb5nrR+mbrdZ/O8+ZIaF2d9eZ/jqQl2P850AtnWs+8BJ9/W193IMFtc59ltk6Opm4H5+r04P0tpm1nkfOK1JUZIWpLrixbneJ6PCu+R2xK4hnWjduf+vH+g2LI6rnhiWNBR8lHon76L1BLAwQUAAIACAAQioRIy/yDJEoAAABqAAAAGwAAAHVuaXZlcnNhbC91bml2ZXJzYWwucG5nLnhtbLOxr8jNUShLLSrOzM+zVTLUM1Cyt+PlsikoSi3LTC1XqACKAQUhQEmhEsg1QnDLM1NKMmyVLCzNEGIZqZnpGSW2SmbmCIX6QCMBUEsBAgAAFAACAAgAD4qESA5qJE5iBAAABREAAB0AAAAAAAAAAQAAAAAAAAAAAHVuaXZlcnNhbC9jb21tb25fbWVzc2FnZXMubG5nUEsBAgAAFAACAAgAD4qESAh+CyMpAwAAhgwAACcAAAAAAAAAAQAAAAAAnQQAAHVuaXZlcnNhbC9mbGFzaF9wdWJsaXNoaW5nX3NldHRpbmdzLnhtbFBLAQIAABQAAgAIAA+KhEiRazzMvwIAAFUKAAAhAAAAAAAAAAEAAAAAAAsIAAB1bml2ZXJzYWwvZmxhc2hfc2tpbl9zZXR0aW5ncy54bWxQSwECAAAUAAIACAAPioRIKpYPZ/4CAACXCwAAJgAAAAAAAAABAAAAAAAJCwAAdW5pdmVyc2FsL2h0bWxfcHVibGlzaGluZ19zZXR0aW5ncy54bWxQSwECAAAUAAIACAAPioRIdI+CCZ4BAAAfBgAAHwAAAAAAAAABAAAAAABLDgAAdW5pdmVyc2FsL2h0bWxfc2tpbl9zZXR0aW5ncy5qc1BLAQIAABQAAgAIAA+KhEg9PC/RwQAAAOUBAAAaAAAAAAAAAAEAAAAAACYQAAB1bml2ZXJzYWwvaTE4bl9wcmVzZXRzLnhtbFBLAQIAABQAAgAIAA+KhEiE3p1XbgAAAHAAAAAcAAAAAAAAAAEAAAAAAB8RAAB1bml2ZXJzYWwvbG9jYWxfc2V0dGluZ3MueG1sUEsBAgAAFAACAAgARJRXRyO0Tvv7AgAAsAgAABQAAAAAAAAAAQAAAAAAxxEAAHVuaXZlcnNhbC9wbGF5ZXIueG1sUEsBAgAAFAACAAgAD4qESEVXagFMCAAAeSAAACkAAAAAAAAAAQAAAAAA9BQAAHVuaXZlcnNhbC9za2luX2N1c3RvbWl6YXRpb25fc2V0dGluZ3MueG1sUEsBAgAAFAACAAgAEIqESPq3IlkpDQAAWh0AABcAAAAAAAAAAAAAAAAAhx0AAHVuaXZlcnNhbC91bml2ZXJzYWwucG5nUEsBAgAAFAACAAgAEIqESMv8gyRKAAAAagAAABsAAAAAAAAAAQAAAAAA5SoAAHVuaXZlcnNhbC91bml2ZXJzYWwucG5nLnhtbFBLBQYAAAAACwALAEkDAABoKw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theme1.xml><?xml version="1.0" encoding="utf-8"?>
<a:theme xmlns:a="http://schemas.openxmlformats.org/drawingml/2006/main" name="Office 主题">
  <a:themeElements>
    <a:clrScheme name="自定义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034A9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1F3864"/>
      </a:folHlink>
    </a:clrScheme>
    <a:fontScheme name="kmtzzoo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824</Words>
  <Application>Microsoft Macintosh PowerPoint</Application>
  <PresentationFormat>Custom</PresentationFormat>
  <Paragraphs>187</Paragraphs>
  <Slides>16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等线</vt:lpstr>
      <vt:lpstr>微软雅黑</vt:lpstr>
      <vt:lpstr>黑体</vt:lpstr>
      <vt:lpstr>Arial</vt:lpstr>
      <vt:lpstr>Calibri</vt:lpstr>
      <vt:lpstr>Cambria Math</vt:lpstr>
      <vt:lpstr>Times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优化总结（基于V4线圈）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蓝色海洋帆船</dc:title>
  <dc:creator/>
  <cp:lastModifiedBy/>
  <cp:revision>5</cp:revision>
  <dcterms:created xsi:type="dcterms:W3CDTF">2022-09-16T02:59:28Z</dcterms:created>
  <dcterms:modified xsi:type="dcterms:W3CDTF">2024-11-23T08:08:39Z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5705A230BB253482C4E42363C51095E3</vt:lpwstr>
  </property>
  <property fmtid="{D5CDD505-2E9C-101B-9397-08002B2CF9AE}" pid="3" name="KSOProductBuildVer">
    <vt:lpwstr>2052-4.6.1.7467</vt:lpwstr>
  </property>
</Properties>
</file>