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8" r:id="rId4"/>
    <p:sldId id="259" r:id="rId5"/>
    <p:sldId id="281" r:id="rId6"/>
    <p:sldId id="272" r:id="rId7"/>
    <p:sldId id="292" r:id="rId8"/>
    <p:sldId id="258" r:id="rId9"/>
    <p:sldId id="260" r:id="rId10"/>
    <p:sldId id="261" r:id="rId11"/>
    <p:sldId id="262" r:id="rId12"/>
    <p:sldId id="263" r:id="rId13"/>
    <p:sldId id="267" r:id="rId14"/>
    <p:sldId id="268" r:id="rId15"/>
    <p:sldId id="269" r:id="rId16"/>
    <p:sldId id="289" r:id="rId17"/>
    <p:sldId id="264" r:id="rId18"/>
    <p:sldId id="270" r:id="rId19"/>
    <p:sldId id="273" r:id="rId20"/>
    <p:sldId id="274" r:id="rId21"/>
    <p:sldId id="271" r:id="rId22"/>
    <p:sldId id="265" r:id="rId23"/>
    <p:sldId id="290" r:id="rId24"/>
    <p:sldId id="282" r:id="rId25"/>
    <p:sldId id="276" r:id="rId26"/>
    <p:sldId id="291" r:id="rId27"/>
    <p:sldId id="27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AB6-3FA6-4184-AD7E-C2C7DA707920}" type="datetimeFigureOut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0357E-0766-4EFF-BFFF-EFFEFC3C33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9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ffectLst/>
              </a:rPr>
              <a:t>neglect other possible second-order contributions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0357E-0766-4EFF-BFFF-EFFEFC3C33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5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0357E-0766-4EFF-BFFF-EFFEFC3C33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22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770A0-9F7B-4C9F-6FBB-33ECA33F8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EDB18F-4F4B-8586-BFCC-FCA39A595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218190-F101-ECC2-EACB-8099FA354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C2A65B-40D5-C0F9-DF76-2FE798F86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0357E-0766-4EFF-BFFF-EFFEFC3C33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14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53C8C-52D2-413C-7D79-90AA126F7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CAA780-6A43-056F-1B61-53B7761ED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847916F-4387-1109-D9DA-35E76B443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E29DD2-82CE-57D1-9232-1E3840018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0357E-0766-4EFF-BFFF-EFFEFC3C33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29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E6BEAE-5A62-0C82-88F9-D873B618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AC91-3BEA-47E9-899D-8760D3E75EF6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6AA64E-E8A3-FD0E-F17E-49F19AD5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DCC410-F25C-C0E4-0D98-C19BFEBF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5CA22C87-05B7-2678-8397-C041E2CFB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493" y="49482"/>
            <a:ext cx="8435014" cy="472553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页标题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B939B716-3962-32BF-EDEE-A8B0547A86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33449"/>
            <a:ext cx="10311581" cy="5172377"/>
          </a:xfr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Ø"/>
              <a:defRPr sz="2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11CA3F2-2E24-75A4-8670-9A7F3CADCDBE}"/>
              </a:ext>
            </a:extLst>
          </p:cNvPr>
          <p:cNvCxnSpPr/>
          <p:nvPr userDrawn="1"/>
        </p:nvCxnSpPr>
        <p:spPr>
          <a:xfrm>
            <a:off x="-7374" y="573803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9049EA-D284-A450-D03B-BD5D5C4E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A101D7-5DE1-A1E8-49A7-400605B8C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FF8989-5E15-798A-F413-10A4B69B8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E26580-EECF-FE0C-47F2-1DF5B0F1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1F26-EFB1-4B86-9724-CAFC847A7CFE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20CE75-F437-EEEA-7E3D-94C54B3B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C9740-BB97-F6FD-3238-0E73A249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5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37128-9198-E3AA-0E53-F01E3BE0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1FABB7-4A02-96C6-68E1-779F6B606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114026-A231-C080-9405-945F77DD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5EB3-8905-4DE7-AC2E-3866062C0C0E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20DBF-39C1-7B82-2F27-DFD7D8F1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477696-E785-CA18-537C-2C8719DC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3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C9370C-C7D6-55C0-DCC0-DD4F6C6B7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A31B92-7874-F29B-C4CB-B11FAD52E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3C0876-190D-633E-8C98-02FDA7BF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5BF1-4AE9-43CB-92DE-F0A54284A49E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1E8E2-821E-8C1C-482E-8A123BD7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5D3519-B973-FF29-167B-CEB03167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6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13067-3A62-DA66-B939-0DC4DD2C9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D5AB3C-F81C-B3CA-2F93-01E4BC56A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843F9F-E837-D598-EA9D-039A6C27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A215-76A8-4757-9E90-A67AAA1D3619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C636D2-2753-BAC4-F09E-86C5482D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1BE85-4E0E-D631-D19F-CD256F1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49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A3A3EF-3BE7-69E2-D035-2D930CE1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B37AFE-16D9-544E-7D02-DD82A14C3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D28393-9CA4-7CF9-0D36-408BD572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8F69-F40C-4D91-A743-2C1985E840E3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5B5165-5A27-3819-547C-D575CA74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703D2-EB01-D574-A61B-72282C87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8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0858A-CB7F-5F9F-99BF-7A51381D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37231B-501F-3C31-8358-BD1CA27FC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0BD7E7-BC98-E73E-9524-86E3BAFD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2460-901E-4D40-B921-E7265078721F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43F11C-E61F-A764-DB3E-7631B7D3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D4995F-9548-A628-E6DB-5C1241D7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24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E78B2-38CB-13B7-B3FE-446BA840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95E458-B3AA-EE0B-73A8-3D19D005F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1C3EC3-12F5-1B1C-E0FC-0A7C75A3E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1737A7-3DF9-1659-0A69-A3B1700F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DB3-6304-451E-B3F6-00FD1A9F4757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631339-DD54-D36F-D6A1-0B7AF420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61AFDB-F55A-C7C2-5916-8CA7D199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45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A33E9E-4A7C-AA47-4166-6BE85445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2E5B6D-7D9F-8BBA-F59E-A4B30CA6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1810F1-FD7B-238E-E0C0-5328E1BC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940250-6880-9E51-52B0-DD26465EB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4D463D-4150-5690-B90A-530BF31E1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160A0E-855E-DD9C-1AA1-D2562ABC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1C0-B890-40D8-95C4-2EE50BA644B0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7733EB1-1139-2104-7F76-09C044A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8E0AA5-AB92-9ABD-6E9E-E1005B79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A27EA-347F-E184-5923-424434E1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FC5D5C-FD91-3C64-A3FD-68990361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B2B0-309F-4C4B-A072-6EC3E05899B0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87F3CA-A110-611E-1A40-644442D8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ACAA6E-729C-7A10-1F20-93A26204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5B6785-6137-2203-9CBF-39670C2D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1E5C-06A7-4F53-8607-3ED300CEDA6B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069174-15DC-9609-C76A-274636B2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2E425B-46F1-1F4D-E90E-FBD7DFFB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1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A0CF8-B857-0730-8C94-005CA79E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F9D213-88E7-0137-3D66-AFD29A0E5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857F20-945D-6D94-A52A-4CF393496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BC2587-ECC7-D424-F130-7F5ABAF3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BC83-1770-43F4-BF16-E39E01CEEB5D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4FD832-1C9A-DAEB-183F-DA77705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FCAC4D-C13B-8C58-29E0-2EC5C149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13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D925D1-BAC8-A345-CF26-B5B7D8C3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AE2923-8E91-A270-55A4-C4B35A585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614CB0-CCEC-BA0C-89EC-CFDC6BD9B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FA5F-EE69-4C47-8397-112CCAE0A33B}" type="datetime1">
              <a:rPr lang="zh-CN" altLang="en-US" smtClean="0"/>
              <a:t>2024/12/8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4CCEE-827D-11E4-DE1E-EA4248511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EA1620-5AAD-25C6-7C9F-776F7D836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A82B-7DE6-4BA0-AB24-9CAEFCCCC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33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1.png"/><Relationship Id="rId5" Type="http://schemas.openxmlformats.org/officeDocument/2006/relationships/tags" Target="../tags/tag24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23.xml"/><Relationship Id="rId9" Type="http://schemas.openxmlformats.org/officeDocument/2006/relationships/image" Target="../media/image180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8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7.png"/><Relationship Id="rId2" Type="http://schemas.openxmlformats.org/officeDocument/2006/relationships/tags" Target="../tags/tag27.xml"/><Relationship Id="rId16" Type="http://schemas.openxmlformats.org/officeDocument/2006/relationships/image" Target="../media/image40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3.png"/><Relationship Id="rId5" Type="http://schemas.openxmlformats.org/officeDocument/2006/relationships/tags" Target="../tags/tag30.xml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tags" Target="../tags/tag29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45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4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3.png"/><Relationship Id="rId5" Type="http://schemas.openxmlformats.org/officeDocument/2006/relationships/tags" Target="../tags/tag37.xml"/><Relationship Id="rId10" Type="http://schemas.openxmlformats.org/officeDocument/2006/relationships/image" Target="../media/image42.png"/><Relationship Id="rId4" Type="http://schemas.openxmlformats.org/officeDocument/2006/relationships/tags" Target="../tags/tag36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9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8.png"/><Relationship Id="rId2" Type="http://schemas.openxmlformats.org/officeDocument/2006/relationships/tags" Target="../tags/tag39.xml"/><Relationship Id="rId16" Type="http://schemas.openxmlformats.org/officeDocument/2006/relationships/image" Target="../media/image52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7.png"/><Relationship Id="rId5" Type="http://schemas.openxmlformats.org/officeDocument/2006/relationships/tags" Target="../tags/tag42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7.xml"/><Relationship Id="rId7" Type="http://schemas.openxmlformats.org/officeDocument/2006/relationships/image" Target="../media/image5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7.png"/><Relationship Id="rId4" Type="http://schemas.openxmlformats.org/officeDocument/2006/relationships/tags" Target="../tags/tag48.xml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51.xml"/><Relationship Id="rId7" Type="http://schemas.openxmlformats.org/officeDocument/2006/relationships/image" Target="../media/image5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2.xml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55.xml"/><Relationship Id="rId7" Type="http://schemas.openxmlformats.org/officeDocument/2006/relationships/image" Target="../media/image6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1.png"/><Relationship Id="rId4" Type="http://schemas.openxmlformats.org/officeDocument/2006/relationships/tags" Target="../tags/tag56.xml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59.xml"/><Relationship Id="rId7" Type="http://schemas.openxmlformats.org/officeDocument/2006/relationships/image" Target="../media/image6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6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62.xml"/><Relationship Id="rId7" Type="http://schemas.openxmlformats.org/officeDocument/2006/relationships/image" Target="../media/image7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7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4.png"/><Relationship Id="rId4" Type="http://schemas.openxmlformats.org/officeDocument/2006/relationships/tags" Target="../tags/tag63.xml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66.xml"/><Relationship Id="rId7" Type="http://schemas.openxmlformats.org/officeDocument/2006/relationships/image" Target="../media/image7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5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3.xml"/><Relationship Id="rId21" Type="http://schemas.openxmlformats.org/officeDocument/2006/relationships/image" Target="../media/image19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tags" Target="../tags/tag10.xml"/><Relationship Id="rId19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5.png"/><Relationship Id="rId5" Type="http://schemas.openxmlformats.org/officeDocument/2006/relationships/tags" Target="../tags/tag16.xml"/><Relationship Id="rId10" Type="http://schemas.openxmlformats.org/officeDocument/2006/relationships/image" Target="../media/image24.png"/><Relationship Id="rId4" Type="http://schemas.openxmlformats.org/officeDocument/2006/relationships/tags" Target="../tags/tag15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C464AE9-E07E-F405-B074-34E419D7BB70}"/>
              </a:ext>
            </a:extLst>
          </p:cNvPr>
          <p:cNvSpPr txBox="1"/>
          <p:nvPr/>
        </p:nvSpPr>
        <p:spPr>
          <a:xfrm>
            <a:off x="2248500" y="1400006"/>
            <a:ext cx="76949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Spin alignment</a:t>
            </a:r>
            <a:r>
              <a:rPr lang="en-US" altLang="zh-CN" sz="40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zh-CN" sz="40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local equilibrium </a:t>
            </a:r>
          </a:p>
          <a:p>
            <a:pPr algn="ctr"/>
            <a:r>
              <a:rPr lang="en-US" altLang="zh-CN" sz="40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Zubarev’s approach</a:t>
            </a:r>
            <a:r>
              <a:rPr lang="en-US" altLang="zh-CN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54B498-4DEC-3124-B4B3-6B1DF884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339FE4-6CCA-7E71-1F7C-9A6910D004A3}"/>
              </a:ext>
            </a:extLst>
          </p:cNvPr>
          <p:cNvSpPr txBox="1"/>
          <p:nvPr/>
        </p:nvSpPr>
        <p:spPr>
          <a:xfrm>
            <a:off x="5003643" y="3010600"/>
            <a:ext cx="2184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Shi-Zheng Yang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D65A6B-61F8-8839-7A5B-4D1CEF436662}"/>
              </a:ext>
            </a:extLst>
          </p:cNvPr>
          <p:cNvSpPr txBox="1"/>
          <p:nvPr/>
        </p:nvSpPr>
        <p:spPr>
          <a:xfrm>
            <a:off x="2793514" y="4309065"/>
            <a:ext cx="6604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 with Xing-Qing Xie, Shi Pu, Qun Wang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1008C2-6585-E9D7-412A-E4C29F053B84}"/>
              </a:ext>
            </a:extLst>
          </p:cNvPr>
          <p:cNvSpPr txBox="1"/>
          <p:nvPr/>
        </p:nvSpPr>
        <p:spPr>
          <a:xfrm>
            <a:off x="3079683" y="3661286"/>
            <a:ext cx="603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Science and Technology of China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35D286-144C-EACF-D187-BF19F48F7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74" y="0"/>
            <a:ext cx="1180026" cy="117753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2B0996C-A769-318C-D7C4-D7CE7E5DAC7F}"/>
              </a:ext>
            </a:extLst>
          </p:cNvPr>
          <p:cNvSpPr txBox="1"/>
          <p:nvPr/>
        </p:nvSpPr>
        <p:spPr>
          <a:xfrm>
            <a:off x="1756637" y="5840953"/>
            <a:ext cx="6701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USTC-PNP-Nuclear Physics Mini Workshop Series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F1F35B-2F67-C363-5BC8-AEE75C19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56" y="5708570"/>
            <a:ext cx="2348495" cy="7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9F5C74-A6E8-BA9D-D930-4AB003AF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18F9C6-8B7F-6AE5-37C1-0B2478CBC2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Density operator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97B0AA-2035-DAEF-9D4B-929935757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The Belinfante and canonical form of density operator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where the energy momentum tensor and spin tensor are</a:t>
            </a:r>
          </a:p>
        </p:txBody>
      </p:sp>
      <p:pic>
        <p:nvPicPr>
          <p:cNvPr id="10" name="图片 9" descr="\documentclass{revtex4-2}&#10;\usepackage{xcolor}&#10;\usepackage{amsbsy}&#10;\usepackage{amstext}&#10;\usepackage{amssymb}&#10;\thispagestyle{empty}&#10;\begin{document}&#10;\begin{eqnarray*}&#10;\hat{\varrho}_{B} &amp;=&amp; \frac{1}{Z_{B}}\exp\left[-\int_{\Sigma}d\Sigma_{\mu}\hat{T}_{B}^{\mu\nu}(y)\beta_{\nu}(y)\right]\\&#10;\hat{\varrho}_{C} &amp;=&amp; \frac{1}{Z_{C}}\exp\left\{ -\int_{\Sigma}d\Sigma_{\mu}\left[\hat{T}_{C}^{\mu\nu}(y)\beta_{\nu}(y)-\frac{1}{2}\Omega_{\lambda\nu}(y)\hat{S}^{\mu\lambda\nu}(y)\right]\right\}&#10;\end{eqnarray*}&#10;\end{document}" title="IguanaTex Bitmap Display">
            <a:extLst>
              <a:ext uri="{FF2B5EF4-FFF2-40B4-BE49-F238E27FC236}">
                <a16:creationId xmlns:a16="http://schemas.microsoft.com/office/drawing/2014/main" id="{28948699-21AD-B0A9-4808-658C281673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5" y="1530148"/>
            <a:ext cx="6666666" cy="1318095"/>
          </a:xfrm>
          <a:prstGeom prst="rect">
            <a:avLst/>
          </a:prstGeom>
        </p:spPr>
      </p:pic>
      <p:pic>
        <p:nvPicPr>
          <p:cNvPr id="7" name="图片 6" descr="\documentclass{revtex4-2}&#10;\usepackage{xcolor}&#10;\usepackage{amsbsy}&#10;\usepackage{amstext}&#10;\usepackage{amssymb}&#10;\thispagestyle{empty}&#10;\begin{document}&#10;\begin{eqnarray*}&#10;\hat{T}_{C}^{\mu\nu} &amp;=&amp; \frac{1}{4}g^{\mu\nu}F_{\alpha\beta}F^{\alpha\beta}-F^{\mu\alpha}\partial^{\nu}A_{\alpha}-\frac{1}{2}m^{2}g^{\mu\nu}A_{\alpha}A^{\alpha}\\&#10;\hat{T}_{B}^{\mu\nu} &amp;=&amp; \hat{T}_{C}^{\mu\nu}+\frac{1}{2}\partial_{\lambda}(\hat{S}^{\lambda\mu\nu}-\hat{S}^{\mu\lambda\nu}-\hat{S}^{\nu\lambda\mu})\\&#10;\hat{S}^{\mu\alpha\beta}&amp;=&amp;F^{\mu\beta}A^{\alpha}-F^{\mu\alpha}A^{\beta}&#10;\end{eqnarray*}&#10;\end{document}" title="IguanaTex Bitmap Display">
            <a:extLst>
              <a:ext uri="{FF2B5EF4-FFF2-40B4-BE49-F238E27FC236}">
                <a16:creationId xmlns:a16="http://schemas.microsoft.com/office/drawing/2014/main" id="{75FE3DA6-0CFF-0511-548F-4C8CD5FD47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81" y="4309887"/>
            <a:ext cx="5583237" cy="146742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100741B-90A8-9C2B-097C-FDE1DEEDF82E}"/>
              </a:ext>
            </a:extLst>
          </p:cNvPr>
          <p:cNvSpPr txBox="1"/>
          <p:nvPr/>
        </p:nvSpPr>
        <p:spPr>
          <a:xfrm>
            <a:off x="2660655" y="3134684"/>
            <a:ext cx="4930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N. Zubarev, A. V.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Prozorkevich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A.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Smolyanskii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Math. Phys. 40, 821 (1979)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1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E8350-EB4A-36C0-0E63-C8E74035F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占位符 6">
                <a:extLst>
                  <a:ext uri="{FF2B5EF4-FFF2-40B4-BE49-F238E27FC236}">
                    <a16:creationId xmlns:a16="http://schemas.microsoft.com/office/drawing/2014/main" id="{EB521D64-CD48-CE56-4734-014A7E1BB04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varies slowly, it can be expanded in gradient up to first order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density operator in gradient expansion up to first order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zh-CN" dirty="0"/>
                  <a:t>Note that in our work we focus on effects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zh-CN" dirty="0"/>
                  <a:t> and neglect the contribution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00000"/>
                  </a:lnSpc>
                </a:pPr>
                <a:r>
                  <a:rPr lang="en-US" altLang="zh-CN" dirty="0"/>
                  <a:t>The momentum, angular-momentum and spin operators are</a:t>
                </a:r>
              </a:p>
            </p:txBody>
          </p:sp>
        </mc:Choice>
        <mc:Fallback xmlns="">
          <p:sp>
            <p:nvSpPr>
              <p:cNvPr id="7" name="文本占位符 6">
                <a:extLst>
                  <a:ext uri="{FF2B5EF4-FFF2-40B4-BE49-F238E27FC236}">
                    <a16:creationId xmlns:a16="http://schemas.microsoft.com/office/drawing/2014/main" id="{EB521D64-CD48-CE56-4734-014A7E1BB0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9"/>
                <a:stretch>
                  <a:fillRect l="-591" t="-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645252-1E87-DEF9-6413-8301D7A0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3DB351-EA53-7B0C-B759-2369216D9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Gradient expansion of the density operator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2" name="图片 11" descr="\documentclass{revtex4-2}&#10;\usepackage{xcolor}&#10;\usepackage{amsbsy}&#10;\usepackage{amstext}&#10;\usepackage{amssymb}&#10;\thispagestyle{empty}&#10;\begin{document}&#10;\begin{eqnarray*}&#10;\beta_{\mu}(y) = \beta_{\mu}(x)+\partial_{\lambda}\beta_{\mu}(x)(y-x)^{\lambda}&#10;\end{eqnarray*}&#10;\end{document}" title="IguanaTex Bitmap Display">
            <a:extLst>
              <a:ext uri="{FF2B5EF4-FFF2-40B4-BE49-F238E27FC236}">
                <a16:creationId xmlns:a16="http://schemas.microsoft.com/office/drawing/2014/main" id="{BEA26677-A65A-AAF6-ACCC-F3B85BCFA4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45" y="1543722"/>
            <a:ext cx="3285943" cy="274286"/>
          </a:xfrm>
          <a:prstGeom prst="rect">
            <a:avLst/>
          </a:prstGeom>
        </p:spPr>
      </p:pic>
      <p:pic>
        <p:nvPicPr>
          <p:cNvPr id="15" name="图片 14" descr="\documentclass{revtex4-2}&#10;\usepackage{xcolor}&#10;\usepackage{amsbsy}&#10;\usepackage{amstext}&#10;\usepackage{amssymb}&#10;\thispagestyle{empty}&#10;\begin{document}&#10;\begin{eqnarray*}&#10;\hat{\varrho}_{B}&amp;=&amp;\frac{1}{Z_{B}}\exp\left[-\beta_{\mu}(x)\hat{P}^{\mu}-\partial_{\lambda}\beta_{\nu}(x)\hat{L}^{\lambda\nu}(x)-\frac{1}{2}\partial_{\lambda}\beta_{\nu}(x)\hat{S}_{B}^{\lambda\nu}\right]\\&#10;\hat{\varrho}_{C}&amp;=&amp;\frac{1}{Z_{C}}\exp\left[-\beta_{\mu}(x)\hat{P}^{\mu}-\partial_{\lambda}\beta_{\nu}(x)\hat{L}^{\lambda\nu}(x)+\frac{1}{2}\Omega_{\lambda\nu}(x)\hat{S}_{C}^{\lambda\nu}\right]&#10;\end{eqnarray*}&#10;\end{document}" title="IguanaTex Bitmap Display">
            <a:extLst>
              <a:ext uri="{FF2B5EF4-FFF2-40B4-BE49-F238E27FC236}">
                <a16:creationId xmlns:a16="http://schemas.microsoft.com/office/drawing/2014/main" id="{1F73398F-86BB-E06A-D3C5-BAB72886F7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65" y="2721871"/>
            <a:ext cx="6590473" cy="1316571"/>
          </a:xfrm>
          <a:prstGeom prst="rect">
            <a:avLst/>
          </a:prstGeom>
        </p:spPr>
      </p:pic>
      <p:pic>
        <p:nvPicPr>
          <p:cNvPr id="14" name="图片 13" descr="\documentclass{revtex4-2}&#10;\usepackage{xcolor}&#10;\usepackage{amsbsy}&#10;\usepackage{amstext}&#10;\usepackage{amssymb}&#10;\thispagestyle{empty}&#10;\begin{document}&#10;\begin{eqnarray*}&#10;\hat{S}_{B}^{\lambda\nu}&amp;=&amp;\int_{\Sigma}d\Sigma_{\mu}[\hat{S}^{\mu\lambda\nu}(y)+\hat{S}^{\nu\lambda\mu}(y)+\hat{S}^{\lambda\nu\mu}(y)]\\&#10;\hat{S}_{C}^{\lambda\nu}&amp;=&amp;\int_{\Sigma}d\Sigma_{\mu}\hat{S}^{\mu\lambda\nu}(y)&#10;\end{eqnarray*}&#10;\end{document}" title="IguanaTex Bitmap Display">
            <a:extLst>
              <a:ext uri="{FF2B5EF4-FFF2-40B4-BE49-F238E27FC236}">
                <a16:creationId xmlns:a16="http://schemas.microsoft.com/office/drawing/2014/main" id="{0713BF68-D56B-E33B-B36B-591FD2F44F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89" y="4942305"/>
            <a:ext cx="4865523" cy="1249524"/>
          </a:xfrm>
          <a:prstGeom prst="rect">
            <a:avLst/>
          </a:prstGeom>
        </p:spPr>
      </p:pic>
      <p:pic>
        <p:nvPicPr>
          <p:cNvPr id="16" name="图片 15" descr="\documentclass{revtex4-2}&#10;\usepackage{xcolor}&#10;\usepackage{amsbsy}&#10;\usepackage{amstext}&#10;\usepackage{amssymb}&#10;\thispagestyle{empty}&#10;\begin{document}&#10;\begin{eqnarray*}&#10;\hat{P}^{\nu}&amp;=&amp;\int_{\Sigma}d\Sigma_{\mu}\hat{T}_{C}^{\mu\nu}(y)\\&#10;\hat{L}^{\lambda\nu}&amp;=&amp;\int_{\Sigma}d\Sigma_{\mu}(y-x)^{\lambda}\hat{T}_{C}^{\mu\nu}(y)&#10;\end{eqnarray*}&#10;\end{document}" title="IguanaTex Bitmap Display">
            <a:extLst>
              <a:ext uri="{FF2B5EF4-FFF2-40B4-BE49-F238E27FC236}">
                <a16:creationId xmlns:a16="http://schemas.microsoft.com/office/drawing/2014/main" id="{10C9FF01-B0E9-10FD-B33A-9E68A6F8505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42" y="4981564"/>
            <a:ext cx="3187809" cy="1249524"/>
          </a:xfrm>
          <a:prstGeom prst="rect">
            <a:avLst/>
          </a:prstGeom>
        </p:spPr>
      </p:pic>
      <p:pic>
        <p:nvPicPr>
          <p:cNvPr id="25" name="图片 24" descr="\documentclass{revtex4-2}&#10;\usepackage{xcolor}&#10;\usepackage{amsbsy}&#10;\usepackage{amstext}&#10;\usepackage{amssymb}&#10;\thispagestyle{empty}&#10;\begin{document}&#10;\begin{eqnarray*}&#10;\xi^{\mu\nu}&amp;=&amp;\frac{1}{2}(\partial^{\mu}\beta^{\nu}+\partial^{\nu}\beta^{\mu})\\\omega^{\mu\nu}&amp;=&amp;-\frac{1}{2}(\partial^{\mu}\beta^{\nu}-\partial^{\nu}\beta^{\mu})&#10;\end{eqnarray*}&#10;\end{document}" title="IguanaTex Bitmap Display">
            <a:extLst>
              <a:ext uri="{FF2B5EF4-FFF2-40B4-BE49-F238E27FC236}">
                <a16:creationId xmlns:a16="http://schemas.microsoft.com/office/drawing/2014/main" id="{AA34DD66-F82C-DCF6-B805-585A90F3AB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11" y="1260168"/>
            <a:ext cx="2748953" cy="1120000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2827FAF-5965-0C1E-FE43-0592B18F6D9B}"/>
              </a:ext>
            </a:extLst>
          </p:cNvPr>
          <p:cNvCxnSpPr>
            <a:cxnSpLocks/>
          </p:cNvCxnSpPr>
          <p:nvPr/>
        </p:nvCxnSpPr>
        <p:spPr>
          <a:xfrm flipV="1">
            <a:off x="6856375" y="1812677"/>
            <a:ext cx="1292284" cy="14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CF43607D-81CD-3D2A-5E12-56EA8B6E99A7}"/>
              </a:ext>
            </a:extLst>
          </p:cNvPr>
          <p:cNvSpPr txBox="1"/>
          <p:nvPr/>
        </p:nvSpPr>
        <p:spPr>
          <a:xfrm>
            <a:off x="6801815" y="1447171"/>
            <a:ext cx="12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decompose</a:t>
            </a:r>
            <a:endParaRPr lang="zh-CN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 descr="\documentclass{revtex4-2}&#10;\usepackage{xcolor}&#10;\usepackage{amsbsy}&#10;\usepackage{amstext}&#10;\usepackage{amssymb}&#10;\thispagestyle{empty}&#10;\definecolor{sblue}{RGB}{68,114,196}&#10;\begin{document}&#10;\begin{eqnarray*}&#10;\partial_\mu \beta_\nu&#10;\end{eqnarray*}&#10;\end{document}" title="IguanaTex Bitmap Display">
            <a:extLst>
              <a:ext uri="{FF2B5EF4-FFF2-40B4-BE49-F238E27FC236}">
                <a16:creationId xmlns:a16="http://schemas.microsoft.com/office/drawing/2014/main" id="{A90ADC06-797C-14A9-100E-33104909D1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83" y="1555839"/>
            <a:ext cx="508952" cy="25752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8889DD9-44F8-F5ED-1874-F6BFA0157796}"/>
              </a:ext>
            </a:extLst>
          </p:cNvPr>
          <p:cNvSpPr txBox="1"/>
          <p:nvPr/>
        </p:nvSpPr>
        <p:spPr>
          <a:xfrm>
            <a:off x="269584" y="1827660"/>
            <a:ext cx="4690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altLang="zh-CN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Becattini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en-US" altLang="zh-CN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Buzzegoli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en-US" altLang="zh-CN" sz="16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Inghirami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 Karpenko, and A. Palermo, Phys. Rev. Lett. 127, 272302 (2021)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7AFC1-33E3-725C-1FEE-59B60372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B0DC59-DB66-C25B-BBE4-BADDD00A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80F6F3B-2AC8-AF87-461E-409AF3DB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88384"/>
            <a:ext cx="2654486" cy="472553"/>
          </a:xfrm>
        </p:spPr>
        <p:txBody>
          <a:bodyPr/>
          <a:lstStyle/>
          <a:p>
            <a:r>
              <a:rPr lang="en-US" altLang="zh-CN" dirty="0"/>
              <a:t>Equations for               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49D129-7636-8273-9EE9-8823368933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The relations for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which lead to equations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The commutation rules for               </a:t>
            </a:r>
            <a:endParaRPr lang="zh-CN" altLang="en-US" dirty="0"/>
          </a:p>
        </p:txBody>
      </p:sp>
      <p:pic>
        <p:nvPicPr>
          <p:cNvPr id="8" name="图片 7" descr="\documentclass{revtex4-2}&#10;\usepackage{xcolor}&#10;\usepackage{amsbsy}&#10;\usepackage{amstext}&#10;\usepackage{amssymb}&#10;\thispagestyle{empty}&#10;\begin{document}&#10;\begin{eqnarray*}&#10;a_{\mathbf{p}}^{s\dagger}\hat{\varrho}&amp;=&amp;\sum_{r}(e^{\beta\cdot p}\delta_{sr}+D_{++}^{sr})\hat{\varrho}a_{\mathbf{p}}^{r\dagger}+\sum_{r}D_{+-}^{sr}\hat{\varrho}a_{-\mathbf{p}}^{r}\\&#10;a_{-\mathbf{p}}^{s}\hat{\varrho}&amp;=&amp;\sum_{r}(e^{-\beta\cdot\tilde{p}}\delta_{sr}+D_{--}^{sr})\hat{\varrho}a_{-\mathbf{p}}^{r}+\sum_{r}D_{-+}^{sr}\hat{\varrho}a_{-\mathbf{p}}^{r\dagger}&#10;\end{eqnarray*}&#10;\end{document}" title="IguanaTex Bitmap Display">
            <a:extLst>
              <a:ext uri="{FF2B5EF4-FFF2-40B4-BE49-F238E27FC236}">
                <a16:creationId xmlns:a16="http://schemas.microsoft.com/office/drawing/2014/main" id="{129F239C-7D0F-D82C-387F-FC11E77EF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46" y="1347219"/>
            <a:ext cx="5554289" cy="1216000"/>
          </a:xfrm>
          <a:prstGeom prst="rect">
            <a:avLst/>
          </a:prstGeom>
        </p:spPr>
      </p:pic>
      <p:pic>
        <p:nvPicPr>
          <p:cNvPr id="6" name="图片 5" descr="\documentclass{revtex4-2}&#10;\usepackage{xcolor}&#10;\usepackage{amsbsy}&#10;\usepackage{amstext}&#10;\usepackage{amssymb}&#10;\thispagestyle{empty}&#10;\begin{document}&#10;\begin{eqnarray*}&#10;\left[a_{\bf p}^{r},a_{\bf q}^{s\dagger}\right] &amp;=&amp; (2\pi)^{3}\delta^{3}({\bf p}-{\bf q})\delta^{rs} \\&#10;\left[a_{\bf p}^{r},a_{\bf q}^{s}\right] &amp;=&amp; \left[a_{\bf p}^{r\dagger},a_{\bf q}^{s\dagger}\right]=0&#10;\end{eqnarray*}&#10;\end{document}" title="IguanaTex Bitmap Display">
            <a:extLst>
              <a:ext uri="{FF2B5EF4-FFF2-40B4-BE49-F238E27FC236}">
                <a16:creationId xmlns:a16="http://schemas.microsoft.com/office/drawing/2014/main" id="{7FEC9E90-1663-1978-9A28-5FC6613BCE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88" y="5081034"/>
            <a:ext cx="3171047" cy="752762"/>
          </a:xfrm>
          <a:prstGeom prst="rect">
            <a:avLst/>
          </a:prstGeom>
        </p:spPr>
      </p:pic>
      <p:pic>
        <p:nvPicPr>
          <p:cNvPr id="23" name="图片 22" descr="\documentclass{revtex4-2}&#10;\usepackage{xcolor}&#10;\usepackage{amsbsy}&#10;\usepackage{amstext}&#10;\usepackage{amssymb}&#10;\thispagestyle{empty}&#10;\definecolor{sblue}{RGB}{68,114,196}&#10;\begin{document}&#10;\begin{eqnarray*}&#10;\textcolor{sblue}{\textrm{Tr}\left(\hat{\varrho} a_{\mathbf{p}}^{s\dagger}a_{\mathbf{p}^{\prime}}^{r}\right)} &amp;=&amp; -(2\pi)^{3}\delta(\mathbf{p}-\mathbf{p}^{\prime})\delta^{rs}+\textrm{Tr}\left(\hat{\varrho} a_{\mathbf{p}^{\prime}}^{r}a_{\mathbf{p}}^{s\dagger}\right) \\&#10;\textrm{Tr}\left(\hat{\varrho} a_{-\mathbf{p}}^{s}a_{\mathbf{p}^{\prime}}^{r}\right) &amp;=&amp; \textrm{Tr}\left(\hat{\varrho} a_{\mathbf{p}^{\prime}}^{r}a_{-\mathbf{p}}^{s}\right)&#10;\end{eqnarray*}&#10;\end{document}" title="IguanaTex Bitmap Display">
            <a:extLst>
              <a:ext uri="{FF2B5EF4-FFF2-40B4-BE49-F238E27FC236}">
                <a16:creationId xmlns:a16="http://schemas.microsoft.com/office/drawing/2014/main" id="{BD5D91EE-89AD-7DBA-D3CC-9FF9680704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39" y="5120232"/>
            <a:ext cx="5519236" cy="740571"/>
          </a:xfrm>
          <a:prstGeom prst="rect">
            <a:avLst/>
          </a:prstGeom>
        </p:spPr>
      </p:pic>
      <p:pic>
        <p:nvPicPr>
          <p:cNvPr id="17" name="图片 16" descr="\documentclass{revtex4-2}&#10;\usepackage{xcolor}&#10;\usepackage{amsbsy}&#10;\usepackage{amstext}&#10;\usepackage{amssymb}&#10;\thispagestyle{empty}&#10;\definecolor{sblue}{RGB}{68,114,196}&#10;\begin{document}&#10;\begin{eqnarray*}&#10;\left\langle a_{\mathbf{p}}^{s\dagger}a_{\mathbf{\mathbf{p}^{\prime}}}^{r}\right\rangle &#10;\end{eqnarray*}&#10;\end{document}" title="IguanaTex Bitmap Display">
            <a:extLst>
              <a:ext uri="{FF2B5EF4-FFF2-40B4-BE49-F238E27FC236}">
                <a16:creationId xmlns:a16="http://schemas.microsoft.com/office/drawing/2014/main" id="{310160EB-A879-D889-6234-E53A0DBEE2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86" y="128628"/>
            <a:ext cx="1038629" cy="39314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BC6F7DF6-4D60-C690-EBFD-3E9E41D89C2F}"/>
              </a:ext>
            </a:extLst>
          </p:cNvPr>
          <p:cNvSpPr/>
          <p:nvPr/>
        </p:nvSpPr>
        <p:spPr>
          <a:xfrm>
            <a:off x="6961239" y="1229032"/>
            <a:ext cx="2005780" cy="12160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E851A73-8936-43D5-6274-FB659836844D}"/>
              </a:ext>
            </a:extLst>
          </p:cNvPr>
          <p:cNvSpPr txBox="1"/>
          <p:nvPr/>
        </p:nvSpPr>
        <p:spPr>
          <a:xfrm>
            <a:off x="8984224" y="1607131"/>
            <a:ext cx="264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=0 in global equilibrium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26" descr="\documentclass{revtex4-2}&#10;\usepackage{xcolor}&#10;\usepackage{amsbsy}&#10;\usepackage{amstext}&#10;\usepackage{amssymb}&#10;\thispagestyle{empty}&#10;\definecolor{sblue}{RGB}{68,114,196}&#10;\begin{document}&#10;\begin{eqnarray*}&#10;\textcolor{sblue}{a_{\bf q}^{s\dagger},a_{\bf p}^{r}}&#10;\end{eqnarray*}&#10;\end{document}" title="IguanaTex Bitmap Display">
            <a:extLst>
              <a:ext uri="{FF2B5EF4-FFF2-40B4-BE49-F238E27FC236}">
                <a16:creationId xmlns:a16="http://schemas.microsoft.com/office/drawing/2014/main" id="{A8A27F98-56EE-C66E-CB50-D0CC91D44A5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45" y="4567345"/>
            <a:ext cx="690286" cy="327619"/>
          </a:xfrm>
          <a:prstGeom prst="rect">
            <a:avLst/>
          </a:prstGeom>
        </p:spPr>
      </p:pic>
      <p:pic>
        <p:nvPicPr>
          <p:cNvPr id="7" name="图片 6" descr="\documentclass{revtex4-2}&#10;\usepackage{xcolor}&#10;\usepackage{amsbsy}&#10;\usepackage{amstext}&#10;\usepackage{amssymb}&#10;\thispagestyle{empty}&#10;\definecolor{sblue}{RGB}{68,114,196}&#10;\begin{document}&#10;\begin{eqnarray*}&#10;\textcolor{sblue}{a_{\bf q}^{s\dagger},a_{\bf p}^{r},\hat{\varrho}}&#10;\end{eqnarray*}&#10;\end{document}" title="IguanaTex Bitmap Display">
            <a:extLst>
              <a:ext uri="{FF2B5EF4-FFF2-40B4-BE49-F238E27FC236}">
                <a16:creationId xmlns:a16="http://schemas.microsoft.com/office/drawing/2014/main" id="{4D813E2F-B0C4-70F5-2234-0D7A95C45EB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06" y="940793"/>
            <a:ext cx="950857" cy="327619"/>
          </a:xfrm>
          <a:prstGeom prst="rect">
            <a:avLst/>
          </a:prstGeom>
        </p:spPr>
      </p:pic>
      <p:pic>
        <p:nvPicPr>
          <p:cNvPr id="19" name="图片 18" descr="\documentclass{revtex4-2}&#10;\usepackage{xcolor}&#10;\usepackage{amsbsy}&#10;\usepackage{amstext}&#10;\usepackage{amssymb}&#10;\thispagestyle{empty}&#10;\definecolor{sblue}{RGB}{68,114,196}&#10;\begin{document}&#10;\begin{eqnarray*}&#10;\textrm{Tr}\left(\hat{\varrho} a_{\mathbf{p}^{\prime}}^{r}a_{\mathbf{p}}^{s\dagger}\right)&amp;=&amp;\sum_{s^{\prime}}(e^{\beta\cdot p}\delta_{ss^{\prime}}+D_{++}^{ss^{\prime}})\textcolor{sblue}{\textrm{Tr}\left(\hat{\varrho}a_{\mathbf{p}}^{s^{\prime}\dagger}a_{\mathbf{\mathbf{p}^{\prime}}}^{r}\right)} +\sum_{s^{\prime}}D_{+-}^{ss^{\prime}}\textrm{Tr}\left(\hat{\varrho} a_{-\mathbf{p}}^{s^{\prime}}a_{\mathbf{p}^{\prime}}^{r}\right)\\&#10;\textrm{Tr}\left(\hat{\varrho} a_{\mathbf{\mathbf{p}^{\prime}}}^{r}a_{-\mathbf{p}}^{s}\right)&amp;=&amp;\sum_{s^{\prime}}(e^{-\beta\cdot\tilde{p}}\delta_{ss^{\prime}}+D_{--}^{ss^{\prime}})\textrm{Tr}\left(\hat{\varrho}a_{-\mathbf{p}}^{s^{\prime}}a_{\mathbf{p}^{\prime}}^{r}\right) +\sum_{s^{\prime}}D_{-+}^{ss^{\prime}}\textcolor{sblue}{\textrm{Tr}\left(\hat{\varrho} a_{\mathbf{p}}^{s^{\prime}\dagger}a_{\mathbf{p}^{\prime}}^{r}\right)}&#10;\end{eqnarray*}&#10;\end{document}" title="IguanaTex Bitmap Display">
            <a:extLst>
              <a:ext uri="{FF2B5EF4-FFF2-40B4-BE49-F238E27FC236}">
                <a16:creationId xmlns:a16="http://schemas.microsoft.com/office/drawing/2014/main" id="{4F81105A-A403-5CC0-79A7-3275347D841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05" y="3058407"/>
            <a:ext cx="8336762" cy="13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1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4FF84-2BA9-8FB2-101C-628EF4E0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E3F38F-C038-6B63-7BFE-CAF8BE1E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804C49-4851-94E0-8DE4-B423E17235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Spin distribution function</a:t>
            </a:r>
            <a:endParaRPr lang="zh-CN" altLang="en-US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占位符 6">
                <a:extLst>
                  <a:ext uri="{FF2B5EF4-FFF2-40B4-BE49-F238E27FC236}">
                    <a16:creationId xmlns:a16="http://schemas.microsoft.com/office/drawing/2014/main" id="{120E5069-C662-1E64-FDF1-16795FD5D5E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To solve the equations for                  , we obtain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where                                                 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dirty="0"/>
                  <a:t> is the unit matrix in spin space.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The spin distribution function are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b>
                    </m:sSub>
                  </m:oMath>
                </a14:m>
                <a:r>
                  <a:rPr lang="en-US" altLang="zh-CN" dirty="0"/>
                  <a:t>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dirty="0"/>
                  <a:t>, the integral can’t be calculate directly. We do the expansion again.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The zeroth-order spin distribution function are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占位符 6">
                <a:extLst>
                  <a:ext uri="{FF2B5EF4-FFF2-40B4-BE49-F238E27FC236}">
                    <a16:creationId xmlns:a16="http://schemas.microsoft.com/office/drawing/2014/main" id="{120E5069-C662-1E64-FDF1-16795FD5D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8"/>
                <a:stretch>
                  <a:fillRect l="-591" r="-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 descr="\documentclass{revtex4-2}&#10;\usepackage{xcolor}&#10;\usepackage{amsbsy}&#10;\usepackage{amstext}&#10;\usepackage{amssymb}&#10;\thispagestyle{empty}&#10;\begin{document}&#10;\begin{eqnarray*}&#10;f_{sr}(x,\mathbf{k})=\int d^{3}\mathbf{q}e^{-iq\cdot x}\left[(e^{\beta\cdot p}-1)I+D_{++}-D_{+-}\mathcal{A}^{-1}D_{-+}\right]^{-1}_{sr}\delta(\mathbf{q})&#10;\end{eqnarray*}&#10;\end{document}" title="IguanaTex Bitmap Display">
            <a:extLst>
              <a:ext uri="{FF2B5EF4-FFF2-40B4-BE49-F238E27FC236}">
                <a16:creationId xmlns:a16="http://schemas.microsoft.com/office/drawing/2014/main" id="{C1591C3F-F267-6AFD-DC88-0F90EF2692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60" y="3238494"/>
            <a:ext cx="7483428" cy="562286"/>
          </a:xfrm>
          <a:prstGeom prst="rect">
            <a:avLst/>
          </a:prstGeom>
        </p:spPr>
      </p:pic>
      <p:pic>
        <p:nvPicPr>
          <p:cNvPr id="16" name="图片 15" descr="\documentclass{revtex4-2}&#10;\usepackage{xcolor}&#10;\usepackage{amsbsy}&#10;\usepackage{amstext}&#10;\usepackage{amssymb}&#10;\thispagestyle{empty}&#10;\begin{document}&#10;\begin{eqnarray*}&#10;f^{(0)}_{sr}(x,\mathbf{k})=\frac{1}{e^{\beta\cdot k}-1}\delta_{sr}=f_{BE}(x,\mathbf{k})\delta_{sr},&#10;\end{eqnarray*}&#10;\end{document}" title="IguanaTex Bitmap Display">
            <a:extLst>
              <a:ext uri="{FF2B5EF4-FFF2-40B4-BE49-F238E27FC236}">
                <a16:creationId xmlns:a16="http://schemas.microsoft.com/office/drawing/2014/main" id="{92CDE356-E9C5-702C-FFC7-0144313ED2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56" y="5070405"/>
            <a:ext cx="4370286" cy="515048"/>
          </a:xfrm>
          <a:prstGeom prst="rect">
            <a:avLst/>
          </a:prstGeom>
        </p:spPr>
      </p:pic>
      <p:pic>
        <p:nvPicPr>
          <p:cNvPr id="2" name="图片 1" descr="\documentclass{revtex4-2}&#10;\usepackage{xcolor}&#10;\usepackage{amsbsy}&#10;\usepackage{amstext}&#10;\usepackage{amssymb}&#10;\thispagestyle{empty}&#10;\begin{document}&#10;\begin{eqnarray*}&#10;\left\langle a_{\mathbf{p}}^{s\dagger}a_{\mathbf{\mathbf{p}^{\prime}}}^{r}\right\rangle &amp;=&amp;\left[(e^{\beta\cdot p}-1)I+D_{++}-D_{+-}\mathcal{A}^{-1}D_{-+}\right]^{-1}_{sr}(2\pi)^{3}\delta(\mathbf{p}-\mathbf{p}^{\prime})&#10;\end{eqnarray*}&#10;\end{document}" title="IguanaTex Bitmap Display">
            <a:extLst>
              <a:ext uri="{FF2B5EF4-FFF2-40B4-BE49-F238E27FC236}">
                <a16:creationId xmlns:a16="http://schemas.microsoft.com/office/drawing/2014/main" id="{C222FF8F-DFE8-2F13-5035-AC472D444D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17" y="1658292"/>
            <a:ext cx="7216763" cy="384000"/>
          </a:xfrm>
          <a:prstGeom prst="rect">
            <a:avLst/>
          </a:prstGeom>
        </p:spPr>
      </p:pic>
      <p:pic>
        <p:nvPicPr>
          <p:cNvPr id="11" name="图片 10" descr="\documentclass{revtex4-2}&#10;\usepackage{xcolor}&#10;\usepackage{amsbsy}&#10;\usepackage{amstext}&#10;\usepackage{amssymb}&#10;\thispagestyle{empty}&#10;\definecolor{sblue}{RGB}{68,114,196}&#10;\begin{document}&#10;\begin{eqnarray*}&#10;\textcolor{sblue}{\left\langle a_{\mathbf{p}}^{s\dagger}a_{\mathbf{\mathbf{p}^{\prime}}}^{r}\right\rangle}&#10;\end{eqnarray*}&#10;\end{document}" title="IguanaTex Bitmap Display">
            <a:extLst>
              <a:ext uri="{FF2B5EF4-FFF2-40B4-BE49-F238E27FC236}">
                <a16:creationId xmlns:a16="http://schemas.microsoft.com/office/drawing/2014/main" id="{5B8B8796-B528-B2BF-F58A-E1CEFDB0EF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56" y="1090538"/>
            <a:ext cx="865524" cy="327619"/>
          </a:xfrm>
          <a:prstGeom prst="rect">
            <a:avLst/>
          </a:prstGeom>
        </p:spPr>
      </p:pic>
      <p:pic>
        <p:nvPicPr>
          <p:cNvPr id="13" name="图片 12" descr="\documentclass{revtex4-2}&#10;\usepackage{xcolor}&#10;\usepackage{amsbsy}&#10;\usepackage{amstext}&#10;\usepackage{amssymb}&#10;\thispagestyle{empty}&#10;\definecolor{sblue}{RGB}{68,114,196}&#10;\begin{document}&#10;\begin{eqnarray*}&#10;\textcolor{sblue}{\mathcal{A}=(e^{-\beta\cdot\tilde{p}}-1)I+D_{--}}&#10;\end{eqnarray*}&#10;\end{document}" title="IguanaTex Bitmap Display">
            <a:extLst>
              <a:ext uri="{FF2B5EF4-FFF2-40B4-BE49-F238E27FC236}">
                <a16:creationId xmlns:a16="http://schemas.microsoft.com/office/drawing/2014/main" id="{D79449C3-986C-76A1-A099-842D4AD1928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21" y="2282428"/>
            <a:ext cx="2691047" cy="2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C3E2E-98F0-F0D3-C9C5-EC903DBD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E27CB0-D122-56C0-3D8E-178A47BA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C62D6D5-C0FC-A64A-1EDF-C49B5D104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First-order spin distribution function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C90C4586-0376-1697-27C3-2E307E2BA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first-order spin distribution function </a:t>
            </a:r>
          </a:p>
          <a:p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where the Belinfante and canonical form          are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with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dirty="0"/>
              <a:t>Both thermal vorticity and thermal shear tensor contribute to the first order-distribution function. In global equilibrium,                  and                       gives                          . </a:t>
            </a:r>
          </a:p>
          <a:p>
            <a:endParaRPr lang="zh-CN" altLang="en-US" dirty="0"/>
          </a:p>
        </p:txBody>
      </p:sp>
      <p:pic>
        <p:nvPicPr>
          <p:cNvPr id="11" name="图片 10" descr="\documentclass{revtex4-2}&#10;\usepackage{xcolor}&#10;\usepackage{amsbsy}&#10;\usepackage{amstext}&#10;\usepackage{amssymb}&#10;\thispagestyle{empty}&#10;\begin{document}&#10;\begin{eqnarray*}&#10;f^{(1)}_{sr}(x,\mathbf{k})&amp;=&amp;f_{BE}^{\prime}(x,\mathbf{k})\mathcal{F}_{sr},&#10;\end{eqnarray*}&#10;\end{document}" title="IguanaTex Bitmap Display">
            <a:extLst>
              <a:ext uri="{FF2B5EF4-FFF2-40B4-BE49-F238E27FC236}">
                <a16:creationId xmlns:a16="http://schemas.microsoft.com/office/drawing/2014/main" id="{215E2C3B-9138-7BDE-5591-0E7015A5F7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67" y="1427166"/>
            <a:ext cx="2858666" cy="301714"/>
          </a:xfrm>
          <a:prstGeom prst="rect">
            <a:avLst/>
          </a:prstGeom>
        </p:spPr>
      </p:pic>
      <p:pic>
        <p:nvPicPr>
          <p:cNvPr id="21" name="图片 20" descr="\documentclass{revtex4-2}&#10;\usepackage{xcolor}&#10;\usepackage{amsbsy}&#10;\usepackage{amstext}&#10;\usepackage{amssymb}&#10;\thispagestyle{empty}&#10;\begin{document}&#10;\begin{eqnarray*}&#10;\mathcal{F}^{(B)}_{sr}&amp;=&amp;-i\omega_{\lambda\nu}\left(n^{\nu}\frac{m}{E_{\mathbf{k}}+m}\Psi^{\lambda}_{sr}+\frac{1}{2}\Psi^{\nu\lambda}_{sr}\right)+i\xi_{\lambda\nu}k^{\nu}\frac{1}{E_{\mathbf{k}}}\frac{m}{E_{\mathbf{k}}+m}\Psi^{\lambda}_{sr}\\&#10;\mathcal{F}^{(C)}_{sr}&amp;=&amp;\frac{i}{2}\omega_{\lambda\nu}k^{\nu}\frac{1}{E_{\mathbf{k}}}\frac{E_{\mathbf{k}}-m}{E_{\mathbf{k}}+m}\Psi^{\lambda}_{sr}-\frac{i}{2}\xi_{\lambda\nu}k^{\nu}\frac{1}{E_{\mathbf{k}}}\frac{E_{\mathbf{k}}-m}{E_{\mathbf{k}}+m}\Psi^{\lambda}_{sr}\\&#10;&amp;&amp;-\frac{i}{2}\Omega_{\lambda\nu}\left(\Psi^{\nu\lambda}_{sr}+n^{\nu}\frac{2m}{E_{\mathbf{k}}+m}\Psi^{\lambda}_{sr}+k^{\nu}\frac{1}{E_{\mathbf{k}}}\frac{E_{\mathbf{k}}-m}{E_{\mathbf{k}}+m}\Psi^{\lambda}_{sr}\right),&#10;\end{eqnarray*}&#10;\end{document}" title="IguanaTex Bitmap Display">
            <a:extLst>
              <a:ext uri="{FF2B5EF4-FFF2-40B4-BE49-F238E27FC236}">
                <a16:creationId xmlns:a16="http://schemas.microsoft.com/office/drawing/2014/main" id="{A01F0840-7ED1-BC4C-FDEF-DCD1B4B4FC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7" y="2140294"/>
            <a:ext cx="7203047" cy="1973333"/>
          </a:xfrm>
          <a:prstGeom prst="rect">
            <a:avLst/>
          </a:prstGeom>
        </p:spPr>
      </p:pic>
      <p:pic>
        <p:nvPicPr>
          <p:cNvPr id="8" name="图片 7" descr="\documentclass{revtex4-2}&#10;\usepackage{xcolor}&#10;\usepackage{amsbsy}&#10;\usepackage{amstext}&#10;\usepackage{amssymb}&#10;\thispagestyle{empty}&#10;\begin{document}&#10;\begin{eqnarray*}&#10;\Psi^{\mu}_{sr}&amp;=&amp;\frac{k\cdot\epsilon_{s}(\mathbf{0})}{m}\epsilon^{\mu*}_{r}(\mathbf{0})-\frac{k\cdot\epsilon^*_{r}(\mathbf{0})}{m}\epsilon^{\mu}_{s}(\mathbf{0})=\frac{1}{m}(0,-\mathbf{k}\times(\mathbf{e}_{s}\times\mathbf{e}^*_{r})),\\&#10;\Psi^{\nu\lambda}_{sr}&amp;=&amp;\epsilon^{\nu*}_{r}(\mathbf{0})\epsilon^{\lambda}_{s}(\mathbf{0})-\epsilon^{\lambda*}_{r}(\mathbf{0})\epsilon^{\nu}_{s}(\mathbf{0}),&#10;\end{eqnarray*}&#10;\end{document}" title="IguanaTex Bitmap Display">
            <a:extLst>
              <a:ext uri="{FF2B5EF4-FFF2-40B4-BE49-F238E27FC236}">
                <a16:creationId xmlns:a16="http://schemas.microsoft.com/office/drawing/2014/main" id="{0001EDD9-DE27-DBF4-638C-05E11277C4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7" y="4304865"/>
            <a:ext cx="6985145" cy="928000"/>
          </a:xfrm>
          <a:prstGeom prst="rect">
            <a:avLst/>
          </a:prstGeom>
        </p:spPr>
      </p:pic>
      <p:pic>
        <p:nvPicPr>
          <p:cNvPr id="15" name="图片 14" descr="\documentclass{revtex4-2}&#10;\usepackage{xcolor}&#10;\usepackage{amsbsy}&#10;\usepackage{amstext}&#10;\usepackage{amssymb}&#10;\thispagestyle{empty}&#10;\definecolor{sblue}{RGB}{68,114,196}&#10;\begin{document}&#10;\begin{eqnarray*}&#10;\textcolor{sblue}{\mathcal{F}_{sr}}&#10;\end{eqnarray*}&#10;\end{document}" title="IguanaTex Bitmap Display">
            <a:extLst>
              <a:ext uri="{FF2B5EF4-FFF2-40B4-BE49-F238E27FC236}">
                <a16:creationId xmlns:a16="http://schemas.microsoft.com/office/drawing/2014/main" id="{D70EF9D8-91EE-4489-2C6E-0D53ACC503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06" y="1979404"/>
            <a:ext cx="365714" cy="214857"/>
          </a:xfrm>
          <a:prstGeom prst="rect">
            <a:avLst/>
          </a:prstGeom>
        </p:spPr>
      </p:pic>
      <p:pic>
        <p:nvPicPr>
          <p:cNvPr id="23" name="图片 22" descr="\documentclass{revtex4-2}&#10;\usepackage{xcolor}&#10;\usepackage{amsbsy}&#10;\usepackage{amstext}&#10;\usepackage{amssymb}&#10;\thispagestyle{empty}&#10;\definecolor{sblue}{RGB}{68,114,196}&#10;\begin{document}&#10;\begin{eqnarray*}&#10;\textcolor{sblue}{\xi^{\mu\nu}=0}&#10;\end{eqnarray*}&#10;\end{document}" title="IguanaTex Bitmap Display">
            <a:extLst>
              <a:ext uri="{FF2B5EF4-FFF2-40B4-BE49-F238E27FC236}">
                <a16:creationId xmlns:a16="http://schemas.microsoft.com/office/drawing/2014/main" id="{4629BB01-CF49-D697-D385-206A5CFBB59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73" y="5642349"/>
            <a:ext cx="821333" cy="234667"/>
          </a:xfrm>
          <a:prstGeom prst="rect">
            <a:avLst/>
          </a:prstGeom>
        </p:spPr>
      </p:pic>
      <p:pic>
        <p:nvPicPr>
          <p:cNvPr id="25" name="图片 24" descr="\documentclass{revtex4-2}&#10;\usepackage{xcolor}&#10;\usepackage{amsbsy}&#10;\usepackage{amstext}&#10;\usepackage{amssymb}&#10;\thispagestyle{empty}&#10;\definecolor{sblue}{RGB}{68,114,196}&#10;\begin{document}&#10;\begin{eqnarray*}&#10;\textcolor{sblue}{\Omega^{\mu\nu}=\omega^{\mu\nu}}&#10;\end{eqnarray*}&#10;\end{document}" title="IguanaTex Bitmap Display">
            <a:extLst>
              <a:ext uri="{FF2B5EF4-FFF2-40B4-BE49-F238E27FC236}">
                <a16:creationId xmlns:a16="http://schemas.microsoft.com/office/drawing/2014/main" id="{1700D538-4E16-3716-883A-9137D08211F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93" y="5660141"/>
            <a:ext cx="1153524" cy="185905"/>
          </a:xfrm>
          <a:prstGeom prst="rect">
            <a:avLst/>
          </a:prstGeom>
        </p:spPr>
      </p:pic>
      <p:pic>
        <p:nvPicPr>
          <p:cNvPr id="27" name="图片 26" descr="\documentclass{revtex4-2}&#10;\usepackage{xcolor}&#10;\usepackage{amsbsy}&#10;\usepackage{amstext}&#10;\usepackage{amssymb}&#10;\thispagestyle{empty}&#10;\definecolor{sblue}{RGB}{68,114,196}&#10;\begin{document}&#10;\begin{eqnarray*}&#10;\textcolor{sblue}{\mathcal{F}^{(B)}_{sr}=\mathcal{F}^{(C)}_{sr}}&#10;\end{eqnarray*}&#10;\end{document}" title="IguanaTex Bitmap Display">
            <a:extLst>
              <a:ext uri="{FF2B5EF4-FFF2-40B4-BE49-F238E27FC236}">
                <a16:creationId xmlns:a16="http://schemas.microsoft.com/office/drawing/2014/main" id="{F328AC8B-ECB1-5666-5585-9EDEBA837BE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48" y="5602236"/>
            <a:ext cx="1376000" cy="3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0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7102D-4FF3-F135-A8A1-8AB5EFEEE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647ED4-6082-D86E-1769-A2015F2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A5E92B7-8581-CEAB-8DB7-5AD29EC4A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Second-order spin distribution function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占位符 12">
                <a:extLst>
                  <a:ext uri="{FF2B5EF4-FFF2-40B4-BE49-F238E27FC236}">
                    <a16:creationId xmlns:a16="http://schemas.microsoft.com/office/drawing/2014/main" id="{5BB5C1D7-6A78-DD8E-692F-07167FE4886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38199" y="933449"/>
                <a:ext cx="10311581" cy="526662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The second-order spin distribution function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will </a:t>
                </a:r>
                <a:r>
                  <a:rPr lang="en-US" altLang="zh-CN" dirty="0">
                    <a:ea typeface="Calibri" panose="020F0502020204030204" pitchFamily="34" charset="0"/>
                  </a:rPr>
                  <a:t>cancel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dirty="0"/>
                  <a:t> and the third term                                           are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dirty="0"/>
                  <a:t>with coefficients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altLang="zh-CN" dirty="0"/>
                  <a:t> depending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13" name="文本占位符 12">
                <a:extLst>
                  <a:ext uri="{FF2B5EF4-FFF2-40B4-BE49-F238E27FC236}">
                    <a16:creationId xmlns:a16="http://schemas.microsoft.com/office/drawing/2014/main" id="{5BB5C1D7-6A78-DD8E-692F-07167FE48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38199" y="933449"/>
                <a:ext cx="10311581" cy="5266629"/>
              </a:xfrm>
              <a:blipFill>
                <a:blip r:embed="rId6"/>
                <a:stretch>
                  <a:fillRect l="-591" t="-1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\documentclass{revtex4-2}&#10;\usepackage{xcolor}&#10;\usepackage{amsbsy}&#10;\usepackage{amstext}&#10;\usepackage{amssymb}&#10;\thispagestyle{empty}&#10;\begin{document}&#10;\begin{eqnarray*}&#10;f^{(2)}_{sr}(x,\mathbf{k})=f^{(2)}(x,\mathbf{k})\delta_{sr}+\frac{1}{2}f_{BE}^{\prime\prime}(x,\mathbf{k})\sum_{s^{\prime}}\mathcal{F}_{ss^{\prime}}\mathcal{F}_{s^{\prime}r}+\tilde{f}(x,\mathbf{k})\sum_{s^{\prime}}\Xi_{+-}^{ss^{\prime}}\Xi_{-+}^{s^{\prime}r},&#10;\end{eqnarray*}&#10;\end{document}" title="IguanaTex Bitmap Display">
            <a:extLst>
              <a:ext uri="{FF2B5EF4-FFF2-40B4-BE49-F238E27FC236}">
                <a16:creationId xmlns:a16="http://schemas.microsoft.com/office/drawing/2014/main" id="{264699E5-DCA8-DCD6-04BD-9FC1D9FDDB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1" y="1466754"/>
            <a:ext cx="8182853" cy="632623"/>
          </a:xfrm>
          <a:prstGeom prst="rect">
            <a:avLst/>
          </a:prstGeom>
        </p:spPr>
      </p:pic>
      <p:pic>
        <p:nvPicPr>
          <p:cNvPr id="16" name="图片 15" descr="\documentclass{revtex4-2}&#10;\usepackage{xcolor}&#10;\usepackage{amsbsy}&#10;\usepackage{amstext}&#10;\usepackage{amssymb}&#10;\thispagestyle{empty}&#10;\definecolor{sblue}{RGB}{68,114,196}&#10;\begin{document}&#10;\begin{eqnarray*}&#10;\sum_{s^{\prime}}\Xi_{B+-}^{ss^{\prime}}\Xi_{B-+}^{s^{\prime}s}&amp;=&amp;\frac{1}{4}\xi^{\lambda\nu}\xi^{\rho\sigma}(\Xi_{ss\beta\beta}^{(B)})_{\lambda\nu,\rho\sigma}\\&#10;\sum_{s^{\prime}}\Xi_{C+-}^{ss^{\prime}}\Xi_{C-+}^{s^{\prime}s}&amp;=&amp;\frac{1}{4}(\xi^{\lambda\nu}-\omega^{\lambda\nu})(\xi^{\rho\sigma}-\omega^{\rho\sigma})(\Xi_{ss\beta\beta}^{(C)})_{\lambda\nu,\rho\sigma}+\frac{1}{4}\Omega^{\lambda\nu}\Omega^{\rho\sigma}(\Xi_{ss\Omega\Omega}^{(C)})_{\lambda\nu,\rho\sigma}\\&amp;&amp;+\frac{1}{4}(\xi^{\lambda\nu}-\omega^{\lambda\nu})\Omega^{\rho\sigma}[(\Xi_{ss\beta\Omega}^{(C)})_{\lambda\nu,\rho\sigma}+(\Xi_{ss\beta\Omega}^{(C)})_{\rho\sigma,\lambda\nu}^{*}],&#10;\end{eqnarray*}&#10;\end{document}" title="IguanaTex Bitmap Display">
            <a:extLst>
              <a:ext uri="{FF2B5EF4-FFF2-40B4-BE49-F238E27FC236}">
                <a16:creationId xmlns:a16="http://schemas.microsoft.com/office/drawing/2014/main" id="{B7FAB0DA-DCC1-0113-BB08-E90D800022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70" y="3491430"/>
            <a:ext cx="7957028" cy="1833600"/>
          </a:xfrm>
          <a:prstGeom prst="rect">
            <a:avLst/>
          </a:prstGeom>
        </p:spPr>
      </p:pic>
      <p:pic>
        <p:nvPicPr>
          <p:cNvPr id="20" name="图片 19" descr="\documentclass{revtex4-2}&#10;\usepackage{xcolor}&#10;\usepackage{amsbsy}&#10;\usepackage{amstext}&#10;\usepackage{amssymb}&#10;\thispagestyle{empty}&#10;\definecolor{sblue}{RGB}{68,114,196}&#10;\begin{document}&#10;$\textcolor{sblue}{\tilde{f}(x,\mathbf{k})\sum_{s^{\prime}}\Xi_{+-}^{ss^{\prime}}\Xi_{-+}^{s^{\prime}r}}$&#10;\end{document}" title="IguanaTex Bitmap Display">
            <a:extLst>
              <a:ext uri="{FF2B5EF4-FFF2-40B4-BE49-F238E27FC236}">
                <a16:creationId xmlns:a16="http://schemas.microsoft.com/office/drawing/2014/main" id="{CA037203-BB34-8D01-2D3E-BC4C7E8BC6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20" y="2311158"/>
            <a:ext cx="2240000" cy="321524"/>
          </a:xfrm>
          <a:prstGeom prst="rect">
            <a:avLst/>
          </a:prstGeom>
        </p:spPr>
      </p:pic>
      <p:pic>
        <p:nvPicPr>
          <p:cNvPr id="17" name="图片 16" descr="\documentclass{revtex4-2}&#10;\usepackage{xcolor}&#10;\usepackage{amsbsy}&#10;\usepackage{amstext}&#10;\usepackage{amssymb}&#10;\thispagestyle{empty}&#10;\definecolor{sblue}{RGB}{68,114,196}&#10;\begin{document}&#10;\begin{eqnarray*}&#10;\tilde{f}(x,\mathbf{k})&amp;=&amp;-\frac{1}{2\beta_{0}E_{\mathbf{k}}}\frac{e^{\beta\cdot k}}{(e^{\beta\cdot k}-1)^{2}}-\frac{1}{4\beta_{0}^{2}E_{\mathbf{k}}^{2}}\frac{e^{-\beta\cdot\tilde{k}}-e^{\beta\cdot k}}{(e^{\beta\cdot k}-1)(e^{-\beta\cdot\tilde{k}}-1)}.&#10;\end{eqnarray*}&#10;\end{document}" title="IguanaTex Bitmap Display">
            <a:extLst>
              <a:ext uri="{FF2B5EF4-FFF2-40B4-BE49-F238E27FC236}">
                <a16:creationId xmlns:a16="http://schemas.microsoft.com/office/drawing/2014/main" id="{5A86A692-C3A5-F0B4-7D07-2EC16A26DA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02" y="2632682"/>
            <a:ext cx="6747428" cy="7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9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53761-E9F5-576A-8AAD-806EFA86B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E922095-A2ED-33C0-1627-C5582071BCDF}"/>
              </a:ext>
            </a:extLst>
          </p:cNvPr>
          <p:cNvSpPr txBox="1"/>
          <p:nvPr/>
        </p:nvSpPr>
        <p:spPr>
          <a:xfrm>
            <a:off x="559266" y="1435217"/>
            <a:ext cx="11073468" cy="398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Density operator and distribution function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The results of the spin alignment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Is spin alignment induced by shear tensor dissipative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3D503C-CE39-F3FA-EE45-8DE3052E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389640B-8C42-36EA-C624-A84EDA3C5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3975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A0A86-1AE1-5854-78C2-80A0492E7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37268B-2AE8-E08C-6572-96B299B9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C47E4BB4-13EC-CB5F-1A85-DB0B1FE17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Spin density matrix up to first order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A0BBF4BA-1F21-721D-6D78-78B0F9F15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Spin density matrix up to first order, (we used                         )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the components of spin density matrix are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Cross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  <a:r>
              <a:rPr lang="zh-CN" altLang="en-US" dirty="0"/>
              <a:t> </a:t>
            </a:r>
            <a:r>
              <a:rPr lang="en-US" altLang="zh-CN" dirty="0"/>
              <a:t>for the decay process of</a:t>
            </a:r>
            <a:r>
              <a:rPr lang="zh-CN" altLang="en-US" dirty="0"/>
              <a:t> </a:t>
            </a:r>
            <a:r>
              <a:rPr lang="en-US" altLang="zh-CN" dirty="0"/>
              <a:t>a vector meson into two pseudo-scalar mesons</a:t>
            </a:r>
          </a:p>
        </p:txBody>
      </p:sp>
      <p:pic>
        <p:nvPicPr>
          <p:cNvPr id="24" name="图片 23" descr="\documentclass{revtex4-2}&#10;\usepackage{xcolor}&#10;\usepackage{amsbsy}&#10;\usepackage{amstext}&#10;\usepackage{amssymb}&#10;\thispagestyle{empty}&#10;\begin{document}&#10;\begin{eqnarray*}&#10;\rho_{sr}(x,\mathbf{k})&amp;=&amp;\frac{f^{(0)}_{sr}+f^{(1)}_{sr}}{\sum_{s^{\prime}}(f^{(0)}_{s^{\prime}s^{\prime}}+f^{(1)}_{s^{\prime}s^{\prime}})}=\frac{1}{3}\delta_{sr}+\frac{1}{3f_{BE}}f^{(1)}_{sr}&#10;\end{eqnarray*}&#10;\end{document}" title="IguanaTex Bitmap Display">
            <a:extLst>
              <a:ext uri="{FF2B5EF4-FFF2-40B4-BE49-F238E27FC236}">
                <a16:creationId xmlns:a16="http://schemas.microsoft.com/office/drawing/2014/main" id="{6EF8EB81-B1E3-73A3-6FDC-47C4C73EC3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47" y="1384689"/>
            <a:ext cx="5401903" cy="748190"/>
          </a:xfrm>
          <a:prstGeom prst="rect">
            <a:avLst/>
          </a:prstGeom>
        </p:spPr>
      </p:pic>
      <p:pic>
        <p:nvPicPr>
          <p:cNvPr id="3" name="图片 2" descr="\documentclass{revtex4-2}&#10;\usepackage{xcolor}&#10;\usepackage{amsbsy}&#10;\usepackage{amstext}&#10;\usepackage{amssymb}&#10;\thispagestyle{empty}&#10;\begin{document}&#10;\begin{eqnarray*}&#10;\frac{dN}{d\cos\theta d\phi}&amp;=&amp;\frac{3}{8\pi}[1-\rho^{00}+(3\rho^{00}-1)\cos^{2}\theta\\{\color{teal}}&amp;{\color{teal}}&amp;-\sqrt{2}\mathrm{Re}(\rho^{+0}-\rho^{0-})\sin\theta\cos\phi+\sqrt{2}\mathrm{Im}(\rho^{+0}-\rho^{0-})\sin\theta\sin\phi\\{\color{teal}}&amp;{\color{teal}}&amp;-2\mathrm{Re}\rho^{+-}\sin^{2}\theta\cos(2\phi)-2\mathrm{Im}\rho^{+-}\sin^{2}\theta\sin(2\phi)],&#10;\end{eqnarray*}&#10;\end{document}" title="IguanaTex Bitmap Display">
            <a:extLst>
              <a:ext uri="{FF2B5EF4-FFF2-40B4-BE49-F238E27FC236}">
                <a16:creationId xmlns:a16="http://schemas.microsoft.com/office/drawing/2014/main" id="{FC150E0B-A5F5-61ED-5409-7C177A0BD7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66" y="4513249"/>
            <a:ext cx="7882666" cy="1342476"/>
          </a:xfrm>
          <a:prstGeom prst="rect">
            <a:avLst/>
          </a:prstGeom>
        </p:spPr>
      </p:pic>
      <p:pic>
        <p:nvPicPr>
          <p:cNvPr id="10" name="图片 9" descr="\documentclass{revtex4-2}&#10;\usepackage{xcolor}&#10;\usepackage{amsbsy}&#10;\usepackage{amstext}&#10;\usepackage{amssymb}&#10;\thispagestyle{empty}&#10;\begin{document}&#10;\begin{eqnarray*}&#10;\rho_{00}&amp;=&amp;\rho_{++}=\rho_{--}=\frac{1}{3},\rho_{+-}=0\\&#10;\rho_{+0}^{(B)}&amp;=&amp;\rho_{0-}^{(B)}=-\frac{f_{BE}^{\prime}}{3f_{BE}}\left[\frac{1}{E_{\mathbf{k}}+m}\epsilon_{\mu\lambda\rho\sigma}n^{\lambda}k^{\rho}\epsilon^{\sigma}_-\left(\omega^{\mu\nu}n_{\nu}-\xi^{\mu\nu}\frac{k_{\nu}}{E_{\mathbf{k}}}\right)+\frac{1}{2}\omega^{\mu\nu}\epsilon_{\mu\nu\rho\sigma}n^{\rho}\epsilon^{\sigma}_-\right]&#10;\end{eqnarray*}&#10;\end{document}" title="IguanaTex Bitmap Display">
            <a:extLst>
              <a:ext uri="{FF2B5EF4-FFF2-40B4-BE49-F238E27FC236}">
                <a16:creationId xmlns:a16="http://schemas.microsoft.com/office/drawing/2014/main" id="{62DB0F59-E307-7B5D-5EEB-E569ADF360B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18" y="2625957"/>
            <a:ext cx="9197711" cy="1220571"/>
          </a:xfrm>
          <a:prstGeom prst="rect">
            <a:avLst/>
          </a:prstGeom>
          <a:ln>
            <a:noFill/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AC061C7-D85A-512C-3EBB-FACDF66583F9}"/>
              </a:ext>
            </a:extLst>
          </p:cNvPr>
          <p:cNvSpPr/>
          <p:nvPr/>
        </p:nvSpPr>
        <p:spPr>
          <a:xfrm>
            <a:off x="3303639" y="5083277"/>
            <a:ext cx="6843251" cy="84127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7FF9F10-36B3-166F-D112-B3932CDF9B84}"/>
              </a:ext>
            </a:extLst>
          </p:cNvPr>
          <p:cNvSpPr txBox="1"/>
          <p:nvPr/>
        </p:nvSpPr>
        <p:spPr>
          <a:xfrm>
            <a:off x="10146890" y="531924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=0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28" name="图片 27" descr="\documentclass{revtex4-2}&#10;\usepackage{xcolor}&#10;\usepackage{amsbsy}&#10;\usepackage{amstext}&#10;\usepackage{amssymb}&#10;\thispagestyle{empty}&#10;\definecolor{sblue}{RGB}{68,114,196}&#10;\begin{document}&#10;\textcolor{sblue}{$\sum_{r}f^{(1)}_{rr}=0$}&#10;\end{document}" title="IguanaTex Bitmap Display">
            <a:extLst>
              <a:ext uri="{FF2B5EF4-FFF2-40B4-BE49-F238E27FC236}">
                <a16:creationId xmlns:a16="http://schemas.microsoft.com/office/drawing/2014/main" id="{2CD5DE3F-C302-634F-6334-4549108EB1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73" y="929009"/>
            <a:ext cx="1284571" cy="3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53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ED2E-9BFD-421D-AA4D-DD07CF95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3E0DED-3760-97E3-47C7-918625A4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D31952CE-0D32-E0CE-EEE8-39D575B2B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Spin density matrix up to second order</a:t>
            </a:r>
            <a:endParaRPr lang="zh-CN" altLang="en-US" dirty="0"/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占位符 17">
                <a:extLst>
                  <a:ext uri="{FF2B5EF4-FFF2-40B4-BE49-F238E27FC236}">
                    <a16:creationId xmlns:a16="http://schemas.microsoft.com/office/drawing/2014/main" id="{3F9D9DC5-EFB8-9678-9008-85A585EC507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Spin density matrix up to second order, (we used                         )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The Belinfante form spin alignment up to second order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dirty="0"/>
                  <a:t> is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8" name="文本占位符 17">
                <a:extLst>
                  <a:ext uri="{FF2B5EF4-FFF2-40B4-BE49-F238E27FC236}">
                    <a16:creationId xmlns:a16="http://schemas.microsoft.com/office/drawing/2014/main" id="{3F9D9DC5-EFB8-9678-9008-85A585EC5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6"/>
                <a:stretch>
                  <a:fillRect l="-591" t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\documentclass{revtex4-2}&#10;\usepackage{xcolor}&#10;\usepackage{amsbsy}&#10;\usepackage{amstext}&#10;\usepackage{amssymb}&#10;\thispagestyle{empty}&#10;\begin{document}&#10;\begin{eqnarray*}&#10;\rho_{sr}(x,\mathbf{k})&amp;=&amp;\frac{1}{3}\delta_{sr}+\frac{1}{3f_{BE}}(f^{(1)}_{sr}+f^{(2)}_{sr})-\frac{1}{9f_{BE}^{2}}f^{(0)}_{sr}\sum_{s^{\prime}}f^{(2)}_{s^{\prime}s^{\prime}}&#10;\end{eqnarray*}&#10;\end{document}" title="IguanaTex Bitmap Display">
            <a:extLst>
              <a:ext uri="{FF2B5EF4-FFF2-40B4-BE49-F238E27FC236}">
                <a16:creationId xmlns:a16="http://schemas.microsoft.com/office/drawing/2014/main" id="{B813B64A-F55F-7D12-ABE8-D66197AF8C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53" y="1498068"/>
            <a:ext cx="6342093" cy="641524"/>
          </a:xfrm>
          <a:prstGeom prst="rect">
            <a:avLst/>
          </a:prstGeom>
        </p:spPr>
      </p:pic>
      <p:pic>
        <p:nvPicPr>
          <p:cNvPr id="22" name="图片 21" descr="\documentclass{revtex4-2}&#10;\usepackage{xcolor}&#10;\usepackage{amsbsy}&#10;\usepackage{amstext}&#10;\usepackage{amssymb}&#10;\thispagestyle{empty}&#10;\begin{document}&#10;\begin{eqnarray*}&#10;\rho^{(B)}_{00}(x,\mathbf{k})&amp;=&amp;\frac{1}{3}-\frac{1}{18f_{BE}}f_{BE}^{\prime\prime}\Omega^{(B)2}-\frac{1}{6f_{BE}}f_{BE}^{\prime\prime}(\Omega^{(B)}\cdot\epsilon_{0})^{2}\\&amp;&amp;+\frac{1}{36f_{BE}}\tilde{f}\xi^{\lambda\nu}\xi^{\rho\sigma}[3(\Xi_{00\beta\beta}^{(B)})_{\lambda\nu,\rho\sigma}-\sum_{s}(\Xi_{ss\beta\beta}^{(B)})_{\lambda\nu,\rho\sigma}]&#10;\end{eqnarray*}&#10;\end{document}" title="IguanaTex Bitmap Display">
            <a:extLst>
              <a:ext uri="{FF2B5EF4-FFF2-40B4-BE49-F238E27FC236}">
                <a16:creationId xmlns:a16="http://schemas.microsoft.com/office/drawing/2014/main" id="{6B54CBA5-5178-99D2-A7DC-6EAD37F56A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48" y="2898169"/>
            <a:ext cx="6852568" cy="1289143"/>
          </a:xfrm>
          <a:prstGeom prst="rect">
            <a:avLst/>
          </a:prstGeom>
        </p:spPr>
      </p:pic>
      <p:pic>
        <p:nvPicPr>
          <p:cNvPr id="24" name="图片 23" descr="\documentclass{revtex4-2}&#10;\usepackage{xcolor}&#10;\usepackage{amsbsy}&#10;\usepackage{amstext}&#10;\usepackage{amssymb}&#10;\thispagestyle{empty}&#10;\begin{document}&#10;\begin{eqnarray*}&#10;\Omega^{(B)}_{\sigma}&amp;=&amp;\frac{1}{E_{\mathbf{k}}+m}\epsilon_{\mu\lambda\rho\sigma}n^{\lambda}k^{\rho}\left(\omega^{\mu\nu}n_{\nu}-\xi^{\mu\nu}\frac{k_{\nu}}{E^{\mathbf{k}}}\right)+\frac{1}{2}\omega^{\mu\nu}\epsilon_{\mu\nu\rho\sigma}n^{\rho},&#10;\end{eqnarray*}&#10;\end{document}" title="IguanaTex Bitmap Display">
            <a:extLst>
              <a:ext uri="{FF2B5EF4-FFF2-40B4-BE49-F238E27FC236}">
                <a16:creationId xmlns:a16="http://schemas.microsoft.com/office/drawing/2014/main" id="{B5BC11BF-CA7B-3543-5924-F60B7F2FD3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89" y="5120224"/>
            <a:ext cx="6879999" cy="60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9E3D46-3C4C-92D7-7B35-76DEC94D6F90}"/>
              </a:ext>
            </a:extLst>
          </p:cNvPr>
          <p:cNvSpPr/>
          <p:nvPr/>
        </p:nvSpPr>
        <p:spPr>
          <a:xfrm>
            <a:off x="4047458" y="3463646"/>
            <a:ext cx="5720317" cy="72366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F775AC-DA6B-9728-2403-0C95AEAF060F}"/>
              </a:ext>
            </a:extLst>
          </p:cNvPr>
          <p:cNvSpPr txBox="1"/>
          <p:nvPr/>
        </p:nvSpPr>
        <p:spPr>
          <a:xfrm>
            <a:off x="5586939" y="4187312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=0 in global equilibrium</a:t>
            </a:r>
            <a:endParaRPr lang="zh-CN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13" descr="\documentclass{revtex4-2}&#10;\usepackage{xcolor}&#10;\usepackage{amsbsy}&#10;\usepackage{amstext}&#10;\usepackage{amssymb}&#10;\thispagestyle{empty}&#10;\definecolor{sblue}{RGB}{68,114,196}&#10;\begin{document}&#10;\textcolor{sblue}{$\sum_{r}f^{(1)}_{rr}=0$}&#10;\end{document}" title="IguanaTex Bitmap Display">
            <a:extLst>
              <a:ext uri="{FF2B5EF4-FFF2-40B4-BE49-F238E27FC236}">
                <a16:creationId xmlns:a16="http://schemas.microsoft.com/office/drawing/2014/main" id="{9462FF08-DCCD-3B58-0717-E2CD6EF50E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2" y="906211"/>
            <a:ext cx="1284571" cy="3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6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0424D-6915-00A6-86A9-F64C11685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AA045A-ABAC-17FE-BFDD-0DB3499A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D4AA3B-EA96-A0DB-934E-662928322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Spin density matrix up to second order</a:t>
            </a:r>
            <a:endParaRPr lang="zh-CN" altLang="en-US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5">
                <a:extLst>
                  <a:ext uri="{FF2B5EF4-FFF2-40B4-BE49-F238E27FC236}">
                    <a16:creationId xmlns:a16="http://schemas.microsoft.com/office/drawing/2014/main" id="{5AF15051-C249-7A79-7E7A-F8E7B32150F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canonical form spin alignment up to second order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dirty="0"/>
                  <a:t> is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占位符 5">
                <a:extLst>
                  <a:ext uri="{FF2B5EF4-FFF2-40B4-BE49-F238E27FC236}">
                    <a16:creationId xmlns:a16="http://schemas.microsoft.com/office/drawing/2014/main" id="{5AF15051-C249-7A79-7E7A-F8E7B32150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5"/>
                <a:stretch>
                  <a:fillRect l="-591" t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\documentclass{revtex4-2}&#10;\usepackage{xcolor}&#10;\usepackage{amsbsy}&#10;\usepackage{amstext}&#10;\usepackage{amssymb}&#10;\thispagestyle{empty}&#10;\begin{document}&#10;\begin{eqnarray*}&#10;\rho^{(C)}_{00}(x,\mathbf{k})&amp;=&amp;\frac{1}{3}-\frac{1}{18f_{BE}}f_{BE}^{\prime\prime}\Omega^{(C)2}-\frac{1}{6f_{BE}}f_{BE}^{\prime\prime}(\Omega^{C}\cdot\epsilon_{0})^{2}+\frac{1}{36f_{BE}}\tilde{f}\\&#10;&amp;&amp;\times\left\{ (\xi^{\lambda\nu}-\omega^{\lambda\nu})(\xi^{\rho\sigma}-\omega^{\rho\sigma})[3(\Xi_{00\beta\beta}^{(C)})_{\lambda\nu,\rho\sigma}-\sum_{s}(\Xi_{ss\beta\beta}^{(C)})_{\lambda\nu,\rho\sigma}]\right.\\&#10;&amp;&amp;+(\xi^{\lambda\nu}-\omega^{\lambda\nu})\Omega^{\rho\sigma}[3(\Xi_{00\beta\Omega}^{(C)})_{\lambda\nu,\rho\sigma}+3(\Xi_{00\beta\Omega}^{(C)})_{\rho\sigma,\lambda\nu}^{*}\\&#10;&amp;&amp;-\sum_{s}(\Xi_{ss\beta\Omega}^{(C)})_{\lambda\nu,\rho\sigma}-\sum_{s}(\Xi_{ss\beta\Omega}^{(C)})_{\rho\sigma,\lambda\nu}^{*}]\\&#10;&amp;&amp;\left.+\Omega^{\lambda\nu}\Omega^{\rho\sigma}[3(\Xi_{00\Omega\Omega}^{(C)})_{\lambda\nu,\rho\sigma}-\sum_{s}(\Xi_{ss\Omega\Omega}^{(C)})_{\lambda\nu,\rho\sigma}]\right\}&#10;\end{eqnarray*}&#10;\end{document}" title="IguanaTex Bitmap Display">
            <a:extLst>
              <a:ext uri="{FF2B5EF4-FFF2-40B4-BE49-F238E27FC236}">
                <a16:creationId xmlns:a16="http://schemas.microsoft.com/office/drawing/2014/main" id="{76BEF19A-8662-9560-19B3-D669B377E1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0" y="1325756"/>
            <a:ext cx="7206857" cy="3095313"/>
          </a:xfrm>
          <a:prstGeom prst="rect">
            <a:avLst/>
          </a:prstGeom>
        </p:spPr>
      </p:pic>
      <p:pic>
        <p:nvPicPr>
          <p:cNvPr id="14" name="图片 13" descr="\documentclass{revtex4-2}&#10;\usepackage{xcolor}&#10;\usepackage{amsbsy}&#10;\usepackage{amstext}&#10;\usepackage{amssymb}&#10;\thispagestyle{empty}&#10;\begin{document}&#10;\begin{eqnarray*}&#10;\Omega^{(C)}_{\sigma}&amp;=&amp;-\frac{1}{2}\frac{1}{E_{\mathbf{k}}+m}\epsilon_{\mu\lambda\rho\sigma}n^{\lambda}k^{\rho}\left(\omega^{\mu\nu}k_{\nu}\frac{E_{\mathbf{k}}-m}{mE_{\mathbf{k}}}-\xi^{\mu\nu}k_{\nu}\frac{E_{\mathbf{k}}-m}{mE_{\mathbf{k}}}\right.\\&#10;&amp;&amp;\left.-\Omega^{\mu\nu}k_{\nu}\frac{E_{\mathbf{k}}-m}{mE_{\mathbf{k}}}-2\Omega^{\mu\nu}n_{\nu}\right)+\frac{1}{2}\Omega^{\mu\nu}\epsilon_{\mu\nu\rho\sigma}n^{\rho}&#10;\end{eqnarray*}&#10;\end{document}" title="IguanaTex Bitmap Display">
            <a:extLst>
              <a:ext uri="{FF2B5EF4-FFF2-40B4-BE49-F238E27FC236}">
                <a16:creationId xmlns:a16="http://schemas.microsoft.com/office/drawing/2014/main" id="{5566E394-CF26-85C6-AD7C-5CC012DF29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23" y="4675648"/>
            <a:ext cx="6896762" cy="13165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221795B-8BB1-7E21-AE6D-EE3FDDC4BBF7}"/>
              </a:ext>
            </a:extLst>
          </p:cNvPr>
          <p:cNvSpPr/>
          <p:nvPr/>
        </p:nvSpPr>
        <p:spPr>
          <a:xfrm>
            <a:off x="3685953" y="1818221"/>
            <a:ext cx="6152706" cy="260284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3E1A8F-D148-EAC5-7DA7-0F0A47FDA1EB}"/>
              </a:ext>
            </a:extLst>
          </p:cNvPr>
          <p:cNvSpPr txBox="1"/>
          <p:nvPr/>
        </p:nvSpPr>
        <p:spPr>
          <a:xfrm>
            <a:off x="1318292" y="2793258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global equilibrium</a:t>
            </a:r>
            <a:endParaRPr lang="zh-CN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21" descr="\documentclass{revtex4-2}&#10;\usepackage{xcolor}&#10;\usepackage{amsbsy}&#10;\usepackage{amstext}&#10;\usepackage{amssymb}&#10;\thispagestyle{empty}&#10;\definecolor{sblue}{RGB}{68,114,196}&#10;\begin{document}&#10;\begin{eqnarray*}&#10;\textcolor{sblue}{\Omega_\sigma^{(B)}=\Omega_\sigma^{(C)},}&#10;\end{eqnarray*}&#10;\end{document}" title="IguanaTex Bitmap Display">
            <a:extLst>
              <a:ext uri="{FF2B5EF4-FFF2-40B4-BE49-F238E27FC236}">
                <a16:creationId xmlns:a16="http://schemas.microsoft.com/office/drawing/2014/main" id="{B82A6A09-9743-509A-6724-E9A2BF03C0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47" y="3194197"/>
            <a:ext cx="1403428" cy="30171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7B53BAE-FF57-791B-4050-41352115105C}"/>
              </a:ext>
            </a:extLst>
          </p:cNvPr>
          <p:cNvSpPr txBox="1"/>
          <p:nvPr/>
        </p:nvSpPr>
        <p:spPr>
          <a:xfrm>
            <a:off x="3291509" y="317407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0=</a:t>
            </a:r>
            <a:endParaRPr lang="zh-CN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E43B74B-53EE-CA28-9E8C-CB691C43A1D9}"/>
              </a:ext>
            </a:extLst>
          </p:cNvPr>
          <p:cNvSpPr txBox="1"/>
          <p:nvPr/>
        </p:nvSpPr>
        <p:spPr>
          <a:xfrm>
            <a:off x="668323" y="1435217"/>
            <a:ext cx="10855354" cy="398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Introduction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Density operator and distribution function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The results of the spin alignment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Is spin alignment induced by shear tensor dissipative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Summary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041835-23EF-7E3D-62E1-0A9071A1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4BDB9C1-C34F-0E47-80C5-C2F18C09F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21141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21EB7-4197-96C8-1B03-69A1456A8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93DE3A-290B-3886-5804-60B42D7A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B9EAF72-60F0-F677-7097-5098B0D70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A new spin distribution function definition</a:t>
            </a:r>
            <a:endParaRPr lang="zh-CN" altLang="en-US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61EECA1-3F20-3EE0-9F18-4A9DC8F8432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definition of spin distribution function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positive energy part of Wigner function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After integrating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dirty="0"/>
                  <a:t>, two distribution function have relation </a:t>
                </a:r>
              </a:p>
              <a:p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We can still define the spin density matrix as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61EECA1-3F20-3EE0-9F18-4A9DC8F84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6"/>
                <a:stretch>
                  <a:fillRect l="-591" t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\documentclass{revtex4-2}&#10;\usepackage{xcolor}&#10;\usepackage{amsbsy}&#10;\usepackage{amstext}&#10;\usepackage{amssymb}&#10;\thispagestyle{empty}&#10;\begin{document}&#10;\begin{eqnarray*}&#10;f_{W,sr}(x,k)&amp;=&amp;\frac{1}{2\pi}\epsilon_{\mu}^{r*}(\mathbf{k})\epsilon_{\nu}^{s}(\mathbf{k})W_+^{\mu\nu}(x,k)&#10;\end{eqnarray*}&#10;\end{document}" title="IguanaTex Bitmap Display">
            <a:extLst>
              <a:ext uri="{FF2B5EF4-FFF2-40B4-BE49-F238E27FC236}">
                <a16:creationId xmlns:a16="http://schemas.microsoft.com/office/drawing/2014/main" id="{57F9FEAE-C639-4AE0-FD60-F6B0854DB7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80" y="1453148"/>
            <a:ext cx="4173712" cy="515048"/>
          </a:xfrm>
          <a:prstGeom prst="rect">
            <a:avLst/>
          </a:prstGeom>
        </p:spPr>
      </p:pic>
      <p:pic>
        <p:nvPicPr>
          <p:cNvPr id="15" name="图片 14" descr="\documentclass{revtex4-2}&#10;\usepackage{xcolor}&#10;\usepackage{amsbsy}&#10;\usepackage{amstext}&#10;\usepackage{amssymb}&#10;\thispagestyle{empty}&#10;\begin{document}&#10;\begin{eqnarray*}&#10;\rho_{W,sr}(x,\mathbf{k})&amp;\equiv&amp;\frac{f_{W,sr}(x,k)}{\textrm{Tr }f_{W}(x,k)}.&#10;\end{eqnarray*}&#10;\end{document}" title="IguanaTex Bitmap Display">
            <a:extLst>
              <a:ext uri="{FF2B5EF4-FFF2-40B4-BE49-F238E27FC236}">
                <a16:creationId xmlns:a16="http://schemas.microsoft.com/office/drawing/2014/main" id="{98C3267A-622E-FBE6-5C24-36B32DC2DB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65" y="5453697"/>
            <a:ext cx="2922667" cy="598858"/>
          </a:xfrm>
          <a:prstGeom prst="rect">
            <a:avLst/>
          </a:prstGeom>
        </p:spPr>
      </p:pic>
      <p:pic>
        <p:nvPicPr>
          <p:cNvPr id="13" name="图片 12" descr="\documentclass{revtex4-2}&#10;\usepackage{xcolor}&#10;\usepackage{amsbsy}&#10;\usepackage{amstext}&#10;\usepackage{amssymb}&#10;\thispagestyle{empty}&#10;\begin{document}&#10;\begin{eqnarray*}&#10;W_{+}^{\mu\nu}(x,k)&amp;=&amp;\frac{1}{(2\pi)^{2}}\int\frac{d^{3}p_{1}d^{3}p_{2}}{\sqrt{4E_{\mathbf{p}_{1}}E_{\mathbf{p}_{2}}}}\sum_{s,r}\left\langle a_{\mathbf{p}_{1}}^{s\dagger}a_{\mathbf{p}_{2}}^{r}\right\rangle \epsilon^{s\nu*}(\mathbf{p}_{1})\epsilon^{r\mu}(\mathbf{p}_{2})\\&amp;&amp;\times e^{i(p_{1}-p_{2})\cdot x}\delta^{4}\left(k-\frac{p_{1}+p_{2}}{2}\right).\end{eqnarray*}&#10;\end{document}" title="IguanaTex Bitmap Display">
            <a:extLst>
              <a:ext uri="{FF2B5EF4-FFF2-40B4-BE49-F238E27FC236}">
                <a16:creationId xmlns:a16="http://schemas.microsoft.com/office/drawing/2014/main" id="{7708BF64-5DB8-62FA-BA6F-D9B8BFFD82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23" y="2633611"/>
            <a:ext cx="6876952" cy="14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7F63AF7-F062-9B2A-8F8E-FBF4E617C5F4}"/>
              </a:ext>
            </a:extLst>
          </p:cNvPr>
          <p:cNvSpPr txBox="1"/>
          <p:nvPr/>
        </p:nvSpPr>
        <p:spPr>
          <a:xfrm>
            <a:off x="5638800" y="29327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17" name="图片 16" descr="\documentclass{revtex4-2}&#10;\usepackage{xcolor}&#10;\usepackage{amsbsy}&#10;\usepackage{amstext}&#10;\usepackage{amssymb}&#10;\thispagestyle{empty}&#10;\definecolor{sblue}{RGB}{68,114,196}&#10;\begin{document}&#10;\begin{eqnarray*}&#10;\int d^{3}xf_{sr}(x,\mathbf{k})&amp;=&amp;\int d^{3}x\int dk_{0}2E_{\mathbf{k}}f_{W,sr}(x,k).&#10;\end{eqnarray*}&#10;\end{document}" title="IguanaTex Bitmap Display">
            <a:extLst>
              <a:ext uri="{FF2B5EF4-FFF2-40B4-BE49-F238E27FC236}">
                <a16:creationId xmlns:a16="http://schemas.microsoft.com/office/drawing/2014/main" id="{21E81B0F-6EC1-E943-E01A-361B5C4AF63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84" y="4527432"/>
            <a:ext cx="5011809" cy="5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81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1E1B2-D6EA-58A8-056D-4AD38669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C3960A-6A94-3218-0927-3B6870B0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E5D78E3-2DF8-789C-2B0F-DA7C35996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Spin alignment from another definition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8CBBDC3D-3FF1-1D3A-7577-6F1E865D192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Belinfante form of spin alignment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𝜌𝜎</m:t>
                        </m:r>
                      </m:sup>
                    </m:sSubSup>
                  </m:oMath>
                </a14:m>
                <a:r>
                  <a:rPr lang="en-US" altLang="zh-CN" dirty="0"/>
                  <a:t> are</a:t>
                </a: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8CBBDC3D-3FF1-1D3A-7577-6F1E865D1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5"/>
                <a:stretch>
                  <a:fillRect l="-591" t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\documentclass{revtex4-2}&#10;\usepackage{xcolor}&#10;\usepackage{amsbsy}&#10;\usepackage{amstext}&#10;\usepackage{amssymb}&#10;\thispagestyle{empty}&#10;\begin{document}&#10;\begin{eqnarray*}&#10;\rho_{W,00}^{(B)}(x,\mathbf{k})&amp;=&amp;\frac{1}{3}-\frac{1}{18f_{BE}}f_{BE}^{\prime\prime}\Omega_{W}^{(B)2}-\frac{1}{6f_{BE}}f_{BE}^{\prime\prime}(\Omega_{W}^{(B)}\cdot\epsilon_{0})^{2}\\&#10;&amp;&amp;-\frac{1}{36}f_{BE}^{\prime\prime}(\xi_{\lambda\nu}-\omega_{\lambda\nu})(\xi_{\rho\sigma}-\omega_{\rho\sigma})\Xi_{W}^{\lambda\nu,\rho\sigma}\\&#10;&amp;&amp;+\frac{1}{36f_{BE}}\tilde{f}\xi^{\lambda\nu}\xi^{\rho\sigma}[3(\Xi_{00\beta\beta}^{(B)})_{\lambda\nu,\rho\sigma}-\sum_{s}(\Xi_{ss\beta\beta}^{(B)})_{\lambda\nu,\rho\sigma}]&#10;\end{eqnarray*}&#10;\end{document}" title="IguanaTex Bitmap Display">
            <a:extLst>
              <a:ext uri="{FF2B5EF4-FFF2-40B4-BE49-F238E27FC236}">
                <a16:creationId xmlns:a16="http://schemas.microsoft.com/office/drawing/2014/main" id="{8888A023-DC86-63DD-57EE-2A966F51D5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11" y="1485355"/>
            <a:ext cx="6980573" cy="1897143"/>
          </a:xfrm>
          <a:prstGeom prst="rect">
            <a:avLst/>
          </a:prstGeom>
        </p:spPr>
      </p:pic>
      <p:pic>
        <p:nvPicPr>
          <p:cNvPr id="19" name="图片 18" descr="\documentclass{revtex4-2}&#10;\usepackage{xcolor}&#10;\usepackage{amsbsy}&#10;\usepackage{amstext}&#10;\usepackage{amssymb}&#10;\thispagestyle{empty}&#10;\begin{document}&#10;\begin{eqnarray*}&#10;\Omega_{W,\sigma}^{(B)}&amp;=&amp;\frac{1}{m}\epsilon_{\mu\lambda\rho\sigma}n^{\lambda}k^{\rho}\left(\omega^{\mu\nu}n_{\nu}\frac{m}{E_{\mathbf{k}}+m}+\omega^{\mu\nu}\frac{k_{\nu}}{E_{\mathbf{k}}+m}-\xi^{\mu\nu}\frac{k_{\nu}}{E_{\mathbf{k}}}\right)+\frac{1}{2}\omega^{\mu\nu}\epsilon_{\mu\nu\rho\sigma}n^{\rho},&#10;\end{eqnarray*}&#10;\end{document}" title="IguanaTex Bitmap Display">
            <a:extLst>
              <a:ext uri="{FF2B5EF4-FFF2-40B4-BE49-F238E27FC236}">
                <a16:creationId xmlns:a16="http://schemas.microsoft.com/office/drawing/2014/main" id="{68A8E394-9AA1-74C6-E7E8-083F3A0C2A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7" y="3934404"/>
            <a:ext cx="8833523" cy="608000"/>
          </a:xfrm>
          <a:prstGeom prst="rect">
            <a:avLst/>
          </a:prstGeom>
        </p:spPr>
      </p:pic>
      <p:pic>
        <p:nvPicPr>
          <p:cNvPr id="25" name="图片 24" descr="\documentclass{revtex4-2}&#10;\usepackage{xcolor}&#10;\usepackage{amsbsy}&#10;\usepackage{amstext}&#10;\usepackage{amssymb}&#10;\thispagestyle{empty}&#10;\definecolor{sblue}{RGB}{68,114,196}&#10;\begin{document}&#10;\begin{eqnarray*}&#10;\Xi_{W}^{\lambda\nu,\rho\sigma}&amp;=&amp;3\frac{k^{\nu}k^{\sigma}}{m^{2}}\left[\epsilon^{\lambda*}_0\epsilon^{\rho}_0+\frac{m}{E_{\mathbf{k}}(E_{\mathbf{k}}+m)}\left(\frac{k\cdot\epsilon^{*}_0}{m}\epsilon^{\rho}_0\bar{k}^{\lambda}+\frac{k\cdot\epsilon_{0}}{m}\epsilon^{\lambda*}_0\bar{k}^{\rho}\right)\right.\\&#10;&amp;&amp;\left.+\frac{m^{2}}{E_{\mathbf{k}}^{2}(E_{\mathbf{k}}+m)^{2}}\frac{k\cdot\epsilon^{*}_0}{m}\frac{k\cdot\epsilon_{0}}{m}\bar{k}^{\lambda}\bar{k}^{\rho}\right]+\frac{k^{\nu}k^{\sigma}}{m^{2}}\left(\Delta^{\lambda\rho}+\frac{\bar{k}^{\lambda}\bar{k}^{\rho}}{E_{\mathbf{k}}^{2}}\right).&#10;\end{eqnarray*}&#10;\end{document}" title="IguanaTex Bitmap Display">
            <a:extLst>
              <a:ext uri="{FF2B5EF4-FFF2-40B4-BE49-F238E27FC236}">
                <a16:creationId xmlns:a16="http://schemas.microsoft.com/office/drawing/2014/main" id="{1AF6DC30-05A6-072C-FAE1-F3AE1DE93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37" y="4650591"/>
            <a:ext cx="7417904" cy="13470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1D46BD9-8F11-7175-8EA5-D164C21B8E52}"/>
              </a:ext>
            </a:extLst>
          </p:cNvPr>
          <p:cNvSpPr/>
          <p:nvPr/>
        </p:nvSpPr>
        <p:spPr>
          <a:xfrm>
            <a:off x="4021873" y="2706028"/>
            <a:ext cx="5679688" cy="67646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D23109B-0853-7395-430C-70238ADDF976}"/>
              </a:ext>
            </a:extLst>
          </p:cNvPr>
          <p:cNvSpPr/>
          <p:nvPr/>
        </p:nvSpPr>
        <p:spPr>
          <a:xfrm>
            <a:off x="4021873" y="1466391"/>
            <a:ext cx="5679688" cy="123963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BACBC4-DDFE-BD61-2E9D-BDA9D7EE93D6}"/>
              </a:ext>
            </a:extLst>
          </p:cNvPr>
          <p:cNvSpPr txBox="1"/>
          <p:nvPr/>
        </p:nvSpPr>
        <p:spPr>
          <a:xfrm>
            <a:off x="9819874" y="1901543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changed</a:t>
            </a:r>
            <a:endParaRPr lang="zh-CN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F17B10-6627-BCF5-9F91-29282BC053C3}"/>
              </a:ext>
            </a:extLst>
          </p:cNvPr>
          <p:cNvSpPr txBox="1"/>
          <p:nvPr/>
        </p:nvSpPr>
        <p:spPr>
          <a:xfrm>
            <a:off x="9755685" y="2859596"/>
            <a:ext cx="122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unchanged</a:t>
            </a:r>
            <a:endParaRPr lang="zh-CN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34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2197-F966-6C0F-F4EC-9C705E660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A6618F-C202-75D7-67C5-044E0160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F78B6B1-9449-1223-3E3F-C1660BB25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Spin alignment from another definition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0EA9B21-99F5-C31B-56FD-4A028740D9AD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canonical form of spin alignment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dirty="0"/>
                  <a:t> is </a:t>
                </a: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0EA9B21-99F5-C31B-56FD-4A028740D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4"/>
                <a:stretch>
                  <a:fillRect l="-591" t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\documentclass{revtex4-2}&#10;\usepackage{xcolor}&#10;\usepackage{amsbsy}&#10;\usepackage{amstext}&#10;\usepackage{amssymb}&#10;\thispagestyle{empty}&#10;\begin{document}&#10;\begin{eqnarray*}&#10;\rho_{W,00}^{(C)}(x,\mathbf{k})&amp;=&amp;\frac{1}{3}-\frac{1}{18f_{BE}}f_{BE}^{\prime\prime}\Omega_{W}^{(C)2}-\frac{1}{6f_{BE}}f_{BE}^{\prime\prime}(\Omega_{W}^{(C)}\cdot\epsilon_{0})^{2}&#10;-\frac{1}{36}f_{BE}^{\prime\prime}(\xi_{\lambda\nu}-\omega_{\lambda\nu})(\xi_{\rho\sigma}-\omega_{\rho\sigma})\Xi_{W}^{\lambda\nu,\rho\sigma}\\&#10;&amp;&amp;+\frac{1}{36f_{BE}}\tilde{f}\left\{ (\xi^{\lambda\nu}-\omega^{\lambda\nu})(\xi^{\rho\sigma}-\omega^{\rho\sigma})[3(\Xi_{00\beta\beta}^{(C)})_{\lambda\nu,\rho\sigma}-\sum_{s}(\Xi_{ss\beta\beta}^{(C)})_{\lambda\nu,\rho\sigma}]\right.\\&#10;&amp;&amp;+(\xi^{\lambda\nu}-\omega^{\lambda\nu})\Omega^{\rho\sigma}[3(\Xi_{00\beta\Omega}^{(C)})_{\lambda\nu,\rho\sigma}+3(\Xi_{00\beta\Omega}^{(C)})_{\rho\sigma,\lambda\nu}^{*}-\sum_{s}(\Xi_{ss\beta\Omega}^{(C)})_{\lambda\nu,\rho\sigma}-\sum_{s}(\Xi_{ss\beta\Omega}^{(C)})_{\rho\sigma,\lambda\nu}^{*}]\\&#10;&amp;&amp;\left.+\Omega^{\lambda\nu}\Omega^{\rho\sigma}[3(\Xi_{00\Omega\Omega}^{(C)})_{\lambda\nu,\rho\sigma}-\sum_{s}(\Xi_{ss\Omega\Omega}^{(C)})_{\lambda\nu,\rho\sigma}]\right\}&#10;\end{eqnarray*}&#10;\end{document}" title="IguanaTex Bitmap Display">
            <a:extLst>
              <a:ext uri="{FF2B5EF4-FFF2-40B4-BE49-F238E27FC236}">
                <a16:creationId xmlns:a16="http://schemas.microsoft.com/office/drawing/2014/main" id="{8A6C3FC2-B825-6F15-51AD-C99CCFF7BF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8" y="1466391"/>
            <a:ext cx="9829028" cy="2667427"/>
          </a:xfrm>
          <a:prstGeom prst="rect">
            <a:avLst/>
          </a:prstGeom>
        </p:spPr>
      </p:pic>
      <p:pic>
        <p:nvPicPr>
          <p:cNvPr id="7" name="图片 6" descr="\documentclass{revtex4-2}&#10;\usepackage{xcolor}&#10;\usepackage{amsbsy}&#10;\usepackage{amstext}&#10;\usepackage{amssymb}&#10;\thispagestyle{empty}&#10;\begin{document}&#10;\begin{eqnarray*}&#10;\Omega_{W,\sigma}^{(C)}&amp;=&amp;-\frac{1}{2m}\epsilon_{\mu\lambda\rho\sigma}n^{\lambda}k^{\rho}\left(\xi^{\mu\nu}\frac{k_{\nu}}{E_{\mathbf{k}}}-\omega^{\mu\nu}\frac{k_{\nu}}{E_{\mathbf{k}}}-\Omega^{\mu\nu}\frac{k_{\nu}}{E_{\mathbf{k}}}\frac{E_{\mathbf{k}}-m}{E_{\mathbf{k}}+m}\right.\\&#10;&amp;&amp;\left.-\frac{2m}{E_{\mathbf{k}}+m}\Omega^{\mu\nu}n_{\nu}\right)+\frac{1}{2}\Omega^{\mu\nu}\epsilon_{\mu\nu\rho\sigma}n^{\rho}&#10;\end{eqnarray*}&#10;\end{document}" title="IguanaTex Bitmap Display">
            <a:extLst>
              <a:ext uri="{FF2B5EF4-FFF2-40B4-BE49-F238E27FC236}">
                <a16:creationId xmlns:a16="http://schemas.microsoft.com/office/drawing/2014/main" id="{1DCB9926-8356-1A80-5A08-54A3F049B7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44" y="4585345"/>
            <a:ext cx="6042514" cy="118491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B5E34DE-AD7C-F7D0-57BF-A83419463AAD}"/>
              </a:ext>
            </a:extLst>
          </p:cNvPr>
          <p:cNvSpPr/>
          <p:nvPr/>
        </p:nvSpPr>
        <p:spPr>
          <a:xfrm>
            <a:off x="2453268" y="2022088"/>
            <a:ext cx="8557245" cy="211173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1170CE5-1465-6B5C-BCC4-C324D059511B}"/>
              </a:ext>
            </a:extLst>
          </p:cNvPr>
          <p:cNvSpPr/>
          <p:nvPr/>
        </p:nvSpPr>
        <p:spPr>
          <a:xfrm>
            <a:off x="2453268" y="1330712"/>
            <a:ext cx="8557245" cy="69137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4433E66-A33D-7522-E505-B7B517EBF866}"/>
              </a:ext>
            </a:extLst>
          </p:cNvPr>
          <p:cNvSpPr txBox="1"/>
          <p:nvPr/>
        </p:nvSpPr>
        <p:spPr>
          <a:xfrm>
            <a:off x="10967306" y="1466391"/>
            <a:ext cx="9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changed</a:t>
            </a:r>
            <a:endParaRPr lang="zh-CN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4F5C63-21C0-4EB1-9B6F-C381EC2F8BDB}"/>
              </a:ext>
            </a:extLst>
          </p:cNvPr>
          <p:cNvSpPr txBox="1"/>
          <p:nvPr/>
        </p:nvSpPr>
        <p:spPr>
          <a:xfrm>
            <a:off x="10967306" y="2893287"/>
            <a:ext cx="122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unchanged</a:t>
            </a:r>
            <a:endParaRPr lang="zh-CN" alt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72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69AAB-11F8-6770-352B-76A8E354E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2BA9F14-69CD-DC7B-8CD9-C1FCC441CB0C}"/>
              </a:ext>
            </a:extLst>
          </p:cNvPr>
          <p:cNvSpPr txBox="1"/>
          <p:nvPr/>
        </p:nvSpPr>
        <p:spPr>
          <a:xfrm>
            <a:off x="693490" y="1435217"/>
            <a:ext cx="10805020" cy="398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Density operator and distribution function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The results of the spin alignment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Is spin alignment induced by shear tensor dissipative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B2E2B0-BCFA-1A87-D1E3-8331CDCB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A646FE1-9ADD-3A55-15D2-244DEE623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9377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BAB6D4-F81F-26CF-11F7-5E834815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B3ACF9-2B4A-663B-B5A4-0051B92E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38" y="0"/>
            <a:ext cx="9151684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FBD48FA-FD61-2D28-D4FE-23028B13EF78}"/>
              </a:ext>
            </a:extLst>
          </p:cNvPr>
          <p:cNvSpPr txBox="1"/>
          <p:nvPr/>
        </p:nvSpPr>
        <p:spPr>
          <a:xfrm>
            <a:off x="10563921" y="2632050"/>
            <a:ext cx="1628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from</a:t>
            </a:r>
          </a:p>
          <a:p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Becattini’s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talk</a:t>
            </a:r>
          </a:p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zh-CN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Chirality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8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4E4939-FCB8-4DAE-5BAA-3A797A24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33CD993-09DD-F037-9E18-24AB842E6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Discussion of dissipative or </a:t>
            </a:r>
            <a:r>
              <a:rPr lang="en-US" altLang="zh-CN" dirty="0" err="1"/>
              <a:t>nondissipative</a:t>
            </a:r>
            <a:r>
              <a:rPr lang="en-US" altLang="zh-CN" dirty="0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占位符 6">
                <a:extLst>
                  <a:ext uri="{FF2B5EF4-FFF2-40B4-BE49-F238E27FC236}">
                    <a16:creationId xmlns:a16="http://schemas.microsoft.com/office/drawing/2014/main" id="{A8C77D7F-D594-8620-B94F-8DA8582B4C5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Under time reversal transformation, the quantities transform as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 The spin density matrix can be parameterize as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Wigner function can be decomposed into thermal shear tensor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From the table, we find that the transport coefficient a is T-odd, and b is T-even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dirty="0"/>
                  <a:t>, which  implies that the spin alignment induced by shear tensor in the first order of the gradient </a:t>
                </a:r>
                <a:r>
                  <a:rPr lang="en-US" altLang="zh-CN" dirty="0" err="1"/>
                  <a:t>expan-sion</a:t>
                </a:r>
                <a:r>
                  <a:rPr lang="en-US" altLang="zh-CN" dirty="0"/>
                  <a:t> is dissipative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占位符 6">
                <a:extLst>
                  <a:ext uri="{FF2B5EF4-FFF2-40B4-BE49-F238E27FC236}">
                    <a16:creationId xmlns:a16="http://schemas.microsoft.com/office/drawing/2014/main" id="{A8C77D7F-D594-8620-B94F-8DA8582B4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4"/>
                <a:stretch>
                  <a:fillRect l="-591" t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F699BE6-FFA9-4FB4-3245-87C6D6DEB5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348"/>
          <a:stretch/>
        </p:blipFill>
        <p:spPr>
          <a:xfrm>
            <a:off x="722671" y="1216303"/>
            <a:ext cx="10746658" cy="2088000"/>
          </a:xfrm>
          <a:prstGeom prst="rect">
            <a:avLst/>
          </a:prstGeom>
        </p:spPr>
      </p:pic>
      <p:pic>
        <p:nvPicPr>
          <p:cNvPr id="4" name="图片 3" descr="\documentclass{revtex4-2}&#10;\usepackage{xcolor}&#10;\usepackage{amsbsy}&#10;\usepackage{amstext}&#10;\usepackage{amssymb}&#10;\thispagestyle{empty}&#10;\definecolor{sblue}{RGB}{68,114,196}&#10;\begin{document}&#10;\begin{eqnarray*}&#10;\rho_{sr}(x,\mathbf{k})&amp;\sim&amp;W_{\mu\nu}\epsilon^{\mu*}_{r}(\mathbf{k})\epsilon^{\nu}_{s}(\mathbf{k})&#10;\end{eqnarray*}&#10;\end{document}" title="IguanaTex Bitmap Display">
            <a:extLst>
              <a:ext uri="{FF2B5EF4-FFF2-40B4-BE49-F238E27FC236}">
                <a16:creationId xmlns:a16="http://schemas.microsoft.com/office/drawing/2014/main" id="{5128094C-00B8-0599-F9AF-4BC7670FE5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79" y="3815677"/>
            <a:ext cx="3011046" cy="266667"/>
          </a:xfrm>
          <a:prstGeom prst="rect">
            <a:avLst/>
          </a:prstGeom>
        </p:spPr>
      </p:pic>
      <p:pic>
        <p:nvPicPr>
          <p:cNvPr id="10" name="图片 9" descr="\documentclass{revtex4-2}&#10;\usepackage{xcolor}&#10;\usepackage{amsbsy}&#10;\usepackage{amstext}&#10;\usepackage{amssymb}&#10;\thispagestyle{empty}&#10;\definecolor{sblue}{RGB}{68,114,196}&#10;\begin{document}&#10;\begin{eqnarray*}&#10;W_{\mu\nu}\epsilon^{\mu*}_{r}(\mathbf{k})\epsilon^{\nu}_{s}(\mathbf{k})&amp;\sim&amp;a\xi_{\mu\nu}\epsilon^{\mu*}_{r}(\mathbf{k})\epsilon^{\nu}_{s}(\mathbf{k})+b\xi_{\mu\lambda}\xi^{\lambda}_{\ \nu}\epsilon^{\mu*}_{r}(\mathbf{k})\epsilon^{\nu}_{s}(\mathbf{k})&#10;\end{eqnarray*}&#10;\end{document}" title="IguanaTex Bitmap Display">
            <a:extLst>
              <a:ext uri="{FF2B5EF4-FFF2-40B4-BE49-F238E27FC236}">
                <a16:creationId xmlns:a16="http://schemas.microsoft.com/office/drawing/2014/main" id="{2879236A-DE03-A965-926F-C4EDD8B47E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38" y="4581526"/>
            <a:ext cx="6197334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1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58346-2128-EE17-FC5F-FA40EACA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1AC9936-9B2E-8FE5-39D5-5645EAA62DAB}"/>
              </a:ext>
            </a:extLst>
          </p:cNvPr>
          <p:cNvSpPr txBox="1"/>
          <p:nvPr/>
        </p:nvSpPr>
        <p:spPr>
          <a:xfrm>
            <a:off x="689295" y="1435217"/>
            <a:ext cx="10813409" cy="398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Density operator and distribution function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The results of the spin alignment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Is spin alignment induced by shear tensor dissipative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Summary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6B187A-0BB7-8F7B-CC21-2DD737E4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18D98B7-EF55-F22A-B5D2-BC5422CE8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033341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EC4CC3-C0D4-9AE9-2ABC-A628D0F7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7883644-EE90-A850-BA58-30022FBC9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F28286B8-37D4-E235-7006-72E261A8E3F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>
                    <a:ea typeface="Calibri" panose="020F0502020204030204" pitchFamily="34" charset="0"/>
                  </a:rPr>
                  <a:t>1.In the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first-order</a:t>
                </a:r>
                <a:r>
                  <a:rPr lang="en-US" altLang="zh-CN" sz="2400" dirty="0">
                    <a:ea typeface="Calibri" panose="020F0502020204030204" pitchFamily="34" charset="0"/>
                  </a:rPr>
                  <a:t>, we 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altLang="zh-CN" sz="2400" dirty="0">
                    <a:ea typeface="Calibri" panose="020F0502020204030204" pitchFamily="34" charset="0"/>
                  </a:rPr>
                  <a:t> and nonzero off-diagonal components of the spin density matrix which canceled out in the cross section, yielding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no observable effects</a:t>
                </a:r>
                <a:r>
                  <a:rPr lang="en-US" altLang="zh-CN" sz="2400" dirty="0">
                    <a:ea typeface="Calibri" panose="020F0502020204030204" pitchFamily="34" charset="0"/>
                  </a:rPr>
                  <a:t> at this order.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ea typeface="Calibri" panose="020F0502020204030204" pitchFamily="34" charset="0"/>
                  </a:rPr>
                  <a:t>2.In the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second-order</a:t>
                </a:r>
                <a:r>
                  <a:rPr lang="en-US" altLang="zh-CN" sz="2400" dirty="0">
                    <a:ea typeface="Calibri" panose="020F0502020204030204" pitchFamily="34" charset="0"/>
                  </a:rPr>
                  <a:t>, we find that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ea typeface="Calibri" panose="020F0502020204030204" pitchFamily="34" charset="0"/>
                  </a:rPr>
                  <a:t>    </a:t>
                </a:r>
                <a:r>
                  <a:rPr lang="en-US" altLang="zh-CN" sz="2400" dirty="0" err="1">
                    <a:ea typeface="Calibri" panose="020F0502020204030204" pitchFamily="34" charset="0"/>
                  </a:rPr>
                  <a:t>i</a:t>
                </a:r>
                <a:r>
                  <a:rPr lang="en-US" altLang="zh-CN" sz="2400" dirty="0">
                    <a:ea typeface="Calibri" panose="020F0502020204030204" pitchFamily="34" charset="0"/>
                  </a:rPr>
                  <a:t>.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libri" panose="020F0502020204030204" pitchFamily="34" charset="0"/>
                  </a:rPr>
                  <a:t> include correction from both thermal vorticity and shear tensors. </a:t>
                </a:r>
              </a:p>
              <a:p>
                <a:pPr marL="0" indent="0">
                  <a:buNone/>
                </a:pPr>
                <a:r>
                  <a:rPr lang="zh-CN" altLang="en-US" sz="2400" dirty="0"/>
                  <a:t>    </a:t>
                </a:r>
                <a:r>
                  <a:rPr lang="en-US" altLang="zh-CN" sz="2400" dirty="0">
                    <a:ea typeface="Calibri" panose="020F0502020204030204" pitchFamily="34" charset="0"/>
                  </a:rPr>
                  <a:t>ii.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dependent on the pseudo-gauge, specifically,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sz="2400" dirty="0"/>
                  <a:t> in the Belinfante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and canonical forms differ.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iii. We also compute spin density distribution using an alternative definition.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3. We discuss whether the spin alignment induced by the shear tensor is dissipative. We find that the effective coefficient for spin alignment induced by the thermal shear tensor in the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first order is T-odd</a:t>
                </a:r>
                <a:r>
                  <a:rPr lang="en-US" altLang="zh-CN" sz="2400" dirty="0"/>
                  <a:t>. It implies that such effect could be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dissipative</a:t>
                </a:r>
                <a:r>
                  <a:rPr lang="en-US" altLang="zh-CN" sz="2400" dirty="0"/>
                  <a:t>.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F28286B8-37D4-E235-7006-72E261A8E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887" t="-1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3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AA29-47B7-7828-65D0-CC97D4CCC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77F30D-27E3-9838-B2DC-794FFA9690C1}"/>
              </a:ext>
            </a:extLst>
          </p:cNvPr>
          <p:cNvSpPr txBox="1"/>
          <p:nvPr/>
        </p:nvSpPr>
        <p:spPr>
          <a:xfrm>
            <a:off x="701879" y="1435217"/>
            <a:ext cx="10788242" cy="398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Introduction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Density operator and distribution function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The results of the spin alignment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Is spin alignment induced by shear tensor dissipative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9721AE-1A79-15EE-4A3B-5FE26E8B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CB54ACE-4F06-BC46-8E04-7D5A991DE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19324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6C1DC6-4CAD-68B3-B5D3-8F810738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48A05B8-16BA-E3E2-80F2-8E52FB95354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altLang="zh-CN" dirty="0"/>
                  <a:t> global polarization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48A05B8-16BA-E3E2-80F2-8E52FB953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t="-25641" b="-5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34D12D2F-8286-46DE-5A6E-A347A11B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25" y="1015742"/>
            <a:ext cx="3741184" cy="4914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F1D33F-56C9-3B7C-1521-49E36BF6A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624" y="845676"/>
            <a:ext cx="4875451" cy="50169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9F06A88-B3D8-B547-D2D0-577EA324BDF0}"/>
              </a:ext>
            </a:extLst>
          </p:cNvPr>
          <p:cNvSpPr txBox="1"/>
          <p:nvPr/>
        </p:nvSpPr>
        <p:spPr>
          <a:xfrm>
            <a:off x="5348439" y="5710019"/>
            <a:ext cx="5835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Z.-T. Liang and X.-N. Wang, Phys. Rev. Lett. 94, 102301 (2005) </a:t>
            </a:r>
          </a:p>
          <a:p>
            <a:r>
              <a:rPr lang="da-DK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STAR, L. Adamczyk et al., Nature 548, 62 (2017),</a:t>
            </a:r>
          </a:p>
        </p:txBody>
      </p:sp>
    </p:spTree>
    <p:extLst>
      <p:ext uri="{BB962C8B-B14F-4D97-AF65-F5344CB8AC3E}">
        <p14:creationId xmlns:p14="http://schemas.microsoft.com/office/powerpoint/2010/main" val="220042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EF0ED3-4365-D613-C67C-59811B7A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C067E01-3D55-34D1-0905-B82DD8428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Polarization effects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CC3416-BCBB-4519-423B-FC6AF271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692" y="1161114"/>
            <a:ext cx="4440405" cy="41443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EB341D5-314F-40B7-8545-E709F63A6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41" y="1022085"/>
            <a:ext cx="4716077" cy="4484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占位符 11">
                <a:extLst>
                  <a:ext uri="{FF2B5EF4-FFF2-40B4-BE49-F238E27FC236}">
                    <a16:creationId xmlns:a16="http://schemas.microsoft.com/office/drawing/2014/main" id="{FEDD85E5-74CD-B6E7-BF3B-7F535D38C1DD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940209" y="747595"/>
                <a:ext cx="10311581" cy="51723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local polarization                                                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spin alignment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占位符 11">
                <a:extLst>
                  <a:ext uri="{FF2B5EF4-FFF2-40B4-BE49-F238E27FC236}">
                    <a16:creationId xmlns:a16="http://schemas.microsoft.com/office/drawing/2014/main" id="{FEDD85E5-74CD-B6E7-BF3B-7F535D38C1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940209" y="747595"/>
                <a:ext cx="10311581" cy="5172377"/>
              </a:xfrm>
              <a:blipFill>
                <a:blip r:embed="rId4"/>
                <a:stretch>
                  <a:fillRect t="-1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B44F9101-DD29-5CB5-5C27-69675649F37B}"/>
              </a:ext>
            </a:extLst>
          </p:cNvPr>
          <p:cNvSpPr txBox="1"/>
          <p:nvPr/>
        </p:nvSpPr>
        <p:spPr>
          <a:xfrm>
            <a:off x="930387" y="5296054"/>
            <a:ext cx="5555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STAR, J. Adam et al., Phys. Rev. Lett. 123, 132301 (2019)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AFD006E-B8B4-111E-2D14-04FCD309D841}"/>
              </a:ext>
            </a:extLst>
          </p:cNvPr>
          <p:cNvSpPr txBox="1"/>
          <p:nvPr/>
        </p:nvSpPr>
        <p:spPr>
          <a:xfrm>
            <a:off x="6302124" y="5296054"/>
            <a:ext cx="610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STAR, M. S. Abdallah et al., Nature 614, 244 (2023)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3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C0BF7-E952-5137-A6DF-E6DB53418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EB029A-4B5A-75F2-11EF-8D87E38F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0837F0-3564-D157-74D4-8AD9BD5C3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Thermal shear induced effect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5">
                <a:extLst>
                  <a:ext uri="{FF2B5EF4-FFF2-40B4-BE49-F238E27FC236}">
                    <a16:creationId xmlns:a16="http://schemas.microsoft.com/office/drawing/2014/main" id="{F774382B-8680-3CE9-1FFC-2975B5EFCE6D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Thermal shear contribution to polarization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particle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占位符 5">
                <a:extLst>
                  <a:ext uri="{FF2B5EF4-FFF2-40B4-BE49-F238E27FC236}">
                    <a16:creationId xmlns:a16="http://schemas.microsoft.com/office/drawing/2014/main" id="{F774382B-8680-3CE9-1FFC-2975B5EFC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473" t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5AA6BDAA-A96F-43A3-10AC-61E79EFD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64" y="1485603"/>
            <a:ext cx="5162736" cy="359360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324788C-35A9-F09D-6204-10840C8AB960}"/>
              </a:ext>
            </a:extLst>
          </p:cNvPr>
          <p:cNvSpPr txBox="1"/>
          <p:nvPr/>
        </p:nvSpPr>
        <p:spPr>
          <a:xfrm>
            <a:off x="1346321" y="5167460"/>
            <a:ext cx="4223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Fu, S. Y. F. Liu, L. Pang, H. Song, and Y. Yin, Phys. Rev. Lett. 127, 142301 (2021)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EA595A-1E8F-DAEB-3BB4-25D3BFF12160}"/>
              </a:ext>
            </a:extLst>
          </p:cNvPr>
          <p:cNvSpPr txBox="1"/>
          <p:nvPr/>
        </p:nvSpPr>
        <p:spPr>
          <a:xfrm>
            <a:off x="6223184" y="5202325"/>
            <a:ext cx="5032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Becattini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Buzzegoli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Inghirami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 Karpenko, and A. Palermo, Phys. Rev. Lett. 127, 272302 (2021)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5CABABE-A8FB-926B-3117-2309AADBE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630" y="1289847"/>
            <a:ext cx="5032680" cy="39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8934-BE56-2878-191D-E729C0CAE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411464D-A889-0200-7A60-5B1B4A624F22}"/>
              </a:ext>
            </a:extLst>
          </p:cNvPr>
          <p:cNvSpPr txBox="1"/>
          <p:nvPr/>
        </p:nvSpPr>
        <p:spPr>
          <a:xfrm>
            <a:off x="668323" y="1435217"/>
            <a:ext cx="10855354" cy="398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accent1"/>
                </a:solidFill>
              </a:rPr>
              <a:t>Density operator and distribution function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The results of the spin alignment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Is spin alignment induced by shear tensor dissipative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AF7B34-72E2-350E-3A2C-B944FAB9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760CD77-364D-2F76-7DD2-2640F737D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5127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3BD7D9-4E6B-AEFA-6C5C-98E5F6DB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20CAD04-EB7D-19AD-46F9-6E789680B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ea typeface="Calibri" panose="020F0502020204030204" pitchFamily="34" charset="0"/>
              </a:rPr>
              <a:t>Lagrangian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operator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492D4B5-B6CF-C5E4-D5BA-61DDA83CE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33450"/>
            <a:ext cx="10311581" cy="520188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altLang="zh-CN" dirty="0"/>
              <a:t>The Lagrangian for neutral spin-1 particles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field operator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The commutation rule for               ,                                         the identity for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The polarization vectors in particle’s rest frame                             laboratory frame</a:t>
            </a:r>
          </a:p>
        </p:txBody>
      </p:sp>
      <p:pic>
        <p:nvPicPr>
          <p:cNvPr id="12" name="图片 11" descr="\documentclass{article}&#10;\usepackage{xcolor}&#10;\usepackage{amsbsy}&#10;\usepackage{amstext}&#10;\usepackage{amssymb}&#10;\thispagestyle{empty}&#10;\begin{document}&#10;\begin{eqnarray*}&#10;\mathcal{L} = -\frac{1}{4}F_{\mu\nu}F^{\mu\nu}+\frac{1}{2}m^{2}A\cdot A,&#10;\end{eqnarray*}&#10;\end{document}" title="IguanaTex Bitmap Display">
            <a:extLst>
              <a:ext uri="{FF2B5EF4-FFF2-40B4-BE49-F238E27FC236}">
                <a16:creationId xmlns:a16="http://schemas.microsoft.com/office/drawing/2014/main" id="{93B9D0B3-DC44-217B-1CD2-14A1801585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52" y="1471348"/>
            <a:ext cx="3190858" cy="513524"/>
          </a:xfrm>
          <a:prstGeom prst="rect">
            <a:avLst/>
          </a:prstGeom>
        </p:spPr>
      </p:pic>
      <p:pic>
        <p:nvPicPr>
          <p:cNvPr id="8" name="图片 7" descr="\documentclass{article}&#10;\usepackage{xcolor}&#10;\usepackage{amsbsy}&#10;\usepackage{amstext}&#10;\usepackage{amssymb}&#10;\thispagestyle{empty}&#10;\begin{document}&#10;\begin{eqnarray*}&#10;A_{\mu}(x) = \int\frac{d^{3}p}{(2\pi)^{3}}\frac{1}{\sqrt{2E_{\mathbf{p}}}}\sum_{r=\pm,0}[a_{\mathbf{p}}^{r}\epsilon_{\mu}^{r}(\mathbf{p})e^{-ip\cdot x}+a_{\mathbf{p}}^{r\dagger}\epsilon_{\mu}^{r*}(\mathbf{p})e^{ip\cdot x}],&#10;\end{eqnarray*}&#10;\end{document}" title="IguanaTex Bitmap Display">
            <a:extLst>
              <a:ext uri="{FF2B5EF4-FFF2-40B4-BE49-F238E27FC236}">
                <a16:creationId xmlns:a16="http://schemas.microsoft.com/office/drawing/2014/main" id="{7E3D69F1-A4CD-192D-31B4-AFEE9BE66D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19" y="2505682"/>
            <a:ext cx="6832762" cy="711619"/>
          </a:xfrm>
          <a:prstGeom prst="rect">
            <a:avLst/>
          </a:prstGeom>
        </p:spPr>
      </p:pic>
      <p:pic>
        <p:nvPicPr>
          <p:cNvPr id="26" name="图片 25" descr="\documentclass{revtex4-2}&#10;\usepackage{xcolor}&#10;\usepackage{amsbsy}&#10;\usepackage{amstext}&#10;\usepackage{amssymb}&#10;\thispagestyle{empty}&#10;\begin{document}&#10;\begin{eqnarray*}&#10;\left[a_{\bf p}^{r},a_{\bf q}^{s\dagger}\right] &amp;=&amp; (2\pi)^{3}\delta^{3}({\bf p}-{\bf q})\delta^{rs} \\&#10;\left[a_{\bf p}^{r},a_{\bf q}^{s}\right] &amp;=&amp; \left[a_{\bf p}^{r\dagger},a_{\bf q}^{s\dagger}\right]=0&#10;\end{eqnarray*}&#10;\end{document}" title="IguanaTex Bitmap Display">
            <a:extLst>
              <a:ext uri="{FF2B5EF4-FFF2-40B4-BE49-F238E27FC236}">
                <a16:creationId xmlns:a16="http://schemas.microsoft.com/office/drawing/2014/main" id="{9CC66453-F01C-CDE8-0C87-08430384FF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92" y="3802989"/>
            <a:ext cx="3171047" cy="752762"/>
          </a:xfrm>
          <a:prstGeom prst="rect">
            <a:avLst/>
          </a:prstGeom>
        </p:spPr>
      </p:pic>
      <p:pic>
        <p:nvPicPr>
          <p:cNvPr id="10" name="图片 9" descr="\documentclass{revtex4-2}&#10;\usepackage{xcolor}&#10;\usepackage{amsbsy}&#10;\usepackage{amstext}&#10;\usepackage{amssymb}&#10;\thispagestyle{empty}&#10;\begin{document}&#10;\begin{eqnarray*}&#10;(F^{\mu\nu}&amp;=&amp;\partial^{\mu}A^{\nu}-\partial^{\nu}A^{\mu})&#10;\end{eqnarray*}&#10;\end{document}" title="IguanaTex Bitmap Display">
            <a:extLst>
              <a:ext uri="{FF2B5EF4-FFF2-40B4-BE49-F238E27FC236}">
                <a16:creationId xmlns:a16="http://schemas.microsoft.com/office/drawing/2014/main" id="{773695B4-1DF5-36FF-A461-7E380DF71D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0" y="1616913"/>
            <a:ext cx="2439619" cy="254476"/>
          </a:xfrm>
          <a:prstGeom prst="rect">
            <a:avLst/>
          </a:prstGeom>
        </p:spPr>
      </p:pic>
      <p:pic>
        <p:nvPicPr>
          <p:cNvPr id="14" name="图片 13" descr="\documentclass{revtex4-2}&#10;\usepackage{xcolor}&#10;\usepackage{amsbsy}&#10;\usepackage{amstext}&#10;\usepackage{amssymb}&#10;\thispagestyle{empty}&#10;\begin{document}&#10;\begin{eqnarray*}&#10;\epsilon^{r}(\mathbf{p})\cdot\epsilon^{r^{\prime}*}(\mathbf{p})&amp;=&amp;-\delta^{rr^{\prime}},\\\sum_{r}\epsilon_{r}^{\mu}(\mathbf{p})\epsilon_{r}^{\nu*}(\mathbf{p})&amp;=&amp;-\left(g^{\mu\nu}-\frac{p^{\mu}p^{\nu}}{p^{2}}\right).&#10;\end{eqnarray*}&#10;\end{document}" title="IguanaTex Bitmap Display">
            <a:extLst>
              <a:ext uri="{FF2B5EF4-FFF2-40B4-BE49-F238E27FC236}">
                <a16:creationId xmlns:a16="http://schemas.microsoft.com/office/drawing/2014/main" id="{7F82EBE8-7C09-5E96-929E-87F2BBD89F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45" y="3705850"/>
            <a:ext cx="3984762" cy="1074286"/>
          </a:xfrm>
          <a:prstGeom prst="rect">
            <a:avLst/>
          </a:prstGeom>
        </p:spPr>
      </p:pic>
      <p:pic>
        <p:nvPicPr>
          <p:cNvPr id="11" name="图片 10" descr="\documentclass{revtex4-2}&#10;\usepackage{xcolor}&#10;\usepackage{amsbsy}&#10;\usepackage{amstext}&#10;\usepackage{amssymb}&#10;\thispagestyle{empty}&#10;\definecolor{sblue}{RGB}{68,114,196}&#10;\begin{document}&#10;\begin{eqnarray*}&#10;{\epsilon_{r}^{\mu}=(0,\mathbf{e}_{r})}&#10;\end{eqnarray*}&#10;\end{document}" title="IguanaTex Bitmap Display">
            <a:extLst>
              <a:ext uri="{FF2B5EF4-FFF2-40B4-BE49-F238E27FC236}">
                <a16:creationId xmlns:a16="http://schemas.microsoft.com/office/drawing/2014/main" id="{21CBB880-6953-73A4-07E2-E48811E2C96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32" y="5517449"/>
            <a:ext cx="1220571" cy="2544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图片 30" descr="\documentclass{revtex4-2}&#10;\usepackage{xcolor}&#10;\usepackage{amsbsy}&#10;\usepackage{amstext}&#10;\usepackage{amssymb}&#10;\thispagestyle{empty}&#10;\definecolor{sblue}{RGB}{68,114,196}&#10;\begin{document}&#10;\begin{eqnarray*}&#10;\epsilon_{r}^{\mu}(\mathbf{p})&amp;=&amp;\left(\frac{\mathbf{p}\cdot\mathbf{e}_{r}}{m},\mathbf{e}_{r}+\frac{\mathbf{p}\cdot\mathbf{e}_{r}}{m(E_{\mathbf{p}}+m)}\mathbf{p}\right)&#10;\end{eqnarray*}&#10;\end{document}" title="IguanaTex Bitmap Display">
            <a:extLst>
              <a:ext uri="{FF2B5EF4-FFF2-40B4-BE49-F238E27FC236}">
                <a16:creationId xmlns:a16="http://schemas.microsoft.com/office/drawing/2014/main" id="{6C6D69CC-A16F-47D9-8147-C3E1BB251BA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25" y="5337261"/>
            <a:ext cx="4059428" cy="614095"/>
          </a:xfrm>
          <a:prstGeom prst="rect">
            <a:avLst/>
          </a:prstGeom>
        </p:spPr>
      </p:pic>
      <p:pic>
        <p:nvPicPr>
          <p:cNvPr id="3" name="图片 2" descr="\documentclass{revtex4-2}&#10;\usepackage{xcolor}&#10;\usepackage{amsbsy}&#10;\usepackage{amstext}&#10;\usepackage{amssymb}&#10;\thispagestyle{empty}&#10;\definecolor{sblue}{RGB}{68,114,196}&#10;\begin{document}&#10;\begin{eqnarray*}&#10;\textcolor{sblue}{a_{\bf q}^{s\dagger},a_{\bf p}^{r}}&#10;\end{eqnarray*}&#10;\end{document}" title="IguanaTex Bitmap Display">
            <a:extLst>
              <a:ext uri="{FF2B5EF4-FFF2-40B4-BE49-F238E27FC236}">
                <a16:creationId xmlns:a16="http://schemas.microsoft.com/office/drawing/2014/main" id="{3576076D-CBE2-A29D-E0DC-7F361DA9FC7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57" y="3366870"/>
            <a:ext cx="690286" cy="327619"/>
          </a:xfrm>
          <a:prstGeom prst="rect">
            <a:avLst/>
          </a:prstGeom>
        </p:spPr>
      </p:pic>
      <p:pic>
        <p:nvPicPr>
          <p:cNvPr id="9" name="图片 8" descr="\documentclass{revtex4-2}&#10;\usepackage{xcolor}&#10;\usepackage{amsbsy}&#10;\usepackage{amstext}&#10;\usepackage{amssymb}&#10;\thispagestyle{empty}&#10;\definecolor{sblue}{RGB}{68,114,196}&#10;\begin{document}&#10;\begin{eqnarray*}&#10;\textcolor{sblue}{\epsilon^{r}(\mathbf{p})}&#10;\end{eqnarray*}&#10;\end{document}" title="IguanaTex Bitmap Display">
            <a:extLst>
              <a:ext uri="{FF2B5EF4-FFF2-40B4-BE49-F238E27FC236}">
                <a16:creationId xmlns:a16="http://schemas.microsoft.com/office/drawing/2014/main" id="{7186F4D0-BF77-1BCC-433A-127631A48F8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58" y="3403441"/>
            <a:ext cx="537905" cy="25447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06B6100-224F-AC45-8738-3120E5133370}"/>
              </a:ext>
            </a:extLst>
          </p:cNvPr>
          <p:cNvSpPr/>
          <p:nvPr/>
        </p:nvSpPr>
        <p:spPr>
          <a:xfrm>
            <a:off x="1292350" y="5141439"/>
            <a:ext cx="4841715" cy="9933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\documentclass{revtex4-2}&#10;\usepackage{xcolor}&#10;\usepackage{amsbsy}&#10;\usepackage{amstext}&#10;\usepackage{amssymb}&#10;\thispagestyle{empty}&#10;\definecolor{sblue}{RGB}{68,114,196}&#10;\begin{document}&#10;\begin{eqnarray*}&#10;\mathbf{e}_{0}&amp;=&amp;(0,1,0)\\\mathbf{e}_{+}&amp;=&amp;-1/{\sqrt{2}}(+1,0,i)\\\mathbf{e}_{-}&amp;=&amp;-{1}/{\sqrt{2}}(-1,0,i)&#10;\end{eqnarray*}&#10;\end{document}" title="IguanaTex Bitmap Display">
            <a:extLst>
              <a:ext uri="{FF2B5EF4-FFF2-40B4-BE49-F238E27FC236}">
                <a16:creationId xmlns:a16="http://schemas.microsoft.com/office/drawing/2014/main" id="{99597BB3-033A-F39E-CA61-043054D4D1C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81" y="5201291"/>
            <a:ext cx="2059013" cy="93348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C3B3FAC-468D-D83A-877D-14F9F25882C0}"/>
              </a:ext>
            </a:extLst>
          </p:cNvPr>
          <p:cNvSpPr/>
          <p:nvPr/>
        </p:nvSpPr>
        <p:spPr>
          <a:xfrm>
            <a:off x="6425286" y="5141439"/>
            <a:ext cx="4379455" cy="9933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C1D0822-0365-F04A-771C-7C481B996523}"/>
              </a:ext>
            </a:extLst>
          </p:cNvPr>
          <p:cNvSpPr/>
          <p:nvPr/>
        </p:nvSpPr>
        <p:spPr>
          <a:xfrm>
            <a:off x="6201310" y="5522986"/>
            <a:ext cx="179388" cy="2434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\documentclass{revtex4-2}&#10;\usepackage{xcolor}&#10;\usepackage{amsbsy}&#10;\usepackage{amstext}&#10;\usepackage{amssymb}&#10;\thispagestyle{empty}&#10;\definecolor{sblue}{RGB}{68,114,196}&#10;\begin{document}&#10;\begin{eqnarray*}&#10;p_{\mu}\epsilon^{\mu}_{r}({\bf p})&amp;=&amp;0,&#10;\end{eqnarray*}&#10;\end{document}" title="IguanaTex Bitmap Display">
            <a:extLst>
              <a:ext uri="{FF2B5EF4-FFF2-40B4-BE49-F238E27FC236}">
                <a16:creationId xmlns:a16="http://schemas.microsoft.com/office/drawing/2014/main" id="{3591528D-FDE9-E847-D901-24192265F75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99" y="3743756"/>
            <a:ext cx="1383619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EBAE2C-9362-9AF6-77A6-B0BEB906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A82B-7DE6-4BA0-AB24-9CAEFCCCC635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59468CF-9E74-EC40-7E2A-81C71ABD5B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Spin distribution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EDB93FE-A737-70ED-69FC-27B87100FCD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Wigner function for spin-1 particles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At leading order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altLang="zh-CN" dirty="0"/>
                  <a:t>, the Wigner function can be decomposed as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                   are defined as (also be called matrix valued spin dependent distributions, MVSD)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 spin density matrix can be obtained from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9EDB93FE-A737-70ED-69FC-27B87100F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8"/>
                <a:stretch>
                  <a:fillRect l="-473" t="-1178" r="-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 descr="\documentclass{revtex4-2}&#10;\usepackage{xcolor}&#10;\usepackage{amsbsy}&#10;\usepackage{amstext}&#10;\usepackage{amssymb}&#10;\thispagestyle{empty}&#10;\begin{document}&#10;\begin{eqnarray*}&#10;W^{\mu\nu}(x,k) = \int d^{4}y\left\langle A^{\nu}\left(x-\frac{y}{2}\right)A^{\mu}\left(x+\frac{y}{2}\right)\right\rangle e^{ik\cdot y}&#10;\end{eqnarray*}&#10;\end{document}" title="IguanaTex Bitmap Display">
            <a:extLst>
              <a:ext uri="{FF2B5EF4-FFF2-40B4-BE49-F238E27FC236}">
                <a16:creationId xmlns:a16="http://schemas.microsoft.com/office/drawing/2014/main" id="{2D681486-47CC-4C0C-82EA-D667E70C02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27" y="1405709"/>
            <a:ext cx="5633524" cy="562286"/>
          </a:xfrm>
          <a:prstGeom prst="rect">
            <a:avLst/>
          </a:prstGeom>
        </p:spPr>
      </p:pic>
      <p:pic>
        <p:nvPicPr>
          <p:cNvPr id="18" name="图片 17" descr="\documentclass{revtex4-2}&#10;\usepackage{xcolor}&#10;\usepackage{amsbsy}&#10;\usepackage{amstext}&#10;\usepackage{amssymb}&#10;\thispagestyle{empty}&#10;\begin{document}&#10;\begin{eqnarray*}&#10;W^{\mu\nu}(x,k) &amp; = &amp; (2\pi)\delta(k^{2}-m^{2})\sum_{s,r}\{\theta(k_{0})\epsilon^{\nu*}_s(\mathbf{k})\epsilon^{\mu}_r(\mathbf{k})f_{sr}(x,\mathbf{k})\\&#10;&amp; &amp;\ \ \ \ \ \ \ \ \ \ \ \ \ \ \ \ \ \ \ \ +\theta(-k_{0})\epsilon^{\nu}_s(-\mathbf{k})\epsilon^{\mu*}_r(-\mathbf{k})[\delta^{sr}+f^{rs}(x,-\mathbf{k})]\}&#10;\end{eqnarray*}&#10;\end{document}" title="IguanaTex Bitmap Display">
            <a:extLst>
              <a:ext uri="{FF2B5EF4-FFF2-40B4-BE49-F238E27FC236}">
                <a16:creationId xmlns:a16="http://schemas.microsoft.com/office/drawing/2014/main" id="{1112B321-3D34-1F70-CEBF-97EE4EC7B2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35" y="2612059"/>
            <a:ext cx="7801907" cy="946286"/>
          </a:xfrm>
          <a:prstGeom prst="rect">
            <a:avLst/>
          </a:prstGeom>
        </p:spPr>
      </p:pic>
      <p:pic>
        <p:nvPicPr>
          <p:cNvPr id="7" name="图片 6" descr="\documentclass{revtex4-2}&#10;\usepackage{xcolor}&#10;\usepackage{amsbsy}&#10;\usepackage{amstext}&#10;\usepackage{amssymb}&#10;\thispagestyle{empty}&#10;\begin{document}&#10;\begin{eqnarray*}&#10;f_{sr}(x,\mathbf{k}) = \frac{1}{(2\pi)^{3}}\int d^{3}\mathbf{q}e^{-iq\cdot x}\textrm{Tr}(\hat{\varrho}a_{\mathbf{k}-\mathbf{q}/2}^{s\dagger}a_{\mathbf{k}+\mathbf{q}/2}^{r}),&#10;\end{eqnarray*}&#10;\end{document}" title="IguanaTex Bitmap Display">
            <a:extLst>
              <a:ext uri="{FF2B5EF4-FFF2-40B4-BE49-F238E27FC236}">
                <a16:creationId xmlns:a16="http://schemas.microsoft.com/office/drawing/2014/main" id="{6087B3BE-FDDA-8316-C99D-2DA543AAEE0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14" y="4186779"/>
            <a:ext cx="5423237" cy="580571"/>
          </a:xfrm>
          <a:prstGeom prst="rect">
            <a:avLst/>
          </a:prstGeom>
        </p:spPr>
      </p:pic>
      <p:pic>
        <p:nvPicPr>
          <p:cNvPr id="11" name="图片 10" descr="\documentclass{revtex4-2}&#10;\usepackage{xcolor}&#10;\usepackage{amsbsy}&#10;\usepackage{amstext}&#10;\usepackage{amssymb}&#10;\thispagestyle{empty}&#10;\begin{document}&#10;\begin{eqnarray*}&#10;\rho_{sr}(x,\mathbf{k}) \equiv \frac{f_{sr}(x,\mathbf{k})}{\textrm{Tr }f(x,\mathbf{k})}.&#10;\end{eqnarray*}&#10;\end{document}" title="IguanaTex Bitmap Display">
            <a:extLst>
              <a:ext uri="{FF2B5EF4-FFF2-40B4-BE49-F238E27FC236}">
                <a16:creationId xmlns:a16="http://schemas.microsoft.com/office/drawing/2014/main" id="{7E40AF49-FF5B-BB58-E194-7AC8C8A0874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94" y="5452291"/>
            <a:ext cx="2489905" cy="598857"/>
          </a:xfrm>
          <a:prstGeom prst="rect">
            <a:avLst/>
          </a:prstGeom>
        </p:spPr>
      </p:pic>
      <p:pic>
        <p:nvPicPr>
          <p:cNvPr id="10" name="图片 9" descr="\documentclass{revtex4-2}&#10;\usepackage{xcolor}&#10;\usepackage{amsbsy}&#10;\usepackage{amstext}&#10;\usepackage{amssymb}&#10;\thispagestyle{empty}&#10;\definecolor{sblue}{RGB}{68,114,196}&#10;\begin{document}&#10;\begin{eqnarray*}&#10;\textcolor{sblue}{f_{sr}(x,\mathbf{k})}&#10;\end{eqnarray*}&#10;\end{document}" title="IguanaTex Bitmap Display">
            <a:extLst>
              <a:ext uri="{FF2B5EF4-FFF2-40B4-BE49-F238E27FC236}">
                <a16:creationId xmlns:a16="http://schemas.microsoft.com/office/drawing/2014/main" id="{D6A4B7E9-D9BC-1549-7747-D90274BAB7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60" y="3797156"/>
            <a:ext cx="902095" cy="254476"/>
          </a:xfrm>
          <a:prstGeom prst="rect">
            <a:avLst/>
          </a:prstGeom>
        </p:spPr>
      </p:pic>
      <p:pic>
        <p:nvPicPr>
          <p:cNvPr id="19" name="图片 18" descr="\documentclass{revtex4-2}&#10;\usepackage{xcolor}&#10;\usepackage{amsbsy}&#10;\usepackage{amstext}&#10;\usepackage{amssymb}&#10;\thispagestyle{empty}&#10;\definecolor{sblue}{RGB}{68,114,196}&#10;\begin{document}&#10;\begin{eqnarray*}&#10;\textcolor{sblue}{f_{sr}(x,\mathbf{k})}&#10;\end{eqnarray*}&#10;\end{document}" title="IguanaTex Bitmap Display">
            <a:extLst>
              <a:ext uri="{FF2B5EF4-FFF2-40B4-BE49-F238E27FC236}">
                <a16:creationId xmlns:a16="http://schemas.microsoft.com/office/drawing/2014/main" id="{8828C799-87C7-8EDE-BD9F-9B67A81F09F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47" y="4992807"/>
            <a:ext cx="902095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6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570.304"/>
  <p:tag name="LATEXADDIN" val="\documentclass{article}&#10;\usepackage{xcolor}&#10;\usepackage{amsbsy}&#10;\usepackage{amstext}&#10;\usepackage{amssymb}&#10;\thispagestyle{empty}&#10;\begin{document}&#10;\begin{eqnarray*}&#10;\mathcal{L} = -\frac{1}{4}F_{\mu\nu}F^{\mu\nu}+\frac{1}{2}m^{2}A\cdot A,&#10;\end{eqnarray*}&#10;\end{document}"/>
  <p:tag name="IGUANATEXSIZE" val="20"/>
  <p:tag name="IGUANATEXCURSOR" val="235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.9344"/>
  <p:tag name="ORIGINALWIDTH" val="1157.855"/>
  <p:tag name="LATEXADDIN" val="\documentclass{revtex4-2}&#10;\usepackage{xcolor}&#10;\usepackage{amsbsy}&#10;\usepackage{amstext}&#10;\usepackage{amssymb}&#10;\thispagestyle{empty}&#10;\definecolor{sblue}{RGB}{68,114,196}&#10;\begin{document}&#10;\begin{eqnarray*}&#10;\mathbf{e}_{0}&amp;=&amp;(0,1,0)\\\mathbf{e}_{+}&amp;=&amp;-1/{\sqrt{2}}(+1,0,i)\\\mathbf{e}_{-}&amp;=&amp;-{1}/{\sqrt{2}}(-1,0,i)&#10;\end{eqnarray*}&#10;\end{document}"/>
  <p:tag name="IGUANATEXSIZE" val="20"/>
  <p:tag name="IGUANATEXCURSOR" val="339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680.9149"/>
  <p:tag name="LATEXADDIN" val="\documentclass{revtex4-2}&#10;\usepackage{xcolor}&#10;\usepackage{amsbsy}&#10;\usepackage{amstext}&#10;\usepackage{amssymb}&#10;\thispagestyle{empty}&#10;\definecolor{sblue}{RGB}{68,114,196}&#10;\begin{document}&#10;\begin{eqnarray*}&#10;p_{\mu}\epsilon^{\mu}_{r}({\bf p})&amp;=&amp;0,&#10;\end{eqnarray*}&#10;\end{document}"/>
  <p:tag name="IGUANATEXSIZE" val="20"/>
  <p:tag name="IGUANATEXCURSOR" val="224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772.404"/>
  <p:tag name="LATEXADDIN" val="\documentclass{revtex4-2}&#10;\usepackage{xcolor}&#10;\usepackage{amsbsy}&#10;\usepackage{amstext}&#10;\usepackage{amssymb}&#10;\thispagestyle{empty}&#10;\begin{document}&#10;\begin{eqnarray*}&#10;W^{\mu\nu}(x,k) = \int d^{4}y\left\langle A^{\nu}\left(x-\frac{y}{2}\right)A^{\mu}\left(x+\frac{y}{2}\right)\right\rangle e^{ik\cdot y}&#10;\end{eqnarray*}&#10;\end{document}"/>
  <p:tag name="IGUANATEXSIZE" val="20"/>
  <p:tag name="IGUANATEXCURSOR" val="24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5.6918"/>
  <p:tag name="ORIGINALWIDTH" val="3839.52"/>
  <p:tag name="LATEXADDIN" val="\documentclass{revtex4-2}&#10;\usepackage{xcolor}&#10;\usepackage{amsbsy}&#10;\usepackage{amstext}&#10;\usepackage{amssymb}&#10;\thispagestyle{empty}&#10;\begin{document}&#10;\begin{eqnarray*}&#10;W^{\mu\nu}(x,k) &amp; = &amp; (2\pi)\delta(k^{2}-m^{2})\sum_{s,r}\{\theta(k_{0})\epsilon^{\nu*}_s(\mathbf{k})\epsilon^{\mu}_r(\mathbf{k})f_{sr}(x,\mathbf{k})\\&#10;&amp; &amp;\ \ \ \ \ \ \ \ \ \ \ \ \ \ \ \ \ \ \ \ +\theta(-k_{0})\epsilon^{\nu}_s(-\mathbf{k})\epsilon^{\mu*}_r(-\mathbf{k})[\delta^{sr}+f^{rs}(x,-\mathbf{k})]\}&#10;\end{eqnarray*}&#10;\end{document}"/>
  <p:tag name="IGUANATEXSIZE" val="20"/>
  <p:tag name="IGUANATEXCURSOR" val="421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2668.917"/>
  <p:tag name="LATEXADDIN" val="\documentclass{revtex4-2}&#10;\usepackage{xcolor}&#10;\usepackage{amsbsy}&#10;\usepackage{amstext}&#10;\usepackage{amssymb}&#10;\thispagestyle{empty}&#10;\begin{document}&#10;\begin{eqnarray*}&#10;f_{sr}(x,\mathbf{k}) = \frac{1}{(2\pi)^{3}}\int d^{3}\mathbf{q}e^{-iq\cdot x}\textrm{Tr}(\hat{\varrho}a_{\mathbf{k}-\mathbf{q}/2}^{s\dagger}a_{\mathbf{k}+\mathbf{q}/2}^{r}),&#10;\end{eqnarray*}&#10;\end{document}"/>
  <p:tag name="IGUANATEXSIZE" val="20"/>
  <p:tag name="IGUANATEXCURSOR" val="170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225.347"/>
  <p:tag name="LATEXADDIN" val="\documentclass{revtex4-2}&#10;\usepackage{xcolor}&#10;\usepackage{amsbsy}&#10;\usepackage{amstext}&#10;\usepackage{amssymb}&#10;\thispagestyle{empty}&#10;\begin{document}&#10;\begin{eqnarray*}&#10;\rho_{sr}(x,\mathbf{k}) \equiv \frac{f_{sr}(x,\mathbf{k})}{\textrm{Tr }f(x,\mathbf{k})}.&#10;\end{eqnarray*}&#10;\end{document}"/>
  <p:tag name="IGUANATEXSIZE" val="20"/>
  <p:tag name="IGUANATEXCURSOR" val="207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3.9445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f_{sr}(x,\mathbf{k})}&#10;\end{eqnarray*}&#10;\end{document}"/>
  <p:tag name="IGUANATEXSIZE" val="20"/>
  <p:tag name="IGUANATEXCURSOR" val="241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3.9445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f_{sr}(x,\mathbf{k})}&#10;\end{eqnarray*}&#10;\end{document}"/>
  <p:tag name="IGUANATEXSIZE" val="20"/>
  <p:tag name="IGUANATEXCURSOR" val="241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8.6689"/>
  <p:tag name="ORIGINALWIDTH" val="3280.84"/>
  <p:tag name="LATEXADDIN" val="\documentclass{revtex4-2}&#10;\usepackage{xcolor}&#10;\usepackage{amsbsy}&#10;\usepackage{amstext}&#10;\usepackage{amssymb}&#10;\thispagestyle{empty}&#10;\begin{document}&#10;\begin{eqnarray*}&#10;\hat{\varrho}_{B} &amp;=&amp; \frac{1}{Z_{B}}\exp\left[-\int_{\Sigma}d\Sigma_{\mu}\hat{T}_{B}^{\mu\nu}(y)\beta_{\nu}(y)\right]\\&#10;\hat{\varrho}_{C} &amp;=&amp; \frac{1}{Z_{C}}\exp\left\{ -\int_{\Sigma}d\Sigma_{\mu}\left[\hat{T}_{C}^{\mu\nu}(y)\beta_{\nu}(y)-\frac{1}{2}\Omega_{\lambda\nu}(y)\hat{S}^{\mu\lambda\nu}(y)\right]\right\}&#10;\end{eqnarray*}&#10;\end{document}"/>
  <p:tag name="IGUANATEXSIZE" val="20"/>
  <p:tag name="IGUANATEXCURSOR" val="480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2.1597"/>
  <p:tag name="ORIGINALWIDTH" val="2747.657"/>
  <p:tag name="LATEXADDIN" val="\documentclass{revtex4-2}&#10;\usepackage{xcolor}&#10;\usepackage{amsbsy}&#10;\usepackage{amstext}&#10;\usepackage{amssymb}&#10;\thispagestyle{empty}&#10;\begin{document}&#10;\begin{eqnarray*}&#10;\hat{T}_{C}^{\mu\nu} &amp;=&amp; \frac{1}{4}g^{\mu\nu}F_{\alpha\beta}F^{\alpha\beta}-F^{\mu\alpha}\partial^{\nu}A_{\alpha}-\frac{1}{2}m^{2}g^{\mu\nu}A_{\alpha}A^{\alpha}\\&#10;\hat{T}_{B}^{\mu\nu} &amp;=&amp; \hat{T}_{C}^{\mu\nu}+\frac{1}{2}\partial_{\lambda}(\hat{S}^{\lambda\mu\nu}-\hat{S}^{\mu\lambda\nu}-\hat{S}^{\nu\lambda\mu})\\&#10;\hat{S}^{\mu\alpha\beta}&amp;=&amp;F^{\mu\beta}A^{\alpha}-F^{\mu\alpha}A^{\beta}&#10;\end{eqnarray*}&#10;\end{document}"/>
  <p:tag name="IGUANATEXSIZE" val="20"/>
  <p:tag name="IGUANATEXCURSOR" val="505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0.2062"/>
  <p:tag name="ORIGINALWIDTH" val="3362.58"/>
  <p:tag name="LATEXADDIN" val="\documentclass{article}&#10;\usepackage{xcolor}&#10;\usepackage{amsbsy}&#10;\usepackage{amstext}&#10;\usepackage{amssymb}&#10;\thispagestyle{empty}&#10;\begin{document}&#10;\begin{eqnarray*}&#10;A_{\mu}(x) = \int\frac{d^{3}p}{(2\pi)^{3}}\frac{1}{\sqrt{2E_{\mathbf{p}}}}\sum_{r=\pm,0}[a_{\mathbf{p}}^{r}\epsilon_{\mu}^{r}(\mathbf{p})e^{-ip\cdot x}+a_{\mathbf{p}}^{r\dagger}\epsilon_{\mu}^{r*}(\mathbf{p})e^{ip\cdot x}],&#10;\end{eqnarray*}&#10;\end{document}"/>
  <p:tag name="IGUANATEXSIZE" val="20"/>
  <p:tag name="IGUANATEXCURSOR" val="386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796.775"/>
  <p:tag name="LATEXADDIN" val="\documentclass{revtex4-2}&#10;\usepackage{xcolor}&#10;\usepackage{amsbsy}&#10;\usepackage{amstext}&#10;\usepackage{amssymb}&#10;\thispagestyle{empty}&#10;\begin{document}&#10;\begin{eqnarray*}&#10;\beta_{\mu}(y) = \beta_{\mu}(x)+\partial_{\lambda}\beta_{\mu}(x)(y-x)^{\lambda}&#10;\end{eqnarray*}&#10;\end{document}"/>
  <p:tag name="IGUANATEXSIZE" val="18"/>
  <p:tag name="IGUANATEXCURSOR" val="244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7.919"/>
  <p:tag name="ORIGINALWIDTH" val="3243.344"/>
  <p:tag name="LATEXADDIN" val="\documentclass{revtex4-2}&#10;\usepackage{xcolor}&#10;\usepackage{amsbsy}&#10;\usepackage{amstext}&#10;\usepackage{amssymb}&#10;\thispagestyle{empty}&#10;\begin{document}&#10;\begin{eqnarray*}&#10;\hat{\varrho}_{B}&amp;=&amp;\frac{1}{Z_{B}}\exp\left[-\beta_{\mu}(x)\hat{P}^{\mu}-\partial_{\lambda}\beta_{\nu}(x)\hat{L}^{\lambda\nu}(x)-\frac{1}{2}\partial_{\lambda}\beta_{\nu}(x)\hat{S}_{B}^{\lambda\nu}\right]\\&#10;\hat{\varrho}_{C}&amp;=&amp;\frac{1}{Z_{C}}\exp\left[-\beta_{\mu}(x)\hat{P}^{\mu}-\partial_{\lambda}\beta_{\nu}(x)\hat{L}^{\lambda\nu}(x)+\frac{1}{2}\Omega_{\lambda\nu}(x)\hat{S}_{C}^{\lambda\nu}\right]&#10;\end{eqnarray*}&#10;\end{document}"/>
  <p:tag name="IGUANATEXSIZE" val="20"/>
  <p:tag name="IGUANATEXCURSOR" val="566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.9232"/>
  <p:tag name="ORIGINALWIDTH" val="2394.451"/>
  <p:tag name="LATEXADDIN" val="\documentclass{revtex4-2}&#10;\usepackage{xcolor}&#10;\usepackage{amsbsy}&#10;\usepackage{amstext}&#10;\usepackage{amssymb}&#10;\thispagestyle{empty}&#10;\begin{document}&#10;\begin{eqnarray*}&#10;\hat{S}_{B}^{\lambda\nu}&amp;=&amp;\int_{\Sigma}d\Sigma_{\mu}[\hat{S}^{\mu\lambda\nu}(y)+\hat{S}^{\nu\lambda\mu}(y)+\hat{S}^{\lambda\nu\mu}(y)]\\&#10;\hat{S}_{C}^{\lambda\nu}&amp;=&amp;\int_{\Sigma}d\Sigma_{\mu}\hat{S}^{\mu\lambda\nu}(y)&#10;\end{eqnarray*}&#10;\end{document}"/>
  <p:tag name="IGUANATEXSIZE" val="20"/>
  <p:tag name="IGUANATEXCURSOR" val="292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.9232"/>
  <p:tag name="ORIGINALWIDTH" val="1568.804"/>
  <p:tag name="LATEXADDIN" val="\documentclass{revtex4-2}&#10;\usepackage{xcolor}&#10;\usepackage{amsbsy}&#10;\usepackage{amstext}&#10;\usepackage{amssymb}&#10;\thispagestyle{empty}&#10;\begin{document}&#10;\begin{eqnarray*}&#10;\hat{P}^{\nu}&amp;=&amp;\int_{\Sigma}d\Sigma_{\mu}\hat{T}_{C}^{\mu\nu}(y)\\&#10;\hat{L}^{\lambda\nu}&amp;=&amp;\int_{\Sigma}d\Sigma_{\mu}(y-x)^{\lambda}\hat{T}_{C}^{\mu\nu}(y)&#10;\end{eqnarray*}&#10;\end{document}"/>
  <p:tag name="IGUANATEXSIZE" val="20"/>
  <p:tag name="IGUANATEXCURSOR" val="321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1.1811"/>
  <p:tag name="ORIGINALWIDTH" val="1352.831"/>
  <p:tag name="LATEXADDIN" val="\documentclass{revtex4-2}&#10;\usepackage{xcolor}&#10;\usepackage{amsbsy}&#10;\usepackage{amstext}&#10;\usepackage{amssymb}&#10;\thispagestyle{empty}&#10;\begin{document}&#10;\begin{eqnarray*}&#10;\xi^{\mu\nu}&amp;=&amp;\frac{1}{2}(\partial^{\mu}\beta^{\nu}+\partial^{\nu}\beta^{\mu})\\\omega^{\mu\nu}&amp;=&amp;-\frac{1}{2}(\partial^{\mu}\beta^{\nu}-\partial^{\nu}\beta^{\mu})&#10;\end{eqnarray*}&#10;\end{document}"/>
  <p:tag name="IGUANATEXSIZE" val="20"/>
  <p:tag name="IGUANATEXCURSOR" val="329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250.4687"/>
  <p:tag name="LATEXADDIN" val="\documentclass{revtex4-2}&#10;\usepackage{xcolor}&#10;\usepackage{amsbsy}&#10;\usepackage{amstext}&#10;\usepackage{amssymb}&#10;\thispagestyle{empty}&#10;\definecolor{sblue}{RGB}{68,114,196}&#10;\begin{document}&#10;\begin{eqnarray*}&#10;\partial_\mu \beta_\nu&#10;\end{eqnarray*}&#10;\end{document}"/>
  <p:tag name="IGUANATEXSIZE" val="20"/>
  <p:tag name="IGUANATEXCURSOR" val="224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733.408"/>
  <p:tag name="LATEXADDIN" val="\documentclass{revtex4-2}&#10;\usepackage{xcolor}&#10;\usepackage{amsbsy}&#10;\usepackage{amstext}&#10;\usepackage{amssymb}&#10;\thispagestyle{empty}&#10;\begin{document}&#10;\begin{eqnarray*}&#10;a_{\mathbf{p}}^{s\dagger}\hat{\varrho}&amp;=&amp;\sum_{r}(e^{\beta\cdot p}\delta_{sr}+D_{++}^{sr})\hat{\varrho}a_{\mathbf{p}}^{r\dagger}+\sum_{r}D_{+-}^{sr}\hat{\varrho}a_{-\mathbf{p}}^{r}\\&#10;a_{-\mathbf{p}}^{s}\hat{\varrho}&amp;=&amp;\sum_{r}(e^{-\beta\cdot\tilde{p}}\delta_{sr}+D_{--}^{sr})\hat{\varrho}a_{-\mathbf{p}}^{r}+\sum_{r}D_{-+}^{sr}\hat{\varrho}a_{-\mathbf{p}}^{r\dagger}&#10;\end{eqnarray*}&#10;\end{document}"/>
  <p:tag name="IGUANATEXSIZE" val="20"/>
  <p:tag name="IGUANATEXCURSOR" val="501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0.4537"/>
  <p:tag name="ORIGINALWIDTH" val="1560.555"/>
  <p:tag name="LATEXADDIN" val="\documentclass{revtex4-2}&#10;\usepackage{xcolor}&#10;\usepackage{amsbsy}&#10;\usepackage{amstext}&#10;\usepackage{amssymb}&#10;\thispagestyle{empty}&#10;\begin{document}&#10;\begin{eqnarray*}&#10;\left[a_{\bf p}^{r},a_{\bf q}^{s\dagger}\right] &amp;=&amp; (2\pi)^{3}\delta^{3}({\bf p}-{\bf q})\delta^{rs} \\&#10;\left[a_{\bf p}^{r},a_{\bf q}^{s}\right] &amp;=&amp; \left[a_{\bf p}^{r\dagger},a_{\bf q}^{s\dagger}\right]=0&#10;\end{eqnarray*}&#10;\end{document}"/>
  <p:tag name="IGUANATEXSIZE" val="20"/>
  <p:tag name="IGUANATEXCURSOR" val="370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4.4544"/>
  <p:tag name="ORIGINALWIDTH" val="2716.161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textrm{Tr}\left(\hat{\varrho} a_{\mathbf{p}}^{s\dagger}a_{\mathbf{p}^{\prime}}^{r}\right)} &amp;=&amp; -(2\pi)^{3}\delta(\mathbf{p}-\mathbf{p}^{\prime})\delta^{rs}+\textrm{Tr}\left(\hat{\varrho} a_{\mathbf{p}^{\prime}}^{r}a_{\mathbf{p}}^{s\dagger}\right) \\&#10;\textrm{Tr}\left(\hat{\varrho} a_{-\mathbf{p}}^{s}a_{\mathbf{p}^{\prime}}^{r}\right) &amp;=&amp; \textrm{Tr}\left(\hat{\varrho} a_{\mathbf{p}^{\prime}}^{r}a_{-\mathbf{p}}^{s}\right)&#10;\end{eqnarray*}&#10;\end{document}"/>
  <p:tag name="IGUANATEXSIZE" val="20"/>
  <p:tag name="IGUANATEXCURSOR" val="311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425.9468"/>
  <p:tag name="LATEXADDIN" val="\documentclass{revtex4-2}&#10;\usepackage{xcolor}&#10;\usepackage{amsbsy}&#10;\usepackage{amstext}&#10;\usepackage{amssymb}&#10;\thispagestyle{empty}&#10;\definecolor{sblue}{RGB}{68,114,196}&#10;\begin{document}&#10;\begin{eqnarray*}&#10;\left\langle a_{\mathbf{p}}^{s\dagger}a_{\mathbf{\mathbf{p}^{\prime}}}^{r}\right\rangle &#10;\end{eqnarray*}&#10;\end{document}"/>
  <p:tag name="IGUANATEXSIZE" val="24"/>
  <p:tag name="IGUANATEXCURSOR" val="290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0.4537"/>
  <p:tag name="ORIGINALWIDTH" val="1560.555"/>
  <p:tag name="LATEXADDIN" val="\documentclass{revtex4-2}&#10;\usepackage{xcolor}&#10;\usepackage{amsbsy}&#10;\usepackage{amstext}&#10;\usepackage{amssymb}&#10;\thispagestyle{empty}&#10;\begin{document}&#10;\begin{eqnarray*}&#10;\left[a_{\bf p}^{r},a_{\bf q}^{s\dagger}\right] &amp;=&amp; (2\pi)^{3}\delta^{3}({\bf p}-{\bf q})\delta^{rs} \\&#10;\left[a_{\bf p}^{r},a_{\bf q}^{s}\right] &amp;=&amp; \left[a_{\bf p}^{r\dagger},a_{\bf q}^{s\dagger}\right]=0&#10;\end{eqnarray*}&#10;\end{document}"/>
  <p:tag name="IGUANATEXSIZE" val="20"/>
  <p:tag name="IGUANATEXCURSOR" val="370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339.7076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a_{\bf q}^{s\dagger},a_{\bf p}^{r}}&#10;\end{eqnarray*}&#10;\end{document}"/>
  <p:tag name="IGUANATEXSIZE" val="20"/>
  <p:tag name="IGUANATEXCURSOR" val="254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467.9415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a_{\bf q}^{s\dagger},a_{\bf p}^{r},\hat{\varrho}}&#10;\end{eqnarray*}&#10;\end{document}"/>
  <p:tag name="IGUANATEXSIZE" val="20"/>
  <p:tag name="IGUANATEXCURSOR" val="264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7.1691"/>
  <p:tag name="ORIGINALWIDTH" val="4102.737"/>
  <p:tag name="LATEXADDIN" val="\documentclass{revtex4-2}&#10;\usepackage{xcolor}&#10;\usepackage{amsbsy}&#10;\usepackage{amstext}&#10;\usepackage{amssymb}&#10;\thispagestyle{empty}&#10;\definecolor{sblue}{RGB}{68,114,196}&#10;\begin{document}&#10;\begin{eqnarray*}&#10;\textrm{Tr}\left(\hat{\varrho} a_{\mathbf{p}^{\prime}}^{r}a_{\mathbf{p}}^{s\dagger}\right)&amp;=&amp;\sum_{s^{\prime}}(e^{\beta\cdot p}\delta_{ss^{\prime}}+D_{++}^{ss^{\prime}})\textcolor{sblue}{\textrm{Tr}\left(\hat{\varrho}a_{\mathbf{p}}^{s^{\prime}\dagger}a_{\mathbf{\mathbf{p}^{\prime}}}^{r}\right)} +\sum_{s^{\prime}}D_{+-}^{ss^{\prime}}\textrm{Tr}\left(\hat{\varrho} a_{-\mathbf{p}}^{s^{\prime}}a_{\mathbf{p}^{\prime}}^{r}\right)\\&#10;\textrm{Tr}\left(\hat{\varrho} a_{\mathbf{\mathbf{p}^{\prime}}}^{r}a_{-\mathbf{p}}^{s}\right)&amp;=&amp;\sum_{s^{\prime}}(e^{-\beta\cdot\tilde{p}}\delta_{ss^{\prime}}+D_{--}^{ss^{\prime}})\textrm{Tr}\left(\hat{\varrho}a_{-\mathbf{p}}^{s^{\prime}}a_{\mathbf{p}^{\prime}}^{r}\right) +\sum_{s^{\prime}}D_{-+}^{ss^{\prime}}\textcolor{sblue}{\textrm{Tr}\left(\hat{\varrho} a_{\mathbf{p}}^{s^{\prime}\dagger}a_{\mathbf{p}^{\prime}}^{r}\right)}&#10;\end{eqnarray*}&#10;\end{document}"/>
  <p:tag name="IGUANATEXSIZE" val="20"/>
  <p:tag name="IGUANATEXCURSOR" val="1061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682.79"/>
  <p:tag name="LATEXADDIN" val="\documentclass{revtex4-2}&#10;\usepackage{xcolor}&#10;\usepackage{amsbsy}&#10;\usepackage{amstext}&#10;\usepackage{amssymb}&#10;\thispagestyle{empty}&#10;\begin{document}&#10;\begin{eqnarray*}&#10;f_{sr}(x,\mathbf{k})=\int d^{3}\mathbf{q}e^{-iq\cdot x}\left[(e^{\beta\cdot p}-1)I+D_{++}-D_{+-}\mathcal{A}^{-1}D_{-+}\right]^{-1}_{sr}\delta(\mathbf{q})&#10;\end{eqnarray*}&#10;\end{document}"/>
  <p:tag name="IGUANATEXSIZE" val="20"/>
  <p:tag name="IGUANATEXCURSOR" val="167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2150.731"/>
  <p:tag name="LATEXADDIN" val="\documentclass{revtex4-2}&#10;\usepackage{xcolor}&#10;\usepackage{amsbsy}&#10;\usepackage{amstext}&#10;\usepackage{amssymb}&#10;\thispagestyle{empty}&#10;\begin{document}&#10;\begin{eqnarray*}&#10;f^{(0)}_{sr}(x,\mathbf{k})=\frac{1}{e^{\beta\cdot k}-1}\delta_{sr}=f_{BE}(x,\mathbf{k})\delta_{sr},&#10;\end{eqnarray*}&#10;\end{document}"/>
  <p:tag name="IGUANATEXSIZE" val="20"/>
  <p:tag name="IGUANATEXCURSOR" val="176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.9764"/>
  <p:tag name="ORIGINALWIDTH" val="3551.556"/>
  <p:tag name="LATEXADDIN" val="\documentclass{revtex4-2}&#10;\usepackage{xcolor}&#10;\usepackage{amsbsy}&#10;\usepackage{amstext}&#10;\usepackage{amssymb}&#10;\thispagestyle{empty}&#10;\begin{document}&#10;\begin{eqnarray*}&#10;\left\langle a_{\mathbf{p}}^{s\dagger}a_{\mathbf{\mathbf{p}^{\prime}}}^{r}\right\rangle &amp;=&amp;\left[(e^{\beta\cdot p}-1)I+D_{++}-D_{+-}\mathcal{A}^{-1}D_{-+}\right]^{-1}_{sr}(2\pi)^{3}\delta(\mathbf{p}-\mathbf{p}^{\prime})&#10;\end{eqnarray*}&#10;\end{document}"/>
  <p:tag name="IGUANATEXSIZE" val="20"/>
  <p:tag name="IGUANATEXCURSOR" val="283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425.9468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left\langle a_{\mathbf{p}}^{s\dagger}a_{\mathbf{\mathbf{p}^{\prime}}}^{r}\right\rangle}&#10;\end{eqnarray*}&#10;\end{document}"/>
  <p:tag name="IGUANATEXSIZE" val="20"/>
  <p:tag name="IGUANATEXCURSOR" val="308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324.334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mathcal{A}=(e^{-\beta\cdot\tilde{p}}-1)I+D_{--}}&#10;\end{eqnarray*}&#10;\end{document}"/>
  <p:tag name="IGUANATEXSIZE" val="20"/>
  <p:tag name="IGUANATEXCURSOR" val="269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1406.824"/>
  <p:tag name="LATEXADDIN" val="\documentclass{revtex4-2}&#10;\usepackage{xcolor}&#10;\usepackage{amsbsy}&#10;\usepackage{amstext}&#10;\usepackage{amssymb}&#10;\thispagestyle{empty}&#10;\begin{document}&#10;\begin{eqnarray*}&#10;f^{(1)}_{sr}(x,\mathbf{k})&amp;=&amp;f_{BE}^{\prime}(x,\mathbf{k})\mathcal{F}_{sr},&#10;\end{eqnarray*}&#10;\end{document}"/>
  <p:tag name="IGUANATEXSIZE" val="20"/>
  <p:tag name="IGUANATEXCURSOR" val="176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1.1286"/>
  <p:tag name="ORIGINALWIDTH" val="3544.807"/>
  <p:tag name="LATEXADDIN" val="\documentclass{revtex4-2}&#10;\usepackage{xcolor}&#10;\usepackage{amsbsy}&#10;\usepackage{amstext}&#10;\usepackage{amssymb}&#10;\thispagestyle{empty}&#10;\begin{document}&#10;\begin{eqnarray*}&#10;\mathcal{F}^{(B)}_{sr}&amp;=&amp;-i\omega_{\lambda\nu}\left(n^{\nu}\frac{m}{E_{\mathbf{k}}+m}\Psi^{\lambda}_{sr}+\frac{1}{2}\Psi^{\nu\lambda}_{sr}\right)+i\xi_{\lambda\nu}k^{\nu}\frac{1}{E_{\mathbf{k}}}\frac{m}{E_{\mathbf{k}}+m}\Psi^{\lambda}_{sr}\\&#10;\mathcal{F}^{(C)}_{sr}&amp;=&amp;\frac{i}{2}\omega_{\lambda\nu}k^{\nu}\frac{1}{E_{\mathbf{k}}}\frac{E_{\mathbf{k}}-m}{E_{\mathbf{k}}+m}\Psi^{\lambda}_{sr}-\frac{i}{2}\xi_{\lambda\nu}k^{\nu}\frac{1}{E_{\mathbf{k}}}\frac{E_{\mathbf{k}}-m}{E_{\mathbf{k}}+m}\Psi^{\lambda}_{sr}\\&#10;&amp;&amp;-\frac{i}{2}\Omega_{\lambda\nu}\left(\Psi^{\nu\lambda}_{sr}+n^{\nu}\frac{2m}{E_{\mathbf{k}}+m}\Psi^{\lambda}_{sr}+k^{\nu}\frac{1}{E_{\mathbf{k}}}\frac{E_{\mathbf{k}}-m}{E_{\mathbf{k}}+m}\Psi^{\lambda}_{sr}\right),&#10;\end{eqnarray*}&#10;\end{document}"/>
  <p:tag name="IGUANATEXSIZE" val="20"/>
  <p:tag name="IGUANATEXCURSOR" val="408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0.6"/>
  <p:tag name="LATEXADDIN" val="\documentclass{revtex4-2}&#10;\usepackage{xcolor}&#10;\usepackage{amsbsy}&#10;\usepackage{amstext}&#10;\usepackage{amssymb}&#10;\thispagestyle{empty}&#10;\begin{document}&#10;\begin{eqnarray*}&#10;(F^{\mu\nu}&amp;=&amp;\partial^{\mu}A^{\nu}-\partial^{\nu}A^{\mu})&#10;\end{eqnarray*}&#10;\end{document}"/>
  <p:tag name="IGUANATEXSIZE" val="20"/>
  <p:tag name="IGUANATEXCURSOR" val="223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3437.57"/>
  <p:tag name="LATEXADDIN" val="\documentclass{revtex4-2}&#10;\usepackage{xcolor}&#10;\usepackage{amsbsy}&#10;\usepackage{amstext}&#10;\usepackage{amssymb}&#10;\thispagestyle{empty}&#10;\begin{document}&#10;\begin{eqnarray*}&#10;\Psi^{\mu}_{sr}&amp;=&amp;\frac{k\cdot\epsilon_{s}(\mathbf{0})}{m}\epsilon^{\mu*}_{r}(\mathbf{0})-\frac{k\cdot\epsilon^*_{r}(\mathbf{0})}{m}\epsilon^{\mu}_{s}(\mathbf{0})=\frac{1}{m}(0,-\mathbf{k}\times(\mathbf{e}_{s}\times\mathbf{e}^*_{r})),\\&#10;\Psi^{\nu\lambda}_{sr}&amp;=&amp;\epsilon^{\nu*}_{r}(\mathbf{0})\epsilon^{\lambda}_{s}(\mathbf{0})-\epsilon^{\lambda*}_{r}(\mathbf{0})\epsilon^{\nu}_{s}(\mathbf{0}),&#10;\end{eqnarray*}&#10;\end{document}"/>
  <p:tag name="IGUANATEXSIZE" val="20"/>
  <p:tag name="IGUANATEXCURSOR" val="219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79.9775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mathcal{F}_{sr}}&#10;\end{eqnarray*}&#10;\end{document}"/>
  <p:tag name="IGUANATEXSIZE" val="20"/>
  <p:tag name="IGUANATEXCURSOR" val="237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404.1995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xi^{\mu\nu}=0}&#10;\end{eqnarray*}&#10;\end{document}"/>
  <p:tag name="IGUANATEXSIZE" val="20"/>
  <p:tag name="IGUANATEXCURSOR" val="235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567.6791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Omega^{\mu\nu}=\omega^{\mu\nu}}&#10;\end{eqnarray*}&#10;\end{document}"/>
  <p:tag name="IGUANATEXSIZE" val="20"/>
  <p:tag name="IGUANATEXCURSOR" val="252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677.1653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mathcal{F}^{(B)}_{sr}=\mathcal{F}^{(C)}_{sr}}&#10;\end{eqnarray*}&#10;\end{document}"/>
  <p:tag name="IGUANATEXSIZE" val="20"/>
  <p:tag name="IGUANATEXCURSOR" val="266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7105"/>
  <p:tag name="ORIGINALWIDTH" val="4026.997"/>
  <p:tag name="LATEXADDIN" val="\documentclass{revtex4-2}&#10;\usepackage{xcolor}&#10;\usepackage{amsbsy}&#10;\usepackage{amstext}&#10;\usepackage{amssymb}&#10;\thispagestyle{empty}&#10;\begin{document}&#10;\begin{eqnarray*}&#10;f^{(2)}_{sr}(x,\mathbf{k})=f^{(2)}(x,\mathbf{k})\delta_{sr}+\frac{1}{2}f_{BE}^{\prime\prime}(x,\mathbf{k})\sum_{s^{\prime}}\mathcal{F}_{ss^{\prime}}\mathcal{F}_{s^{\prime}r}+\tilde{f}(x,\mathbf{k})\sum_{s^{\prime}}\Xi_{+-}^{ss^{\prime}}\Xi_{-+}^{s^{\prime}r},&#10;\end{eqnarray*}&#10;\end{document}"/>
  <p:tag name="IGUANATEXSIZE" val="20"/>
  <p:tag name="IGUANATEXCURSOR" val="176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2.625"/>
  <p:tag name="ORIGINALWIDTH" val="4350.956"/>
  <p:tag name="LATEXADDIN" val="\documentclass{revtex4-2}&#10;\usepackage{xcolor}&#10;\usepackage{amsbsy}&#10;\usepackage{amstext}&#10;\usepackage{amssymb}&#10;\thispagestyle{empty}&#10;\definecolor{sblue}{RGB}{68,114,196}&#10;\begin{document}&#10;\begin{eqnarray*}&#10;\sum_{s^{\prime}}\Xi_{B+-}^{ss^{\prime}}\Xi_{B-+}^{s^{\prime}s}&amp;=&amp;\frac{1}{4}\xi^{\lambda\nu}\xi^{\rho\sigma}(\Xi_{ss\beta\beta}^{(B)})_{\lambda\nu,\rho\sigma}\\&#10;\sum_{s^{\prime}}\Xi_{C+-}^{ss^{\prime}}\Xi_{C-+}^{s^{\prime}s}&amp;=&amp;\frac{1}{4}(\xi^{\lambda\nu}-\omega^{\lambda\nu})(\xi^{\rho\sigma}-\omega^{\rho\sigma})(\Xi_{ss\beta\beta}^{(C)})_{\lambda\nu,\rho\sigma}+\frac{1}{4}\Omega^{\lambda\nu}\Omega^{\rho\sigma}(\Xi_{ss\Omega\Omega}^{(C)})_{\lambda\nu,\rho\sigma}\\&amp;&amp;+\frac{1}{4}(\xi^{\lambda\nu}-\omega^{\lambda\nu})\Omega^{\rho\sigma}[(\Xi_{ss\beta\Omega}^{(C)})_{\lambda\nu,\rho\sigma}+(\Xi_{ss\beta\Omega}^{(C)})_{\rho\sigma,\lambda\nu}^{*}],&#10;\end{eqnarray*}&#10;\end{document}"/>
  <p:tag name="IGUANATEXSIZE" val="18"/>
  <p:tag name="IGUANATEXCURSOR" val="819"/>
  <p:tag name="TRANSPARENCY" val="True"/>
  <p:tag name="LATEXENGINEID" val="0"/>
  <p:tag name="TEMPFOLDER" val="D:\work\temp\"/>
  <p:tag name="LATEXFORMHEIGHT" val="385"/>
  <p:tag name="LATEXFORMWIDTH" val="501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1102.362"/>
  <p:tag name="LATEXADDIN" val="\documentclass{revtex4-2}&#10;\usepackage{xcolor}&#10;\usepackage{amsbsy}&#10;\usepackage{amstext}&#10;\usepackage{amssymb}&#10;\thispagestyle{empty}&#10;\definecolor{sblue}{RGB}{68,114,196}&#10;\begin{document}&#10;$\textcolor{sblue}{\tilde{f}(x,\mathbf{k})\sum_{s^{\prime}}\Xi_{+-}^{ss^{\prime}}\Xi_{-+}^{s^{\prime}r}}$&#10;\end{document}"/>
  <p:tag name="IGUANATEXSIZE" val="20"/>
  <p:tag name="IGUANATEXCURSOR" val="224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.7068"/>
  <p:tag name="ORIGINALWIDTH" val="3320.585"/>
  <p:tag name="LATEXADDIN" val="\documentclass{revtex4-2}&#10;\usepackage{xcolor}&#10;\usepackage{amsbsy}&#10;\usepackage{amstext}&#10;\usepackage{amssymb}&#10;\thispagestyle{empty}&#10;\definecolor{sblue}{RGB}{68,114,196}&#10;\begin{document}&#10;\begin{eqnarray*}&#10;\tilde{f}(x,\mathbf{k})&amp;=&amp;-\frac{1}{2\beta_{0}E_{\mathbf{k}}}\frac{e^{\beta\cdot k}}{(e^{\beta\cdot k}-1)^{2}}-\frac{1}{4\beta_{0}^{2}E_{\mathbf{k}}^{2}}\frac{e^{-\beta\cdot\tilde{k}}-e^{\beta\cdot k}}{(e^{\beta\cdot k}-1)(e^{-\beta\cdot\tilde{k}}-1)}.&#10;\end{eqnarray*}&#10;\end{document}"/>
  <p:tag name="IGUANATEXSIZE" val="20"/>
  <p:tag name="IGUANATEXCURSOR" val="208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8.2039"/>
  <p:tag name="ORIGINALWIDTH" val="2658.418"/>
  <p:tag name="LATEXADDIN" val="\documentclass{revtex4-2}&#10;\usepackage{xcolor}&#10;\usepackage{amsbsy}&#10;\usepackage{amstext}&#10;\usepackage{amssymb}&#10;\thispagestyle{empty}&#10;\begin{document}&#10;\begin{eqnarray*}&#10;\rho_{sr}(x,\mathbf{k})&amp;=&amp;\frac{f^{(0)}_{sr}+f^{(1)}_{sr}}{\sum_{s^{\prime}}(f^{(0)}_{s^{\prime}s^{\prime}}+f^{(1)}_{s^{\prime}s^{\prime}})}=\frac{1}{3}\delta_{sr}+\frac{1}{3f_{BE}}f^{(1)}_{sr}&#10;\end{eqnarray*}&#10;\end{document}"/>
  <p:tag name="IGUANATEXSIZE" val="20"/>
  <p:tag name="IGUANATEXCURSOR" val="358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8.684"/>
  <p:tag name="ORIGINALWIDTH" val="1961.005"/>
  <p:tag name="LATEXADDIN" val="\documentclass{revtex4-2}&#10;\usepackage{xcolor}&#10;\usepackage{amsbsy}&#10;\usepackage{amstext}&#10;\usepackage{amssymb}&#10;\thispagestyle{empty}&#10;\begin{document}&#10;\begin{eqnarray*}&#10;\epsilon^{r}(\mathbf{p})\cdot\epsilon^{r^{\prime}*}(\mathbf{p})&amp;=&amp;-\delta^{rr^{\prime}},\\\sum_{r}\epsilon_{r}^{\mu}(\mathbf{p})\epsilon_{r}^{\nu*}(\mathbf{p})&amp;=&amp;-\left(g^{\mu\nu}-\frac{p^{\mu}p^{\nu}}{p^{2}}\right).&#10;\end{eqnarray*}&#10;\end{document}"/>
  <p:tag name="IGUANATEXSIZE" val="20"/>
  <p:tag name="IGUANATEXCURSOR" val="381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0.6674"/>
  <p:tag name="ORIGINALWIDTH" val="3879.265"/>
  <p:tag name="LATEXADDIN" val="\documentclass{revtex4-2}&#10;\usepackage{xcolor}&#10;\usepackage{amsbsy}&#10;\usepackage{amstext}&#10;\usepackage{amssymb}&#10;\thispagestyle{empty}&#10;\begin{document}&#10;\begin{eqnarray*}&#10;\frac{dN}{d\cos\theta d\phi}&amp;=&amp;\frac{3}{8\pi}[1-\rho^{00}+(3\rho^{00}-1)\cos^{2}\theta\\{\color{teal}}&amp;{\color{teal}}&amp;-\sqrt{2}\mathrm{Re}(\rho^{+0}-\rho^{0-})\sin\theta\cos\phi+\sqrt{2}\mathrm{Im}(\rho^{+0}-\rho^{0-})\sin\theta\sin\phi\\{\color{teal}}&amp;{\color{teal}}&amp;-2\mathrm{Re}\rho^{+-}\sin^{2}\theta\cos(2\phi)-2\mathrm{Im}\rho^{+-}\sin^{2}\theta\sin(2\phi)],&#10;\end{eqnarray*}&#10;\end{document}"/>
  <p:tag name="IGUANATEXSIZE" val="20"/>
  <p:tag name="IGUANATEXCURSOR" val="529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0.6749"/>
  <p:tag name="ORIGINALWIDTH" val="4526.434"/>
  <p:tag name="LATEXADDIN" val="\documentclass{revtex4-2}&#10;\usepackage{xcolor}&#10;\usepackage{amsbsy}&#10;\usepackage{amstext}&#10;\usepackage{amssymb}&#10;\thispagestyle{empty}&#10;\begin{document}&#10;\begin{eqnarray*}&#10;\rho_{00}&amp;=&amp;\rho_{++}=\rho_{--}=\frac{1}{3},\rho_{+-}=0\\&#10;\rho_{+0}^{(B)}&amp;=&amp;\rho_{0-}^{(B)}=-\frac{f_{BE}^{\prime}}{3f_{BE}}\left[\frac{1}{E_{\mathbf{k}}+m}\epsilon_{\mu\lambda\rho\sigma}n^{\lambda}k^{\rho}\epsilon^{\sigma}_-\left(\omega^{\mu\nu}n_{\nu}-\xi^{\mu\nu}\frac{k_{\nu}}{E_{\mathbf{k}}}\right)+\frac{1}{2}\omega^{\mu\nu}\epsilon_{\mu\nu\rho\sigma}n^{\rho}\epsilon^{\sigma}_-\right]&#10;\end{eqnarray*}&#10;\end{document}"/>
  <p:tag name="IGUANATEXSIZE" val="20"/>
  <p:tag name="IGUANATEXCURSOR" val="197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632.171"/>
  <p:tag name="LATEXADDIN" val="\documentclass{revtex4-2}&#10;\usepackage{xcolor}&#10;\usepackage{amsbsy}&#10;\usepackage{amstext}&#10;\usepackage{amssymb}&#10;\thispagestyle{empty}&#10;\definecolor{sblue}{RGB}{68,114,196}&#10;\begin{document}&#10;\textcolor{sblue}{$\sum_{r}f^{(1)}_{rr}=0$}&#10;\end{document}"/>
  <p:tag name="IGUANATEXSIZE" val="20"/>
  <p:tag name="IGUANATEXCURSOR" val="225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7105"/>
  <p:tag name="ORIGINALWIDTH" val="3121.11"/>
  <p:tag name="LATEXADDIN" val="\documentclass{revtex4-2}&#10;\usepackage{xcolor}&#10;\usepackage{amsbsy}&#10;\usepackage{amstext}&#10;\usepackage{amssymb}&#10;\thispagestyle{empty}&#10;\begin{document}&#10;\begin{eqnarray*}&#10;\rho_{sr}(x,\mathbf{k})&amp;=&amp;\frac{1}{3}\delta_{sr}+\frac{1}{3f_{BE}}(f^{(1)}_{sr}+f^{(2)}_{sr})-\frac{1}{9f_{BE}^{2}}f^{(0)}_{sr}\sum_{s^{\prime}}f^{(2)}_{s^{\prime}s^{\prime}}&#10;\end{eqnarray*}&#10;\end{document}"/>
  <p:tag name="IGUANATEXSIZE" val="20"/>
  <p:tag name="IGUANATEXCURSOR" val="291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4.4207"/>
  <p:tag name="ORIGINALWIDTH" val="3372.329"/>
  <p:tag name="LATEXADDIN" val="\documentclass{revtex4-2}&#10;\usepackage{xcolor}&#10;\usepackage{amsbsy}&#10;\usepackage{amstext}&#10;\usepackage{amssymb}&#10;\thispagestyle{empty}&#10;\begin{document}&#10;\begin{eqnarray*}&#10;\rho^{(B)}_{00}(x,\mathbf{k})&amp;=&amp;\frac{1}{3}-\frac{1}{18f_{BE}}f_{BE}^{\prime\prime}\Omega^{(B)2}-\frac{1}{6f_{BE}}f_{BE}^{\prime\prime}(\Omega^{(B)}\cdot\epsilon_{0})^{2}\\&amp;&amp;+\frac{1}{36f_{BE}}\tilde{f}\xi^{\lambda\nu}\xi^{\rho\sigma}[3(\Xi_{00\beta\beta}^{(B)})_{\lambda\nu,\rho\sigma}-\sum_{s}(\Xi_{ss\beta\beta}^{(B)})_{\lambda\nu,\rho\sigma}]&#10;\end{eqnarray*}&#10;\end{document}"/>
  <p:tag name="IGUANATEXSIZE" val="20"/>
  <p:tag name="IGUANATEXCURSOR" val="483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385.827"/>
  <p:tag name="LATEXADDIN" val="\documentclass{revtex4-2}&#10;\usepackage{xcolor}&#10;\usepackage{amsbsy}&#10;\usepackage{amstext}&#10;\usepackage{amssymb}&#10;\thispagestyle{empty}&#10;\begin{document}&#10;\begin{eqnarray*}&#10;\Omega^{(B)}_{\sigma}&amp;=&amp;\frac{1}{E_{\mathbf{k}}+m}\epsilon_{\mu\lambda\rho\sigma}n^{\lambda}k^{\rho}\left(\omega^{\mu\nu}n_{\nu}-\xi^{\mu\nu}\frac{k_{\nu}}{E^{\mathbf{k}}}\right)+\frac{1}{2}\omega^{\mu\nu}\epsilon_{\mu\nu\rho\sigma}n^{\rho},&#10;\end{eqnarray*}&#10;\end{document}"/>
  <p:tag name="IGUANATEXSIZE" val="20"/>
  <p:tag name="IGUANATEXCURSOR" val="399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632.171"/>
  <p:tag name="LATEXADDIN" val="\documentclass{revtex4-2}&#10;\usepackage{xcolor}&#10;\usepackage{amsbsy}&#10;\usepackage{amstext}&#10;\usepackage{amssymb}&#10;\thispagestyle{empty}&#10;\definecolor{sblue}{RGB}{68,114,196}&#10;\begin{document}&#10;\textcolor{sblue}{$\sum_{r}f^{(1)}_{rr}=0$}&#10;\end{document}"/>
  <p:tag name="IGUANATEXSIZE" val="20"/>
  <p:tag name="IGUANATEXCURSOR" val="225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2.538"/>
  <p:tag name="ORIGINALWIDTH" val="3940.758"/>
  <p:tag name="LATEXADDIN" val="\documentclass{revtex4-2}&#10;\usepackage{xcolor}&#10;\usepackage{amsbsy}&#10;\usepackage{amstext}&#10;\usepackage{amssymb}&#10;\thispagestyle{empty}&#10;\begin{document}&#10;\begin{eqnarray*}&#10;\rho^{(C)}_{00}(x,\mathbf{k})&amp;=&amp;\frac{1}{3}-\frac{1}{18f_{BE}}f_{BE}^{\prime\prime}\Omega^{(C)2}-\frac{1}{6f_{BE}}f_{BE}^{\prime\prime}(\Omega^{C}\cdot\epsilon_{0})^{2}+\frac{1}{36f_{BE}}\tilde{f}\\&#10;&amp;&amp;\times\left\{ (\xi^{\lambda\nu}-\omega^{\lambda\nu})(\xi^{\rho\sigma}-\omega^{\rho\sigma})[3(\Xi_{00\beta\beta}^{(C)})_{\lambda\nu,\rho\sigma}-\sum_{s}(\Xi_{ss\beta\beta}^{(C)})_{\lambda\nu,\rho\sigma}]\right.\\&#10;&amp;&amp;+(\xi^{\lambda\nu}-\omega^{\lambda\nu})\Omega^{\rho\sigma}[3(\Xi_{00\beta\Omega}^{(C)})_{\lambda\nu,\rho\sigma}+3(\Xi_{00\beta\Omega}^{(C)})_{\rho\sigma,\lambda\nu}^{*}\\&#10;&amp;&amp;-\sum_{s}(\Xi_{ss\beta\Omega}^{(C)})_{\lambda\nu,\rho\sigma}-\sum_{s}(\Xi_{ss\beta\Omega}^{(C)})_{\rho\sigma,\lambda\nu}^{*}]\\&#10;&amp;&amp;\left.+\Omega^{\lambda\nu}\Omega^{\rho\sigma}[3(\Xi_{00\Omega\Omega}^{(C)})_{\lambda\nu,\rho\sigma}-\sum_{s}(\Xi_{ss\Omega\Omega}^{(C)})_{\lambda\nu,\rho\sigma}]\right\}&#10;\end{eqnarray*}&#10;\end{document}"/>
  <p:tag name="IGUANATEXSIZE" val="18"/>
  <p:tag name="IGUANATEXCURSOR" val="1016"/>
  <p:tag name="TRANSPARENCY" val="True"/>
  <p:tag name="LATEXENGINEID" val="0"/>
  <p:tag name="TEMPFOLDER" val="D:\work\temp\"/>
  <p:tag name="LATEXFORMHEIGHT" val="450.75"/>
  <p:tag name="LATEXFORMWIDTH" val="540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7.919"/>
  <p:tag name="ORIGINALWIDTH" val="3394.076"/>
  <p:tag name="LATEXADDIN" val="\documentclass{revtex4-2}&#10;\usepackage{xcolor}&#10;\usepackage{amsbsy}&#10;\usepackage{amstext}&#10;\usepackage{amssymb}&#10;\thispagestyle{empty}&#10;\begin{document}&#10;\begin{eqnarray*}&#10;\Omega^{(C)}_{\sigma}&amp;=&amp;-\frac{1}{2}\frac{1}{E_{\mathbf{k}}+m}\epsilon_{\mu\lambda\rho\sigma}n^{\lambda}k^{\rho}\left(\omega^{\mu\nu}k_{\nu}\frac{E_{\mathbf{k}}-m}{mE_{\mathbf{k}}}-\xi^{\mu\nu}k_{\nu}\frac{E_{\mathbf{k}}-m}{mE_{\mathbf{k}}}\right.\\&#10;&amp;&amp;\left.-\Omega^{\mu\nu}k_{\nu}\frac{E_{\mathbf{k}}-m}{mE_{\mathbf{k}}}-2\Omega^{\mu\nu}n_{\nu}\right)+\frac{1}{2}\Omega^{\mu\nu}\epsilon_{\mu\nu\rho\sigma}n^{\rho}&#10;\end{eqnarray*}&#10;\end{document}"/>
  <p:tag name="IGUANATEXSIZE" val="20"/>
  <p:tag name="IGUANATEXCURSOR" val="573"/>
  <p:tag name="TRANSPARENCY" val="True"/>
  <p:tag name="LATEXENGINEID" val="0"/>
  <p:tag name="TEMPFOLDER" val="D:\work\temp\"/>
  <p:tag name="LATEXFORMHEIGHT" val="488.25"/>
  <p:tag name="LATEXFORMWIDTH" val="551.2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690.6636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Omega_\sigma^{(B)}=\Omega_\sigma^{(C)},}&#10;\end{eqnarray*}&#10;\end{document}"/>
  <p:tag name="IGUANATEXSIZE" val="20"/>
  <p:tag name="IGUANATEXCURSOR" val="257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0.6749"/>
  <p:tag name="LATEXADDIN" val="\documentclass{revtex4-2}&#10;\usepackage{xcolor}&#10;\usepackage{amsbsy}&#10;\usepackage{amstext}&#10;\usepackage{amssymb}&#10;\thispagestyle{empty}&#10;\definecolor{sblue}{RGB}{68,114,196}&#10;\begin{document}&#10;\begin{eqnarray*}&#10;{\epsilon_{r}^{\mu}=(0,\mathbf{e}_{r})}&#10;\end{eqnarray*}&#10;\end{document}"/>
  <p:tag name="IGUANATEXSIZE" val="20"/>
  <p:tag name="IGUANATEXCURSOR" val="202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.4684"/>
  <p:tag name="ORIGINALWIDTH" val="2053.993"/>
  <p:tag name="LATEXADDIN" val="\documentclass{revtex4-2}&#10;\usepackage{xcolor}&#10;\usepackage{amsbsy}&#10;\usepackage{amstext}&#10;\usepackage{amssymb}&#10;\thispagestyle{empty}&#10;\begin{document}&#10;\begin{eqnarray*}&#10;f_{W,sr}(x,k)&amp;=&amp;\frac{1}{2\pi}\epsilon_{\mu}^{r*}(\mathbf{k})\epsilon_{\nu}^{s}(\mathbf{k})W_+^{\mu\nu}(x,k)&#10;\end{eqnarray*}&#10;\end{document}"/>
  <p:tag name="IGUANATEXSIZE" val="20"/>
  <p:tag name="IGUANATEXCURSOR" val="172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438.32"/>
  <p:tag name="LATEXADDIN" val="\documentclass{revtex4-2}&#10;\usepackage{xcolor}&#10;\usepackage{amsbsy}&#10;\usepackage{amstext}&#10;\usepackage{amssymb}&#10;\thispagestyle{empty}&#10;\begin{document}&#10;\begin{eqnarray*}&#10;\rho_{W,sr}(x,\mathbf{k})&amp;\equiv&amp;\frac{f_{W,sr}(x,k)}{\textrm{Tr }f_{W}(x,k)}.&#10;\end{eqnarray*}&#10;\end{document}"/>
  <p:tag name="IGUANATEXSIZE" val="20"/>
  <p:tag name="IGUANATEXCURSOR" val="212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8.6614"/>
  <p:tag name="ORIGINALWIDTH" val="3384.327"/>
  <p:tag name="LATEXADDIN" val="\documentclass{revtex4-2}&#10;\usepackage{xcolor}&#10;\usepackage{amsbsy}&#10;\usepackage{amstext}&#10;\usepackage{amssymb}&#10;\thispagestyle{empty}&#10;\begin{document}&#10;\begin{eqnarray*}&#10;W_{+}^{\mu\nu}(x,k)&amp;=&amp;\frac{1}{(2\pi)^{2}}\int\frac{d^{3}p_{1}d^{3}p_{2}}{\sqrt{4E_{\mathbf{p}_{1}}E_{\mathbf{p}_{2}}}}\sum_{s,r}\left\langle a_{\mathbf{p}_{1}}^{s\dagger}a_{\mathbf{p}_{2}}^{r}\right\rangle \epsilon^{s\nu*}(\mathbf{p}_{1})\epsilon^{r\mu}(\mathbf{p}_{2})\\&amp;&amp;\times e^{i(p_{1}-p_{2})\cdot x}\delta^{4}\left(k-\frac{p_{1}+p_{2}}{2}\right).\end{eqnarray*}&#10;\end{document}"/>
  <p:tag name="IGUANATEXSIZE" val="20"/>
  <p:tag name="IGUANATEXCURSOR" val="518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466.442"/>
  <p:tag name="LATEXADDIN" val="\documentclass{revtex4-2}&#10;\usepackage{xcolor}&#10;\usepackage{amsbsy}&#10;\usepackage{amstext}&#10;\usepackage{amssymb}&#10;\thispagestyle{empty}&#10;\definecolor{sblue}{RGB}{68,114,196}&#10;\begin{document}&#10;\begin{eqnarray*}&#10;\int d^{3}xf_{sr}(x,\mathbf{k})&amp;=&amp;\int d^{3}x\int dk_{0}2E_{\mathbf{k}}f_{W,sr}(x,k).&#10;\end{eqnarray*}&#10;\end{document}"/>
  <p:tag name="IGUANATEXSIZE" val="20"/>
  <p:tag name="IGUANATEXCURSOR" val="281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3.6333"/>
  <p:tag name="ORIGINALWIDTH" val="3435.321"/>
  <p:tag name="LATEXADDIN" val="\documentclass{revtex4-2}&#10;\usepackage{xcolor}&#10;\usepackage{amsbsy}&#10;\usepackage{amstext}&#10;\usepackage{amssymb}&#10;\thispagestyle{empty}&#10;\begin{document}&#10;\begin{eqnarray*}&#10;\rho_{W,00}^{(B)}(x,\mathbf{k})&amp;=&amp;\frac{1}{3}-\frac{1}{18f_{BE}}f_{BE}^{\prime\prime}\Omega_{W}^{(B)2}-\frac{1}{6f_{BE}}f_{BE}^{\prime\prime}(\Omega_{W}^{(B)}\cdot\epsilon_{0})^{2}\\&#10;&amp;&amp;-\frac{1}{36}f_{BE}^{\prime\prime}(\xi_{\lambda\nu}-\omega_{\lambda\nu})(\xi_{\rho\sigma}-\omega_{\rho\sigma})\Xi_{W}^{\lambda\nu,\rho\sigma}\\&#10;&amp;&amp;+\frac{1}{36f_{BE}}\tilde{f}\xi^{\lambda\nu}\xi^{\rho\sigma}[3(\Xi_{00\beta\beta}^{(B)})_{\lambda\nu,\rho\sigma}-\sum_{s}(\Xi_{ss\beta\beta}^{(B)})_{\lambda\nu,\rho\sigma}]&#10;\end{eqnarray*}&#10;\end{document}"/>
  <p:tag name="IGUANATEXSIZE" val="20"/>
  <p:tag name="IGUANATEXCURSOR" val="540"/>
  <p:tag name="TRANSPARENCY" val="True"/>
  <p:tag name="LATEXENGINEID" val="0"/>
  <p:tag name="TEMPFOLDER" val="E:\work\temp\"/>
  <p:tag name="LATEXFORMHEIGHT" val="438"/>
  <p:tag name="LATEXFORMWIDTH" val="551.2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347.207"/>
  <p:tag name="LATEXADDIN" val="\documentclass{revtex4-2}&#10;\usepackage{xcolor}&#10;\usepackage{amsbsy}&#10;\usepackage{amstext}&#10;\usepackage{amssymb}&#10;\thispagestyle{empty}&#10;\begin{document}&#10;\begin{eqnarray*}&#10;\Omega_{W,\sigma}^{(B)}&amp;=&amp;\frac{1}{m}\epsilon_{\mu\lambda\rho\sigma}n^{\lambda}k^{\rho}\left(\omega^{\mu\nu}n_{\nu}\frac{m}{E_{\mathbf{k}}+m}+\omega^{\mu\nu}\frac{k_{\nu}}{E_{\mathbf{k}}+m}-\xi^{\mu\nu}\frac{k_{\nu}}{E_{\mathbf{k}}}\right)+\frac{1}{2}\omega^{\mu\nu}\epsilon_{\mu\nu\rho\sigma}n^{\rho},&#10;\end{eqnarray*}&#10;\end{document}"/>
  <p:tag name="IGUANATEXSIZE" val="20"/>
  <p:tag name="IGUANATEXCURSOR" val="460"/>
  <p:tag name="TRANSPARENCY" val="True"/>
  <p:tag name="LATEXENGINEID" val="0"/>
  <p:tag name="TEMPFOLDER" val="D:\work\temp\"/>
  <p:tag name="LATEXFORMHEIGHT" val="463.5"/>
  <p:tag name="LATEXFORMWIDTH" val="511.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2.9172"/>
  <p:tag name="ORIGINALWIDTH" val="3650.544"/>
  <p:tag name="LATEXADDIN" val="\documentclass{revtex4-2}&#10;\usepackage{xcolor}&#10;\usepackage{amsbsy}&#10;\usepackage{amstext}&#10;\usepackage{amssymb}&#10;\thispagestyle{empty}&#10;\definecolor{sblue}{RGB}{68,114,196}&#10;\begin{document}&#10;\begin{eqnarray*}&#10;\Xi_{W}^{\lambda\nu,\rho\sigma}&amp;=&amp;3\frac{k^{\nu}k^{\sigma}}{m^{2}}\left[\epsilon^{\lambda*}_0\epsilon^{\rho}_0+\frac{m}{E_{\mathbf{k}}(E_{\mathbf{k}}+m)}\left(\frac{k\cdot\epsilon^{*}_0}{m}\epsilon^{\rho}_0\bar{k}^{\lambda}+\frac{k\cdot\epsilon_{0}}{m}\epsilon^{\lambda*}_0\bar{k}^{\rho}\right)\right.\\&#10;&amp;&amp;\left.+\frac{m^{2}}{E_{\mathbf{k}}^{2}(E_{\mathbf{k}}+m)^{2}}\frac{k\cdot\epsilon^{*}_0}{m}\frac{k\cdot\epsilon_{0}}{m}\bar{k}^{\lambda}\bar{k}^{\rho}\right]+\frac{k^{\nu}k^{\sigma}}{m^{2}}\left(\Delta^{\lambda\rho}+\frac{\bar{k}^{\lambda}\bar{k}^{\rho}}{E_{\mathbf{k}}^{2}}\right).&#10;\end{eqnarray*}&#10;\end{document}"/>
  <p:tag name="IGUANATEXSIZE" val="20"/>
  <p:tag name="IGUANATEXCURSOR" val="620"/>
  <p:tag name="TRANSPARENCY" val="True"/>
  <p:tag name="LATEXENGINEID" val="0"/>
  <p:tag name="TEMPFOLDER" val="D:\work\temp\"/>
  <p:tag name="LATEXFORMHEIGHT" val="489"/>
  <p:tag name="LATEXFORMWIDTH" val="62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8.568"/>
  <p:tag name="ORIGINALWIDTH" val="5374.578"/>
  <p:tag name="LATEXADDIN" val="\documentclass{revtex4-2}&#10;\usepackage{xcolor}&#10;\usepackage{amsbsy}&#10;\usepackage{amstext}&#10;\usepackage{amssymb}&#10;\thispagestyle{empty}&#10;\begin{document}&#10;\begin{eqnarray*}&#10;\rho_{W,00}^{(C)}(x,\mathbf{k})&amp;=&amp;\frac{1}{3}-\frac{1}{18f_{BE}}f_{BE}^{\prime\prime}\Omega_{W}^{(C)2}-\frac{1}{6f_{BE}}f_{BE}^{\prime\prime}(\Omega_{W}^{(C)}\cdot\epsilon_{0})^{2}&#10;-\frac{1}{36}f_{BE}^{\prime\prime}(\xi_{\lambda\nu}-\omega_{\lambda\nu})(\xi_{\rho\sigma}-\omega_{\rho\sigma})\Xi_{W}^{\lambda\nu,\rho\sigma}\\&#10;&amp;&amp;+\frac{1}{36f_{BE}}\tilde{f}\left\{ (\xi^{\lambda\nu}-\omega^{\lambda\nu})(\xi^{\rho\sigma}-\omega^{\rho\sigma})[3(\Xi_{00\beta\beta}^{(C)})_{\lambda\nu,\rho\sigma}-\sum_{s}(\Xi_{ss\beta\beta}^{(C)})_{\lambda\nu,\rho\sigma}]\right.\\&#10;&amp;&amp;+(\xi^{\lambda\nu}-\omega^{\lambda\nu})\Omega^{\rho\sigma}[3(\Xi_{00\beta\Omega}^{(C)})_{\lambda\nu,\rho\sigma}+3(\Xi_{00\beta\Omega}^{(C)})_{\rho\sigma,\lambda\nu}^{*}-\sum_{s}(\Xi_{ss\beta\Omega}^{(C)})_{\lambda\nu,\rho\sigma}-\sum_{s}(\Xi_{ss\beta\Omega}^{(C)})_{\rho\sigma,\lambda\nu}^{*}]\\&#10;&amp;&amp;\left.+\Omega^{\lambda\nu}\Omega^{\rho\sigma}[3(\Xi_{00\Omega\Omega}^{(C)})_{\lambda\nu,\rho\sigma}-\sum_{s}(\Xi_{ss\Omega\Omega}^{(C)})_{\lambda\nu,\rho\sigma}]\right\}&#10;\end{eqnarray*}&#10;\end{document}"/>
  <p:tag name="IGUANATEXSIZE" val="18"/>
  <p:tag name="IGUANATEXCURSOR" val="517"/>
  <p:tag name="TRANSPARENCY" val="True"/>
  <p:tag name="LATEXENGINEID" val="0"/>
  <p:tag name="TEMPFOLDER" val="E:\work\temp\"/>
  <p:tag name="LATEXFORMHEIGHT" val="503.25"/>
  <p:tag name="LATEXFORMWIDTH" val="67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7.919"/>
  <p:tag name="ORIGINALWIDTH" val="3304.087"/>
  <p:tag name="LATEXADDIN" val="\documentclass{revtex4-2}&#10;\usepackage{xcolor}&#10;\usepackage{amsbsy}&#10;\usepackage{amstext}&#10;\usepackage{amssymb}&#10;\thispagestyle{empty}&#10;\begin{document}&#10;\begin{eqnarray*}&#10;\Omega_{W,\sigma}^{(C)}&amp;=&amp;-\frac{1}{2m}\epsilon_{\mu\lambda\rho\sigma}n^{\lambda}k^{\rho}\left(\xi^{\mu\nu}\frac{k_{\nu}}{E_{\mathbf{k}}}-\omega^{\mu\nu}\frac{k_{\nu}}{E_{\mathbf{k}}}-\Omega^{\mu\nu}\frac{k_{\nu}}{E_{\mathbf{k}}}\frac{E_{\mathbf{k}}-m}{E_{\mathbf{k}}+m}\right.\\&#10;&amp;&amp;\left.-\frac{2m}{E_{\mathbf{k}}+m}\Omega^{\mu\nu}n_{\nu}\right)+\frac{1}{2}\Omega^{\mu\nu}\epsilon_{\mu\nu\rho\sigma}n^{\rho}&#10;\end{eqnarray*}&#10;\end{document}"/>
  <p:tag name="IGUANATEXSIZE" val="18"/>
  <p:tag name="IGUANATEXCURSOR" val="498"/>
  <p:tag name="TRANSPARENCY" val="True"/>
  <p:tag name="LATEXENGINEID" val="0"/>
  <p:tag name="TEMPFOLDER" val="E:\work\temp\"/>
  <p:tag name="LATEXFORMHEIGHT" val="451.5"/>
  <p:tag name="LATEXFORMWIDTH" val="547.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481.815"/>
  <p:tag name="LATEXADDIN" val="\documentclass{revtex4-2}&#10;\usepackage{xcolor}&#10;\usepackage{amsbsy}&#10;\usepackage{amstext}&#10;\usepackage{amssymb}&#10;\thispagestyle{empty}&#10;\definecolor{sblue}{RGB}{68,114,196}&#10;\begin{document}&#10;\begin{eqnarray*}&#10;\rho_{sr}(x,\mathbf{k})&amp;\sim&amp;W_{\mu\nu}\epsilon^{\mu*}_{r}(\mathbf{k})\epsilon^{\nu}_{s}(\mathbf{k})&#10;\end{eqnarray*}&#10;\end{document}"/>
  <p:tag name="IGUANATEXSIZE" val="20"/>
  <p:tag name="IGUANATEXCURSOR" val="210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.2122"/>
  <p:tag name="ORIGINALWIDTH" val="1997.75"/>
  <p:tag name="LATEXADDIN" val="\documentclass{revtex4-2}&#10;\usepackage{xcolor}&#10;\usepackage{amsbsy}&#10;\usepackage{amstext}&#10;\usepackage{amssymb}&#10;\thispagestyle{empty}&#10;\definecolor{sblue}{RGB}{68,114,196}&#10;\begin{document}&#10;\begin{eqnarray*}&#10;\epsilon_{r}^{\mu}(\mathbf{p})&amp;=&amp;\left(\frac{\mathbf{p}\cdot\mathbf{e}_{r}}{m},\mathbf{e}_{r}+\frac{\mathbf{p}\cdot\mathbf{e}_{r}}{m(E_{\mathbf{p}}+m)}\mathbf{p}\right)&#10;\end{eqnarray*}&#10;\end{document}"/>
  <p:tag name="IGUANATEXSIZE" val="20"/>
  <p:tag name="IGUANATEXCURSOR" val="370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3049.869"/>
  <p:tag name="LATEXADDIN" val="\documentclass{revtex4-2}&#10;\usepackage{xcolor}&#10;\usepackage{amsbsy}&#10;\usepackage{amstext}&#10;\usepackage{amssymb}&#10;\thispagestyle{empty}&#10;\definecolor{sblue}{RGB}{68,114,196}&#10;\begin{document}&#10;\begin{eqnarray*}&#10;W_{\mu\nu}\epsilon^{\mu*}_{r}(\mathbf{k})\epsilon^{\nu}_{s}(\mathbf{k})&amp;\sim&amp;a\xi_{\mu\nu}\epsilon^{\mu*}_{r}(\mathbf{k})\epsilon^{\nu}_{s}(\mathbf{k})+b\xi_{\mu\lambda}\xi^{\lambda}_{\ \nu}\epsilon^{\mu*}_{r}(\mathbf{k})\epsilon^{\nu}_{s}(\mathbf{k})&#10;\end{eqnarray*}&#10;\end{document}"/>
  <p:tag name="IGUANATEXSIZE" val="20"/>
  <p:tag name="IGUANATEXCURSOR" val="284"/>
  <p:tag name="TRANSPARENCY" val="True"/>
  <p:tag name="LATEXENGINEID" val="0"/>
  <p:tag name="TEMPFOLDER" val="E:\work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339.7076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a_{\bf q}^{s\dagger},a_{\bf p}^{r}}&#10;\end{eqnarray*}&#10;\end{document}"/>
  <p:tag name="IGUANATEXSIZE" val="20"/>
  <p:tag name="IGUANATEXCURSOR" val="254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4.7169"/>
  <p:tag name="LATEXADDIN" val="\documentclass{revtex4-2}&#10;\usepackage{xcolor}&#10;\usepackage{amsbsy}&#10;\usepackage{amstext}&#10;\usepackage{amssymb}&#10;\thispagestyle{empty}&#10;\definecolor{sblue}{RGB}{68,114,196}&#10;\begin{document}&#10;\begin{eqnarray*}&#10;\textcolor{sblue}{\epsilon^{r}(\mathbf{p})}&#10;\end{eqnarray*}&#10;\end{document}"/>
  <p:tag name="IGUANATEXSIZE" val="20"/>
  <p:tag name="IGUANATEXCURSOR" val="245"/>
  <p:tag name="TRANSPARENCY" val="True"/>
  <p:tag name="LATEXENGINEID" val="0"/>
  <p:tag name="TEMPFOLDER" val="D:\work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</TotalTime>
  <Words>1145</Words>
  <Application>Microsoft Office PowerPoint</Application>
  <PresentationFormat>宽屏</PresentationFormat>
  <Paragraphs>270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诗正 杨</dc:creator>
  <cp:lastModifiedBy>诗正 杨</cp:lastModifiedBy>
  <cp:revision>155</cp:revision>
  <dcterms:created xsi:type="dcterms:W3CDTF">2024-12-04T02:18:28Z</dcterms:created>
  <dcterms:modified xsi:type="dcterms:W3CDTF">2024-12-08T06:44:08Z</dcterms:modified>
</cp:coreProperties>
</file>