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8FA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 snapToGrid="0">
      <p:cViewPr>
        <p:scale>
          <a:sx n="48" d="100"/>
          <a:sy n="48" d="100"/>
        </p:scale>
        <p:origin x="2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8642-C992-41F2-BC6E-7DDE1B586A7A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C1A7F-B2F5-47DE-A5EC-F4A7F6A3E1E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858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C1A7F-B2F5-47DE-A5EC-F4A7F6A3E1E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017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40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3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79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195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275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6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11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8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64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47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743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0"/>
                <a:lumOff val="100000"/>
              </a:schemeClr>
            </a:gs>
            <a:gs pos="77000">
              <a:schemeClr val="accent1">
                <a:lumMod val="0"/>
                <a:lumOff val="100000"/>
              </a:schemeClr>
            </a:gs>
            <a:gs pos="78000">
              <a:schemeClr val="accent1">
                <a:lumMod val="1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FACA9-5B3F-456B-9352-127F2134A153}" type="datetimeFigureOut">
              <a:rPr lang="zh-CN" altLang="en-US" smtClean="0"/>
              <a:t>2024/11/29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1AAE3-4052-461B-8731-B031BA21CC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17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tiff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accent1">
                <a:lumMod val="0"/>
                <a:lumOff val="100000"/>
              </a:schemeClr>
            </a:gs>
            <a:gs pos="67000">
              <a:schemeClr val="accent1">
                <a:lumMod val="0"/>
                <a:lumOff val="100000"/>
              </a:schemeClr>
            </a:gs>
            <a:gs pos="72000">
              <a:srgbClr val="4472C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矩形 338">
            <a:extLst>
              <a:ext uri="{FF2B5EF4-FFF2-40B4-BE49-F238E27FC236}">
                <a16:creationId xmlns:a16="http://schemas.microsoft.com/office/drawing/2014/main" id="{63A462C0-55E8-E672-CE5E-4138F1F87732}"/>
              </a:ext>
            </a:extLst>
          </p:cNvPr>
          <p:cNvSpPr/>
          <p:nvPr/>
        </p:nvSpPr>
        <p:spPr>
          <a:xfrm>
            <a:off x="15657848" y="25815977"/>
            <a:ext cx="5204406" cy="4164680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488C5EE-62AF-B484-09F6-FF47EB4D1A7E}"/>
              </a:ext>
            </a:extLst>
          </p:cNvPr>
          <p:cNvSpPr txBox="1"/>
          <p:nvPr/>
        </p:nvSpPr>
        <p:spPr>
          <a:xfrm>
            <a:off x="936000" y="595086"/>
            <a:ext cx="28178976" cy="21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SCEP: a cosmic magnetic monopole search experiment using coincidence </a:t>
            </a:r>
          </a:p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 between quantum sensor and plastic scintillators</a:t>
            </a:r>
            <a:endParaRPr lang="zh-CN" alt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箭头: 五边形 2">
            <a:extLst>
              <a:ext uri="{FF2B5EF4-FFF2-40B4-BE49-F238E27FC236}">
                <a16:creationId xmlns:a16="http://schemas.microsoft.com/office/drawing/2014/main" id="{33E8000B-88DB-69D5-A14A-8ADBA4EBC1D4}"/>
              </a:ext>
            </a:extLst>
          </p:cNvPr>
          <p:cNvSpPr/>
          <p:nvPr/>
        </p:nvSpPr>
        <p:spPr>
          <a:xfrm>
            <a:off x="180000" y="6480000"/>
            <a:ext cx="14400000" cy="180000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Magnetic Monopole: a hypothesis from GUT</a:t>
            </a:r>
            <a:endParaRPr lang="zh-CN" alt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箭头: 五边形 3">
            <a:extLst>
              <a:ext uri="{FF2B5EF4-FFF2-40B4-BE49-F238E27FC236}">
                <a16:creationId xmlns:a16="http://schemas.microsoft.com/office/drawing/2014/main" id="{9551DB28-04F3-8F0F-F39B-5DD2EEB71F14}"/>
              </a:ext>
            </a:extLst>
          </p:cNvPr>
          <p:cNvSpPr/>
          <p:nvPr/>
        </p:nvSpPr>
        <p:spPr>
          <a:xfrm>
            <a:off x="180000" y="13680000"/>
            <a:ext cx="14400000" cy="180000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 Efforts &amp; Challenges</a:t>
            </a:r>
            <a:endParaRPr lang="zh-CN" alt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箭头: 五边形 4">
            <a:extLst>
              <a:ext uri="{FF2B5EF4-FFF2-40B4-BE49-F238E27FC236}">
                <a16:creationId xmlns:a16="http://schemas.microsoft.com/office/drawing/2014/main" id="{F6C1EAF6-0CC3-5723-6664-B5DE20C6046E}"/>
              </a:ext>
            </a:extLst>
          </p:cNvPr>
          <p:cNvSpPr/>
          <p:nvPr/>
        </p:nvSpPr>
        <p:spPr>
          <a:xfrm>
            <a:off x="180000" y="20880000"/>
            <a:ext cx="14400000" cy="180000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Proposal</a:t>
            </a:r>
            <a:endParaRPr lang="zh-CN" alt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FD9CC2B9-29E7-63CB-53B1-4D65D8CF16D6}"/>
              </a:ext>
            </a:extLst>
          </p:cNvPr>
          <p:cNvCxnSpPr/>
          <p:nvPr/>
        </p:nvCxnSpPr>
        <p:spPr>
          <a:xfrm>
            <a:off x="15120000" y="7380000"/>
            <a:ext cx="0" cy="34200000"/>
          </a:xfrm>
          <a:prstGeom prst="line">
            <a:avLst/>
          </a:prstGeom>
          <a:ln w="76200"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>
            <a:extLst>
              <a:ext uri="{FF2B5EF4-FFF2-40B4-BE49-F238E27FC236}">
                <a16:creationId xmlns:a16="http://schemas.microsoft.com/office/drawing/2014/main" id="{16DCD070-BBB2-A4F0-6014-19353F37F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747" y="10835574"/>
            <a:ext cx="7118253" cy="25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0E490C4-1C5F-8937-8981-ACA11C0F8A5E}"/>
              </a:ext>
            </a:extLst>
          </p:cNvPr>
          <p:cNvSpPr txBox="1"/>
          <p:nvPr/>
        </p:nvSpPr>
        <p:spPr>
          <a:xfrm>
            <a:off x="204439" y="8518854"/>
            <a:ext cx="783259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Theoretical motivations of Magnetic monopole</a:t>
            </a:r>
          </a:p>
          <a:p>
            <a:pPr marL="0" indent="-342900">
              <a:buFont typeface="Arial" panose="020B0604020202020204" pitchFamily="34" charset="0"/>
              <a:buAutoNum type="arabicPeriod"/>
            </a:pP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Unsymmetric of Maxwell’s equations</a:t>
            </a:r>
          </a:p>
          <a:p>
            <a:pPr marL="0" indent="-342900">
              <a:buFont typeface="Arial" panose="020B0604020202020204" pitchFamily="34" charset="0"/>
              <a:buAutoNum type="arabicPeriod"/>
            </a:pP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Electron’s quantization</a:t>
            </a:r>
          </a:p>
          <a:p>
            <a:pPr marL="0" indent="-342900">
              <a:buFont typeface="Arial" panose="020B0604020202020204" pitchFamily="34" charset="0"/>
              <a:buAutoNum type="arabicPeriod" startAt="3"/>
            </a:pP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Grand unification theory’s prediction</a:t>
            </a:r>
          </a:p>
          <a:p>
            <a:pPr marL="0" indent="-342900">
              <a:buFont typeface="Arial" panose="020B0604020202020204" pitchFamily="34" charset="0"/>
              <a:buAutoNum type="arabicPeriod" startAt="3"/>
            </a:pPr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Evidence for inflation theory</a:t>
            </a:r>
          </a:p>
          <a:p>
            <a:pPr marL="0" indent="-342900">
              <a:buFont typeface="Arial" panose="020B0604020202020204" pitchFamily="34" charset="0"/>
              <a:buAutoNum type="arabicPeriod" startAt="3"/>
            </a:pPr>
            <a:endParaRPr lang="en-US" altLang="zh-CN" sz="3000" dirty="0">
              <a:solidFill>
                <a:schemeClr val="bg1"/>
              </a:solidFill>
              <a:latin typeface="Times New Roman" panose="02020603050405020304" pitchFamily="18" charset="0"/>
              <a:ea typeface="Cascadia Code SemiBold" panose="020B0609020000020004" pitchFamily="49" charset="0"/>
              <a:cs typeface="Times New Roman" panose="02020603050405020304" pitchFamily="18" charset="0"/>
            </a:endParaRPr>
          </a:p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A massive, exotic particle that might </a:t>
            </a:r>
          </a:p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have been produced during the evolution of </a:t>
            </a:r>
          </a:p>
          <a:p>
            <a:r>
              <a:rPr lang="en-US" altLang="zh-CN" sz="3000" dirty="0">
                <a:solidFill>
                  <a:schemeClr val="bg1"/>
                </a:solidFill>
                <a:latin typeface="Times New Roman" panose="02020603050405020304" pitchFamily="18" charset="0"/>
                <a:ea typeface="Cascadia Code SemiBold" panose="020B0609020000020004" pitchFamily="49" charset="0"/>
                <a:cs typeface="Times New Roman" panose="02020603050405020304" pitchFamily="18" charset="0"/>
              </a:rPr>
              <a:t>the early universe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FCCF5AD-BEAC-9FC2-1A2D-AD367BAEC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9670" y="8453036"/>
            <a:ext cx="2360330" cy="3666069"/>
          </a:xfrm>
          <a:prstGeom prst="rect">
            <a:avLst/>
          </a:prstGeom>
        </p:spPr>
      </p:pic>
      <p:sp>
        <p:nvSpPr>
          <p:cNvPr id="15" name="椭圆 14">
            <a:extLst>
              <a:ext uri="{FF2B5EF4-FFF2-40B4-BE49-F238E27FC236}">
                <a16:creationId xmlns:a16="http://schemas.microsoft.com/office/drawing/2014/main" id="{25152D7D-3DED-8564-7FF0-943765B1109C}"/>
              </a:ext>
            </a:extLst>
          </p:cNvPr>
          <p:cNvSpPr/>
          <p:nvPr/>
        </p:nvSpPr>
        <p:spPr>
          <a:xfrm>
            <a:off x="12571204" y="9011214"/>
            <a:ext cx="1828796" cy="888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265E4346-4A29-1DAC-3C56-F2B260CA84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11" y="22783631"/>
            <a:ext cx="4680000" cy="3254304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3CF58E1-C1EF-4AAB-08E6-C0E2D5C879E1}"/>
              </a:ext>
            </a:extLst>
          </p:cNvPr>
          <p:cNvSpPr txBox="1"/>
          <p:nvPr/>
        </p:nvSpPr>
        <p:spPr>
          <a:xfrm>
            <a:off x="204439" y="22816353"/>
            <a:ext cx="9207539" cy="6494085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Coincidental measurement between plastic </a:t>
            </a:r>
          </a:p>
          <a:p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scintillators and the atomic magnetometers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Concept: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 scintillator: a highly ionization signal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Atomic magnetometer: a pulse like magnetic signal</a:t>
            </a:r>
          </a:p>
          <a:p>
            <a:r>
              <a: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Advantages: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 to scale up by using induction coils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background events thanks to the coincidental measurement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signal feature: a track-like pattern in the induction coils array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14">
            <a:extLst>
              <a:ext uri="{FF2B5EF4-FFF2-40B4-BE49-F238E27FC236}">
                <a16:creationId xmlns:a16="http://schemas.microsoft.com/office/drawing/2014/main" id="{BCCE465B-B70E-F24A-B94F-45A1E3CED1D7}"/>
              </a:ext>
            </a:extLst>
          </p:cNvPr>
          <p:cNvGrpSpPr/>
          <p:nvPr/>
        </p:nvGrpSpPr>
        <p:grpSpPr>
          <a:xfrm>
            <a:off x="9533047" y="26064434"/>
            <a:ext cx="4680000" cy="3240000"/>
            <a:chOff x="332509" y="1268407"/>
            <a:chExt cx="4904313" cy="3916335"/>
          </a:xfrm>
        </p:grpSpPr>
        <p:sp>
          <p:nvSpPr>
            <p:cNvPr id="29" name="Rectangle 15">
              <a:extLst>
                <a:ext uri="{FF2B5EF4-FFF2-40B4-BE49-F238E27FC236}">
                  <a16:creationId xmlns:a16="http://schemas.microsoft.com/office/drawing/2014/main" id="{E30E49DF-0D91-8C8E-476A-6F3BECE36D8D}"/>
                </a:ext>
              </a:extLst>
            </p:cNvPr>
            <p:cNvSpPr/>
            <p:nvPr/>
          </p:nvSpPr>
          <p:spPr>
            <a:xfrm>
              <a:off x="332510" y="1784065"/>
              <a:ext cx="4857008" cy="184068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16">
              <a:extLst>
                <a:ext uri="{FF2B5EF4-FFF2-40B4-BE49-F238E27FC236}">
                  <a16:creationId xmlns:a16="http://schemas.microsoft.com/office/drawing/2014/main" id="{72370E98-6B39-0C49-E63B-D8DE8C9C5132}"/>
                </a:ext>
              </a:extLst>
            </p:cNvPr>
            <p:cNvSpPr/>
            <p:nvPr/>
          </p:nvSpPr>
          <p:spPr>
            <a:xfrm>
              <a:off x="332509" y="4682033"/>
              <a:ext cx="4857009" cy="184068"/>
            </a:xfrm>
            <a:prstGeom prst="rect">
              <a:avLst/>
            </a:prstGeom>
            <a:solidFill>
              <a:srgbClr val="FF000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18">
              <a:extLst>
                <a:ext uri="{FF2B5EF4-FFF2-40B4-BE49-F238E27FC236}">
                  <a16:creationId xmlns:a16="http://schemas.microsoft.com/office/drawing/2014/main" id="{8AE381F0-0CAA-D0C0-829A-F8C8044137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7B49363E-B526-E9E4-EB6B-27BC93760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49B10487-CA66-5960-ABC4-788ECEB9C9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2170727"/>
              <a:ext cx="288000" cy="288000"/>
            </a:xfrm>
            <a:prstGeom prst="ellipse">
              <a:avLst/>
            </a:prstGeom>
            <a:solidFill>
              <a:schemeClr val="tx1">
                <a:alpha val="8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01DAEA4A-8C2F-6190-B675-A9062097A3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2EC7D541-79AA-49ED-14BB-26CA72FB2F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23">
              <a:extLst>
                <a:ext uri="{FF2B5EF4-FFF2-40B4-BE49-F238E27FC236}">
                  <a16:creationId xmlns:a16="http://schemas.microsoft.com/office/drawing/2014/main" id="{369B4F67-8A9F-A333-DA3F-68EF9CA269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24">
              <a:extLst>
                <a:ext uri="{FF2B5EF4-FFF2-40B4-BE49-F238E27FC236}">
                  <a16:creationId xmlns:a16="http://schemas.microsoft.com/office/drawing/2014/main" id="{ABDD4C38-1750-2A90-BD05-B7B57EDED9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2170727"/>
              <a:ext cx="288000" cy="288000"/>
            </a:xfrm>
            <a:prstGeom prst="ellipse">
              <a:avLst/>
            </a:prstGeom>
            <a:solidFill>
              <a:srgbClr val="0000FF">
                <a:alpha val="8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B02E54F1-0A2C-6DC0-E107-61E62CFCA7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26">
              <a:extLst>
                <a:ext uri="{FF2B5EF4-FFF2-40B4-BE49-F238E27FC236}">
                  <a16:creationId xmlns:a16="http://schemas.microsoft.com/office/drawing/2014/main" id="{7F92E664-A10C-811F-D94B-8D0C99DD9FC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2170727"/>
              <a:ext cx="288000" cy="288000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Oval 27">
              <a:extLst>
                <a:ext uri="{FF2B5EF4-FFF2-40B4-BE49-F238E27FC236}">
                  <a16:creationId xmlns:a16="http://schemas.microsoft.com/office/drawing/2014/main" id="{7D157F72-1E0D-DA03-3EFF-3E5269E431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2170727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6121B474-4A6B-16E0-B6BF-2B64CAEDCAE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29">
              <a:extLst>
                <a:ext uri="{FF2B5EF4-FFF2-40B4-BE49-F238E27FC236}">
                  <a16:creationId xmlns:a16="http://schemas.microsoft.com/office/drawing/2014/main" id="{B5110B0D-7CEF-6173-7F4C-810FC56D61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2661321"/>
              <a:ext cx="288000" cy="288000"/>
            </a:xfrm>
            <a:prstGeom prst="ellipse">
              <a:avLst/>
            </a:prstGeom>
            <a:solidFill>
              <a:schemeClr val="tx1">
                <a:alpha val="7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Oval 30">
              <a:extLst>
                <a:ext uri="{FF2B5EF4-FFF2-40B4-BE49-F238E27FC236}">
                  <a16:creationId xmlns:a16="http://schemas.microsoft.com/office/drawing/2014/main" id="{1C4B49F4-0DF7-85DC-F1B7-EEC65BB3D9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31">
              <a:extLst>
                <a:ext uri="{FF2B5EF4-FFF2-40B4-BE49-F238E27FC236}">
                  <a16:creationId xmlns:a16="http://schemas.microsoft.com/office/drawing/2014/main" id="{12745429-B7C6-ECD8-06C8-A6824A5456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Oval 32">
              <a:extLst>
                <a:ext uri="{FF2B5EF4-FFF2-40B4-BE49-F238E27FC236}">
                  <a16:creationId xmlns:a16="http://schemas.microsoft.com/office/drawing/2014/main" id="{CEEE5D83-8A0D-078D-D977-0410BA4CA8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33">
              <a:extLst>
                <a:ext uri="{FF2B5EF4-FFF2-40B4-BE49-F238E27FC236}">
                  <a16:creationId xmlns:a16="http://schemas.microsoft.com/office/drawing/2014/main" id="{619DA78E-E60E-63DD-C3E8-176CB296D7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2661321"/>
              <a:ext cx="288000" cy="288000"/>
            </a:xfrm>
            <a:prstGeom prst="ellipse">
              <a:avLst/>
            </a:prstGeom>
            <a:solidFill>
              <a:srgbClr val="0000FF">
                <a:alpha val="75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34">
              <a:extLst>
                <a:ext uri="{FF2B5EF4-FFF2-40B4-BE49-F238E27FC236}">
                  <a16:creationId xmlns:a16="http://schemas.microsoft.com/office/drawing/2014/main" id="{D9D9F2EB-E93D-0872-EF9F-0AC6DC7DDB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35">
              <a:extLst>
                <a:ext uri="{FF2B5EF4-FFF2-40B4-BE49-F238E27FC236}">
                  <a16:creationId xmlns:a16="http://schemas.microsoft.com/office/drawing/2014/main" id="{060BC6C2-C218-6D78-B3A8-F1E7B9C837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2661321"/>
              <a:ext cx="288000" cy="288000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36">
              <a:extLst>
                <a:ext uri="{FF2B5EF4-FFF2-40B4-BE49-F238E27FC236}">
                  <a16:creationId xmlns:a16="http://schemas.microsoft.com/office/drawing/2014/main" id="{E0E6A037-A4EF-78AC-5EA5-BB23258A65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2661321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38">
              <a:extLst>
                <a:ext uri="{FF2B5EF4-FFF2-40B4-BE49-F238E27FC236}">
                  <a16:creationId xmlns:a16="http://schemas.microsoft.com/office/drawing/2014/main" id="{F3B01D98-B2E9-631D-849B-28105D088B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2661321"/>
              <a:ext cx="288000" cy="288000"/>
            </a:xfrm>
            <a:prstGeom prst="ellipse">
              <a:avLst/>
            </a:prstGeom>
            <a:solidFill>
              <a:srgbClr val="FF0000">
                <a:alpha val="83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39">
              <a:extLst>
                <a:ext uri="{FF2B5EF4-FFF2-40B4-BE49-F238E27FC236}">
                  <a16:creationId xmlns:a16="http://schemas.microsoft.com/office/drawing/2014/main" id="{3DFD5C7D-56B2-0499-27B9-2934684615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40">
              <a:extLst>
                <a:ext uri="{FF2B5EF4-FFF2-40B4-BE49-F238E27FC236}">
                  <a16:creationId xmlns:a16="http://schemas.microsoft.com/office/drawing/2014/main" id="{312F2654-CD37-96D5-322B-44014B6723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3151915"/>
              <a:ext cx="288000" cy="288000"/>
            </a:xfrm>
            <a:prstGeom prst="ellipse">
              <a:avLst/>
            </a:prstGeom>
            <a:solidFill>
              <a:schemeClr val="tx1">
                <a:alpha val="31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41">
              <a:extLst>
                <a:ext uri="{FF2B5EF4-FFF2-40B4-BE49-F238E27FC236}">
                  <a16:creationId xmlns:a16="http://schemas.microsoft.com/office/drawing/2014/main" id="{AC0E5C7B-15F6-2D41-E7EC-EABD9ACBBF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2">
              <a:extLst>
                <a:ext uri="{FF2B5EF4-FFF2-40B4-BE49-F238E27FC236}">
                  <a16:creationId xmlns:a16="http://schemas.microsoft.com/office/drawing/2014/main" id="{136B3BCB-8DF4-E455-061F-24F51DA2B6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Oval 43">
              <a:extLst>
                <a:ext uri="{FF2B5EF4-FFF2-40B4-BE49-F238E27FC236}">
                  <a16:creationId xmlns:a16="http://schemas.microsoft.com/office/drawing/2014/main" id="{7B54DFEC-5E12-9FCD-34AF-CE166CBFB5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3151915"/>
              <a:ext cx="288000" cy="288000"/>
            </a:xfrm>
            <a:prstGeom prst="ellipse">
              <a:avLst/>
            </a:prstGeom>
            <a:solidFill>
              <a:srgbClr val="0000FF">
                <a:alpha val="7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44">
              <a:extLst>
                <a:ext uri="{FF2B5EF4-FFF2-40B4-BE49-F238E27FC236}">
                  <a16:creationId xmlns:a16="http://schemas.microsoft.com/office/drawing/2014/main" id="{96E1802A-A370-A565-D2B0-F734A23786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45">
              <a:extLst>
                <a:ext uri="{FF2B5EF4-FFF2-40B4-BE49-F238E27FC236}">
                  <a16:creationId xmlns:a16="http://schemas.microsoft.com/office/drawing/2014/main" id="{080E2A63-04F7-DE6F-ACF6-93E26B0F19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3151915"/>
              <a:ext cx="288000" cy="288000"/>
            </a:xfrm>
            <a:prstGeom prst="ellipse">
              <a:avLst/>
            </a:prstGeom>
            <a:solidFill>
              <a:srgbClr val="FF0000">
                <a:alpha val="43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Oval 46">
              <a:extLst>
                <a:ext uri="{FF2B5EF4-FFF2-40B4-BE49-F238E27FC236}">
                  <a16:creationId xmlns:a16="http://schemas.microsoft.com/office/drawing/2014/main" id="{08C3827F-7133-1D83-99AC-9A1425342D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Oval 47">
              <a:extLst>
                <a:ext uri="{FF2B5EF4-FFF2-40B4-BE49-F238E27FC236}">
                  <a16:creationId xmlns:a16="http://schemas.microsoft.com/office/drawing/2014/main" id="{BBA8D709-9E73-4F06-63CA-801A349942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3151915"/>
              <a:ext cx="288000" cy="288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48">
              <a:extLst>
                <a:ext uri="{FF2B5EF4-FFF2-40B4-BE49-F238E27FC236}">
                  <a16:creationId xmlns:a16="http://schemas.microsoft.com/office/drawing/2014/main" id="{84C9F885-3AF4-B2E1-F317-21C86567EB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3151915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Oval 49">
              <a:extLst>
                <a:ext uri="{FF2B5EF4-FFF2-40B4-BE49-F238E27FC236}">
                  <a16:creationId xmlns:a16="http://schemas.microsoft.com/office/drawing/2014/main" id="{B107C1EE-5629-BB0E-B136-F76446E57D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41E131AD-0B51-2257-39F9-0A985AFB49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3642509"/>
              <a:ext cx="288000" cy="288000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Oval 51">
              <a:extLst>
                <a:ext uri="{FF2B5EF4-FFF2-40B4-BE49-F238E27FC236}">
                  <a16:creationId xmlns:a16="http://schemas.microsoft.com/office/drawing/2014/main" id="{6D903275-84BA-19EA-B91A-0EFB30011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Oval 52">
              <a:extLst>
                <a:ext uri="{FF2B5EF4-FFF2-40B4-BE49-F238E27FC236}">
                  <a16:creationId xmlns:a16="http://schemas.microsoft.com/office/drawing/2014/main" id="{25A10806-BF7B-D2E1-FF11-F6E76771E8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3642509"/>
              <a:ext cx="288000" cy="288000"/>
            </a:xfrm>
            <a:prstGeom prst="ellipse">
              <a:avLst/>
            </a:prstGeom>
            <a:solidFill>
              <a:srgbClr val="0000FF">
                <a:alpha val="6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Oval 53">
              <a:extLst>
                <a:ext uri="{FF2B5EF4-FFF2-40B4-BE49-F238E27FC236}">
                  <a16:creationId xmlns:a16="http://schemas.microsoft.com/office/drawing/2014/main" id="{78A35D31-DEC5-995F-1B87-4B03D7581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Oval 54">
              <a:extLst>
                <a:ext uri="{FF2B5EF4-FFF2-40B4-BE49-F238E27FC236}">
                  <a16:creationId xmlns:a16="http://schemas.microsoft.com/office/drawing/2014/main" id="{3DEDDDD8-41EF-08E8-5589-32E945321D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Oval 55">
              <a:extLst>
                <a:ext uri="{FF2B5EF4-FFF2-40B4-BE49-F238E27FC236}">
                  <a16:creationId xmlns:a16="http://schemas.microsoft.com/office/drawing/2014/main" id="{6A1C4E1D-676B-1A00-D682-847C67E808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3642509"/>
              <a:ext cx="288000" cy="28800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Oval 56">
              <a:extLst>
                <a:ext uri="{FF2B5EF4-FFF2-40B4-BE49-F238E27FC236}">
                  <a16:creationId xmlns:a16="http://schemas.microsoft.com/office/drawing/2014/main" id="{BAB627AE-7697-660C-7648-88365CDC8C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3642509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57">
              <a:extLst>
                <a:ext uri="{FF2B5EF4-FFF2-40B4-BE49-F238E27FC236}">
                  <a16:creationId xmlns:a16="http://schemas.microsoft.com/office/drawing/2014/main" id="{2CFA8D16-CE66-4AC3-1F28-E8F01C6766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3642509"/>
              <a:ext cx="288000" cy="288000"/>
            </a:xfrm>
            <a:prstGeom prst="ellipse">
              <a:avLst/>
            </a:prstGeom>
            <a:solidFill>
              <a:srgbClr val="FF0000">
                <a:alpha val="56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58">
              <a:extLst>
                <a:ext uri="{FF2B5EF4-FFF2-40B4-BE49-F238E27FC236}">
                  <a16:creationId xmlns:a16="http://schemas.microsoft.com/office/drawing/2014/main" id="{443349A9-77E0-1EC4-415C-3530DA04FE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4" y="3642510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59">
              <a:extLst>
                <a:ext uri="{FF2B5EF4-FFF2-40B4-BE49-F238E27FC236}">
                  <a16:creationId xmlns:a16="http://schemas.microsoft.com/office/drawing/2014/main" id="{A5B69208-21C6-636F-9D61-503A9762E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189" y="4133103"/>
              <a:ext cx="288000" cy="288000"/>
            </a:xfrm>
            <a:prstGeom prst="ellipse">
              <a:avLst/>
            </a:prstGeom>
            <a:solidFill>
              <a:schemeClr val="tx1">
                <a:alpha val="90000"/>
              </a:scheme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60">
              <a:extLst>
                <a:ext uri="{FF2B5EF4-FFF2-40B4-BE49-F238E27FC236}">
                  <a16:creationId xmlns:a16="http://schemas.microsoft.com/office/drawing/2014/main" id="{C1BF3A31-F5FC-F2BF-AC30-0B12BE925B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9533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Oval 61">
              <a:extLst>
                <a:ext uri="{FF2B5EF4-FFF2-40B4-BE49-F238E27FC236}">
                  <a16:creationId xmlns:a16="http://schemas.microsoft.com/office/drawing/2014/main" id="{D48E9942-FBC5-6597-C3EC-A171A5DA40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53877" y="4133103"/>
              <a:ext cx="288000" cy="288000"/>
            </a:xfrm>
            <a:prstGeom prst="ellipse">
              <a:avLst/>
            </a:prstGeom>
            <a:solidFill>
              <a:srgbClr val="0000FF">
                <a:alpha val="30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Oval 62">
              <a:extLst>
                <a:ext uri="{FF2B5EF4-FFF2-40B4-BE49-F238E27FC236}">
                  <a16:creationId xmlns:a16="http://schemas.microsoft.com/office/drawing/2014/main" id="{772C17AC-D4C6-EA11-4E1E-59D60DA782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48221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63">
              <a:extLst>
                <a:ext uri="{FF2B5EF4-FFF2-40B4-BE49-F238E27FC236}">
                  <a16:creationId xmlns:a16="http://schemas.microsoft.com/office/drawing/2014/main" id="{4F4B1804-B9BB-D8ED-DD28-C11E7EED2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2565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64">
              <a:extLst>
                <a:ext uri="{FF2B5EF4-FFF2-40B4-BE49-F238E27FC236}">
                  <a16:creationId xmlns:a16="http://schemas.microsoft.com/office/drawing/2014/main" id="{CB5A43BE-8D61-F964-E473-A06B334DE6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836909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7" name="Oval 65">
              <a:extLst>
                <a:ext uri="{FF2B5EF4-FFF2-40B4-BE49-F238E27FC236}">
                  <a16:creationId xmlns:a16="http://schemas.microsoft.com/office/drawing/2014/main" id="{C58E3DB8-3784-3D4D-34DB-C1923B97826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1253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Oval 66">
              <a:extLst>
                <a:ext uri="{FF2B5EF4-FFF2-40B4-BE49-F238E27FC236}">
                  <a16:creationId xmlns:a16="http://schemas.microsoft.com/office/drawing/2014/main" id="{28C47921-A8A0-34D2-E5F7-AC687113C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25597" y="4133103"/>
              <a:ext cx="288000" cy="288000"/>
            </a:xfrm>
            <a:prstGeom prst="ellipse">
              <a:avLst/>
            </a:prstGeom>
            <a:solidFill>
              <a:srgbClr val="FF0000">
                <a:alpha val="81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Oval 67">
              <a:extLst>
                <a:ext uri="{FF2B5EF4-FFF2-40B4-BE49-F238E27FC236}">
                  <a16:creationId xmlns:a16="http://schemas.microsoft.com/office/drawing/2014/main" id="{F7BF1B61-0004-4C4E-FCCC-D02B808B88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19941" y="4133103"/>
              <a:ext cx="288000" cy="288000"/>
            </a:xfrm>
            <a:prstGeom prst="ellipse">
              <a:avLst/>
            </a:prstGeom>
            <a:noFill/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68">
              <a:extLst>
                <a:ext uri="{FF2B5EF4-FFF2-40B4-BE49-F238E27FC236}">
                  <a16:creationId xmlns:a16="http://schemas.microsoft.com/office/drawing/2014/main" id="{52542801-449D-EFE9-1ED6-376C15D990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14285" y="4133103"/>
              <a:ext cx="288000" cy="288000"/>
            </a:xfrm>
            <a:prstGeom prst="ellipse">
              <a:avLst/>
            </a:prstGeom>
            <a:solidFill>
              <a:srgbClr val="FF0000">
                <a:alpha val="69000"/>
              </a:srgbClr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69">
              <a:extLst>
                <a:ext uri="{FF2B5EF4-FFF2-40B4-BE49-F238E27FC236}">
                  <a16:creationId xmlns:a16="http://schemas.microsoft.com/office/drawing/2014/main" id="{F25246CF-46E9-34DE-AA9C-E18E31816FE0}"/>
                </a:ext>
              </a:extLst>
            </p:cNvPr>
            <p:cNvSpPr txBox="1"/>
            <p:nvPr/>
          </p:nvSpPr>
          <p:spPr>
            <a:xfrm>
              <a:off x="3299753" y="1268407"/>
              <a:ext cx="691392" cy="36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0000FF"/>
                  </a:solidFill>
                  <a:latin typeface="Times" pitchFamily="2" charset="0"/>
                </a:rPr>
                <a:t>MMs</a:t>
              </a:r>
            </a:p>
          </p:txBody>
        </p:sp>
        <p:grpSp>
          <p:nvGrpSpPr>
            <p:cNvPr id="82" name="Group 70">
              <a:extLst>
                <a:ext uri="{FF2B5EF4-FFF2-40B4-BE49-F238E27FC236}">
                  <a16:creationId xmlns:a16="http://schemas.microsoft.com/office/drawing/2014/main" id="{46E3F45D-6A92-0E34-5B42-28D5779FCB4B}"/>
                </a:ext>
              </a:extLst>
            </p:cNvPr>
            <p:cNvGrpSpPr/>
            <p:nvPr/>
          </p:nvGrpSpPr>
          <p:grpSpPr>
            <a:xfrm>
              <a:off x="1196216" y="4693092"/>
              <a:ext cx="86244" cy="239900"/>
              <a:chOff x="2099114" y="4781193"/>
              <a:chExt cx="315094" cy="433708"/>
            </a:xfrm>
          </p:grpSpPr>
          <p:cxnSp>
            <p:nvCxnSpPr>
              <p:cNvPr id="121" name="Straight Connector 109">
                <a:extLst>
                  <a:ext uri="{FF2B5EF4-FFF2-40B4-BE49-F238E27FC236}">
                    <a16:creationId xmlns:a16="http://schemas.microsoft.com/office/drawing/2014/main" id="{4BC4DAAC-FE0C-98C3-E20C-2F81AEC812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10">
                <a:extLst>
                  <a:ext uri="{FF2B5EF4-FFF2-40B4-BE49-F238E27FC236}">
                    <a16:creationId xmlns:a16="http://schemas.microsoft.com/office/drawing/2014/main" id="{F89056DE-565E-8EFA-04C1-1523610FEE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11">
                <a:extLst>
                  <a:ext uri="{FF2B5EF4-FFF2-40B4-BE49-F238E27FC236}">
                    <a16:creationId xmlns:a16="http://schemas.microsoft.com/office/drawing/2014/main" id="{A55803D2-1FEF-CD1B-2081-ADDA7C0ADB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12">
                <a:extLst>
                  <a:ext uri="{FF2B5EF4-FFF2-40B4-BE49-F238E27FC236}">
                    <a16:creationId xmlns:a16="http://schemas.microsoft.com/office/drawing/2014/main" id="{ABB4021F-06A7-58E3-BEAD-BDB397051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13">
                <a:extLst>
                  <a:ext uri="{FF2B5EF4-FFF2-40B4-BE49-F238E27FC236}">
                    <a16:creationId xmlns:a16="http://schemas.microsoft.com/office/drawing/2014/main" id="{1B169687-31AB-743F-4BDC-3FEA44646A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14">
                <a:extLst>
                  <a:ext uri="{FF2B5EF4-FFF2-40B4-BE49-F238E27FC236}">
                    <a16:creationId xmlns:a16="http://schemas.microsoft.com/office/drawing/2014/main" id="{CF50F416-EFE8-293D-4EA4-6872D5B8AB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15">
                <a:extLst>
                  <a:ext uri="{FF2B5EF4-FFF2-40B4-BE49-F238E27FC236}">
                    <a16:creationId xmlns:a16="http://schemas.microsoft.com/office/drawing/2014/main" id="{703102CE-CDB8-BD7E-DCB3-F66789D7EA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16">
                <a:extLst>
                  <a:ext uri="{FF2B5EF4-FFF2-40B4-BE49-F238E27FC236}">
                    <a16:creationId xmlns:a16="http://schemas.microsoft.com/office/drawing/2014/main" id="{7A252A08-095E-CCEE-9C58-AE4AFA998F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17">
                <a:extLst>
                  <a:ext uri="{FF2B5EF4-FFF2-40B4-BE49-F238E27FC236}">
                    <a16:creationId xmlns:a16="http://schemas.microsoft.com/office/drawing/2014/main" id="{0E0AC778-7F5C-72EC-7196-AF2005ED56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18">
                <a:extLst>
                  <a:ext uri="{FF2B5EF4-FFF2-40B4-BE49-F238E27FC236}">
                    <a16:creationId xmlns:a16="http://schemas.microsoft.com/office/drawing/2014/main" id="{CFFDA1EC-044D-D307-E766-760EB04ECA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71">
              <a:extLst>
                <a:ext uri="{FF2B5EF4-FFF2-40B4-BE49-F238E27FC236}">
                  <a16:creationId xmlns:a16="http://schemas.microsoft.com/office/drawing/2014/main" id="{20689C84-931B-0DEA-8DD9-6FA21E0816AE}"/>
                </a:ext>
              </a:extLst>
            </p:cNvPr>
            <p:cNvGrpSpPr/>
            <p:nvPr/>
          </p:nvGrpSpPr>
          <p:grpSpPr>
            <a:xfrm>
              <a:off x="3969597" y="1761546"/>
              <a:ext cx="86244" cy="239900"/>
              <a:chOff x="2099114" y="4781193"/>
              <a:chExt cx="315094" cy="433708"/>
            </a:xfrm>
          </p:grpSpPr>
          <p:cxnSp>
            <p:nvCxnSpPr>
              <p:cNvPr id="111" name="Straight Connector 99">
                <a:extLst>
                  <a:ext uri="{FF2B5EF4-FFF2-40B4-BE49-F238E27FC236}">
                    <a16:creationId xmlns:a16="http://schemas.microsoft.com/office/drawing/2014/main" id="{E1138D46-FFE9-7237-602A-9FF2581FAC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00">
                <a:extLst>
                  <a:ext uri="{FF2B5EF4-FFF2-40B4-BE49-F238E27FC236}">
                    <a16:creationId xmlns:a16="http://schemas.microsoft.com/office/drawing/2014/main" id="{858B28F1-A9E1-86B5-E037-C5BAF31DEA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01">
                <a:extLst>
                  <a:ext uri="{FF2B5EF4-FFF2-40B4-BE49-F238E27FC236}">
                    <a16:creationId xmlns:a16="http://schemas.microsoft.com/office/drawing/2014/main" id="{6546E4F8-D38E-6AB0-65E1-A64D784F8E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02">
                <a:extLst>
                  <a:ext uri="{FF2B5EF4-FFF2-40B4-BE49-F238E27FC236}">
                    <a16:creationId xmlns:a16="http://schemas.microsoft.com/office/drawing/2014/main" id="{8BB9737D-D481-CEF5-2E63-42107C8A32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03">
                <a:extLst>
                  <a:ext uri="{FF2B5EF4-FFF2-40B4-BE49-F238E27FC236}">
                    <a16:creationId xmlns:a16="http://schemas.microsoft.com/office/drawing/2014/main" id="{6060F89C-7879-FC37-173A-002503DE3A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04">
                <a:extLst>
                  <a:ext uri="{FF2B5EF4-FFF2-40B4-BE49-F238E27FC236}">
                    <a16:creationId xmlns:a16="http://schemas.microsoft.com/office/drawing/2014/main" id="{EC803816-7020-568A-AD63-83A27E4C44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05">
                <a:extLst>
                  <a:ext uri="{FF2B5EF4-FFF2-40B4-BE49-F238E27FC236}">
                    <a16:creationId xmlns:a16="http://schemas.microsoft.com/office/drawing/2014/main" id="{E4E696EF-D068-92D4-EF00-6D5C8E556D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06">
                <a:extLst>
                  <a:ext uri="{FF2B5EF4-FFF2-40B4-BE49-F238E27FC236}">
                    <a16:creationId xmlns:a16="http://schemas.microsoft.com/office/drawing/2014/main" id="{CD0341DD-8A75-662F-9E02-C7B0220EEE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07">
                <a:extLst>
                  <a:ext uri="{FF2B5EF4-FFF2-40B4-BE49-F238E27FC236}">
                    <a16:creationId xmlns:a16="http://schemas.microsoft.com/office/drawing/2014/main" id="{3ED8D4DF-F371-0DDD-A97A-DE2C24D33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08">
                <a:extLst>
                  <a:ext uri="{FF2B5EF4-FFF2-40B4-BE49-F238E27FC236}">
                    <a16:creationId xmlns:a16="http://schemas.microsoft.com/office/drawing/2014/main" id="{59D3CF18-3B80-39CF-2D77-31E8E23304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4" name="Straight Arrow Connector 72">
              <a:extLst>
                <a:ext uri="{FF2B5EF4-FFF2-40B4-BE49-F238E27FC236}">
                  <a16:creationId xmlns:a16="http://schemas.microsoft.com/office/drawing/2014/main" id="{A3293BF7-AB67-7E42-B662-6A9E41E57B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5947" y="1566673"/>
              <a:ext cx="1211623" cy="350984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73">
              <a:extLst>
                <a:ext uri="{FF2B5EF4-FFF2-40B4-BE49-F238E27FC236}">
                  <a16:creationId xmlns:a16="http://schemas.microsoft.com/office/drawing/2014/main" id="{5D67B765-9A56-8DC7-0E39-5159EAA0E84D}"/>
                </a:ext>
              </a:extLst>
            </p:cNvPr>
            <p:cNvSpPr txBox="1"/>
            <p:nvPr/>
          </p:nvSpPr>
          <p:spPr>
            <a:xfrm>
              <a:off x="797091" y="1273822"/>
              <a:ext cx="615782" cy="36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latin typeface="Times" pitchFamily="2" charset="0"/>
                </a:rPr>
                <a:t>SMs</a:t>
              </a:r>
            </a:p>
          </p:txBody>
        </p:sp>
        <p:grpSp>
          <p:nvGrpSpPr>
            <p:cNvPr id="86" name="Group 74">
              <a:extLst>
                <a:ext uri="{FF2B5EF4-FFF2-40B4-BE49-F238E27FC236}">
                  <a16:creationId xmlns:a16="http://schemas.microsoft.com/office/drawing/2014/main" id="{7942E614-FC54-6708-B543-0D3AA038EB8C}"/>
                </a:ext>
              </a:extLst>
            </p:cNvPr>
            <p:cNvGrpSpPr/>
            <p:nvPr/>
          </p:nvGrpSpPr>
          <p:grpSpPr>
            <a:xfrm>
              <a:off x="491421" y="4665832"/>
              <a:ext cx="86244" cy="239900"/>
              <a:chOff x="2099114" y="4781193"/>
              <a:chExt cx="315094" cy="433708"/>
            </a:xfrm>
          </p:grpSpPr>
          <p:cxnSp>
            <p:nvCxnSpPr>
              <p:cNvPr id="101" name="Straight Connector 89">
                <a:extLst>
                  <a:ext uri="{FF2B5EF4-FFF2-40B4-BE49-F238E27FC236}">
                    <a16:creationId xmlns:a16="http://schemas.microsoft.com/office/drawing/2014/main" id="{1C81264E-0DE1-8204-B54F-2593489BB3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90">
                <a:extLst>
                  <a:ext uri="{FF2B5EF4-FFF2-40B4-BE49-F238E27FC236}">
                    <a16:creationId xmlns:a16="http://schemas.microsoft.com/office/drawing/2014/main" id="{7FC9FC6B-81CC-5723-E1BB-6177676778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91">
                <a:extLst>
                  <a:ext uri="{FF2B5EF4-FFF2-40B4-BE49-F238E27FC236}">
                    <a16:creationId xmlns:a16="http://schemas.microsoft.com/office/drawing/2014/main" id="{19D4F926-2C7A-5AB2-2B3E-355322771B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92">
                <a:extLst>
                  <a:ext uri="{FF2B5EF4-FFF2-40B4-BE49-F238E27FC236}">
                    <a16:creationId xmlns:a16="http://schemas.microsoft.com/office/drawing/2014/main" id="{073655C9-049B-581B-EC39-BF57684955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93">
                <a:extLst>
                  <a:ext uri="{FF2B5EF4-FFF2-40B4-BE49-F238E27FC236}">
                    <a16:creationId xmlns:a16="http://schemas.microsoft.com/office/drawing/2014/main" id="{8B041B3C-2CB4-1D89-9FB7-47019537DB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94">
                <a:extLst>
                  <a:ext uri="{FF2B5EF4-FFF2-40B4-BE49-F238E27FC236}">
                    <a16:creationId xmlns:a16="http://schemas.microsoft.com/office/drawing/2014/main" id="{87453AAE-8BAA-AC82-07D5-AA8D8BCBBA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95">
                <a:extLst>
                  <a:ext uri="{FF2B5EF4-FFF2-40B4-BE49-F238E27FC236}">
                    <a16:creationId xmlns:a16="http://schemas.microsoft.com/office/drawing/2014/main" id="{F5A9A8BC-2D60-AEF1-8E26-AA32A58145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96">
                <a:extLst>
                  <a:ext uri="{FF2B5EF4-FFF2-40B4-BE49-F238E27FC236}">
                    <a16:creationId xmlns:a16="http://schemas.microsoft.com/office/drawing/2014/main" id="{99A86907-2E16-9926-5121-B8F6990D19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97">
                <a:extLst>
                  <a:ext uri="{FF2B5EF4-FFF2-40B4-BE49-F238E27FC236}">
                    <a16:creationId xmlns:a16="http://schemas.microsoft.com/office/drawing/2014/main" id="{0BCC2443-137A-434B-F375-18826A9D1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98">
                <a:extLst>
                  <a:ext uri="{FF2B5EF4-FFF2-40B4-BE49-F238E27FC236}">
                    <a16:creationId xmlns:a16="http://schemas.microsoft.com/office/drawing/2014/main" id="{5EAD3E9C-60B6-0131-C799-397E35A9A3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 75">
              <a:extLst>
                <a:ext uri="{FF2B5EF4-FFF2-40B4-BE49-F238E27FC236}">
                  <a16:creationId xmlns:a16="http://schemas.microsoft.com/office/drawing/2014/main" id="{5225D61C-03C1-DAEF-9C16-1B0AA33A3EC6}"/>
                </a:ext>
              </a:extLst>
            </p:cNvPr>
            <p:cNvGrpSpPr/>
            <p:nvPr/>
          </p:nvGrpSpPr>
          <p:grpSpPr>
            <a:xfrm>
              <a:off x="1490397" y="1749088"/>
              <a:ext cx="86244" cy="239900"/>
              <a:chOff x="2099114" y="4781193"/>
              <a:chExt cx="315094" cy="433708"/>
            </a:xfrm>
          </p:grpSpPr>
          <p:cxnSp>
            <p:nvCxnSpPr>
              <p:cNvPr id="91" name="Straight Connector 79">
                <a:extLst>
                  <a:ext uri="{FF2B5EF4-FFF2-40B4-BE49-F238E27FC236}">
                    <a16:creationId xmlns:a16="http://schemas.microsoft.com/office/drawing/2014/main" id="{F7CA07D2-0A29-8C1C-A310-DF44BDAACE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15656" y="4781193"/>
                <a:ext cx="59931" cy="16091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80">
                <a:extLst>
                  <a:ext uri="{FF2B5EF4-FFF2-40B4-BE49-F238E27FC236}">
                    <a16:creationId xmlns:a16="http://schemas.microsoft.com/office/drawing/2014/main" id="{CC23055B-5FBA-0461-6512-B9FC3DC641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87773" y="4834663"/>
                <a:ext cx="79719" cy="14605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81">
                <a:extLst>
                  <a:ext uri="{FF2B5EF4-FFF2-40B4-BE49-F238E27FC236}">
                    <a16:creationId xmlns:a16="http://schemas.microsoft.com/office/drawing/2014/main" id="{5F7B76A9-8310-7B2A-827E-23C39106DD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5621" y="4874970"/>
                <a:ext cx="0" cy="1591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82">
                <a:extLst>
                  <a:ext uri="{FF2B5EF4-FFF2-40B4-BE49-F238E27FC236}">
                    <a16:creationId xmlns:a16="http://schemas.microsoft.com/office/drawing/2014/main" id="{BEF12310-3020-70B4-5F30-78D4D803B4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75587" y="4890845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83">
                <a:extLst>
                  <a:ext uri="{FF2B5EF4-FFF2-40B4-BE49-F238E27FC236}">
                    <a16:creationId xmlns:a16="http://schemas.microsoft.com/office/drawing/2014/main" id="{2BA950CB-984F-3E91-ECC1-59EAF6332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2163" y="4975524"/>
                <a:ext cx="52045" cy="1433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84">
                <a:extLst>
                  <a:ext uri="{FF2B5EF4-FFF2-40B4-BE49-F238E27FC236}">
                    <a16:creationId xmlns:a16="http://schemas.microsoft.com/office/drawing/2014/main" id="{438A0F15-BBD1-C545-51F7-E3464493E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92772" y="5017815"/>
                <a:ext cx="15602" cy="1478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85">
                <a:extLst>
                  <a:ext uri="{FF2B5EF4-FFF2-40B4-BE49-F238E27FC236}">
                    <a16:creationId xmlns:a16="http://schemas.microsoft.com/office/drawing/2014/main" id="{DC38474A-8835-23B2-DC4A-9D2A94191A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188731" y="4996706"/>
                <a:ext cx="49793" cy="13996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86">
                <a:extLst>
                  <a:ext uri="{FF2B5EF4-FFF2-40B4-BE49-F238E27FC236}">
                    <a16:creationId xmlns:a16="http://schemas.microsoft.com/office/drawing/2014/main" id="{4D87DA44-D4EF-08C1-389D-D15CBE6680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099114" y="4932862"/>
                <a:ext cx="110427" cy="1123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87">
                <a:extLst>
                  <a:ext uri="{FF2B5EF4-FFF2-40B4-BE49-F238E27FC236}">
                    <a16:creationId xmlns:a16="http://schemas.microsoft.com/office/drawing/2014/main" id="{9565F08E-A71E-0E9A-C392-85BF3FE32F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0656" y="5011644"/>
                <a:ext cx="20951" cy="15397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88">
                <a:extLst>
                  <a:ext uri="{FF2B5EF4-FFF2-40B4-BE49-F238E27FC236}">
                    <a16:creationId xmlns:a16="http://schemas.microsoft.com/office/drawing/2014/main" id="{2F8F7C33-45D8-8660-7E66-5DBE4FED09E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342565" y="5066689"/>
                <a:ext cx="44414" cy="14821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8" name="Straight Arrow Connector 76">
              <a:extLst>
                <a:ext uri="{FF2B5EF4-FFF2-40B4-BE49-F238E27FC236}">
                  <a16:creationId xmlns:a16="http://schemas.microsoft.com/office/drawing/2014/main" id="{CE1EFA70-2A65-40A7-DBE6-B9969897E4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01883" y="2603611"/>
              <a:ext cx="1695061" cy="2407961"/>
            </a:xfrm>
            <a:prstGeom prst="straightConnector1">
              <a:avLst/>
            </a:prstGeom>
            <a:ln w="3175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77">
              <a:extLst>
                <a:ext uri="{FF2B5EF4-FFF2-40B4-BE49-F238E27FC236}">
                  <a16:creationId xmlns:a16="http://schemas.microsoft.com/office/drawing/2014/main" id="{33F367DA-B6C2-4A0B-10A5-C4CBD679D8CC}"/>
                </a:ext>
              </a:extLst>
            </p:cNvPr>
            <p:cNvSpPr txBox="1"/>
            <p:nvPr/>
          </p:nvSpPr>
          <p:spPr>
            <a:xfrm>
              <a:off x="3687346" y="2221922"/>
              <a:ext cx="1549476" cy="3610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600" dirty="0">
                  <a:solidFill>
                    <a:srgbClr val="FF0000"/>
                  </a:solidFill>
                  <a:latin typeface="Times" pitchFamily="2" charset="0"/>
                </a:rPr>
                <a:t>Thermal</a:t>
              </a:r>
              <a:r>
                <a:rPr lang="zh-CN" altLang="en-US" sz="1600" dirty="0">
                  <a:solidFill>
                    <a:srgbClr val="FF0000"/>
                  </a:solidFill>
                  <a:latin typeface="Times" pitchFamily="2" charset="0"/>
                </a:rPr>
                <a:t> </a:t>
              </a:r>
              <a:r>
                <a:rPr lang="en-US" altLang="zh-CN" sz="1600" dirty="0">
                  <a:solidFill>
                    <a:srgbClr val="FF0000"/>
                  </a:solidFill>
                  <a:latin typeface="Times" pitchFamily="2" charset="0"/>
                </a:rPr>
                <a:t>Noise</a:t>
              </a:r>
            </a:p>
          </p:txBody>
        </p:sp>
        <p:cxnSp>
          <p:nvCxnSpPr>
            <p:cNvPr id="90" name="Straight Arrow Connector 78">
              <a:extLst>
                <a:ext uri="{FF2B5EF4-FFF2-40B4-BE49-F238E27FC236}">
                  <a16:creationId xmlns:a16="http://schemas.microsoft.com/office/drawing/2014/main" id="{4F8FCA99-A4E0-1FB3-1E11-DC57BE8CC7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145" y="1485578"/>
              <a:ext cx="3491346" cy="3699164"/>
            </a:xfrm>
            <a:prstGeom prst="straightConnector1">
              <a:avLst/>
            </a:prstGeom>
            <a:ln w="317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9B4B448D-5AAD-2DB5-6259-9B5752B48B5F}"/>
              </a:ext>
            </a:extLst>
          </p:cNvPr>
          <p:cNvGrpSpPr/>
          <p:nvPr/>
        </p:nvGrpSpPr>
        <p:grpSpPr>
          <a:xfrm>
            <a:off x="180000" y="29520000"/>
            <a:ext cx="14005812" cy="5925363"/>
            <a:chOff x="-262477" y="27956387"/>
            <a:chExt cx="14005812" cy="5925363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B08030AC-6313-3A19-0047-1B4DC5723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62477" y="28676387"/>
              <a:ext cx="9029700" cy="4972050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542A8AC-A472-BA50-C33B-98A598460D7D}"/>
                </a:ext>
              </a:extLst>
            </p:cNvPr>
            <p:cNvSpPr txBox="1"/>
            <p:nvPr/>
          </p:nvSpPr>
          <p:spPr>
            <a:xfrm>
              <a:off x="-262477" y="27956387"/>
              <a:ext cx="13988017" cy="584775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Induction detection module:  induction coils coupled to atomic magnetometers</a:t>
              </a:r>
            </a:p>
          </p:txBody>
        </p:sp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F577A0E-6284-3296-D108-99253A08A7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17523" y="28676387"/>
              <a:ext cx="4697665" cy="2622204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F6F9D8C-E9EB-05DE-74B6-2EB4D8FDA288}"/>
                    </a:ext>
                  </a:extLst>
                </p:cNvPr>
                <p:cNvSpPr txBox="1"/>
                <p:nvPr/>
              </p:nvSpPr>
              <p:spPr>
                <a:xfrm>
                  <a:off x="5276757" y="31416780"/>
                  <a:ext cx="8466578" cy="2464970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Use the spin precession of Rb</a:t>
                  </a:r>
                  <a:r>
                    <a:rPr lang="en-US" altLang="zh-CN" sz="2800" b="1" baseline="30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87</a:t>
                  </a: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atoms to detect RF magnetic field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Atomic magnetometers have </a:t>
                  </a:r>
                  <a14:m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~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𝟏𝟎</m:t>
                      </m:r>
                      <m:f>
                        <m:fPr>
                          <m:ctrlP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𝒇𝑻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𝑯𝒛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sensitivity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Operated at room temperature</a:t>
                  </a: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Induction coils helps to search with large area</a:t>
                  </a:r>
                </a:p>
              </p:txBody>
            </p:sp>
          </mc:Choice>
          <mc:Fallback>
            <p:sp>
              <p:nvSpPr>
                <p:cNvPr id="131" name="文本框 130">
                  <a:extLst>
                    <a:ext uri="{FF2B5EF4-FFF2-40B4-BE49-F238E27FC236}">
                      <a16:creationId xmlns:a16="http://schemas.microsoft.com/office/drawing/2014/main" id="{BF6F9D8C-E9EB-05DE-74B6-2EB4D8FDA28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757" y="31416780"/>
                  <a:ext cx="8466578" cy="2464970"/>
                </a:xfrm>
                <a:prstGeom prst="rect">
                  <a:avLst/>
                </a:prstGeom>
                <a:blipFill>
                  <a:blip r:embed="rId8"/>
                  <a:stretch>
                    <a:fillRect l="-1075" t="-1703" b="-5109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9B0E4109-5EEA-1AA0-93CD-86BAC286FDC0}"/>
              </a:ext>
            </a:extLst>
          </p:cNvPr>
          <p:cNvGrpSpPr/>
          <p:nvPr/>
        </p:nvGrpSpPr>
        <p:grpSpPr>
          <a:xfrm>
            <a:off x="510118" y="15616353"/>
            <a:ext cx="6154065" cy="3416307"/>
            <a:chOff x="6966781" y="15549778"/>
            <a:chExt cx="6154065" cy="3416307"/>
          </a:xfrm>
        </p:grpSpPr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7B6A0D0A-37B7-AF34-C80D-8D2B212100EE}"/>
                </a:ext>
              </a:extLst>
            </p:cNvPr>
            <p:cNvGrpSpPr/>
            <p:nvPr/>
          </p:nvGrpSpPr>
          <p:grpSpPr>
            <a:xfrm>
              <a:off x="9298720" y="15549778"/>
              <a:ext cx="3822126" cy="3416307"/>
              <a:chOff x="14093" y="1756793"/>
              <a:chExt cx="3822126" cy="3416307"/>
            </a:xfrm>
          </p:grpSpPr>
          <p:sp>
            <p:nvSpPr>
              <p:cNvPr id="137" name="Rounded Rectangle 19">
                <a:extLst>
                  <a:ext uri="{FF2B5EF4-FFF2-40B4-BE49-F238E27FC236}">
                    <a16:creationId xmlns:a16="http://schemas.microsoft.com/office/drawing/2014/main" id="{AF947D38-2293-FA69-F6C1-81EF75633023}"/>
                  </a:ext>
                </a:extLst>
              </p:cNvPr>
              <p:cNvSpPr/>
              <p:nvPr/>
            </p:nvSpPr>
            <p:spPr>
              <a:xfrm>
                <a:off x="581020" y="2567967"/>
                <a:ext cx="2687743" cy="2605133"/>
              </a:xfrm>
              <a:prstGeom prst="roundRect">
                <a:avLst/>
              </a:prstGeom>
              <a:noFill/>
              <a:ln w="38100">
                <a:solidFill>
                  <a:srgbClr val="0432FF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8" name="图片 41">
                <a:extLst>
                  <a:ext uri="{FF2B5EF4-FFF2-40B4-BE49-F238E27FC236}">
                    <a16:creationId xmlns:a16="http://schemas.microsoft.com/office/drawing/2014/main" id="{0B4B32DE-816E-21F4-F5D8-E06C5467A8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36173" y="2881474"/>
                <a:ext cx="2556113" cy="2061224"/>
              </a:xfrm>
              <a:prstGeom prst="rect">
                <a:avLst/>
              </a:prstGeom>
            </p:spPr>
          </p:pic>
          <p:sp>
            <p:nvSpPr>
              <p:cNvPr id="139" name="矩形 39">
                <a:extLst>
                  <a:ext uri="{FF2B5EF4-FFF2-40B4-BE49-F238E27FC236}">
                    <a16:creationId xmlns:a16="http://schemas.microsoft.com/office/drawing/2014/main" id="{38BE5CC1-8614-F931-6490-A38B3178EE30}"/>
                  </a:ext>
                </a:extLst>
              </p:cNvPr>
              <p:cNvSpPr/>
              <p:nvPr/>
            </p:nvSpPr>
            <p:spPr>
              <a:xfrm>
                <a:off x="14093" y="1756793"/>
                <a:ext cx="382212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dirty="0"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Underground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experiments:</a:t>
                </a:r>
              </a:p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dirty="0" err="1"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MACRO,IceCube</a:t>
                </a:r>
                <a:r>
                  <a:rPr lang="en-US" altLang="zh-CN" sz="2000" b="1" dirty="0"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..</a:t>
                </a:r>
              </a:p>
            </p:txBody>
          </p:sp>
        </p:grpSp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EF17770E-0F6B-4C2C-FA37-3A410017F6EC}"/>
                </a:ext>
              </a:extLst>
            </p:cNvPr>
            <p:cNvGrpSpPr/>
            <p:nvPr/>
          </p:nvGrpSpPr>
          <p:grpSpPr>
            <a:xfrm>
              <a:off x="6966781" y="15553140"/>
              <a:ext cx="2687743" cy="3374098"/>
              <a:chOff x="3436983" y="1790668"/>
              <a:chExt cx="2687743" cy="3374098"/>
            </a:xfrm>
          </p:grpSpPr>
          <p:sp>
            <p:nvSpPr>
              <p:cNvPr id="145" name="Rounded Rectangle 20">
                <a:extLst>
                  <a:ext uri="{FF2B5EF4-FFF2-40B4-BE49-F238E27FC236}">
                    <a16:creationId xmlns:a16="http://schemas.microsoft.com/office/drawing/2014/main" id="{D0E143F8-3EBF-92C6-D3E3-36D28CD65BE6}"/>
                  </a:ext>
                </a:extLst>
              </p:cNvPr>
              <p:cNvSpPr/>
              <p:nvPr/>
            </p:nvSpPr>
            <p:spPr>
              <a:xfrm>
                <a:off x="3436983" y="2559633"/>
                <a:ext cx="2687743" cy="260513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矩形 39">
                <a:extLst>
                  <a:ext uri="{FF2B5EF4-FFF2-40B4-BE49-F238E27FC236}">
                    <a16:creationId xmlns:a16="http://schemas.microsoft.com/office/drawing/2014/main" id="{14004CD9-7915-0545-9AB2-AC6E13459CFC}"/>
                  </a:ext>
                </a:extLst>
              </p:cNvPr>
              <p:cNvSpPr/>
              <p:nvPr/>
            </p:nvSpPr>
            <p:spPr>
              <a:xfrm>
                <a:off x="3721025" y="1790668"/>
                <a:ext cx="218681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Superconductivity</a:t>
                </a:r>
              </a:p>
            </p:txBody>
          </p:sp>
          <p:pic>
            <p:nvPicPr>
              <p:cNvPr id="147" name="Picture 16">
                <a:extLst>
                  <a:ext uri="{FF2B5EF4-FFF2-40B4-BE49-F238E27FC236}">
                    <a16:creationId xmlns:a16="http://schemas.microsoft.com/office/drawing/2014/main" id="{6D921B7B-D47B-339C-F5F8-3D5501C4E1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19526" y="2853397"/>
                <a:ext cx="2094698" cy="2157539"/>
              </a:xfrm>
              <a:prstGeom prst="rect">
                <a:avLst/>
              </a:prstGeom>
            </p:spPr>
          </p:pic>
        </p:grpSp>
      </p:grpSp>
      <p:sp>
        <p:nvSpPr>
          <p:cNvPr id="148" name="文本框 147">
            <a:extLst>
              <a:ext uri="{FF2B5EF4-FFF2-40B4-BE49-F238E27FC236}">
                <a16:creationId xmlns:a16="http://schemas.microsoft.com/office/drawing/2014/main" id="{8BBF485E-7AFF-2116-B91E-F1B53751705A}"/>
              </a:ext>
            </a:extLst>
          </p:cNvPr>
          <p:cNvSpPr txBox="1"/>
          <p:nvPr/>
        </p:nvSpPr>
        <p:spPr>
          <a:xfrm>
            <a:off x="448649" y="19155547"/>
            <a:ext cx="5408468" cy="169277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2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challenges: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background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signal feature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75B8D06-1245-E610-48F5-377D55C51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5405267"/>
              </p:ext>
            </p:extLst>
          </p:nvPr>
        </p:nvGraphicFramePr>
        <p:xfrm>
          <a:off x="6397116" y="15521833"/>
          <a:ext cx="8182885" cy="53264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532877">
                  <a:extLst>
                    <a:ext uri="{9D8B030D-6E8A-4147-A177-3AD203B41FA5}">
                      <a16:colId xmlns:a16="http://schemas.microsoft.com/office/drawing/2014/main" val="2500207963"/>
                    </a:ext>
                  </a:extLst>
                </a:gridCol>
                <a:gridCol w="2825004">
                  <a:extLst>
                    <a:ext uri="{9D8B030D-6E8A-4147-A177-3AD203B41FA5}">
                      <a16:colId xmlns:a16="http://schemas.microsoft.com/office/drawing/2014/main" val="3833796270"/>
                    </a:ext>
                  </a:extLst>
                </a:gridCol>
                <a:gridCol w="2825004">
                  <a:extLst>
                    <a:ext uri="{9D8B030D-6E8A-4147-A177-3AD203B41FA5}">
                      <a16:colId xmlns:a16="http://schemas.microsoft.com/office/drawing/2014/main" val="3520920017"/>
                    </a:ext>
                  </a:extLst>
                </a:gridCol>
              </a:tblGrid>
              <a:tr h="969507">
                <a:tc>
                  <a:txBody>
                    <a:bodyPr/>
                    <a:lstStyle/>
                    <a:p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Underground Experiments</a:t>
                      </a:r>
                      <a:endParaRPr lang="zh-CN" alt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Superconductivity</a:t>
                      </a:r>
                      <a:endParaRPr lang="zh-CN" alt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952472"/>
                  </a:ext>
                </a:extLst>
              </a:tr>
              <a:tr h="547982"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Signal</a:t>
                      </a:r>
                      <a:endParaRPr lang="zh-CN" altLang="en-US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Ionization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Induction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435670"/>
                  </a:ext>
                </a:extLst>
              </a:tr>
              <a:tr h="1812556"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zh-CN" altLang="en-US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background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Easy to scale up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Unique feature of signal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limits on speed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176169"/>
                  </a:ext>
                </a:extLst>
              </a:tr>
              <a:tr h="1812556">
                <a:tc>
                  <a:txBody>
                    <a:bodyPr/>
                    <a:lstStyle/>
                    <a:p>
                      <a:r>
                        <a:rPr lang="en-US" altLang="zh-CN" sz="2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zh-CN" altLang="en-US" sz="2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unique feature of signal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Limited mass and speed range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Hard to scale up</a:t>
                      </a:r>
                      <a:endParaRPr lang="zh-CN" altLang="en-US" sz="2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392857"/>
                  </a:ext>
                </a:extLst>
              </a:tr>
            </a:tbl>
          </a:graphicData>
        </a:graphic>
      </p:graphicFrame>
      <p:sp>
        <p:nvSpPr>
          <p:cNvPr id="325" name="箭头: 五边形 324">
            <a:extLst>
              <a:ext uri="{FF2B5EF4-FFF2-40B4-BE49-F238E27FC236}">
                <a16:creationId xmlns:a16="http://schemas.microsoft.com/office/drawing/2014/main" id="{F87AB1A1-8D2C-53E5-B206-9577FC1A933F}"/>
              </a:ext>
            </a:extLst>
          </p:cNvPr>
          <p:cNvSpPr/>
          <p:nvPr/>
        </p:nvSpPr>
        <p:spPr>
          <a:xfrm>
            <a:off x="15732000" y="30354969"/>
            <a:ext cx="14400000" cy="180000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endParaRPr lang="zh-CN" alt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6" name="箭头: 五边形 325">
            <a:extLst>
              <a:ext uri="{FF2B5EF4-FFF2-40B4-BE49-F238E27FC236}">
                <a16:creationId xmlns:a16="http://schemas.microsoft.com/office/drawing/2014/main" id="{CFBB21FE-3C70-A69C-017B-006240479009}"/>
              </a:ext>
            </a:extLst>
          </p:cNvPr>
          <p:cNvSpPr/>
          <p:nvPr/>
        </p:nvSpPr>
        <p:spPr>
          <a:xfrm>
            <a:off x="15732000" y="6386036"/>
            <a:ext cx="14400000" cy="1800000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Estimation</a:t>
            </a:r>
            <a:endParaRPr lang="zh-CN" alt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" name="箭头: 五边形 326">
            <a:extLst>
              <a:ext uri="{FF2B5EF4-FFF2-40B4-BE49-F238E27FC236}">
                <a16:creationId xmlns:a16="http://schemas.microsoft.com/office/drawing/2014/main" id="{5B7CC68F-AAA6-017E-8F0B-CC1D52D14083}"/>
              </a:ext>
            </a:extLst>
          </p:cNvPr>
          <p:cNvSpPr/>
          <p:nvPr/>
        </p:nvSpPr>
        <p:spPr>
          <a:xfrm>
            <a:off x="15732000" y="20483873"/>
            <a:ext cx="14479443" cy="1753047"/>
          </a:xfrm>
          <a:prstGeom prst="homePlat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Projected Sensitivity</a:t>
            </a:r>
            <a:endParaRPr lang="zh-CN" altLang="en-US" sz="5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8" name="组合 327">
            <a:extLst>
              <a:ext uri="{FF2B5EF4-FFF2-40B4-BE49-F238E27FC236}">
                <a16:creationId xmlns:a16="http://schemas.microsoft.com/office/drawing/2014/main" id="{D65086FE-D302-37F2-13CC-B48B2B5BAC4D}"/>
              </a:ext>
            </a:extLst>
          </p:cNvPr>
          <p:cNvGrpSpPr/>
          <p:nvPr/>
        </p:nvGrpSpPr>
        <p:grpSpPr>
          <a:xfrm>
            <a:off x="15840000" y="14884343"/>
            <a:ext cx="9513156" cy="5302764"/>
            <a:chOff x="4612175" y="953217"/>
            <a:chExt cx="7196400" cy="3614077"/>
          </a:xfrm>
        </p:grpSpPr>
        <p:pic>
          <p:nvPicPr>
            <p:cNvPr id="329" name="图片 328">
              <a:extLst>
                <a:ext uri="{FF2B5EF4-FFF2-40B4-BE49-F238E27FC236}">
                  <a16:creationId xmlns:a16="http://schemas.microsoft.com/office/drawing/2014/main" id="{2DAB0B52-06CC-CC19-B495-3EF8FEF1C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34022"/>
            <a:stretch/>
          </p:blipFill>
          <p:spPr>
            <a:xfrm>
              <a:off x="8253401" y="1254981"/>
              <a:ext cx="3555174" cy="3312313"/>
            </a:xfrm>
            <a:prstGeom prst="rect">
              <a:avLst/>
            </a:prstGeom>
            <a:ln w="38100">
              <a:solidFill>
                <a:srgbClr val="4472C4"/>
              </a:solidFill>
            </a:ln>
          </p:spPr>
        </p:pic>
        <p:pic>
          <p:nvPicPr>
            <p:cNvPr id="330" name="图片 329">
              <a:extLst>
                <a:ext uri="{FF2B5EF4-FFF2-40B4-BE49-F238E27FC236}">
                  <a16:creationId xmlns:a16="http://schemas.microsoft.com/office/drawing/2014/main" id="{6B21605F-7AA9-AD0A-4F2F-B6CB271B6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rcRect t="34193"/>
            <a:stretch/>
          </p:blipFill>
          <p:spPr>
            <a:xfrm>
              <a:off x="4612175" y="1254981"/>
              <a:ext cx="3617146" cy="3312313"/>
            </a:xfrm>
            <a:prstGeom prst="rect">
              <a:avLst/>
            </a:prstGeom>
            <a:ln w="38100">
              <a:solidFill>
                <a:srgbClr val="4472C4"/>
              </a:solidFill>
            </a:ln>
          </p:spPr>
        </p:pic>
        <p:sp>
          <p:nvSpPr>
            <p:cNvPr id="331" name="文本框 330">
              <a:extLst>
                <a:ext uri="{FF2B5EF4-FFF2-40B4-BE49-F238E27FC236}">
                  <a16:creationId xmlns:a16="http://schemas.microsoft.com/office/drawing/2014/main" id="{079C38A8-42B4-0C9C-0A22-02979A80EDC7}"/>
                </a:ext>
              </a:extLst>
            </p:cNvPr>
            <p:cNvSpPr txBox="1"/>
            <p:nvPr/>
          </p:nvSpPr>
          <p:spPr>
            <a:xfrm>
              <a:off x="6071725" y="966570"/>
              <a:ext cx="1021270" cy="272693"/>
            </a:xfrm>
            <a:prstGeom prst="rect">
              <a:avLst/>
            </a:prstGeom>
            <a:noFill/>
            <a:ln w="38100"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50"/>
                  </a:solidFill>
                  <a:latin typeface="Times New Roman" panose="02020603050405020304" pitchFamily="18" charset="0"/>
                  <a:ea typeface="Cascadia Code SemiBold" panose="020B0609020000020004" pitchFamily="49" charset="0"/>
                  <a:cs typeface="Times New Roman" panose="02020603050405020304" pitchFamily="18" charset="0"/>
                </a:rPr>
                <a:t>Terrestrial</a:t>
              </a:r>
              <a:endParaRPr lang="zh-CN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2" name="文本框 331">
              <a:extLst>
                <a:ext uri="{FF2B5EF4-FFF2-40B4-BE49-F238E27FC236}">
                  <a16:creationId xmlns:a16="http://schemas.microsoft.com/office/drawing/2014/main" id="{67B63789-53C7-B555-3BFF-958FB982EDF9}"/>
                </a:ext>
              </a:extLst>
            </p:cNvPr>
            <p:cNvSpPr txBox="1"/>
            <p:nvPr/>
          </p:nvSpPr>
          <p:spPr>
            <a:xfrm>
              <a:off x="9517435" y="953217"/>
              <a:ext cx="1163146" cy="272693"/>
            </a:xfrm>
            <a:prstGeom prst="rect">
              <a:avLst/>
            </a:prstGeom>
            <a:noFill/>
            <a:ln w="38100">
              <a:solidFill>
                <a:srgbClr val="4472C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rgbClr val="00B0F0"/>
                  </a:solidFill>
                  <a:latin typeface="Times New Roman" panose="02020603050405020304" pitchFamily="18" charset="0"/>
                  <a:ea typeface="Cascadia Code SemiBold" panose="020B0609020000020004" pitchFamily="49" charset="0"/>
                  <a:cs typeface="Times New Roman" panose="02020603050405020304" pitchFamily="18" charset="0"/>
                </a:rPr>
                <a:t>Moon-based</a:t>
              </a:r>
              <a:endPara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34" name="图片 333">
            <a:extLst>
              <a:ext uri="{FF2B5EF4-FFF2-40B4-BE49-F238E27FC236}">
                <a16:creationId xmlns:a16="http://schemas.microsoft.com/office/drawing/2014/main" id="{A26B1BCB-9E5F-90B2-4ABB-B4C63ED786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000" y="26046687"/>
            <a:ext cx="4819318" cy="366794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6" name="文本框 335">
                <a:extLst>
                  <a:ext uri="{FF2B5EF4-FFF2-40B4-BE49-F238E27FC236}">
                    <a16:creationId xmlns:a16="http://schemas.microsoft.com/office/drawing/2014/main" id="{A0ABE5AC-59B0-8DC8-1F88-2E113AAE7119}"/>
                  </a:ext>
                </a:extLst>
              </p:cNvPr>
              <p:cNvSpPr txBox="1"/>
              <p:nvPr/>
            </p:nvSpPr>
            <p:spPr>
              <a:xfrm>
                <a:off x="21073280" y="25815977"/>
                <a:ext cx="8590471" cy="3943900"/>
              </a:xfrm>
              <a:prstGeom prst="rect">
                <a:avLst/>
              </a:prstGeom>
              <a:ln w="38100">
                <a:solidFill>
                  <a:srgbClr val="4472C4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Reach the best constrain with ~20000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𝑦𝑒𝑎𝑟</m:t>
                    </m:r>
                  </m:oMath>
                </a14:m>
                <a:r>
                  <a:rPr lang="zh-CN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exposure and sufficient Signal-to-Noise Ratio(SNR) for a terrestrial detector.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Realize background free search with higher layers of induction coils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steep appears at </a:t>
                </a:r>
                <a:r>
                  <a:rPr lang="zh-CN" altLang="en-US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𝛽</a:t>
                </a: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25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5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due to MM lower than that speed cannot produce enough light in PSs, an induction-only search is performed then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Although a moon-based detector suffers from higher background rate, it is still proposed due to its potential to  probe into lower cosmic monopole mass</a:t>
                </a:r>
              </a:p>
            </p:txBody>
          </p:sp>
        </mc:Choice>
        <mc:Fallback>
          <p:sp>
            <p:nvSpPr>
              <p:cNvPr id="336" name="文本框 335">
                <a:extLst>
                  <a:ext uri="{FF2B5EF4-FFF2-40B4-BE49-F238E27FC236}">
                    <a16:creationId xmlns:a16="http://schemas.microsoft.com/office/drawing/2014/main" id="{A0ABE5AC-59B0-8DC8-1F88-2E113AAE7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3280" y="25815977"/>
                <a:ext cx="8590471" cy="3943900"/>
              </a:xfrm>
              <a:prstGeom prst="rect">
                <a:avLst/>
              </a:prstGeom>
              <a:blipFill>
                <a:blip r:embed="rId14"/>
                <a:stretch>
                  <a:fillRect l="-848" t="-919" r="-1131" b="-2297"/>
                </a:stretch>
              </a:blipFill>
              <a:ln w="38100">
                <a:solidFill>
                  <a:srgbClr val="4472C4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9" name="组合 428">
            <a:extLst>
              <a:ext uri="{FF2B5EF4-FFF2-40B4-BE49-F238E27FC236}">
                <a16:creationId xmlns:a16="http://schemas.microsoft.com/office/drawing/2014/main" id="{051754C9-37E3-681D-D94A-E10DCA885833}"/>
              </a:ext>
            </a:extLst>
          </p:cNvPr>
          <p:cNvGrpSpPr/>
          <p:nvPr/>
        </p:nvGrpSpPr>
        <p:grpSpPr>
          <a:xfrm>
            <a:off x="16078731" y="22353506"/>
            <a:ext cx="6433275" cy="3491665"/>
            <a:chOff x="16078731" y="22353506"/>
            <a:chExt cx="6433275" cy="3491665"/>
          </a:xfrm>
        </p:grpSpPr>
        <p:pic>
          <p:nvPicPr>
            <p:cNvPr id="333" name="图片 332">
              <a:extLst>
                <a:ext uri="{FF2B5EF4-FFF2-40B4-BE49-F238E27FC236}">
                  <a16:creationId xmlns:a16="http://schemas.microsoft.com/office/drawing/2014/main" id="{13BB2065-EE93-EEE3-9BA0-DF399AB45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6078731" y="22353506"/>
              <a:ext cx="6433275" cy="3240000"/>
            </a:xfrm>
            <a:prstGeom prst="rect">
              <a:avLst/>
            </a:prstGeom>
            <a:ln w="38100">
              <a:solidFill>
                <a:srgbClr val="4472C4"/>
              </a:solidFill>
            </a:ln>
          </p:spPr>
        </p:pic>
        <p:grpSp>
          <p:nvGrpSpPr>
            <p:cNvPr id="428" name="组合 427">
              <a:extLst>
                <a:ext uri="{FF2B5EF4-FFF2-40B4-BE49-F238E27FC236}">
                  <a16:creationId xmlns:a16="http://schemas.microsoft.com/office/drawing/2014/main" id="{27332F36-E805-904A-2F21-25343D58FBB1}"/>
                </a:ext>
              </a:extLst>
            </p:cNvPr>
            <p:cNvGrpSpPr/>
            <p:nvPr/>
          </p:nvGrpSpPr>
          <p:grpSpPr>
            <a:xfrm>
              <a:off x="19020468" y="24038536"/>
              <a:ext cx="2501527" cy="1806635"/>
              <a:chOff x="19020468" y="24038536"/>
              <a:chExt cx="2501527" cy="1806635"/>
            </a:xfrm>
          </p:grpSpPr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0D2047E2-33CD-1F97-286E-C9C1563AEB0E}"/>
                  </a:ext>
                </a:extLst>
              </p:cNvPr>
              <p:cNvSpPr/>
              <p:nvPr/>
            </p:nvSpPr>
            <p:spPr>
              <a:xfrm>
                <a:off x="19020468" y="24038536"/>
                <a:ext cx="1530850" cy="436234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cxnSp>
            <p:nvCxnSpPr>
              <p:cNvPr id="338" name="直接箭头连接符 337">
                <a:extLst>
                  <a:ext uri="{FF2B5EF4-FFF2-40B4-BE49-F238E27FC236}">
                    <a16:creationId xmlns:a16="http://schemas.microsoft.com/office/drawing/2014/main" id="{3F22D70C-C008-C25A-5285-063B2A67DE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976846" y="24475004"/>
                <a:ext cx="1545149" cy="13701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40" name="直接箭头连接符 339">
            <a:extLst>
              <a:ext uri="{FF2B5EF4-FFF2-40B4-BE49-F238E27FC236}">
                <a16:creationId xmlns:a16="http://schemas.microsoft.com/office/drawing/2014/main" id="{34799CC2-11D4-5B62-A996-71A7B0687A93}"/>
              </a:ext>
            </a:extLst>
          </p:cNvPr>
          <p:cNvCxnSpPr>
            <a:cxnSpLocks/>
          </p:cNvCxnSpPr>
          <p:nvPr/>
        </p:nvCxnSpPr>
        <p:spPr>
          <a:xfrm>
            <a:off x="20857006" y="28147717"/>
            <a:ext cx="749578" cy="107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41" name="文本框 340">
            <a:extLst>
              <a:ext uri="{FF2B5EF4-FFF2-40B4-BE49-F238E27FC236}">
                <a16:creationId xmlns:a16="http://schemas.microsoft.com/office/drawing/2014/main" id="{A10D9536-8DD3-7A0A-8F72-C71BC6ECEA60}"/>
              </a:ext>
            </a:extLst>
          </p:cNvPr>
          <p:cNvSpPr txBox="1"/>
          <p:nvPr/>
        </p:nvSpPr>
        <p:spPr>
          <a:xfrm>
            <a:off x="16218169" y="26718585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Minimal mass to reach at different sites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4" name="文本框 343">
            <a:extLst>
              <a:ext uri="{FF2B5EF4-FFF2-40B4-BE49-F238E27FC236}">
                <a16:creationId xmlns:a16="http://schemas.microsoft.com/office/drawing/2014/main" id="{F8EBF2CD-1D2A-F41B-79B6-C61315951C41}"/>
              </a:ext>
            </a:extLst>
          </p:cNvPr>
          <p:cNvSpPr txBox="1"/>
          <p:nvPr/>
        </p:nvSpPr>
        <p:spPr>
          <a:xfrm>
            <a:off x="18407993" y="16173259"/>
            <a:ext cx="2421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Energy spectrum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5" name="文本框 344">
            <a:extLst>
              <a:ext uri="{FF2B5EF4-FFF2-40B4-BE49-F238E27FC236}">
                <a16:creationId xmlns:a16="http://schemas.microsoft.com/office/drawing/2014/main" id="{A482796D-4DE3-8425-0325-3C51EAA4B69E}"/>
              </a:ext>
            </a:extLst>
          </p:cNvPr>
          <p:cNvSpPr txBox="1"/>
          <p:nvPr/>
        </p:nvSpPr>
        <p:spPr>
          <a:xfrm>
            <a:off x="17237508" y="18208302"/>
            <a:ext cx="318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Isolated background rate</a:t>
            </a:r>
            <a:endParaRPr lang="zh-CN" altLang="en-US" dirty="0">
              <a:solidFill>
                <a:schemeClr val="bg2">
                  <a:lumMod val="50000"/>
                </a:schemeClr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4" name="组合 423">
            <a:extLst>
              <a:ext uri="{FF2B5EF4-FFF2-40B4-BE49-F238E27FC236}">
                <a16:creationId xmlns:a16="http://schemas.microsoft.com/office/drawing/2014/main" id="{66944A0B-8167-2128-A7FC-A767B58B5FC5}"/>
              </a:ext>
            </a:extLst>
          </p:cNvPr>
          <p:cNvGrpSpPr/>
          <p:nvPr/>
        </p:nvGrpSpPr>
        <p:grpSpPr>
          <a:xfrm>
            <a:off x="168390" y="35905309"/>
            <a:ext cx="14131901" cy="5352497"/>
            <a:chOff x="15560495" y="8476879"/>
            <a:chExt cx="14131901" cy="5352497"/>
          </a:xfrm>
        </p:grpSpPr>
        <p:sp>
          <p:nvSpPr>
            <p:cNvPr id="342" name="文本框 341">
              <a:extLst>
                <a:ext uri="{FF2B5EF4-FFF2-40B4-BE49-F238E27FC236}">
                  <a16:creationId xmlns:a16="http://schemas.microsoft.com/office/drawing/2014/main" id="{DBB34724-A544-E866-10D9-D8410AD98501}"/>
                </a:ext>
              </a:extLst>
            </p:cNvPr>
            <p:cNvSpPr txBox="1"/>
            <p:nvPr/>
          </p:nvSpPr>
          <p:spPr>
            <a:xfrm>
              <a:off x="15560495" y="8476879"/>
              <a:ext cx="14017422" cy="584775"/>
            </a:xfrm>
            <a:prstGeom prst="rect">
              <a:avLst/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Simulation &amp; validation of the induction detection module</a:t>
              </a:r>
              <a:endParaRPr lang="zh-CN" alt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6" name="组合 345">
              <a:extLst>
                <a:ext uri="{FF2B5EF4-FFF2-40B4-BE49-F238E27FC236}">
                  <a16:creationId xmlns:a16="http://schemas.microsoft.com/office/drawing/2014/main" id="{72EF4417-337F-4731-D2C6-9BD2C073C0B3}"/>
                </a:ext>
              </a:extLst>
            </p:cNvPr>
            <p:cNvGrpSpPr/>
            <p:nvPr/>
          </p:nvGrpSpPr>
          <p:grpSpPr>
            <a:xfrm>
              <a:off x="22460312" y="9363227"/>
              <a:ext cx="7232084" cy="4466149"/>
              <a:chOff x="15822297" y="6484171"/>
              <a:chExt cx="7693428" cy="4466149"/>
            </a:xfrm>
          </p:grpSpPr>
          <p:pic>
            <p:nvPicPr>
              <p:cNvPr id="347" name="图片 346">
                <a:extLst>
                  <a:ext uri="{FF2B5EF4-FFF2-40B4-BE49-F238E27FC236}">
                    <a16:creationId xmlns:a16="http://schemas.microsoft.com/office/drawing/2014/main" id="{755E689C-C6E8-8412-6825-7A5FEEC37C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915028" y="6518444"/>
                <a:ext cx="3927710" cy="1965645"/>
              </a:xfrm>
              <a:prstGeom prst="rect">
                <a:avLst/>
              </a:prstGeom>
            </p:spPr>
          </p:pic>
          <p:pic>
            <p:nvPicPr>
              <p:cNvPr id="348" name="图片 347">
                <a:extLst>
                  <a:ext uri="{FF2B5EF4-FFF2-40B4-BE49-F238E27FC236}">
                    <a16:creationId xmlns:a16="http://schemas.microsoft.com/office/drawing/2014/main" id="{DBCDA1E6-5DF9-373B-C454-89887DBCC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/>
              <a:srcRect l="-2815" t="11570" r="2815" b="1152"/>
              <a:stretch/>
            </p:blipFill>
            <p:spPr>
              <a:xfrm>
                <a:off x="15822297" y="8622852"/>
                <a:ext cx="4102004" cy="2327468"/>
              </a:xfrm>
              <a:prstGeom prst="rect">
                <a:avLst/>
              </a:prstGeom>
            </p:spPr>
          </p:pic>
          <p:sp>
            <p:nvSpPr>
              <p:cNvPr id="349" name="文本框 348">
                <a:extLst>
                  <a:ext uri="{FF2B5EF4-FFF2-40B4-BE49-F238E27FC236}">
                    <a16:creationId xmlns:a16="http://schemas.microsoft.com/office/drawing/2014/main" id="{2811D7CA-0B40-F67B-2460-D9B30D302589}"/>
                  </a:ext>
                </a:extLst>
              </p:cNvPr>
              <p:cNvSpPr txBox="1"/>
              <p:nvPr/>
            </p:nvSpPr>
            <p:spPr>
              <a:xfrm>
                <a:off x="16815429" y="9941165"/>
                <a:ext cx="234543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Validation result 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0" name="文本框 349">
                <a:extLst>
                  <a:ext uri="{FF2B5EF4-FFF2-40B4-BE49-F238E27FC236}">
                    <a16:creationId xmlns:a16="http://schemas.microsoft.com/office/drawing/2014/main" id="{1DB8D3BC-6646-176B-7FA9-9C5B30FAFA21}"/>
                  </a:ext>
                </a:extLst>
              </p:cNvPr>
              <p:cNvSpPr txBox="1"/>
              <p:nvPr/>
            </p:nvSpPr>
            <p:spPr>
              <a:xfrm>
                <a:off x="16774144" y="6484171"/>
                <a:ext cx="21336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2">
                        <a:lumMod val="50000"/>
                      </a:schemeClr>
                    </a:solidFill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Validation set up</a:t>
                </a:r>
                <a:endParaRPr lang="zh-CN" altLang="en-US" dirty="0">
                  <a:solidFill>
                    <a:schemeClr val="bg2">
                      <a:lumMod val="50000"/>
                    </a:schemeClr>
                  </a:solidFill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1" name="文本框 350">
                <a:extLst>
                  <a:ext uri="{FF2B5EF4-FFF2-40B4-BE49-F238E27FC236}">
                    <a16:creationId xmlns:a16="http://schemas.microsoft.com/office/drawing/2014/main" id="{CE3B664C-6468-CA78-FBF3-04E688E05D62}"/>
                  </a:ext>
                </a:extLst>
              </p:cNvPr>
              <p:cNvSpPr txBox="1"/>
              <p:nvPr/>
            </p:nvSpPr>
            <p:spPr>
              <a:xfrm>
                <a:off x="20024920" y="6511130"/>
                <a:ext cx="3490805" cy="4154984"/>
              </a:xfrm>
              <a:prstGeom prst="rect">
                <a:avLst/>
              </a:prstGeom>
              <a:ln w="381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 solenoid to simulate MM signal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Simulation and validation test signals match well. The total difference is within 10%.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Noise was also validated. The total difference is also within 10%</a:t>
                </a:r>
              </a:p>
            </p:txBody>
          </p:sp>
        </p:grpSp>
        <p:grpSp>
          <p:nvGrpSpPr>
            <p:cNvPr id="352" name="组合 351">
              <a:extLst>
                <a:ext uri="{FF2B5EF4-FFF2-40B4-BE49-F238E27FC236}">
                  <a16:creationId xmlns:a16="http://schemas.microsoft.com/office/drawing/2014/main" id="{1DE47374-1D32-9C80-1FAB-8ECFC46C6249}"/>
                </a:ext>
              </a:extLst>
            </p:cNvPr>
            <p:cNvGrpSpPr/>
            <p:nvPr/>
          </p:nvGrpSpPr>
          <p:grpSpPr>
            <a:xfrm>
              <a:off x="15732000" y="9603332"/>
              <a:ext cx="7100463" cy="4043987"/>
              <a:chOff x="26808" y="1439755"/>
              <a:chExt cx="10246014" cy="5399263"/>
            </a:xfrm>
          </p:grpSpPr>
          <p:pic>
            <p:nvPicPr>
              <p:cNvPr id="354" name="图片 353">
                <a:extLst>
                  <a:ext uri="{FF2B5EF4-FFF2-40B4-BE49-F238E27FC236}">
                    <a16:creationId xmlns:a16="http://schemas.microsoft.com/office/drawing/2014/main" id="{E20BA4F5-DC7B-C969-1903-B011ABF4C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46813" y="2394996"/>
                <a:ext cx="2626009" cy="559024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pic>
          <p:pic>
            <p:nvPicPr>
              <p:cNvPr id="353" name="Picture 34">
                <a:extLst>
                  <a:ext uri="{FF2B5EF4-FFF2-40B4-BE49-F238E27FC236}">
                    <a16:creationId xmlns:a16="http://schemas.microsoft.com/office/drawing/2014/main" id="{7E5482E8-69E8-397A-A83C-5BB70927F2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7647"/>
              <a:stretch/>
            </p:blipFill>
            <p:spPr>
              <a:xfrm>
                <a:off x="1833457" y="2447141"/>
                <a:ext cx="4437464" cy="2144748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355" name="Rounded Rectangle 10">
                <a:extLst>
                  <a:ext uri="{FF2B5EF4-FFF2-40B4-BE49-F238E27FC236}">
                    <a16:creationId xmlns:a16="http://schemas.microsoft.com/office/drawing/2014/main" id="{B043014D-51F3-2A01-A1FF-BA28AC2D5E02}"/>
                  </a:ext>
                </a:extLst>
              </p:cNvPr>
              <p:cNvSpPr/>
              <p:nvPr/>
            </p:nvSpPr>
            <p:spPr>
              <a:xfrm>
                <a:off x="143472" y="1444631"/>
                <a:ext cx="2118168" cy="891251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Induction Voltages</a:t>
                </a:r>
              </a:p>
            </p:txBody>
          </p:sp>
          <p:sp>
            <p:nvSpPr>
              <p:cNvPr id="356" name="Rounded Rectangle 11">
                <a:extLst>
                  <a:ext uri="{FF2B5EF4-FFF2-40B4-BE49-F238E27FC236}">
                    <a16:creationId xmlns:a16="http://schemas.microsoft.com/office/drawing/2014/main" id="{FDCBBD95-2249-51AD-4C37-1333DDA1378E}"/>
                  </a:ext>
                </a:extLst>
              </p:cNvPr>
              <p:cNvSpPr/>
              <p:nvPr/>
            </p:nvSpPr>
            <p:spPr>
              <a:xfrm>
                <a:off x="2960939" y="1444630"/>
                <a:ext cx="2521644" cy="891252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Resonance Circuit shaping</a:t>
                </a:r>
                <a:endParaRPr lang="en-US" sz="1600" b="1" dirty="0">
                  <a:latin typeface="Times New Roman" panose="02020603050405020304" pitchFamily="18" charset="0"/>
                  <a:ea typeface="Cascadia Code SemiBold" panose="020B0609020000020004" pitchFamily="49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7" name="Rounded Rectangle 12">
                <a:extLst>
                  <a:ext uri="{FF2B5EF4-FFF2-40B4-BE49-F238E27FC236}">
                    <a16:creationId xmlns:a16="http://schemas.microsoft.com/office/drawing/2014/main" id="{D482D7FE-C95C-6332-CE12-63C64084AB9D}"/>
                  </a:ext>
                </a:extLst>
              </p:cNvPr>
              <p:cNvSpPr/>
              <p:nvPr/>
            </p:nvSpPr>
            <p:spPr>
              <a:xfrm>
                <a:off x="6062106" y="1439755"/>
                <a:ext cx="2287929" cy="891252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600" b="1" dirty="0">
                    <a:solidFill>
                      <a:schemeClr val="accent4"/>
                    </a:solidFill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Magnetometer Read-out</a:t>
                </a:r>
              </a:p>
            </p:txBody>
          </p:sp>
          <p:sp>
            <p:nvSpPr>
              <p:cNvPr id="358" name="Right Arrow 15">
                <a:extLst>
                  <a:ext uri="{FF2B5EF4-FFF2-40B4-BE49-F238E27FC236}">
                    <a16:creationId xmlns:a16="http://schemas.microsoft.com/office/drawing/2014/main" id="{3098B7ED-D475-47B1-F37F-2D6748961619}"/>
                  </a:ext>
                </a:extLst>
              </p:cNvPr>
              <p:cNvSpPr/>
              <p:nvPr/>
            </p:nvSpPr>
            <p:spPr>
              <a:xfrm>
                <a:off x="2426839" y="1709129"/>
                <a:ext cx="474562" cy="497712"/>
              </a:xfrm>
              <a:prstGeom prst="rightArrow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359" name="Right Arrow 16">
                <a:extLst>
                  <a:ext uri="{FF2B5EF4-FFF2-40B4-BE49-F238E27FC236}">
                    <a16:creationId xmlns:a16="http://schemas.microsoft.com/office/drawing/2014/main" id="{8CE50565-5059-4074-38CF-ECFDB2471AFC}"/>
                  </a:ext>
                </a:extLst>
              </p:cNvPr>
              <p:cNvSpPr/>
              <p:nvPr/>
            </p:nvSpPr>
            <p:spPr>
              <a:xfrm>
                <a:off x="5405401" y="1641400"/>
                <a:ext cx="610362" cy="497712"/>
              </a:xfrm>
              <a:prstGeom prst="rightArrow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sp>
            <p:nvSpPr>
              <p:cNvPr id="360" name="Rounded Rectangle 25">
                <a:extLst>
                  <a:ext uri="{FF2B5EF4-FFF2-40B4-BE49-F238E27FC236}">
                    <a16:creationId xmlns:a16="http://schemas.microsoft.com/office/drawing/2014/main" id="{CE383D4D-9364-5614-330A-BE57D4A5275D}"/>
                  </a:ext>
                </a:extLst>
              </p:cNvPr>
              <p:cNvSpPr/>
              <p:nvPr/>
            </p:nvSpPr>
            <p:spPr>
              <a:xfrm>
                <a:off x="6062106" y="3018011"/>
                <a:ext cx="2287929" cy="891252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Optimal filter </a:t>
                </a:r>
                <a:endParaRPr lang="en-US" sz="1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Cascadia Code SemiBold" panose="020B0609020000020004" pitchFamily="49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1" name="Right Arrow 30">
                <a:extLst>
                  <a:ext uri="{FF2B5EF4-FFF2-40B4-BE49-F238E27FC236}">
                    <a16:creationId xmlns:a16="http://schemas.microsoft.com/office/drawing/2014/main" id="{DB624FDC-A122-8BE0-26DF-C380BD058998}"/>
                  </a:ext>
                </a:extLst>
              </p:cNvPr>
              <p:cNvSpPr/>
              <p:nvPr/>
            </p:nvSpPr>
            <p:spPr>
              <a:xfrm rot="5400000">
                <a:off x="6964991" y="2407975"/>
                <a:ext cx="577007" cy="497712"/>
              </a:xfrm>
              <a:prstGeom prst="rightArrow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pic>
            <p:nvPicPr>
              <p:cNvPr id="362" name="图片 361">
                <a:extLst>
                  <a:ext uri="{FF2B5EF4-FFF2-40B4-BE49-F238E27FC236}">
                    <a16:creationId xmlns:a16="http://schemas.microsoft.com/office/drawing/2014/main" id="{6507A4F3-3C9E-22D9-3A4F-826B87656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/>
              <a:srcRect r="50965"/>
              <a:stretch/>
            </p:blipFill>
            <p:spPr>
              <a:xfrm>
                <a:off x="102022" y="2524793"/>
                <a:ext cx="2159617" cy="1882343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pic>
          <p:sp>
            <p:nvSpPr>
              <p:cNvPr id="363" name="Rounded Rectangle 25">
                <a:extLst>
                  <a:ext uri="{FF2B5EF4-FFF2-40B4-BE49-F238E27FC236}">
                    <a16:creationId xmlns:a16="http://schemas.microsoft.com/office/drawing/2014/main" id="{8A8048EE-EEA2-71E4-8CF5-F11CBA899455}"/>
                  </a:ext>
                </a:extLst>
              </p:cNvPr>
              <p:cNvSpPr/>
              <p:nvPr/>
            </p:nvSpPr>
            <p:spPr>
              <a:xfrm>
                <a:off x="6062105" y="4526993"/>
                <a:ext cx="2287929" cy="891252"/>
              </a:xfrm>
              <a:prstGeom prst="round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600" b="1" dirty="0">
                    <a:solidFill>
                      <a:srgbClr val="7030A0"/>
                    </a:solidFill>
                    <a:latin typeface="Times New Roman" panose="02020603050405020304" pitchFamily="18" charset="0"/>
                    <a:ea typeface="Cascadia Code SemiBold" panose="020B0609020000020004" pitchFamily="49" charset="0"/>
                    <a:cs typeface="Times New Roman" panose="02020603050405020304" pitchFamily="18" charset="0"/>
                  </a:rPr>
                  <a:t>Over-threshold triggering</a:t>
                </a:r>
                <a:endParaRPr lang="en-US" sz="1600" b="1" dirty="0">
                  <a:solidFill>
                    <a:srgbClr val="7030A0"/>
                  </a:solidFill>
                  <a:latin typeface="Times New Roman" panose="02020603050405020304" pitchFamily="18" charset="0"/>
                  <a:ea typeface="Cascadia Code SemiBold" panose="020B0609020000020004" pitchFamily="49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4" name="Right Arrow 24">
                <a:extLst>
                  <a:ext uri="{FF2B5EF4-FFF2-40B4-BE49-F238E27FC236}">
                    <a16:creationId xmlns:a16="http://schemas.microsoft.com/office/drawing/2014/main" id="{50FA6AC8-9192-AA6B-E914-D70DDD1E42DB}"/>
                  </a:ext>
                </a:extLst>
              </p:cNvPr>
              <p:cNvSpPr/>
              <p:nvPr/>
            </p:nvSpPr>
            <p:spPr>
              <a:xfrm rot="5400000">
                <a:off x="6971258" y="4012031"/>
                <a:ext cx="564473" cy="497712"/>
              </a:xfrm>
              <a:prstGeom prst="rightArrow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/>
                  <a:ea typeface="+mn-ea"/>
                  <a:cs typeface="+mn-cs"/>
                </a:endParaRPr>
              </a:p>
            </p:txBody>
          </p:sp>
          <p:pic>
            <p:nvPicPr>
              <p:cNvPr id="365" name="Picture 3">
                <a:extLst>
                  <a:ext uri="{FF2B5EF4-FFF2-40B4-BE49-F238E27FC236}">
                    <a16:creationId xmlns:a16="http://schemas.microsoft.com/office/drawing/2014/main" id="{8645855F-5A03-C407-8B6E-3AE1578133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337"/>
              <a:stretch/>
            </p:blipFill>
            <p:spPr>
              <a:xfrm>
                <a:off x="26808" y="4407136"/>
                <a:ext cx="2622472" cy="243188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pic>
        </p:grpSp>
        <p:sp>
          <p:nvSpPr>
            <p:cNvPr id="366" name="文本框 365">
              <a:extLst>
                <a:ext uri="{FF2B5EF4-FFF2-40B4-BE49-F238E27FC236}">
                  <a16:creationId xmlns:a16="http://schemas.microsoft.com/office/drawing/2014/main" id="{977D1905-39F8-A2CF-A427-0968BE473EB9}"/>
                </a:ext>
              </a:extLst>
            </p:cNvPr>
            <p:cNvSpPr txBox="1"/>
            <p:nvPr/>
          </p:nvSpPr>
          <p:spPr>
            <a:xfrm>
              <a:off x="17779971" y="12103974"/>
              <a:ext cx="2225986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Diagram of the simulation framework</a:t>
              </a:r>
              <a:endParaRPr lang="zh-CN" altLang="en-US" sz="25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7" name="文本框 366">
            <a:extLst>
              <a:ext uri="{FF2B5EF4-FFF2-40B4-BE49-F238E27FC236}">
                <a16:creationId xmlns:a16="http://schemas.microsoft.com/office/drawing/2014/main" id="{297143F0-E23A-8C2E-9EDC-8BA2550C32BD}"/>
              </a:ext>
            </a:extLst>
          </p:cNvPr>
          <p:cNvSpPr txBox="1"/>
          <p:nvPr/>
        </p:nvSpPr>
        <p:spPr>
          <a:xfrm>
            <a:off x="25572430" y="15305182"/>
            <a:ext cx="4522783" cy="4801314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layers of PSs helps to measure energy and velocity at the same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particles such as proton in cosmic ray, muon from the atmosphere are the main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rate in moon environment is 3 order of magnitude larger than terrestrial environment due to the shielding of the atmosphere</a:t>
            </a:r>
          </a:p>
          <a:p>
            <a:endParaRPr lang="zh-CN" altLang="en-US" dirty="0"/>
          </a:p>
        </p:txBody>
      </p:sp>
      <p:grpSp>
        <p:nvGrpSpPr>
          <p:cNvPr id="423" name="组合 422">
            <a:extLst>
              <a:ext uri="{FF2B5EF4-FFF2-40B4-BE49-F238E27FC236}">
                <a16:creationId xmlns:a16="http://schemas.microsoft.com/office/drawing/2014/main" id="{8EC79BCD-1BF7-552C-55A1-B89B1C2871A8}"/>
              </a:ext>
            </a:extLst>
          </p:cNvPr>
          <p:cNvGrpSpPr/>
          <p:nvPr/>
        </p:nvGrpSpPr>
        <p:grpSpPr>
          <a:xfrm>
            <a:off x="15695865" y="8286898"/>
            <a:ext cx="14422033" cy="5997600"/>
            <a:chOff x="179999" y="36360000"/>
            <a:chExt cx="14422033" cy="5997600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D053DA94-D337-1312-4BD7-E97788E448B6}"/>
                </a:ext>
              </a:extLst>
            </p:cNvPr>
            <p:cNvSpPr txBox="1"/>
            <p:nvPr/>
          </p:nvSpPr>
          <p:spPr>
            <a:xfrm>
              <a:off x="180000" y="36360000"/>
              <a:ext cx="14422030" cy="584775"/>
            </a:xfrm>
            <a:prstGeom prst="rect">
              <a:avLst/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sz="3200" b="1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Ionization detection module:  plastic scintillator coupled to </a:t>
              </a:r>
              <a:r>
                <a:rPr lang="en-US" altLang="zh-CN" sz="3200" b="1" dirty="0" err="1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SiPMs</a:t>
              </a:r>
              <a:endParaRPr lang="en-US" altLang="zh-C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76" name="图片 375">
              <a:extLst>
                <a:ext uri="{FF2B5EF4-FFF2-40B4-BE49-F238E27FC236}">
                  <a16:creationId xmlns:a16="http://schemas.microsoft.com/office/drawing/2014/main" id="{6447E840-7604-5332-0258-7DE8A8616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rcRect r="3191" b="14226"/>
            <a:stretch/>
          </p:blipFill>
          <p:spPr>
            <a:xfrm>
              <a:off x="198000" y="36972001"/>
              <a:ext cx="4860000" cy="3483968"/>
            </a:xfrm>
            <a:prstGeom prst="rect">
              <a:avLst/>
            </a:prstGeom>
            <a:ln w="28575">
              <a:solidFill>
                <a:srgbClr val="4472C4"/>
              </a:solidFill>
            </a:ln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7" name="文本框 376">
                  <a:extLst>
                    <a:ext uri="{FF2B5EF4-FFF2-40B4-BE49-F238E27FC236}">
                      <a16:creationId xmlns:a16="http://schemas.microsoft.com/office/drawing/2014/main" id="{8AE1CF78-421D-2837-5BF6-C856788BDE2A}"/>
                    </a:ext>
                  </a:extLst>
                </p:cNvPr>
                <p:cNvSpPr txBox="1"/>
                <p:nvPr/>
              </p:nvSpPr>
              <p:spPr>
                <a:xfrm>
                  <a:off x="179999" y="40464000"/>
                  <a:ext cx="9540000" cy="1893600"/>
                </a:xfrm>
                <a:prstGeom prst="rect">
                  <a:avLst/>
                </a:prstGeom>
                <a:ln w="38100"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altLang="zh-CN" sz="30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Preliminary properties from simulation: 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Energy resolution ~ 7%@1MeV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Time resolution ~ 10ns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8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Light yield of MM ~ 1MeV/cm @ </a:t>
                  </a:r>
                  <a14:m>
                    <m:oMath xmlns:m="http://schemas.openxmlformats.org/officeDocument/2006/math"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𝜷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zh-CN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𝟎𝟏</m:t>
                      </m:r>
                    </m:oMath>
                  </a14:m>
                  <a:endParaRPr lang="zh-CN" alt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377" name="文本框 376">
                  <a:extLst>
                    <a:ext uri="{FF2B5EF4-FFF2-40B4-BE49-F238E27FC236}">
                      <a16:creationId xmlns:a16="http://schemas.microsoft.com/office/drawing/2014/main" id="{8AE1CF78-421D-2837-5BF6-C856788BDE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999" y="40464000"/>
                  <a:ext cx="9540000" cy="1893600"/>
                </a:xfrm>
                <a:prstGeom prst="rect">
                  <a:avLst/>
                </a:prstGeom>
                <a:blipFill>
                  <a:blip r:embed="rId23"/>
                  <a:stretch>
                    <a:fillRect l="-1337" t="-3165" b="-4747"/>
                  </a:stretch>
                </a:blipFill>
                <a:ln w="38100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80" name="图片 379">
              <a:extLst>
                <a:ext uri="{FF2B5EF4-FFF2-40B4-BE49-F238E27FC236}">
                  <a16:creationId xmlns:a16="http://schemas.microsoft.com/office/drawing/2014/main" id="{32F75852-4F05-47DF-2B35-72378978B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9558000" y="36972000"/>
              <a:ext cx="5044032" cy="5364000"/>
            </a:xfrm>
            <a:prstGeom prst="rect">
              <a:avLst/>
            </a:prstGeom>
            <a:ln w="38100">
              <a:solidFill>
                <a:srgbClr val="4472C4"/>
              </a:solidFill>
            </a:ln>
          </p:spPr>
        </p:pic>
        <p:pic>
          <p:nvPicPr>
            <p:cNvPr id="382" name="图片 381">
              <a:extLst>
                <a:ext uri="{FF2B5EF4-FFF2-40B4-BE49-F238E27FC236}">
                  <a16:creationId xmlns:a16="http://schemas.microsoft.com/office/drawing/2014/main" id="{8F28E2DD-AAF6-E6E4-8F38-7B661C269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40000" y="36972000"/>
              <a:ext cx="4478405" cy="3484800"/>
            </a:xfrm>
            <a:prstGeom prst="rect">
              <a:avLst/>
            </a:prstGeom>
            <a:ln w="38100">
              <a:solidFill>
                <a:srgbClr val="4472C4"/>
              </a:solidFill>
            </a:ln>
          </p:spPr>
        </p:pic>
        <p:sp>
          <p:nvSpPr>
            <p:cNvPr id="383" name="文本框 382">
              <a:extLst>
                <a:ext uri="{FF2B5EF4-FFF2-40B4-BE49-F238E27FC236}">
                  <a16:creationId xmlns:a16="http://schemas.microsoft.com/office/drawing/2014/main" id="{76751D69-9353-47A0-BFE8-446F91F8DC87}"/>
                </a:ext>
              </a:extLst>
            </p:cNvPr>
            <p:cNvSpPr txBox="1"/>
            <p:nvPr/>
          </p:nvSpPr>
          <p:spPr>
            <a:xfrm>
              <a:off x="1538551" y="37544451"/>
              <a:ext cx="258917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resolution </a:t>
              </a:r>
            </a:p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Curve(by simulation) 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4" name="文本框 383">
              <a:extLst>
                <a:ext uri="{FF2B5EF4-FFF2-40B4-BE49-F238E27FC236}">
                  <a16:creationId xmlns:a16="http://schemas.microsoft.com/office/drawing/2014/main" id="{FFF1F468-C160-65DF-341E-DB1D3802DFC8}"/>
                </a:ext>
              </a:extLst>
            </p:cNvPr>
            <p:cNvSpPr txBox="1"/>
            <p:nvPr/>
          </p:nvSpPr>
          <p:spPr>
            <a:xfrm>
              <a:off x="6196638" y="37853423"/>
              <a:ext cx="25428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Background particle </a:t>
              </a:r>
            </a:p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Flux in terrestrial 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5" name="文本框 384">
              <a:extLst>
                <a:ext uri="{FF2B5EF4-FFF2-40B4-BE49-F238E27FC236}">
                  <a16:creationId xmlns:a16="http://schemas.microsoft.com/office/drawing/2014/main" id="{C4E60AF6-0957-B206-8C3C-1C3E57203E75}"/>
                </a:ext>
              </a:extLst>
            </p:cNvPr>
            <p:cNvSpPr txBox="1"/>
            <p:nvPr/>
          </p:nvSpPr>
          <p:spPr>
            <a:xfrm>
              <a:off x="11295772" y="40652879"/>
              <a:ext cx="25699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deposit curve </a:t>
              </a:r>
            </a:p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backgrounds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文本框 385">
              <a:extLst>
                <a:ext uri="{FF2B5EF4-FFF2-40B4-BE49-F238E27FC236}">
                  <a16:creationId xmlns:a16="http://schemas.microsoft.com/office/drawing/2014/main" id="{E726555F-EC06-E8D7-71BF-74235ABB81A2}"/>
                </a:ext>
              </a:extLst>
            </p:cNvPr>
            <p:cNvSpPr txBox="1"/>
            <p:nvPr/>
          </p:nvSpPr>
          <p:spPr>
            <a:xfrm>
              <a:off x="11331491" y="38361671"/>
              <a:ext cx="25699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Energy deposit curve </a:t>
              </a:r>
            </a:p>
            <a:p>
              <a:r>
                <a:rPr lang="en-US" altLang="zh-CN" sz="2000" b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for MMs</a:t>
              </a:r>
              <a:endParaRPr lang="zh-CN" altLang="en-US" sz="20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97" name="表格 396">
            <a:extLst>
              <a:ext uri="{FF2B5EF4-FFF2-40B4-BE49-F238E27FC236}">
                <a16:creationId xmlns:a16="http://schemas.microsoft.com/office/drawing/2014/main" id="{DB73C794-C59C-AD57-816E-F4B6D6B882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2728155"/>
              </p:ext>
            </p:extLst>
          </p:nvPr>
        </p:nvGraphicFramePr>
        <p:xfrm>
          <a:off x="15876000" y="32529281"/>
          <a:ext cx="8572585" cy="827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43">
                  <a:extLst>
                    <a:ext uri="{9D8B030D-6E8A-4147-A177-3AD203B41FA5}">
                      <a16:colId xmlns:a16="http://schemas.microsoft.com/office/drawing/2014/main" val="1659075629"/>
                    </a:ext>
                  </a:extLst>
                </a:gridCol>
                <a:gridCol w="3115159">
                  <a:extLst>
                    <a:ext uri="{9D8B030D-6E8A-4147-A177-3AD203B41FA5}">
                      <a16:colId xmlns:a16="http://schemas.microsoft.com/office/drawing/2014/main" val="1590366965"/>
                    </a:ext>
                  </a:extLst>
                </a:gridCol>
                <a:gridCol w="3101683">
                  <a:extLst>
                    <a:ext uri="{9D8B030D-6E8A-4147-A177-3AD203B41FA5}">
                      <a16:colId xmlns:a16="http://schemas.microsoft.com/office/drawing/2014/main" val="428720929"/>
                    </a:ext>
                  </a:extLst>
                </a:gridCol>
              </a:tblGrid>
              <a:tr h="852016">
                <a:tc>
                  <a:txBody>
                    <a:bodyPr/>
                    <a:lstStyle/>
                    <a:p>
                      <a:endParaRPr lang="zh-CN" alt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Induction module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Plastic Scintillator</a:t>
                      </a:r>
                      <a:endParaRPr lang="zh-CN" alt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763805"/>
                  </a:ext>
                </a:extLst>
              </a:tr>
              <a:tr h="852016">
                <a:tc>
                  <a:txBody>
                    <a:bodyPr/>
                    <a:lstStyle/>
                    <a:p>
                      <a:r>
                        <a:rPr lang="en-US" altLang="zh-CN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Current</a:t>
                      </a:r>
                      <a:endParaRPr lang="zh-CN" alt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 ~ 1.92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 ~10ns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resolution ~7%@1MeV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resolution ~5cm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22319"/>
                  </a:ext>
                </a:extLst>
              </a:tr>
              <a:tr h="547607">
                <a:tc>
                  <a:txBody>
                    <a:bodyPr/>
                    <a:lstStyle/>
                    <a:p>
                      <a:r>
                        <a:rPr lang="en-US" altLang="zh-CN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Requirement</a:t>
                      </a:r>
                      <a:r>
                        <a:rPr lang="en-US" altLang="zh-CN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SNR ~ 4.2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Time resolution ~1ns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resolution ~5%@1MeV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 resolution ~1cm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22011"/>
                  </a:ext>
                </a:extLst>
              </a:tr>
              <a:tr h="852016">
                <a:tc>
                  <a:txBody>
                    <a:bodyPr/>
                    <a:lstStyle/>
                    <a:p>
                      <a:r>
                        <a:rPr lang="en-US" altLang="zh-CN" sz="3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Solutions</a:t>
                      </a:r>
                      <a:endParaRPr lang="zh-CN" altLang="en-US" sz="3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Iron core to enhance signal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Reduce alternating resistance to lower background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Read-out circuit optimization</a:t>
                      </a:r>
                      <a:endParaRPr lang="zh-CN" altLang="en-US" sz="2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Optical fiber helps to improve light collection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Better arrangement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5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SiPM</a:t>
                      </a:r>
                      <a:r>
                        <a:rPr lang="en-US" altLang="zh-CN" sz="25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base circuit optimization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AA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981848"/>
                  </a:ext>
                </a:extLst>
              </a:tr>
            </a:tbl>
          </a:graphicData>
        </a:graphic>
      </p:graphicFrame>
      <p:sp>
        <p:nvSpPr>
          <p:cNvPr id="398" name="矩形: 圆角 397">
            <a:extLst>
              <a:ext uri="{FF2B5EF4-FFF2-40B4-BE49-F238E27FC236}">
                <a16:creationId xmlns:a16="http://schemas.microsoft.com/office/drawing/2014/main" id="{11BC80E6-94C8-680F-D7D8-CF6C0958389E}"/>
              </a:ext>
            </a:extLst>
          </p:cNvPr>
          <p:cNvSpPr/>
          <p:nvPr/>
        </p:nvSpPr>
        <p:spPr>
          <a:xfrm>
            <a:off x="15732000" y="32245001"/>
            <a:ext cx="8880084" cy="8701521"/>
          </a:xfrm>
          <a:prstGeom prst="roundRect">
            <a:avLst>
              <a:gd name="adj" fmla="val 6491"/>
            </a:avLst>
          </a:pr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9" name="箭头: 下 398">
            <a:extLst>
              <a:ext uri="{FF2B5EF4-FFF2-40B4-BE49-F238E27FC236}">
                <a16:creationId xmlns:a16="http://schemas.microsoft.com/office/drawing/2014/main" id="{89BBC617-16C2-329A-6E04-66417185E864}"/>
              </a:ext>
            </a:extLst>
          </p:cNvPr>
          <p:cNvSpPr/>
          <p:nvPr/>
        </p:nvSpPr>
        <p:spPr>
          <a:xfrm rot="16200000">
            <a:off x="24755663" y="32509386"/>
            <a:ext cx="526017" cy="929898"/>
          </a:xfrm>
          <a:prstGeom prst="downArrow">
            <a:avLst/>
          </a:prstGeom>
          <a:noFill/>
          <a:ln w="762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03" name="组合 402">
            <a:extLst>
              <a:ext uri="{FF2B5EF4-FFF2-40B4-BE49-F238E27FC236}">
                <a16:creationId xmlns:a16="http://schemas.microsoft.com/office/drawing/2014/main" id="{1C98DC87-94FF-14A3-1F6D-1B8A3CAB0A8C}"/>
              </a:ext>
            </a:extLst>
          </p:cNvPr>
          <p:cNvGrpSpPr/>
          <p:nvPr/>
        </p:nvGrpSpPr>
        <p:grpSpPr>
          <a:xfrm>
            <a:off x="25541902" y="32285432"/>
            <a:ext cx="3677621" cy="1377808"/>
            <a:chOff x="25541902" y="32285432"/>
            <a:chExt cx="3677621" cy="1377808"/>
          </a:xfrm>
        </p:grpSpPr>
        <p:sp>
          <p:nvSpPr>
            <p:cNvPr id="400" name="矩形: 圆角 399">
              <a:extLst>
                <a:ext uri="{FF2B5EF4-FFF2-40B4-BE49-F238E27FC236}">
                  <a16:creationId xmlns:a16="http://schemas.microsoft.com/office/drawing/2014/main" id="{0154E427-9C0E-2813-6B35-4E5B230A87BC}"/>
                </a:ext>
              </a:extLst>
            </p:cNvPr>
            <p:cNvSpPr/>
            <p:nvPr/>
          </p:nvSpPr>
          <p:spPr>
            <a:xfrm>
              <a:off x="25541902" y="32285432"/>
              <a:ext cx="3677621" cy="137780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1" name="文本框 400">
              <a:extLst>
                <a:ext uri="{FF2B5EF4-FFF2-40B4-BE49-F238E27FC236}">
                  <a16:creationId xmlns:a16="http://schemas.microsoft.com/office/drawing/2014/main" id="{E7E9BE62-34E2-D110-8650-1977360E28F8}"/>
                </a:ext>
              </a:extLst>
            </p:cNvPr>
            <p:cNvSpPr txBox="1"/>
            <p:nvPr/>
          </p:nvSpPr>
          <p:spPr>
            <a:xfrm>
              <a:off x="25797656" y="32405726"/>
              <a:ext cx="32086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Module optimization</a:t>
              </a:r>
              <a:endPara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4" name="组合 403">
            <a:extLst>
              <a:ext uri="{FF2B5EF4-FFF2-40B4-BE49-F238E27FC236}">
                <a16:creationId xmlns:a16="http://schemas.microsoft.com/office/drawing/2014/main" id="{B5BBD827-5C13-8030-7245-63C970B75CF7}"/>
              </a:ext>
            </a:extLst>
          </p:cNvPr>
          <p:cNvGrpSpPr/>
          <p:nvPr/>
        </p:nvGrpSpPr>
        <p:grpSpPr>
          <a:xfrm>
            <a:off x="24705488" y="35351630"/>
            <a:ext cx="2632222" cy="3015410"/>
            <a:chOff x="25541902" y="32285432"/>
            <a:chExt cx="3677621" cy="1576892"/>
          </a:xfrm>
        </p:grpSpPr>
        <p:sp>
          <p:nvSpPr>
            <p:cNvPr id="405" name="矩形: 圆角 404">
              <a:extLst>
                <a:ext uri="{FF2B5EF4-FFF2-40B4-BE49-F238E27FC236}">
                  <a16:creationId xmlns:a16="http://schemas.microsoft.com/office/drawing/2014/main" id="{D253CDB7-1A57-9718-6826-48F35AB035ED}"/>
                </a:ext>
              </a:extLst>
            </p:cNvPr>
            <p:cNvSpPr/>
            <p:nvPr/>
          </p:nvSpPr>
          <p:spPr>
            <a:xfrm>
              <a:off x="25541902" y="32285432"/>
              <a:ext cx="3677621" cy="137780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6" name="文本框 405">
              <a:extLst>
                <a:ext uri="{FF2B5EF4-FFF2-40B4-BE49-F238E27FC236}">
                  <a16:creationId xmlns:a16="http://schemas.microsoft.com/office/drawing/2014/main" id="{C5C81C32-F960-C7D5-6BB1-3FE4EBE27637}"/>
                </a:ext>
              </a:extLst>
            </p:cNvPr>
            <p:cNvSpPr txBox="1"/>
            <p:nvPr/>
          </p:nvSpPr>
          <p:spPr>
            <a:xfrm>
              <a:off x="25797656" y="32405726"/>
              <a:ext cx="3208636" cy="145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Array design &amp; optimization</a:t>
              </a:r>
              <a:endPara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7" name="组合 406">
            <a:extLst>
              <a:ext uri="{FF2B5EF4-FFF2-40B4-BE49-F238E27FC236}">
                <a16:creationId xmlns:a16="http://schemas.microsoft.com/office/drawing/2014/main" id="{D7E85AD9-CB44-1F90-2B69-EAF43DEA3345}"/>
              </a:ext>
            </a:extLst>
          </p:cNvPr>
          <p:cNvGrpSpPr/>
          <p:nvPr/>
        </p:nvGrpSpPr>
        <p:grpSpPr>
          <a:xfrm>
            <a:off x="27669803" y="35351634"/>
            <a:ext cx="2462197" cy="2634712"/>
            <a:chOff x="25541902" y="32285432"/>
            <a:chExt cx="3677621" cy="1377808"/>
          </a:xfrm>
        </p:grpSpPr>
        <p:sp>
          <p:nvSpPr>
            <p:cNvPr id="408" name="矩形: 圆角 407">
              <a:extLst>
                <a:ext uri="{FF2B5EF4-FFF2-40B4-BE49-F238E27FC236}">
                  <a16:creationId xmlns:a16="http://schemas.microsoft.com/office/drawing/2014/main" id="{BE25B830-9F47-B0DE-B2BD-7CBF98709048}"/>
                </a:ext>
              </a:extLst>
            </p:cNvPr>
            <p:cNvSpPr/>
            <p:nvPr/>
          </p:nvSpPr>
          <p:spPr>
            <a:xfrm>
              <a:off x="25541902" y="32285432"/>
              <a:ext cx="3677621" cy="137780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9" name="文本框 408">
              <a:extLst>
                <a:ext uri="{FF2B5EF4-FFF2-40B4-BE49-F238E27FC236}">
                  <a16:creationId xmlns:a16="http://schemas.microsoft.com/office/drawing/2014/main" id="{D71D7AED-B1AB-CBBE-3063-53D4F31B18D5}"/>
                </a:ext>
              </a:extLst>
            </p:cNvPr>
            <p:cNvSpPr txBox="1"/>
            <p:nvPr/>
          </p:nvSpPr>
          <p:spPr>
            <a:xfrm>
              <a:off x="25797656" y="32405726"/>
              <a:ext cx="3208636" cy="1174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Single module physical run</a:t>
              </a:r>
              <a:endPara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0" name="组合 409">
            <a:extLst>
              <a:ext uri="{FF2B5EF4-FFF2-40B4-BE49-F238E27FC236}">
                <a16:creationId xmlns:a16="http://schemas.microsoft.com/office/drawing/2014/main" id="{C2D76BE0-72C1-0770-E89F-C977C4B042F0}"/>
              </a:ext>
            </a:extLst>
          </p:cNvPr>
          <p:cNvGrpSpPr/>
          <p:nvPr/>
        </p:nvGrpSpPr>
        <p:grpSpPr>
          <a:xfrm>
            <a:off x="25139868" y="39568714"/>
            <a:ext cx="4277423" cy="1377808"/>
            <a:chOff x="25541902" y="32285432"/>
            <a:chExt cx="3677621" cy="1377808"/>
          </a:xfrm>
        </p:grpSpPr>
        <p:sp>
          <p:nvSpPr>
            <p:cNvPr id="411" name="矩形: 圆角 410">
              <a:extLst>
                <a:ext uri="{FF2B5EF4-FFF2-40B4-BE49-F238E27FC236}">
                  <a16:creationId xmlns:a16="http://schemas.microsoft.com/office/drawing/2014/main" id="{7675BF84-3F16-83CE-1ED9-B072BD54266D}"/>
                </a:ext>
              </a:extLst>
            </p:cNvPr>
            <p:cNvSpPr/>
            <p:nvPr/>
          </p:nvSpPr>
          <p:spPr>
            <a:xfrm>
              <a:off x="25541902" y="32285432"/>
              <a:ext cx="3677621" cy="1377808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2" name="文本框 411">
              <a:extLst>
                <a:ext uri="{FF2B5EF4-FFF2-40B4-BE49-F238E27FC236}">
                  <a16:creationId xmlns:a16="http://schemas.microsoft.com/office/drawing/2014/main" id="{2E5411D7-55A4-F9A9-2C65-05D7801CC680}"/>
                </a:ext>
              </a:extLst>
            </p:cNvPr>
            <p:cNvSpPr txBox="1"/>
            <p:nvPr/>
          </p:nvSpPr>
          <p:spPr>
            <a:xfrm>
              <a:off x="25797656" y="32405726"/>
              <a:ext cx="320863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Array-like physical run</a:t>
              </a:r>
              <a:endParaRPr lang="zh-CN" altLang="en-US" sz="3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3" name="箭头: 下 412">
            <a:extLst>
              <a:ext uri="{FF2B5EF4-FFF2-40B4-BE49-F238E27FC236}">
                <a16:creationId xmlns:a16="http://schemas.microsoft.com/office/drawing/2014/main" id="{5C28C1B8-225D-6957-3ECB-9563D95E843D}"/>
              </a:ext>
            </a:extLst>
          </p:cNvPr>
          <p:cNvSpPr/>
          <p:nvPr/>
        </p:nvSpPr>
        <p:spPr>
          <a:xfrm rot="1793402">
            <a:off x="25783365" y="33691332"/>
            <a:ext cx="676702" cy="1591606"/>
          </a:xfrm>
          <a:prstGeom prst="downArrow">
            <a:avLst/>
          </a:prstGeom>
          <a:noFill/>
          <a:ln w="762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5" name="箭头: 下 414">
            <a:extLst>
              <a:ext uri="{FF2B5EF4-FFF2-40B4-BE49-F238E27FC236}">
                <a16:creationId xmlns:a16="http://schemas.microsoft.com/office/drawing/2014/main" id="{7C76E826-D732-EDEB-4AEE-0CDA087D327F}"/>
              </a:ext>
            </a:extLst>
          </p:cNvPr>
          <p:cNvSpPr/>
          <p:nvPr/>
        </p:nvSpPr>
        <p:spPr>
          <a:xfrm rot="19774929">
            <a:off x="27857555" y="33692320"/>
            <a:ext cx="676702" cy="1591606"/>
          </a:xfrm>
          <a:prstGeom prst="downArrow">
            <a:avLst/>
          </a:prstGeom>
          <a:noFill/>
          <a:ln w="762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7" name="箭头: 虚尾 416">
            <a:extLst>
              <a:ext uri="{FF2B5EF4-FFF2-40B4-BE49-F238E27FC236}">
                <a16:creationId xmlns:a16="http://schemas.microsoft.com/office/drawing/2014/main" id="{DAD125BB-8282-BDA9-849C-E5909E5EA22D}"/>
              </a:ext>
            </a:extLst>
          </p:cNvPr>
          <p:cNvSpPr/>
          <p:nvPr/>
        </p:nvSpPr>
        <p:spPr>
          <a:xfrm rot="5400000">
            <a:off x="26603206" y="38294333"/>
            <a:ext cx="1332350" cy="915485"/>
          </a:xfrm>
          <a:prstGeom prst="stripedRightArrow">
            <a:avLst/>
          </a:prstGeom>
          <a:noFill/>
          <a:ln w="76200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9" name="文本框 418">
            <a:extLst>
              <a:ext uri="{FF2B5EF4-FFF2-40B4-BE49-F238E27FC236}">
                <a16:creationId xmlns:a16="http://schemas.microsoft.com/office/drawing/2014/main" id="{FC8F1DFA-B5FE-6952-BB09-F5A1900A4A4A}"/>
              </a:ext>
            </a:extLst>
          </p:cNvPr>
          <p:cNvSpPr txBox="1"/>
          <p:nvPr/>
        </p:nvSpPr>
        <p:spPr>
          <a:xfrm>
            <a:off x="7688654" y="3692707"/>
            <a:ext cx="15218228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(SCEP Collaboration)</a:t>
            </a:r>
          </a:p>
          <a:p>
            <a:pPr algn="ctr"/>
            <a:r>
              <a:rPr lang="en-US" altLang="zh-CN" sz="2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State Key Laboratory of Particle Detection and Electronics, University of Science and Technology of China, Hefei 230026, China </a:t>
            </a:r>
          </a:p>
          <a:p>
            <a:pPr algn="ctr"/>
            <a:r>
              <a:rPr lang="en-US" altLang="zh-CN" sz="2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Deep Space Exploration Laboratory, Hefei, 230022, China </a:t>
            </a:r>
          </a:p>
          <a:p>
            <a:pPr algn="ctr"/>
            <a:r>
              <a:rPr lang="en-US" altLang="zh-CN" sz="2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Modern Physics, University of Science and Technology of China, Hefei 230026, China </a:t>
            </a:r>
          </a:p>
          <a:p>
            <a:pPr algn="ctr"/>
            <a:r>
              <a:rPr lang="en-US" altLang="zh-CN" sz="2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Hefei National Laboratory for Physical Sciences at the Microscale, University of Science and Technology of China, Hefei, 230026, China </a:t>
            </a:r>
          </a:p>
          <a:p>
            <a:pPr algn="ctr"/>
            <a:r>
              <a:rPr lang="en-US" altLang="zh-CN" sz="2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CAS Key Laboratory of Microscale Magnetic Resonance, University of Science and Technology of China, Hefei, 230026, China </a:t>
            </a:r>
          </a:p>
          <a:p>
            <a:pPr algn="ctr"/>
            <a:r>
              <a:rPr lang="en-US" altLang="zh-CN" sz="2000" b="0" i="0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zh-CN" sz="20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Synergetic Innovation Center of Quantum Information and Quantum Physics, University of Science and Technology of China, Hefei, 230026, China</a:t>
            </a:r>
            <a:r>
              <a:rPr lang="en-US" altLang="zh-C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421" name="文本框 420">
            <a:extLst>
              <a:ext uri="{FF2B5EF4-FFF2-40B4-BE49-F238E27FC236}">
                <a16:creationId xmlns:a16="http://schemas.microsoft.com/office/drawing/2014/main" id="{9B69FB25-2423-4565-4D1B-C5E7755E93A7}"/>
              </a:ext>
            </a:extLst>
          </p:cNvPr>
          <p:cNvSpPr txBox="1"/>
          <p:nvPr/>
        </p:nvSpPr>
        <p:spPr>
          <a:xfrm>
            <a:off x="8014407" y="2821398"/>
            <a:ext cx="15201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000" b="0" i="0" dirty="0">
                <a:solidFill>
                  <a:srgbClr val="FFFFFF"/>
                </a:solidFill>
                <a:effectLst/>
                <a:latin typeface="TimesNewRomanPSMT"/>
              </a:rPr>
              <a:t>Beige Liu</a:t>
            </a:r>
            <a:r>
              <a:rPr lang="en-US" altLang="zh-CN" sz="3000" b="0" i="0" baseline="30000" dirty="0">
                <a:solidFill>
                  <a:srgbClr val="FFFFFF"/>
                </a:solidFill>
                <a:effectLst/>
                <a:latin typeface="TimesNewRomanPSMT"/>
              </a:rPr>
              <a:t>1,3</a:t>
            </a:r>
            <a:r>
              <a:rPr lang="en-US" altLang="zh-CN" sz="3000" b="0" i="0" dirty="0">
                <a:solidFill>
                  <a:srgbClr val="FFFFFF"/>
                </a:solidFill>
                <a:effectLst/>
                <a:latin typeface="TimesNewRomanPSMT"/>
              </a:rPr>
              <a:t>, </a:t>
            </a:r>
            <a:r>
              <a:rPr lang="en-US" altLang="zh-CN" sz="3000" b="0" i="0" dirty="0" err="1">
                <a:solidFill>
                  <a:srgbClr val="FFFFFF"/>
                </a:solidFill>
                <a:effectLst/>
                <a:latin typeface="TimesNewRomanPSMT"/>
              </a:rPr>
              <a:t>Changqing</a:t>
            </a:r>
            <a:r>
              <a:rPr lang="en-US" altLang="zh-CN" sz="3000" b="0" i="0" dirty="0">
                <a:solidFill>
                  <a:srgbClr val="FFFFFF"/>
                </a:solidFill>
                <a:effectLst/>
                <a:latin typeface="TimesNewRomanPSMT"/>
              </a:rPr>
              <a:t> Ye</a:t>
            </a:r>
            <a:r>
              <a:rPr lang="en-US" altLang="zh-CN" sz="3000" b="0" i="0" baseline="30000" dirty="0">
                <a:solidFill>
                  <a:srgbClr val="FFFFFF"/>
                </a:solidFill>
                <a:effectLst/>
                <a:latin typeface="TimesNewRomanPSMT"/>
              </a:rPr>
              <a:t>1,3</a:t>
            </a:r>
            <a:r>
              <a:rPr lang="en-US" altLang="zh-CN" sz="3000" b="0" i="0" dirty="0">
                <a:solidFill>
                  <a:srgbClr val="FFFFFF"/>
                </a:solidFill>
                <a:effectLst/>
                <a:latin typeface="TimesNewRomanPSMT"/>
              </a:rPr>
              <a:t>, Qing lin</a:t>
            </a:r>
            <a:r>
              <a:rPr lang="en-US" altLang="zh-CN" sz="3000" b="0" i="0" baseline="30000" dirty="0">
                <a:solidFill>
                  <a:srgbClr val="FFFFFF"/>
                </a:solidFill>
                <a:effectLst/>
                <a:latin typeface="TimesNewRomanPSMT"/>
              </a:rPr>
              <a:t>1,2,3</a:t>
            </a:r>
            <a:r>
              <a:rPr lang="en-US" altLang="zh-CN" sz="3000" b="0" i="0" dirty="0">
                <a:solidFill>
                  <a:srgbClr val="FFFFFF"/>
                </a:solidFill>
                <a:effectLst/>
                <a:latin typeface="TimesNewRomanPSMT"/>
              </a:rPr>
              <a:t> etc..</a:t>
            </a:r>
            <a:r>
              <a:rPr lang="en-US" altLang="zh-CN" sz="3000" dirty="0"/>
              <a:t> </a:t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26" name="图片 425">
            <a:extLst>
              <a:ext uri="{FF2B5EF4-FFF2-40B4-BE49-F238E27FC236}">
                <a16:creationId xmlns:a16="http://schemas.microsoft.com/office/drawing/2014/main" id="{A1669D1B-1109-6DF0-00A6-489C7EC3763D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22932000" y="22353506"/>
            <a:ext cx="6563076" cy="3240000"/>
          </a:xfrm>
          <a:prstGeom prst="rect">
            <a:avLst/>
          </a:prstGeom>
          <a:ln w="38100"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165832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7500</TotalTime>
  <Words>719</Words>
  <Application>Microsoft Office PowerPoint</Application>
  <PresentationFormat>自定义</PresentationFormat>
  <Paragraphs>124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TimesNewRomanPSMT</vt:lpstr>
      <vt:lpstr>等线</vt:lpstr>
      <vt:lpstr>Arial</vt:lpstr>
      <vt:lpstr>Book Antiqua</vt:lpstr>
      <vt:lpstr>Calibri</vt:lpstr>
      <vt:lpstr>Calibri Light</vt:lpstr>
      <vt:lpstr>Cambria Math</vt:lpstr>
      <vt:lpstr>Times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贝戈 刘</dc:creator>
  <cp:lastModifiedBy>贝戈 刘</cp:lastModifiedBy>
  <cp:revision>5</cp:revision>
  <dcterms:created xsi:type="dcterms:W3CDTF">2024-11-27T02:02:49Z</dcterms:created>
  <dcterms:modified xsi:type="dcterms:W3CDTF">2024-12-03T08:09:26Z</dcterms:modified>
</cp:coreProperties>
</file>