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258" r:id="rId2"/>
    <p:sldId id="1259" r:id="rId3"/>
    <p:sldId id="1266" r:id="rId4"/>
    <p:sldId id="1267" r:id="rId5"/>
    <p:sldId id="1268" r:id="rId6"/>
    <p:sldId id="1270" r:id="rId7"/>
    <p:sldId id="1269" r:id="rId8"/>
    <p:sldId id="1183" r:id="rId9"/>
    <p:sldId id="1255" r:id="rId10"/>
    <p:sldId id="1271" r:id="rId11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>
        <p:scale>
          <a:sx n="100" d="100"/>
          <a:sy n="100" d="100"/>
        </p:scale>
        <p:origin x="128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2024/11/26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3F5DCBB-75AB-4E12-AEE5-32BB4B4B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F70EF0-3988-4CE6-AF5A-F05355CFA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2E5AAA-08D3-40B0-8A13-22C2ACD4A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54162"/>
            <a:ext cx="5411555" cy="49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0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921FEF-C35F-44DA-8B72-31C9E05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04A3D-D38F-4FE9-A9B0-EAE5E870E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相关理论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/>
              <p:nvPr/>
            </p:nvSpPr>
            <p:spPr>
              <a:xfrm>
                <a:off x="250399" y="1295400"/>
                <a:ext cx="8643201" cy="3452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空气芯线圈损耗：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_0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磁芯线圈损耗：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在分析过程当中，往往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可以近似认为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99" y="1295400"/>
                <a:ext cx="8643201" cy="3452548"/>
              </a:xfrm>
              <a:prstGeom prst="rect">
                <a:avLst/>
              </a:prstGeom>
              <a:blipFill>
                <a:blip r:embed="rId2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45116A70-7E53-4F0B-95A9-68F0EDBAA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4229762"/>
            <a:ext cx="3475568" cy="26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8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921FEF-C35F-44DA-8B72-31C9E05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DB904A3D-D38F-4FE9-A9B0-EAE5E870ECD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磁芯损耗</a:t>
                </a:r>
                <a:r>
                  <a:rPr lang="en-US" altLang="zh-CN" dirty="0"/>
                  <a:t>——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DB904A3D-D38F-4FE9-A9B0-EAE5E870E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176" t="-20290" b="-7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/>
              <p:nvPr/>
            </p:nvSpPr>
            <p:spPr>
              <a:xfrm>
                <a:off x="250399" y="1295400"/>
                <a:ext cx="8643201" cy="4338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单位体积磁芯损耗：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单位体积涡流损耗：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070C0"/>
                    </a:solidFill>
                  </a:rPr>
                  <a:t>单位体积磁滞损耗：</a:t>
                </a:r>
                <a:endParaRPr lang="en-US" altLang="zh-CN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此为</a:t>
                </a:r>
                <a:r>
                  <a:rPr lang="en-US" altLang="zh-CN" dirty="0"/>
                  <a:t>Steinmetz</a:t>
                </a:r>
                <a:r>
                  <a:rPr lang="zh-CN" altLang="en-US" dirty="0"/>
                  <a:t>经验公式，其中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常见为</a:t>
                </a:r>
                <a:r>
                  <a:rPr lang="en-US" altLang="zh-CN" dirty="0"/>
                  <a:t>1.5~2.5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理论上：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当频率较低时，磁滞损耗占主导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当频率较高时，涡流损耗占主导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99" y="1295400"/>
                <a:ext cx="8643201" cy="4338752"/>
              </a:xfrm>
              <a:prstGeom prst="rect">
                <a:avLst/>
              </a:prstGeom>
              <a:blipFill>
                <a:blip r:embed="rId3"/>
                <a:stretch>
                  <a:fillRect l="-564" b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（一）2.执行器 电动 之 直流电动机中的磁性材料_电机常用铁磁材料的基本磁化曲线-CSDN博客">
            <a:extLst>
              <a:ext uri="{FF2B5EF4-FFF2-40B4-BE49-F238E27FC236}">
                <a16:creationId xmlns:a16="http://schemas.microsoft.com/office/drawing/2014/main" id="{58F82C72-B6D7-43D8-960B-47548EC4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82" y="2685379"/>
            <a:ext cx="2175270" cy="21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E06DDC7-A1A7-46D9-AC45-FAA0079F4536}"/>
              </a:ext>
            </a:extLst>
          </p:cNvPr>
          <p:cNvSpPr txBox="1"/>
          <p:nvPr/>
        </p:nvSpPr>
        <p:spPr>
          <a:xfrm>
            <a:off x="204445" y="6053148"/>
            <a:ext cx="8735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[1]戴京营,汪敢.电源铁氧体中的磁滞损耗和涡流损耗的研究[J].磁性材料及器件, 1994, 025(002):12-14.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2B2223-9771-408C-98C5-13099FEAFDBA}"/>
              </a:ext>
            </a:extLst>
          </p:cNvPr>
          <p:cNvSpPr txBox="1"/>
          <p:nvPr/>
        </p:nvSpPr>
        <p:spPr>
          <a:xfrm>
            <a:off x="4716900" y="5562600"/>
            <a:ext cx="409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区分交流电阻中的磁芯损耗和涡流损耗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33CD521-5CAC-4B2F-A4BA-783FBD7C5F39}"/>
              </a:ext>
            </a:extLst>
          </p:cNvPr>
          <p:cNvSpPr txBox="1"/>
          <p:nvPr/>
        </p:nvSpPr>
        <p:spPr>
          <a:xfrm>
            <a:off x="4716900" y="5032931"/>
            <a:ext cx="409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上述讨论都基于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zh-CN" altLang="en-US" dirty="0">
                <a:solidFill>
                  <a:srgbClr val="FF0000"/>
                </a:solidFill>
              </a:rPr>
              <a:t>没有显著趋肤效应</a:t>
            </a:r>
          </a:p>
        </p:txBody>
      </p:sp>
    </p:spTree>
    <p:extLst>
      <p:ext uri="{BB962C8B-B14F-4D97-AF65-F5344CB8AC3E}">
        <p14:creationId xmlns:p14="http://schemas.microsoft.com/office/powerpoint/2010/main" val="19762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29087B-0FC7-4685-B89F-C148622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B382FF-DA8C-4B36-8E55-08968A234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实验设计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/>
              <p:nvPr/>
            </p:nvSpPr>
            <p:spPr>
              <a:xfrm>
                <a:off x="428625" y="1219200"/>
                <a:ext cx="8286750" cy="562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40mm//57mm//60mm</a:t>
                </a:r>
                <a:r>
                  <a:rPr lang="zh-CN" altLang="en-US" dirty="0"/>
                  <a:t>（内径，外径，高度）</a:t>
                </a:r>
                <a:r>
                  <a:rPr lang="zh-CN" altLang="zh-CN" dirty="0"/>
                  <a:t>，</a:t>
                </a:r>
                <a:r>
                  <a:rPr lang="en-US" altLang="zh-CN" dirty="0"/>
                  <a:t>0.6mm</a:t>
                </a:r>
                <a:r>
                  <a:rPr lang="zh-CN" altLang="zh-CN" dirty="0"/>
                  <a:t>实心线，</a:t>
                </a:r>
                <a:r>
                  <a:rPr lang="en-US" altLang="zh-CN" dirty="0"/>
                  <a:t>14</a:t>
                </a:r>
                <a:r>
                  <a:rPr lang="zh-CN" altLang="zh-CN" dirty="0"/>
                  <a:t>层</a:t>
                </a:r>
                <a:r>
                  <a:rPr lang="en-US" altLang="zh-CN" dirty="0"/>
                  <a:t>*100</a:t>
                </a:r>
                <a:r>
                  <a:rPr lang="zh-CN" altLang="zh-CN" dirty="0"/>
                  <a:t>匝</a:t>
                </a:r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磁芯参数：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80mm</a:t>
                </a:r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测试磁芯线圈交流电阻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测试空气芯线圈交流电阻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作差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按照下式进行拟合</a:t>
                </a:r>
                <a:endParaRPr lang="en-US" altLang="zh-CN" dirty="0"/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8E139-E123-4689-B65E-13CFAC28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219200"/>
                <a:ext cx="8286750" cy="5623527"/>
              </a:xfrm>
              <a:prstGeom prst="rect">
                <a:avLst/>
              </a:prstGeom>
              <a:blipFill>
                <a:blip r:embed="rId2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18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147BCD-1331-4F66-92C1-2EC39F52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655C37-E5C6-4E8C-8844-17DE4F89F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拟合结果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D9E712-B584-49D2-81A0-629E39EF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390276"/>
            <a:ext cx="5334000" cy="4000500"/>
          </a:xfrm>
          <a:prstGeom prst="rect">
            <a:avLst/>
          </a:prstGeom>
        </p:spPr>
      </p:pic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0572040C-E14C-4479-A2FD-8F7FE4AB3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79172"/>
              </p:ext>
            </p:extLst>
          </p:nvPr>
        </p:nvGraphicFramePr>
        <p:xfrm>
          <a:off x="304800" y="5829935"/>
          <a:ext cx="8401052" cy="8915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77736">
                  <a:extLst>
                    <a:ext uri="{9D8B030D-6E8A-4147-A177-3AD203B41FA5}">
                      <a16:colId xmlns:a16="http://schemas.microsoft.com/office/drawing/2014/main" val="2247609416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1911245420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1579258381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470519477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3142988138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1747402693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1625902862"/>
                    </a:ext>
                  </a:extLst>
                </a:gridCol>
              </a:tblGrid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线圈测试电流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15mA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307007"/>
                  </a:ext>
                </a:extLst>
              </a:tr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8.5098e-07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8.5746e-07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8.6161e-07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8.5063e-07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8.5962e-07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8.5717e-07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04340"/>
                  </a:ext>
                </a:extLst>
              </a:tr>
              <a:tr h="2201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4.7201e-05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3.5417e-05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2.9748e-05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5.3742e-05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4.2991e-05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4.5494e-05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34144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03CD5709-F9AB-4995-8134-C47E6C89C2B4}"/>
              </a:ext>
            </a:extLst>
          </p:cNvPr>
          <p:cNvSpPr txBox="1"/>
          <p:nvPr/>
        </p:nvSpPr>
        <p:spPr>
          <a:xfrm>
            <a:off x="4991100" y="2321512"/>
            <a:ext cx="4152900" cy="378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在测试范围内：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涡流损耗常数项，保持基本稳定为一个常数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磁滞损耗常数项，</a:t>
            </a:r>
            <a:r>
              <a:rPr lang="zh-CN" altLang="en-US" dirty="0">
                <a:solidFill>
                  <a:srgbClr val="FF0000"/>
                </a:solidFill>
              </a:rPr>
              <a:t>也基本保持稳定？，</a:t>
            </a:r>
            <a:r>
              <a:rPr lang="en-US" altLang="zh-CN" dirty="0">
                <a:solidFill>
                  <a:srgbClr val="FF0000"/>
                </a:solidFill>
              </a:rPr>
              <a:t>n</a:t>
            </a:r>
            <a:r>
              <a:rPr lang="zh-CN" altLang="en-US" dirty="0">
                <a:solidFill>
                  <a:srgbClr val="FF0000"/>
                </a:solidFill>
              </a:rPr>
              <a:t>≈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</a:t>
            </a:r>
            <a:r>
              <a:rPr lang="en-US" altLang="zh-CN" dirty="0"/>
              <a:t>f&gt;50Hz</a:t>
            </a:r>
            <a:r>
              <a:rPr lang="zh-CN" altLang="en-US" dirty="0"/>
              <a:t>左右时，涡流损耗就大于磁滞损耗，</a:t>
            </a:r>
            <a:r>
              <a:rPr lang="en-US" altLang="zh-CN" dirty="0"/>
              <a:t>f&gt;500Hz</a:t>
            </a:r>
            <a:r>
              <a:rPr lang="zh-CN" altLang="en-US" dirty="0"/>
              <a:t>，已经差量级，</a:t>
            </a:r>
            <a:r>
              <a:rPr lang="zh-CN" altLang="en-US" dirty="0">
                <a:solidFill>
                  <a:srgbClr val="FF0000"/>
                </a:solidFill>
              </a:rPr>
              <a:t>可以基本不考虑磁滞损耗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7641AB-3C24-4443-9F13-438A432CBE76}"/>
                  </a:ext>
                </a:extLst>
              </p:cNvPr>
              <p:cNvSpPr txBox="1"/>
              <p:nvPr/>
            </p:nvSpPr>
            <p:spPr>
              <a:xfrm>
                <a:off x="4762500" y="1082497"/>
                <a:ext cx="4572000" cy="1286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7641AB-3C24-4443-9F13-438A432CB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1082497"/>
                <a:ext cx="4572000" cy="1286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86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0BCFE50-129A-4083-8992-C42C117D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A7A4BB-5102-4097-A0AE-C514483B5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相关测试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3BCB16-6A1F-479E-A8BD-9AB2DFD2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05" y="2533571"/>
            <a:ext cx="7026789" cy="41005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F311B14-04DB-4EE1-8E3C-E9EFB6347D22}"/>
              </a:ext>
            </a:extLst>
          </p:cNvPr>
          <p:cNvSpPr txBox="1"/>
          <p:nvPr/>
        </p:nvSpPr>
        <p:spPr>
          <a:xfrm>
            <a:off x="228600" y="1559957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材料磁滞回线，待测试，以验证相关的结论</a:t>
            </a:r>
          </a:p>
        </p:txBody>
      </p:sp>
    </p:spTree>
    <p:extLst>
      <p:ext uri="{BB962C8B-B14F-4D97-AF65-F5344CB8AC3E}">
        <p14:creationId xmlns:p14="http://schemas.microsoft.com/office/powerpoint/2010/main" val="412507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4A9628-2DAD-4604-9AA8-BD7E8350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BFB66-0AFE-43B6-AAD7-0E78F8ED9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与测试结果对比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C43288-D79F-4F98-96D9-6F4E005294D9}"/>
              </a:ext>
            </a:extLst>
          </p:cNvPr>
          <p:cNvSpPr txBox="1"/>
          <p:nvPr/>
        </p:nvSpPr>
        <p:spPr>
          <a:xfrm>
            <a:off x="495300" y="1295400"/>
            <a:ext cx="81534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仿真得到：在磁感应强度趋肤效应不显著的时候，对半切割圆柱形磁芯，涡流损耗下降为原先的</a:t>
            </a:r>
            <a:r>
              <a:rPr lang="en-US" altLang="zh-CN" dirty="0"/>
              <a:t>0.393</a:t>
            </a:r>
            <a:r>
              <a:rPr lang="zh-CN" altLang="en-US" dirty="0"/>
              <a:t>倍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516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7903E1-DEB5-4642-8F31-220DEFBD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69D54B-F57B-499D-8D57-018BB99C0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原先磁芯的切割结果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4F6D47-CAF3-40EF-9CA1-26AE7F906B63}"/>
                  </a:ext>
                </a:extLst>
              </p:cNvPr>
              <p:cNvSpPr txBox="1"/>
              <p:nvPr/>
            </p:nvSpPr>
            <p:spPr>
              <a:xfrm>
                <a:off x="228600" y="5475948"/>
                <a:ext cx="4495800" cy="132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交流电阻下降比例，</a:t>
                </a:r>
                <a:r>
                  <a:rPr lang="en-US" altLang="zh-CN" dirty="0"/>
                  <a:t>coil3</a:t>
                </a:r>
                <a:r>
                  <a:rPr lang="zh-CN" altLang="en-US" dirty="0"/>
                  <a:t>：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42.061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65.491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=0.64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4F6D47-CAF3-40EF-9CA1-26AE7F906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75948"/>
                <a:ext cx="4495800" cy="1324337"/>
              </a:xfrm>
              <a:prstGeom prst="rect">
                <a:avLst/>
              </a:prstGeom>
              <a:blipFill>
                <a:blip r:embed="rId2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0906249-376E-4AE6-A386-6EF096A25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484" y="1037199"/>
            <a:ext cx="5885832" cy="4414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71AFDBD-CB69-461B-96D3-E7F31EB25234}"/>
                  </a:ext>
                </a:extLst>
              </p:cNvPr>
              <p:cNvSpPr txBox="1"/>
              <p:nvPr/>
            </p:nvSpPr>
            <p:spPr>
              <a:xfrm>
                <a:off x="4572000" y="5475948"/>
                <a:ext cx="4495800" cy="132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交流电阻下降比例，</a:t>
                </a:r>
                <a:r>
                  <a:rPr lang="en-US" altLang="zh-CN" dirty="0"/>
                  <a:t>coil5</a:t>
                </a:r>
                <a:r>
                  <a:rPr lang="zh-CN" altLang="en-US" dirty="0"/>
                  <a:t>：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16.667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26.548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=0.63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71AFDBD-CB69-461B-96D3-E7F31EB25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75948"/>
                <a:ext cx="4495800" cy="1324337"/>
              </a:xfrm>
              <a:prstGeom prst="rect">
                <a:avLst/>
              </a:prstGeom>
              <a:blipFill>
                <a:blip r:embed="rId5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2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0A11B1-BC1C-4ED0-A844-98B750DC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21DB4C-3A85-44A0-9D0C-3297B7B73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原先磁芯的切割结果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B7802D7-D023-428C-8E97-0D8EC061348A}"/>
              </a:ext>
            </a:extLst>
          </p:cNvPr>
          <p:cNvSpPr txBox="1"/>
          <p:nvPr/>
        </p:nvSpPr>
        <p:spPr>
          <a:xfrm>
            <a:off x="4739719" y="1371600"/>
            <a:ext cx="4305300" cy="378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当时的比较方法有问题，使用</a:t>
            </a:r>
            <a:r>
              <a:rPr lang="en-US" altLang="zh-CN" dirty="0" err="1"/>
              <a:t>Rac</a:t>
            </a:r>
            <a:r>
              <a:rPr lang="en-US" altLang="zh-CN" dirty="0"/>
              <a:t>/</a:t>
            </a:r>
            <a:r>
              <a:rPr lang="en-US" altLang="zh-CN" dirty="0" err="1"/>
              <a:t>Rdc</a:t>
            </a:r>
            <a:r>
              <a:rPr lang="zh-CN" altLang="en-US" dirty="0"/>
              <a:t>进行比较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比如</a:t>
            </a:r>
            <a:r>
              <a:rPr lang="en-US" altLang="zh-CN" dirty="0"/>
              <a:t>coil3 </a:t>
            </a:r>
            <a:r>
              <a:rPr lang="zh-CN" altLang="en-US" dirty="0"/>
              <a:t>的测试频率：</a:t>
            </a:r>
            <a:r>
              <a:rPr lang="en-US" altLang="zh-CN" dirty="0"/>
              <a:t>625Hz~9000Hz</a:t>
            </a:r>
            <a:r>
              <a:rPr lang="zh-CN" altLang="en-US" dirty="0"/>
              <a:t>，只能保证在测试频率范围内测得的</a:t>
            </a:r>
            <a:r>
              <a:rPr lang="en-US" altLang="zh-CN" dirty="0" err="1"/>
              <a:t>Rac</a:t>
            </a:r>
            <a:r>
              <a:rPr lang="zh-CN" altLang="en-US" dirty="0"/>
              <a:t>具有准确性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Coil3 </a:t>
            </a:r>
            <a:r>
              <a:rPr lang="zh-CN" altLang="en-US" dirty="0"/>
              <a:t>切割前后</a:t>
            </a:r>
            <a:r>
              <a:rPr lang="en-US" altLang="zh-CN" dirty="0" err="1"/>
              <a:t>Rdc</a:t>
            </a:r>
            <a:r>
              <a:rPr lang="en-US" altLang="zh-CN" dirty="0"/>
              <a:t> </a:t>
            </a:r>
            <a:r>
              <a:rPr lang="zh-CN" altLang="en-US" dirty="0"/>
              <a:t>的拟合结果不同（</a:t>
            </a:r>
            <a:r>
              <a:rPr lang="en-US" altLang="zh-CN" dirty="0"/>
              <a:t>15.26Ω vs 20.00Ω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所以使用</a:t>
            </a:r>
            <a:r>
              <a:rPr lang="en-US" altLang="zh-CN" dirty="0" err="1">
                <a:solidFill>
                  <a:srgbClr val="C00000"/>
                </a:solidFill>
              </a:rPr>
              <a:t>Rac</a:t>
            </a:r>
            <a:r>
              <a:rPr lang="en-US" altLang="zh-CN" dirty="0">
                <a:solidFill>
                  <a:srgbClr val="C00000"/>
                </a:solidFill>
              </a:rPr>
              <a:t>/</a:t>
            </a:r>
            <a:r>
              <a:rPr lang="en-US" altLang="zh-CN" dirty="0" err="1">
                <a:solidFill>
                  <a:srgbClr val="C00000"/>
                </a:solidFill>
              </a:rPr>
              <a:t>Rdc</a:t>
            </a:r>
            <a:r>
              <a:rPr lang="zh-CN" altLang="en-US" dirty="0">
                <a:solidFill>
                  <a:srgbClr val="C00000"/>
                </a:solidFill>
              </a:rPr>
              <a:t>进行比较不可取，应该直接取</a:t>
            </a:r>
            <a:r>
              <a:rPr lang="en-US" altLang="zh-CN" dirty="0" err="1">
                <a:solidFill>
                  <a:srgbClr val="C00000"/>
                </a:solidFill>
              </a:rPr>
              <a:t>Rac</a:t>
            </a:r>
            <a:r>
              <a:rPr lang="zh-CN" altLang="en-US" dirty="0">
                <a:solidFill>
                  <a:srgbClr val="C00000"/>
                </a:solidFill>
              </a:rPr>
              <a:t>进行比较</a:t>
            </a:r>
            <a:endParaRPr lang="en-US" altLang="zh-CN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80CA3B9-E787-408D-9990-05B5FD082364}"/>
                  </a:ext>
                </a:extLst>
              </p:cNvPr>
              <p:cNvSpPr txBox="1"/>
              <p:nvPr/>
            </p:nvSpPr>
            <p:spPr>
              <a:xfrm>
                <a:off x="228600" y="5475948"/>
                <a:ext cx="4495800" cy="132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交流电阻比例，</a:t>
                </a:r>
                <a:r>
                  <a:rPr lang="en-US" altLang="zh-CN" dirty="0"/>
                  <a:t>coil3</a:t>
                </a:r>
                <a:r>
                  <a:rPr lang="zh-CN" altLang="en-US" dirty="0"/>
                  <a:t>：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845.416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999.334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=0.846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80CA3B9-E787-408D-9990-05B5FD082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75948"/>
                <a:ext cx="4495800" cy="1324337"/>
              </a:xfrm>
              <a:prstGeom prst="rect">
                <a:avLst/>
              </a:prstGeom>
              <a:blipFill>
                <a:blip r:embed="rId2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4EAEF23-4454-44C4-8C9C-195F2BDEDA7B}"/>
                  </a:ext>
                </a:extLst>
              </p:cNvPr>
              <p:cNvSpPr txBox="1"/>
              <p:nvPr/>
            </p:nvSpPr>
            <p:spPr>
              <a:xfrm>
                <a:off x="4572000" y="5475948"/>
                <a:ext cx="4495800" cy="1324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交流电阻比例，</a:t>
                </a:r>
                <a:r>
                  <a:rPr lang="en-US" altLang="zh-CN" dirty="0"/>
                  <a:t>coil5</a:t>
                </a:r>
                <a:r>
                  <a:rPr lang="zh-CN" altLang="en-US" dirty="0"/>
                  <a:t>：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451.521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714.468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=0.632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4EAEF23-4454-44C4-8C9C-195F2BDE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75948"/>
                <a:ext cx="4495800" cy="1324337"/>
              </a:xfrm>
              <a:prstGeom prst="rect">
                <a:avLst/>
              </a:prstGeom>
              <a:blipFill>
                <a:blip r:embed="rId3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AB6FD8A-0660-4333-86B9-609B5E6E5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1" y="1367961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8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458248</TotalTime>
  <Words>514</Words>
  <Application>Microsoft Office PowerPoint</Application>
  <PresentationFormat>全屏显示(4:3)</PresentationFormat>
  <Paragraphs>98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5745</cp:revision>
  <cp:lastPrinted>2023-09-04T07:35:07Z</cp:lastPrinted>
  <dcterms:created xsi:type="dcterms:W3CDTF">1601-01-01T00:00:00Z</dcterms:created>
  <dcterms:modified xsi:type="dcterms:W3CDTF">2024-11-26T08:55:08Z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