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  <p:sldMasterId id="2147483673" r:id="rId3"/>
  </p:sldMasterIdLst>
  <p:notesMasterIdLst>
    <p:notesMasterId r:id="rId33"/>
  </p:notesMasterIdLst>
  <p:handoutMasterIdLst>
    <p:handoutMasterId r:id="rId34"/>
  </p:handoutMasterIdLst>
  <p:sldIdLst>
    <p:sldId id="459" r:id="rId4"/>
    <p:sldId id="377" r:id="rId5"/>
    <p:sldId id="702" r:id="rId6"/>
    <p:sldId id="732" r:id="rId7"/>
    <p:sldId id="406" r:id="rId8"/>
    <p:sldId id="720" r:id="rId9"/>
    <p:sldId id="721" r:id="rId10"/>
    <p:sldId id="723" r:id="rId11"/>
    <p:sldId id="724" r:id="rId12"/>
    <p:sldId id="725" r:id="rId13"/>
    <p:sldId id="727" r:id="rId14"/>
    <p:sldId id="726" r:id="rId15"/>
    <p:sldId id="728" r:id="rId16"/>
    <p:sldId id="729" r:id="rId17"/>
    <p:sldId id="730" r:id="rId18"/>
    <p:sldId id="734" r:id="rId19"/>
    <p:sldId id="731" r:id="rId20"/>
    <p:sldId id="733" r:id="rId21"/>
    <p:sldId id="735" r:id="rId22"/>
    <p:sldId id="736" r:id="rId23"/>
    <p:sldId id="738" r:id="rId24"/>
    <p:sldId id="739" r:id="rId25"/>
    <p:sldId id="740" r:id="rId26"/>
    <p:sldId id="742" r:id="rId27"/>
    <p:sldId id="741" r:id="rId28"/>
    <p:sldId id="745" r:id="rId29"/>
    <p:sldId id="743" r:id="rId30"/>
    <p:sldId id="744" r:id="rId31"/>
    <p:sldId id="746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 userDrawn="1">
          <p15:clr>
            <a:srgbClr val="A4A3A4"/>
          </p15:clr>
        </p15:guide>
        <p15:guide id="2" pos="3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秦 龙宇" initials="秦" lastIdx="3" clrIdx="0"/>
  <p:cmAuthor id="2" name="lihe" initials="l" lastIdx="0" clrIdx="1"/>
  <p:cmAuthor id="3" name="legion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FEC9BE"/>
    <a:srgbClr val="92D050"/>
    <a:srgbClr val="00B0F0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94541" autoAdjust="0"/>
  </p:normalViewPr>
  <p:slideViewPr>
    <p:cSldViewPr snapToGrid="0" showGuides="1">
      <p:cViewPr varScale="1">
        <p:scale>
          <a:sx n="79" d="100"/>
          <a:sy n="79" d="100"/>
        </p:scale>
        <p:origin x="91" y="154"/>
      </p:cViewPr>
      <p:guideLst>
        <p:guide orient="horz" pos="2098"/>
        <p:guide pos="37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0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C7BA0-BBFE-4FA6-80B8-0B3C5F68001E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32AC0-73A1-4890-B71C-57F7836DC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B60A8-E55F-44BA-97C4-3474F9FE4D32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13C5-DB84-4C2B-A99B-923C91BF08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等线" panose="02010600030101010101" charset="-122"/>
            </a:endParaRPr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1B45ABB-C802-0941-8BDF-07F695BA6580}" type="slidenum">
              <a:rPr lang="en-US" altLang="en-US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13C5-DB84-4C2B-A99B-923C91BF08B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55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13C5-DB84-4C2B-A99B-923C91BF08B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72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13C5-DB84-4C2B-A99B-923C91BF08B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54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3816" y="223879"/>
            <a:ext cx="7275549" cy="564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104167"/>
            <a:ext cx="9144000" cy="18562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4386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Data Quality Check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B7E1-4029-974C-AE21-AB90968E68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252547"/>
            <a:ext cx="10515600" cy="213731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altLang="zh-CN"/>
              <a:t>Title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544" y="5096108"/>
            <a:ext cx="10550912" cy="490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altLang="zh-CN"/>
              <a:t>Input the Author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115135"/>
            <a:ext cx="10515600" cy="460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/>
              <a:t>TIME (</a:t>
            </a:r>
            <a:r>
              <a:rPr lang="en-US" altLang="zh-CN" err="1"/>
              <a:t>yyyy</a:t>
            </a:r>
            <a:r>
              <a:rPr lang="en-US" altLang="zh-CN"/>
              <a:t>/mm/dd)</a:t>
            </a:r>
            <a:endParaRPr lang="zh-CN" altLang="en-US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628565"/>
            <a:ext cx="10515600" cy="460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r>
              <a:rPr lang="en-US" altLang="zh-CN" i="1">
                <a:latin typeface="Arial" panose="020B0604020202020204" pitchFamily="34" charset="0"/>
                <a:cs typeface="Arial" panose="020B0604020202020204" pitchFamily="34" charset="0"/>
              </a:rPr>
              <a:t>University of Science and Technology of China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0" y="0"/>
            <a:ext cx="7076202" cy="14566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3816" y="223879"/>
            <a:ext cx="7275549" cy="564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/>
              <a:t>‹#›</a:t>
            </a:fld>
            <a:r>
              <a:rPr lang="en-US" altLang="zh-CN"/>
              <a:t>/a4sdad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74" y="1238463"/>
            <a:ext cx="11438053" cy="50285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104167"/>
            <a:ext cx="9144000" cy="18562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4386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Data Quality Check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B7E1-4029-974C-AE21-AB90968E68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/>
              <a:t>‹#›</a:t>
            </a:fld>
            <a:r>
              <a:rPr lang="en-US" altLang="zh-CN"/>
              <a:t>/a4sdad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74" y="1238463"/>
            <a:ext cx="11438053" cy="50285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816" y="223879"/>
            <a:ext cx="7275549" cy="564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Sub-Title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515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515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 dirty="0">
                <a:solidFill>
                  <a:srgbClr val="FF0000"/>
                </a:solidFill>
              </a:rPr>
              <a:t>/a</a:t>
            </a:r>
            <a:r>
              <a:rPr lang="en-US" altLang="zh-CN" dirty="0"/>
              <a:t>4sdad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816" y="223879"/>
            <a:ext cx="7275549" cy="564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Sub-Title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515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515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 dirty="0">
                <a:solidFill>
                  <a:srgbClr val="FF0000"/>
                </a:solidFill>
              </a:rPr>
              <a:t>/a</a:t>
            </a:r>
            <a:r>
              <a:rPr lang="en-US" altLang="zh-CN" dirty="0"/>
              <a:t>4sdad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1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9.gif"/><Relationship Id="rId4" Type="http://schemas.openxmlformats.org/officeDocument/2006/relationships/image" Target="../media/image22.gif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gif"/><Relationship Id="rId7" Type="http://schemas.openxmlformats.org/officeDocument/2006/relationships/image" Target="../media/image34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文本框 1"/>
              <p:cNvSpPr txBox="1">
                <a:spLocks noChangeArrowheads="1"/>
              </p:cNvSpPr>
              <p:nvPr/>
            </p:nvSpPr>
            <p:spPr bwMode="auto">
              <a:xfrm>
                <a:off x="705802" y="2585281"/>
                <a:ext cx="10780395" cy="1316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4000" b="1" baseline="0" smtClean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</a:t>
                </a:r>
                <a:r>
                  <a:rPr lang="en-US" altLang="zh-CN" sz="40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r>
                      <m:rPr>
                        <m:sty m:val="p"/>
                      </m:rPr>
                      <a:rPr lang="el-GR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γ</m:t>
                    </m:r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Λ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Σ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4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process using </a:t>
                </a:r>
                <a:r>
                  <a:rPr lang="en-US" altLang="zh-CN" sz="40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ISR method</a:t>
                </a:r>
                <a:endPara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6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802" y="2585281"/>
                <a:ext cx="10780395" cy="1316598"/>
              </a:xfrm>
              <a:prstGeom prst="rect">
                <a:avLst/>
              </a:prstGeom>
              <a:blipFill>
                <a:blip r:embed="rId3"/>
                <a:stretch>
                  <a:fillRect t="-7870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122" y="461042"/>
            <a:ext cx="16160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07554" y="5636700"/>
            <a:ext cx="9847580" cy="1221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Gaole Peng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ts val="32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2024.10.23</a:t>
            </a:r>
          </a:p>
          <a:p>
            <a:pPr algn="ctr">
              <a:lnSpc>
                <a:spcPts val="3200"/>
              </a:lnSpc>
            </a:pPr>
            <a:r>
              <a:rPr lang="en-US" altLang="zh-CN" sz="24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 </a:t>
            </a:r>
            <a:endParaRPr lang="en-US" altLang="zh-CN" sz="24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MC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45" y="2235200"/>
            <a:ext cx="4748662" cy="3680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07" y="2235200"/>
            <a:ext cx="4748663" cy="36806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34625" y="1442503"/>
            <a:ext cx="48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distinguishing </a:t>
            </a:r>
            <a:r>
              <a:rPr lang="en-US" altLang="zh-C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zh-CN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channels: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MC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6" y="2087418"/>
            <a:ext cx="5094236" cy="39485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90" y="2170257"/>
            <a:ext cx="4987362" cy="3865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200727" y="1394691"/>
                <a:ext cx="7869382" cy="43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Distinguish two channels by 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sty m:val="p"/>
                          </m:rPr>
                          <a:rPr lang="el-GR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n-US" altLang="zh-CN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l-GR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n-US" altLang="zh-CN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𝑃𝐷𝐺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27" y="1394691"/>
                <a:ext cx="7869382" cy="436851"/>
              </a:xfrm>
              <a:prstGeom prst="rect">
                <a:avLst/>
              </a:prstGeom>
              <a:blipFill>
                <a:blip r:embed="rId4"/>
                <a:stretch>
                  <a:fillRect l="-852" t="-8451" b="-16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9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" y="2507241"/>
            <a:ext cx="7171412" cy="1130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t="3767"/>
          <a:stretch/>
        </p:blipFill>
        <p:spPr>
          <a:xfrm>
            <a:off x="16720" y="1071388"/>
            <a:ext cx="6470640" cy="11648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4851" r="11932" b="5440"/>
          <a:stretch/>
        </p:blipFill>
        <p:spPr>
          <a:xfrm>
            <a:off x="7701396" y="2544419"/>
            <a:ext cx="4281054" cy="34861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5791" r="9814" b="5312"/>
          <a:stretch/>
        </p:blipFill>
        <p:spPr>
          <a:xfrm>
            <a:off x="3512992" y="2507241"/>
            <a:ext cx="4479637" cy="3523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674255" y="4137891"/>
                <a:ext cx="2355272" cy="42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𝑃𝐷𝐺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&lt;5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5" y="4137891"/>
                <a:ext cx="2355272" cy="421910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10994" y="4849027"/>
                <a:ext cx="3500581" cy="42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𝑃𝐷𝐺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&lt;5.493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4" y="4849027"/>
                <a:ext cx="3500581" cy="421910"/>
              </a:xfrm>
              <a:prstGeom prst="rect">
                <a:avLst/>
              </a:prstGeom>
              <a:blipFill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8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053"/>
            <a:ext cx="6271491" cy="10810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0694"/>
            <a:ext cx="7421519" cy="9953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4734" r="10905" b="4379"/>
          <a:stretch/>
        </p:blipFill>
        <p:spPr>
          <a:xfrm>
            <a:off x="3546762" y="2560694"/>
            <a:ext cx="4248728" cy="35467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4187" r="9804" b="7277"/>
          <a:stretch/>
        </p:blipFill>
        <p:spPr>
          <a:xfrm>
            <a:off x="7601526" y="2560694"/>
            <a:ext cx="4257963" cy="3417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674255" y="4137891"/>
                <a:ext cx="2355272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𝑃𝐷𝐺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&lt;5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5" y="4137891"/>
                <a:ext cx="2355272" cy="420628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210994" y="4849027"/>
                <a:ext cx="3500581" cy="42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𝑃𝐷𝐺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&lt;19.348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4" y="4849027"/>
                <a:ext cx="3500581" cy="421910"/>
              </a:xfrm>
              <a:prstGeom prst="rect">
                <a:avLst/>
              </a:prstGeom>
              <a:blipFill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54" y="1764085"/>
            <a:ext cx="5231333" cy="3759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484582" y="5338618"/>
                <a:ext cx="2918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>
                          <a:ln w="0"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χ</m:t>
                      </m:r>
                      <m:r>
                        <m:rPr>
                          <m:nor/>
                        </m:rPr>
                        <a:rPr lang="en-US" altLang="zh-CN" baseline="30000" dirty="0">
                          <a:ln w="0"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CN" baseline="-25000" dirty="0">
                          <a:ln w="0"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CN" baseline="-25000" dirty="0">
                          <a:ln w="0"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CN" baseline="-25000" dirty="0">
                          <a:ln w="0"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 &lt; </m:t>
                      </m:r>
                      <m:r>
                        <a:rPr lang="en-US" altLang="zh-CN" i="1" dirty="0" smtClean="0">
                          <a:ln w="0"/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1</m:t>
                      </m:r>
                      <m:r>
                        <a:rPr lang="en-US" altLang="zh-CN" i="1" dirty="0">
                          <a:ln w="0"/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2</m:t>
                      </m:r>
                      <m:r>
                        <a:rPr lang="en-US" altLang="zh-CN" i="1" dirty="0" smtClean="0">
                          <a:ln w="0"/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7</m:t>
                      </m:r>
                      <m:r>
                        <m:rPr>
                          <m:nor/>
                        </m:rPr>
                        <a:rPr lang="en-US" altLang="zh-CN" dirty="0">
                          <a:ln w="0"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 </m:t>
                      </m:r>
                    </m:oMath>
                  </m:oMathPara>
                </a14:m>
                <a:endParaRPr lang="en-US" altLang="zh-CN" dirty="0">
                  <a:ln w="0"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582" y="5338618"/>
                <a:ext cx="2918691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6621032" y="2438336"/>
                <a:ext cx="3500581" cy="42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𝑃𝐷𝐺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&lt;5.493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032" y="2438336"/>
                <a:ext cx="3500581" cy="421910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704158" y="3346465"/>
                <a:ext cx="3500581" cy="42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𝑃𝐷𝐺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&lt;19.348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158" y="3346465"/>
                <a:ext cx="3500581" cy="421910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6071467" y="4266564"/>
                <a:ext cx="2918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 smtClean="0">
                          <a:ln w="0"/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χ</m:t>
                      </m:r>
                      <m:r>
                        <m:rPr>
                          <m:nor/>
                        </m:rPr>
                        <a:rPr lang="en-US" altLang="zh-CN" baseline="30000" dirty="0" smtClean="0">
                          <a:ln w="0"/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CN" baseline="-25000" dirty="0" smtClean="0">
                          <a:ln w="0"/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CN" baseline="-25000" dirty="0" smtClean="0">
                          <a:ln w="0"/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CN" baseline="-25000" dirty="0" smtClean="0">
                          <a:ln w="0"/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 &lt; </m:t>
                      </m:r>
                      <m:r>
                        <a:rPr lang="en-US" altLang="zh-CN" i="1" dirty="0" smtClean="0">
                          <a:ln w="0"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1</m:t>
                      </m:r>
                      <m:r>
                        <a:rPr lang="en-US" altLang="zh-CN" i="1" dirty="0">
                          <a:ln w="0"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2</m:t>
                      </m:r>
                      <m:r>
                        <a:rPr lang="en-US" altLang="zh-CN" i="1" dirty="0" smtClean="0">
                          <a:ln w="0"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7</m:t>
                      </m:r>
                      <m:r>
                        <m:rPr>
                          <m:nor/>
                        </m:rPr>
                        <a:rPr lang="en-US" altLang="zh-CN" dirty="0">
                          <a:ln w="0"/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 </m:t>
                      </m:r>
                    </m:oMath>
                  </m:oMathPara>
                </a14:m>
                <a:endParaRPr lang="en-US" altLang="zh-CN" dirty="0">
                  <a:ln w="0"/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467" y="4266564"/>
                <a:ext cx="2918691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" y="1698981"/>
            <a:ext cx="4904234" cy="38012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741936"/>
            <a:ext cx="4848816" cy="3758319"/>
          </a:xfrm>
          <a:prstGeom prst="rect">
            <a:avLst/>
          </a:prstGeom>
        </p:spPr>
      </p:pic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0727" y="1394691"/>
            <a:ext cx="4747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more relaxed selection strategy: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389106" y="2355208"/>
                <a:ext cx="3500581" cy="40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1.105 </m:t>
                    </m:r>
                    <m:r>
                      <m:rPr>
                        <m:sty m:val="p"/>
                      </m:rPr>
                      <a:rPr lang="en-US" altLang="zh-CN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sub>
                    </m:sSub>
                    <m:r>
                      <a:rPr lang="en-US" altLang="zh-CN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&lt;1.125 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06" y="2355208"/>
                <a:ext cx="3500581" cy="402161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472232" y="3263337"/>
                <a:ext cx="3500581" cy="40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1.12 GeV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CN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sub>
                    </m:sSub>
                  </m:oMath>
                </a14:m>
                <a:r>
                  <a:rPr lang="zh-CN" altLang="en-US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1.3 GeV</a:t>
                </a: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232" y="3263337"/>
                <a:ext cx="3500581" cy="400879"/>
              </a:xfrm>
              <a:prstGeom prst="rect">
                <a:avLst/>
              </a:prstGeom>
              <a:blipFill>
                <a:blip r:embed="rId3"/>
                <a:stretch>
                  <a:fillRect l="-1568" t="-7576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6839541" y="4183436"/>
                <a:ext cx="2918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 smtClean="0">
                          <a:ln w="0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χ</m:t>
                      </m:r>
                      <m:r>
                        <m:rPr>
                          <m:nor/>
                        </m:rPr>
                        <a:rPr lang="en-US" altLang="zh-CN" baseline="30000" dirty="0" smtClean="0">
                          <a:ln w="0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CN" baseline="-25000" dirty="0" smtClean="0">
                          <a:ln w="0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CN" baseline="-25000" dirty="0" smtClean="0">
                          <a:ln w="0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CN" baseline="-25000" dirty="0" smtClean="0">
                          <a:ln w="0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 &lt; </m:t>
                      </m:r>
                      <m:r>
                        <a:rPr lang="en-US" altLang="zh-CN" i="1" dirty="0" smtClean="0">
                          <a:ln w="0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1</m:t>
                      </m:r>
                      <m:r>
                        <a:rPr lang="en-US" altLang="zh-CN" i="1" dirty="0">
                          <a:ln w="0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2</m:t>
                      </m:r>
                      <m:r>
                        <a:rPr lang="en-US" altLang="zh-CN" i="1" dirty="0" smtClean="0">
                          <a:ln w="0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7</m:t>
                      </m:r>
                      <m:r>
                        <m:rPr>
                          <m:nor/>
                        </m:rPr>
                        <a:rPr lang="en-US" altLang="zh-CN" dirty="0">
                          <a:ln w="0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 </m:t>
                      </m:r>
                    </m:oMath>
                  </m:oMathPara>
                </a14:m>
                <a:endParaRPr lang="en-US" altLang="zh-CN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541" y="4183436"/>
                <a:ext cx="2918691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32" y="2139576"/>
            <a:ext cx="4637674" cy="35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34" y="2624678"/>
            <a:ext cx="4741915" cy="3675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70" y="2562026"/>
            <a:ext cx="4822745" cy="373811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37091" y="5443218"/>
            <a:ext cx="206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F0000"/>
                </a:solidFill>
              </a:rPr>
              <a:t>N</a:t>
            </a:r>
            <a:r>
              <a:rPr lang="en-US" altLang="zh-CN" baseline="-25000" smtClean="0">
                <a:solidFill>
                  <a:srgbClr val="FF0000"/>
                </a:solidFill>
              </a:rPr>
              <a:t>event</a:t>
            </a:r>
            <a:r>
              <a:rPr lang="en-US" altLang="zh-CN" smtClean="0">
                <a:solidFill>
                  <a:srgbClr val="FF0000"/>
                </a:solidFill>
              </a:rPr>
              <a:t> = 322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t="2231"/>
          <a:stretch/>
        </p:blipFill>
        <p:spPr>
          <a:xfrm>
            <a:off x="7092866" y="1105037"/>
            <a:ext cx="5005909" cy="140186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0418" y="5332487"/>
            <a:ext cx="206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F0000"/>
                </a:solidFill>
              </a:rPr>
              <a:t>N</a:t>
            </a:r>
            <a:r>
              <a:rPr lang="en-US" altLang="zh-CN" baseline="-25000" smtClean="0">
                <a:solidFill>
                  <a:srgbClr val="FF0000"/>
                </a:solidFill>
              </a:rPr>
              <a:t>event</a:t>
            </a:r>
            <a:r>
              <a:rPr lang="en-US" altLang="zh-CN" smtClean="0">
                <a:solidFill>
                  <a:srgbClr val="FF0000"/>
                </a:solidFill>
              </a:rPr>
              <a:t> = 329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05456"/>
              </p:ext>
            </p:extLst>
          </p:nvPr>
        </p:nvGraphicFramePr>
        <p:xfrm>
          <a:off x="894450" y="1362465"/>
          <a:ext cx="10169241" cy="4330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985">
                  <a:extLst>
                    <a:ext uri="{9D8B030D-6E8A-4147-A177-3AD203B41FA5}">
                      <a16:colId xmlns:a16="http://schemas.microsoft.com/office/drawing/2014/main" val="3678355625"/>
                    </a:ext>
                  </a:extLst>
                </a:gridCol>
                <a:gridCol w="1100282">
                  <a:extLst>
                    <a:ext uri="{9D8B030D-6E8A-4147-A177-3AD203B41FA5}">
                      <a16:colId xmlns:a16="http://schemas.microsoft.com/office/drawing/2014/main" val="2335042853"/>
                    </a:ext>
                  </a:extLst>
                </a:gridCol>
                <a:gridCol w="1100282">
                  <a:extLst>
                    <a:ext uri="{9D8B030D-6E8A-4147-A177-3AD203B41FA5}">
                      <a16:colId xmlns:a16="http://schemas.microsoft.com/office/drawing/2014/main" val="4133188215"/>
                    </a:ext>
                  </a:extLst>
                </a:gridCol>
                <a:gridCol w="1100282">
                  <a:extLst>
                    <a:ext uri="{9D8B030D-6E8A-4147-A177-3AD203B41FA5}">
                      <a16:colId xmlns:a16="http://schemas.microsoft.com/office/drawing/2014/main" val="913917457"/>
                    </a:ext>
                  </a:extLst>
                </a:gridCol>
                <a:gridCol w="1100282">
                  <a:extLst>
                    <a:ext uri="{9D8B030D-6E8A-4147-A177-3AD203B41FA5}">
                      <a16:colId xmlns:a16="http://schemas.microsoft.com/office/drawing/2014/main" val="3937375867"/>
                    </a:ext>
                  </a:extLst>
                </a:gridCol>
                <a:gridCol w="1100282">
                  <a:extLst>
                    <a:ext uri="{9D8B030D-6E8A-4147-A177-3AD203B41FA5}">
                      <a16:colId xmlns:a16="http://schemas.microsoft.com/office/drawing/2014/main" val="1533070692"/>
                    </a:ext>
                  </a:extLst>
                </a:gridCol>
                <a:gridCol w="1100282">
                  <a:extLst>
                    <a:ext uri="{9D8B030D-6E8A-4147-A177-3AD203B41FA5}">
                      <a16:colId xmlns:a16="http://schemas.microsoft.com/office/drawing/2014/main" val="1938021916"/>
                    </a:ext>
                  </a:extLst>
                </a:gridCol>
                <a:gridCol w="1230745">
                  <a:extLst>
                    <a:ext uri="{9D8B030D-6E8A-4147-A177-3AD203B41FA5}">
                      <a16:colId xmlns:a16="http://schemas.microsoft.com/office/drawing/2014/main" val="3907616600"/>
                    </a:ext>
                  </a:extLst>
                </a:gridCol>
                <a:gridCol w="969819">
                  <a:extLst>
                    <a:ext uri="{9D8B030D-6E8A-4147-A177-3AD203B41FA5}">
                      <a16:colId xmlns:a16="http://schemas.microsoft.com/office/drawing/2014/main" val="4004328626"/>
                    </a:ext>
                  </a:extLst>
                </a:gridCol>
              </a:tblGrid>
              <a:tr h="10782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Data Sample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ditau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nonDD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qq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RR2S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RR1S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Bhabha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digamma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dimu</a:t>
                      </a:r>
                      <a:endParaRPr lang="zh-CN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394356"/>
                  </a:ext>
                </a:extLst>
              </a:tr>
              <a:tr h="7446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Round0304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21361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2245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641986"/>
                  </a:ext>
                </a:extLst>
              </a:tr>
              <a:tr h="6269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Round15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33867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3519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472408"/>
                  </a:ext>
                </a:extLst>
              </a:tr>
              <a:tr h="6269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Round16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56595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5716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1518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012218"/>
                  </a:ext>
                </a:extLst>
              </a:tr>
              <a:tr h="6269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Round17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29168</a:t>
                      </a:r>
                      <a:endParaRPr lang="zh-CN" alt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3028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3122529"/>
                  </a:ext>
                </a:extLst>
              </a:tr>
              <a:tr h="6269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1843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140991</a:t>
                      </a:r>
                      <a:endParaRPr lang="zh-CN" alt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14508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687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6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727" y="1129921"/>
            <a:ext cx="8380761" cy="51199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0936" y="15077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qqbar: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19"/>
          <p:cNvSpPr>
            <a:spLocks noGrp="1"/>
          </p:cNvSpPr>
          <p:nvPr>
            <p:ph sz="half" idx="2"/>
          </p:nvPr>
        </p:nvSpPr>
        <p:spPr>
          <a:xfrm>
            <a:off x="431539" y="1385873"/>
            <a:ext cx="9809742" cy="41919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Data Samples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Event Selection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Analysis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Data Analysis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Cross Section Measurement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130566"/>
            <a:ext cx="7973449" cy="51932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0935" y="1507787"/>
            <a:ext cx="1235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nonDD: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08" y="1146258"/>
            <a:ext cx="8104908" cy="52120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0936" y="15077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rr1s: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63" y="1137068"/>
            <a:ext cx="8179686" cy="5193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0936" y="15077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rr2s: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7671"/>
          <a:stretch/>
        </p:blipFill>
        <p:spPr>
          <a:xfrm>
            <a:off x="5472433" y="1332688"/>
            <a:ext cx="6149873" cy="11750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80" y="2976663"/>
            <a:ext cx="4522961" cy="32976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3" y="1235070"/>
            <a:ext cx="5124616" cy="37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05456"/>
              </p:ext>
            </p:extLst>
          </p:nvPr>
        </p:nvGraphicFramePr>
        <p:xfrm>
          <a:off x="894450" y="1362465"/>
          <a:ext cx="10169241" cy="4330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985">
                  <a:extLst>
                    <a:ext uri="{9D8B030D-6E8A-4147-A177-3AD203B41FA5}">
                      <a16:colId xmlns:a16="http://schemas.microsoft.com/office/drawing/2014/main" val="3678355625"/>
                    </a:ext>
                  </a:extLst>
                </a:gridCol>
                <a:gridCol w="1100282">
                  <a:extLst>
                    <a:ext uri="{9D8B030D-6E8A-4147-A177-3AD203B41FA5}">
                      <a16:colId xmlns:a16="http://schemas.microsoft.com/office/drawing/2014/main" val="2335042853"/>
                    </a:ext>
                  </a:extLst>
                </a:gridCol>
                <a:gridCol w="1100282">
                  <a:extLst>
                    <a:ext uri="{9D8B030D-6E8A-4147-A177-3AD203B41FA5}">
                      <a16:colId xmlns:a16="http://schemas.microsoft.com/office/drawing/2014/main" val="4133188215"/>
                    </a:ext>
                  </a:extLst>
                </a:gridCol>
                <a:gridCol w="1100282">
                  <a:extLst>
                    <a:ext uri="{9D8B030D-6E8A-4147-A177-3AD203B41FA5}">
                      <a16:colId xmlns:a16="http://schemas.microsoft.com/office/drawing/2014/main" val="913917457"/>
                    </a:ext>
                  </a:extLst>
                </a:gridCol>
                <a:gridCol w="1100282">
                  <a:extLst>
                    <a:ext uri="{9D8B030D-6E8A-4147-A177-3AD203B41FA5}">
                      <a16:colId xmlns:a16="http://schemas.microsoft.com/office/drawing/2014/main" val="3937375867"/>
                    </a:ext>
                  </a:extLst>
                </a:gridCol>
                <a:gridCol w="1100282">
                  <a:extLst>
                    <a:ext uri="{9D8B030D-6E8A-4147-A177-3AD203B41FA5}">
                      <a16:colId xmlns:a16="http://schemas.microsoft.com/office/drawing/2014/main" val="1533070692"/>
                    </a:ext>
                  </a:extLst>
                </a:gridCol>
                <a:gridCol w="1100282">
                  <a:extLst>
                    <a:ext uri="{9D8B030D-6E8A-4147-A177-3AD203B41FA5}">
                      <a16:colId xmlns:a16="http://schemas.microsoft.com/office/drawing/2014/main" val="1938021916"/>
                    </a:ext>
                  </a:extLst>
                </a:gridCol>
                <a:gridCol w="1230745">
                  <a:extLst>
                    <a:ext uri="{9D8B030D-6E8A-4147-A177-3AD203B41FA5}">
                      <a16:colId xmlns:a16="http://schemas.microsoft.com/office/drawing/2014/main" val="3907616600"/>
                    </a:ext>
                  </a:extLst>
                </a:gridCol>
                <a:gridCol w="969819">
                  <a:extLst>
                    <a:ext uri="{9D8B030D-6E8A-4147-A177-3AD203B41FA5}">
                      <a16:colId xmlns:a16="http://schemas.microsoft.com/office/drawing/2014/main" val="4004328626"/>
                    </a:ext>
                  </a:extLst>
                </a:gridCol>
              </a:tblGrid>
              <a:tr h="10782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Data Sample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ditau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nonDD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qq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RR2S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RR1S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Bhabha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digamma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dimu</a:t>
                      </a:r>
                      <a:endParaRPr lang="zh-CN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394356"/>
                  </a:ext>
                </a:extLst>
              </a:tr>
              <a:tr h="7446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Round0304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21361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2245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641986"/>
                  </a:ext>
                </a:extLst>
              </a:tr>
              <a:tr h="6269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Round15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33867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3519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472408"/>
                  </a:ext>
                </a:extLst>
              </a:tr>
              <a:tr h="6269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Round16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56595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5716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1518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012218"/>
                  </a:ext>
                </a:extLst>
              </a:tr>
              <a:tr h="6269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Round17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29168</a:t>
                      </a:r>
                      <a:endParaRPr lang="zh-CN" alt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3028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3122529"/>
                  </a:ext>
                </a:extLst>
              </a:tr>
              <a:tr h="6269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1843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140991</a:t>
                      </a:r>
                      <a:endParaRPr lang="zh-CN" alt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14508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687610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346315" y="5821086"/>
            <a:ext cx="24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376 -&gt; 80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2545" y="5821086"/>
            <a:ext cx="24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29168 -&gt; 7619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10914"/>
          <a:stretch/>
        </p:blipFill>
        <p:spPr>
          <a:xfrm>
            <a:off x="2509737" y="1125868"/>
            <a:ext cx="8085505" cy="513921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7967" y="1498059"/>
            <a:ext cx="228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nonDD_aftercut: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130566"/>
            <a:ext cx="7973449" cy="51932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4826" y="1507787"/>
            <a:ext cx="216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nonDD_before: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967" y="1498059"/>
            <a:ext cx="228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qqbar_aftercut: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11448"/>
          <a:stretch/>
        </p:blipFill>
        <p:spPr>
          <a:xfrm>
            <a:off x="2476742" y="1195776"/>
            <a:ext cx="8394834" cy="50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b="5792"/>
          <a:stretch/>
        </p:blipFill>
        <p:spPr>
          <a:xfrm>
            <a:off x="2078378" y="1159104"/>
            <a:ext cx="8769507" cy="504714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1757" y="1507787"/>
            <a:ext cx="190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qqbar_before: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08" y="1812567"/>
            <a:ext cx="6532640" cy="42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0562" y="1652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975" y="7696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3B3E6CC-67F6-FBB3-8BCF-1E130F3684CC}"/>
              </a:ext>
            </a:extLst>
          </p:cNvPr>
          <p:cNvSpPr txBox="1"/>
          <p:nvPr/>
        </p:nvSpPr>
        <p:spPr>
          <a:xfrm>
            <a:off x="433345" y="112139"/>
            <a:ext cx="10351676" cy="72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Sample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82" y="1652631"/>
            <a:ext cx="5524109" cy="15985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t="3566"/>
          <a:stretch/>
        </p:blipFill>
        <p:spPr>
          <a:xfrm>
            <a:off x="748145" y="3714785"/>
            <a:ext cx="8432800" cy="23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0562" y="1652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975" y="7696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3B3E6CC-67F6-FBB3-8BCF-1E130F3684CC}"/>
              </a:ext>
            </a:extLst>
          </p:cNvPr>
          <p:cNvSpPr txBox="1"/>
          <p:nvPr/>
        </p:nvSpPr>
        <p:spPr>
          <a:xfrm>
            <a:off x="433345" y="112139"/>
            <a:ext cx="10351676" cy="72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Selection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19"/>
              <p:cNvSpPr txBox="1">
                <a:spLocks/>
              </p:cNvSpPr>
              <p:nvPr/>
            </p:nvSpPr>
            <p:spPr>
              <a:xfrm>
                <a:off x="607493" y="1770230"/>
                <a:ext cx="5448791" cy="445037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zh-CN" sz="20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Good charge tracks</a:t>
                </a:r>
                <a:r>
                  <a:rPr lang="zh-CN" altLang="en-US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：</a:t>
                </a:r>
                <a:endParaRPr lang="zh-CN" altLang="en-US" sz="1800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zh-CN" sz="18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</a:t>
                </a:r>
                <a:r>
                  <a:rPr lang="en-US" altLang="zh-CN" sz="20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 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|cos θ| &lt; 0.93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zh-CN" sz="20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2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 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|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V</a:t>
                </a:r>
                <a:r>
                  <a:rPr lang="en-US" altLang="zh-CN" sz="2000" baseline="-25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z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| </a:t>
                </a:r>
                <a:r>
                  <a:rPr lang="en-US" altLang="zh-CN" sz="2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&lt;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30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cm,V</a:t>
                </a:r>
                <a:r>
                  <a:rPr lang="en-US" altLang="zh-CN" sz="2000" baseline="-25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r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&lt;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10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cm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zh-CN" sz="20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3. 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n w="0"/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𝑁</m:t>
                    </m:r>
                    <m:r>
                      <m:rPr>
                        <m:sty m:val="p"/>
                      </m:rPr>
                      <a:rPr lang="en-US" altLang="zh-CN" sz="2000" b="0" i="1" baseline="-25000" dirty="0">
                        <a:ln w="0"/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Good</m:t>
                    </m:r>
                    <m:r>
                      <a:rPr lang="en-US" altLang="zh-CN" sz="2000" b="0" i="0" dirty="0" smtClean="0">
                        <a:ln w="0"/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≥4</m:t>
                    </m:r>
                  </m:oMath>
                </a14:m>
                <a:endParaRPr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zh-CN" sz="2000" b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Good </a:t>
                </a:r>
                <a:r>
                  <a:rPr lang="en-US" altLang="zh-CN" sz="2000" b="1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photons </a:t>
                </a:r>
                <a:r>
                  <a:rPr lang="zh-CN" altLang="en-US" sz="2000" b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：</a:t>
                </a:r>
                <a:endParaRPr lang="zh-CN" altLang="en-US" sz="180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zh-CN" sz="2000" b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1. 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|cos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θ</a:t>
                </a:r>
                <a:r>
                  <a:rPr lang="en-US" altLang="zh-CN" sz="2000" baseline="-25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γ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| &lt; 0.8 for the barrel and </a:t>
                </a:r>
                <a:r>
                  <a:rPr lang="en-US" altLang="zh-CN" sz="200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E</a:t>
                </a:r>
                <a:r>
                  <a:rPr lang="en-US" altLang="zh-CN" sz="2000" baseline="-2500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γ</a:t>
                </a:r>
                <a:r>
                  <a:rPr lang="en-US" altLang="zh-CN" sz="2000" baseline="-25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&gt; </a:t>
                </a:r>
                <a:r>
                  <a:rPr lang="en-US" altLang="zh-CN" sz="2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25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MeV;  </a:t>
                </a: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zh-CN" sz="2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 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0.86 &lt; |cos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θ</a:t>
                </a:r>
                <a:r>
                  <a:rPr lang="en-US" altLang="zh-CN" sz="2000" baseline="-25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γ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| </a:t>
                </a:r>
                <a:r>
                  <a:rPr lang="en-US" altLang="zh-CN" sz="2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&lt;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0.93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for the endcap and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E</a:t>
                </a:r>
                <a:r>
                  <a:rPr lang="en-US" altLang="zh-CN" sz="2000" baseline="-25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γ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&gt; </a:t>
                </a:r>
                <a:r>
                  <a:rPr lang="en-US" altLang="zh-CN" sz="2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50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MeV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zh-CN" sz="2000" b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2.</a:t>
                </a:r>
                <a:r>
                  <a:rPr lang="en-US" altLang="zh-CN" sz="20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20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𝑚𝑖𝑛</m:t>
                        </m:r>
                      </m:sub>
                    </m:sSub>
                    <m:r>
                      <a:rPr lang="en-US" altLang="zh-CN" sz="2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&gt;10</m:t>
                    </m:r>
                    <m:r>
                      <a:rPr lang="en-US" altLang="zh-CN" sz="2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°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,while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𝑚𝑖𝑛</m:t>
                        </m:r>
                      </m:sub>
                    </m:sSub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&gt;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2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0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°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zh-CN" sz="20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b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0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</a:t>
                </a:r>
                <a:r>
                  <a:rPr lang="en-US" altLang="zh-CN" sz="20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Cambria Math" panose="02040503050406030204" pitchFamily="18" charset="0"/>
                          </a:rPr>
                          <m:t>𝑝h𝑜𝑡𝑜𝑛</m:t>
                        </m:r>
                      </m:sub>
                    </m:sSub>
                    <m:r>
                      <a:rPr lang="en-US" altLang="zh-CN" sz="2000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Cambria Math" panose="02040503050406030204" pitchFamily="18" charset="0"/>
                      </a:rPr>
                      <m:t>≥</m:t>
                    </m:r>
                    <m:r>
                      <a:rPr lang="en-US" altLang="zh-CN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sz="2000" i="1" dirty="0" smtClean="0">
                  <a:ln w="0"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altLang="zh-CN" sz="2000" b="1" i="1" dirty="0">
                  <a:ln w="0"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altLang="zh-CN" sz="2000" b="1" i="1" smtClean="0">
                  <a:ln w="0"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    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zh-CN" sz="2000" b="1" smtClean="0">
                    <a:ln w="0"/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  </a:t>
                </a:r>
                <a:r>
                  <a:rPr lang="en-US" altLang="zh-CN" sz="14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     </a:t>
                </a:r>
                <a:endParaRPr lang="en-US" altLang="zh-CN" sz="2400" b="1" smtClean="0">
                  <a:ln w="0"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内容占位符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3" y="1770230"/>
                <a:ext cx="5448791" cy="4450376"/>
              </a:xfrm>
              <a:prstGeom prst="rect">
                <a:avLst/>
              </a:prstGeom>
              <a:blipFill>
                <a:blip r:embed="rId3"/>
                <a:stretch>
                  <a:fillRect t="-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19"/>
              <p:cNvSpPr txBox="1"/>
              <p:nvPr/>
            </p:nvSpPr>
            <p:spPr>
              <a:xfrm>
                <a:off x="6179128" y="1303971"/>
                <a:ext cx="5038567" cy="443741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fontAlgn="auto">
                  <a:lnSpc>
                    <a:spcPct val="100000"/>
                  </a:lnSpc>
                  <a:buNone/>
                </a:pPr>
                <a:endParaRPr lang="en-US" altLang="zh-CN" sz="2000" b="1" dirty="0" smtClean="0">
                  <a:ln w="0"/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 algn="l" fontAlgn="auto">
                  <a:lnSpc>
                    <a:spcPct val="100000"/>
                  </a:lnSpc>
                  <a:buNone/>
                </a:pPr>
                <a:r>
                  <a:rPr lang="en-US" altLang="zh-CN" sz="2000" b="1" smtClean="0">
                    <a:ln w="0"/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PID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b="1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1. </a:t>
                </a:r>
                <a:r>
                  <a:rPr lang="en-US" altLang="zh-CN" sz="2000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r>
                  <a:rPr lang="el-GR" altLang="zh-CN" sz="2000" baseline="-25000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π</a:t>
                </a:r>
                <a:r>
                  <a:rPr lang="en-US" altLang="zh-CN" sz="2000" baseline="-25000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000" dirty="0">
                    <a:solidFill>
                      <a:schemeClr val="tx1"/>
                    </a:solidFill>
                    <a:ea typeface="等线" panose="02010600030101010101" pitchFamily="2" charset="-122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 &amp;&amp; </a:t>
                </a:r>
                <a:r>
                  <a:rPr lang="en-US" altLang="zh-CN" sz="2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r>
                  <a:rPr lang="el-GR" altLang="zh-CN" sz="2000" baseline="-25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π</a:t>
                </a:r>
                <a:r>
                  <a:rPr lang="en-US" altLang="zh-CN" sz="2000" baseline="-25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-</a:t>
                </a:r>
                <a:r>
                  <a:rPr lang="en-US" altLang="zh-CN" sz="2000" smtClean="0">
                    <a:ea typeface="等线" panose="02010600030101010101" pitchFamily="2" charset="-122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等线" panose="02010600030101010101" pitchFamily="2" charset="-122"/>
                        <a:cs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 </a:t>
                </a:r>
                <a:r>
                  <a:rPr lang="en-US" altLang="zh-CN" sz="2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&amp;&amp; N</a:t>
                </a:r>
                <a:r>
                  <a:rPr lang="en-US" altLang="zh-CN" sz="2000" baseline="-2500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</a:t>
                </a:r>
                <a:r>
                  <a:rPr lang="en-US" altLang="zh-CN" sz="2000" smtClean="0">
                    <a:ea typeface="等线" panose="02010600030101010101" pitchFamily="2" charset="-122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等线" panose="02010600030101010101" pitchFamily="2" charset="-122"/>
                        <a:cs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 </a:t>
                </a:r>
                <a:r>
                  <a:rPr lang="en-US" altLang="zh-CN" sz="2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&amp;&amp; N</a:t>
                </a:r>
                <a:r>
                  <a:rPr lang="en-US" altLang="zh-CN" sz="2000" baseline="-25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p-</a:t>
                </a:r>
                <a:r>
                  <a:rPr lang="en-US" altLang="zh-CN" sz="2000" smtClean="0">
                    <a:ea typeface="等线" panose="02010600030101010101" pitchFamily="2" charset="-122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等线" panose="02010600030101010101" pitchFamily="2" charset="-122"/>
                        <a:cs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 </a:t>
                </a:r>
                <a:endParaRPr lang="en-US" altLang="zh-CN" sz="200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 algn="l" fontAlgn="auto">
                  <a:lnSpc>
                    <a:spcPct val="100000"/>
                  </a:lnSpc>
                  <a:buNone/>
                </a:pPr>
                <a:r>
                  <a:rPr lang="en-US" altLang="zh-CN" sz="2000" b="1" smtClean="0">
                    <a:ln w="0"/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Vertex </a:t>
                </a:r>
                <a:r>
                  <a:rPr lang="en-US" altLang="zh-CN" sz="2000" b="1" dirty="0">
                    <a:ln w="0"/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Fit:</a:t>
                </a:r>
                <a:endParaRPr lang="en-US" altLang="zh-CN" sz="2000" b="1" dirty="0">
                  <a:ln w="0"/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b="1" dirty="0">
                    <a:ln w="0"/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</a:t>
                </a:r>
                <a:r>
                  <a:rPr lang="en-US" altLang="zh-CN" sz="2000" b="1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en-US" altLang="zh-CN" sz="2000" b="1" smtClean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  </a:t>
                </a:r>
                <a:r>
                  <a:rPr lang="en-US" altLang="zh-CN" sz="2000" smtClean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Successful </a:t>
                </a:r>
                <a:r>
                  <a:rPr lang="en-US" altLang="zh-CN" sz="2000" dirty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vertex </a:t>
                </a:r>
                <a:r>
                  <a:rPr lang="en-US" altLang="zh-CN" sz="200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fit </a:t>
                </a:r>
                <a:r>
                  <a:rPr lang="en-US" altLang="zh-CN" sz="2000" smtClean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n w="0"/>
                        <a:effectLst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0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π</m:t>
                        </m:r>
                      </m:e>
                    </m:acc>
                    <m:r>
                      <a:rPr lang="en-US" altLang="zh-CN" sz="2000" b="0" i="1" smtClean="0">
                        <a:ln w="0"/>
                        <a:effectLst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sz="20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π</m:t>
                        </m:r>
                      </m:e>
                      <m:sup>
                        <m:r>
                          <a:rPr lang="en-US" altLang="zh-CN" sz="20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smtClean="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</m:e>
                      <m:sub>
                        <m:r>
                          <a:rPr lang="en-US" altLang="zh-CN" sz="20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𝑇𝑜𝑙</m:t>
                        </m:r>
                      </m:sub>
                      <m:sup>
                        <m:r>
                          <a:rPr lang="en-US" altLang="zh-CN" sz="20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=</m:t>
                    </m:r>
                  </m:oMath>
                </a14:m>
                <a:r>
                  <a:rPr lang="en-US" altLang="zh-CN" sz="2000" smtClean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</m:e>
                      <m:sub>
                        <m:r>
                          <a:rPr lang="en-US" altLang="zh-CN" sz="2000" b="0" i="1" smtClean="0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𝑃𝑟𝑖</m:t>
                        </m:r>
                      </m:sub>
                      <m:sup>
                        <m: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 smtClean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</m:e>
                      <m:sub>
                        <m:r>
                          <a:rPr lang="en-US" altLang="zh-CN" sz="2000" b="0" i="1" smtClean="0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𝑆𝑒𝑐</m:t>
                        </m:r>
                      </m:sub>
                      <m:sup>
                        <m: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 smtClean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is minimal.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b="1" dirty="0" smtClean="0">
                    <a:ln w="0"/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Kinematic </a:t>
                </a:r>
                <a:r>
                  <a:rPr lang="en-US" altLang="zh-CN" sz="2000" b="1">
                    <a:ln w="0"/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Fit</a:t>
                </a:r>
                <a:r>
                  <a:rPr lang="en-US" altLang="zh-CN" sz="2000" b="1" smtClean="0">
                    <a:ln w="0"/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smtClean="0">
                    <a:ln w="0"/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</a:t>
                </a:r>
                <a:r>
                  <a:rPr lang="en-US" altLang="zh-CN" sz="2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1. E</a:t>
                </a:r>
                <a:r>
                  <a:rPr lang="el-GR" altLang="zh-CN" sz="2000" baseline="-25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γ</a:t>
                </a:r>
                <a:r>
                  <a:rPr lang="en-US" altLang="zh-CN" sz="2000" baseline="-25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isr </a:t>
                </a:r>
                <a:r>
                  <a:rPr lang="en-US" altLang="zh-CN" sz="2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&gt; 400 MeV</a:t>
                </a:r>
                <a:endParaRPr lang="en-US" altLang="zh-CN" sz="2000" dirty="0">
                  <a:ln w="0"/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 algn="l" fontAlgn="auto">
                  <a:lnSpc>
                    <a:spcPct val="100000"/>
                  </a:lnSpc>
                  <a:buNone/>
                </a:pPr>
                <a:r>
                  <a:rPr lang="en-US" altLang="zh-CN" sz="20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</a:t>
                </a:r>
                <a:r>
                  <a:rPr lang="en-US" altLang="zh-CN" sz="2000" b="1" dirty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000" b="1" smtClean="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  </a:t>
                </a:r>
                <a:r>
                  <a:rPr lang="en-US" altLang="zh-CN" sz="2000" dirty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χ</a:t>
                </a:r>
                <a:r>
                  <a:rPr lang="en-US" altLang="zh-CN" sz="2000" baseline="30000" dirty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000" baseline="-25000" dirty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4C </a:t>
                </a:r>
                <a:r>
                  <a:rPr lang="en-US" altLang="zh-CN" sz="2000" dirty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&lt; 200</a:t>
                </a:r>
                <a:r>
                  <a:rPr lang="en-US" altLang="zh-CN" sz="2000" dirty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</a:t>
                </a:r>
                <a:r>
                  <a:rPr lang="en-US" altLang="zh-CN" sz="2000" b="1" dirty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000" b="1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</a:t>
                </a:r>
                <a:r>
                  <a:rPr lang="en-US" altLang="zh-CN" sz="2000">
                    <a:ln w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 smtClean="0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γγΛΛ</m:t>
                        </m:r>
                      </m:sub>
                      <m:sup>
                        <m: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&lt;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γγ</m:t>
                        </m:r>
                        <m:r>
                          <m:rPr>
                            <m:sty m:val="p"/>
                          </m:rPr>
                          <a:rPr lang="el-GR" altLang="zh-CN" sz="2000" i="1" smtClean="0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γ</m:t>
                        </m:r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ΛΛ</m:t>
                        </m:r>
                      </m:sub>
                      <m:sup>
                        <m: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 dirty="0" smtClean="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smtClean="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&amp;&amp;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γγΛΛ</m:t>
                        </m:r>
                      </m:sub>
                      <m:sup>
                        <m: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&lt; </a:t>
                </a:r>
                <a:r>
                  <a:rPr lang="en-US" altLang="zh-CN" sz="2000" dirty="0" smtClean="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γΛΛ</m:t>
                        </m:r>
                      </m:sub>
                      <m:sup>
                        <m: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2000" dirty="0">
                  <a:ln w="0"/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 algn="l" fontAlgn="auto">
                  <a:lnSpc>
                    <a:spcPct val="100000"/>
                  </a:lnSpc>
                  <a:buNone/>
                </a:pPr>
                <a:endParaRPr lang="en-US" altLang="zh-CN" sz="2000" dirty="0">
                  <a:ln w="0"/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 sz="2000" dirty="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</a:p>
              <a:p>
                <a:pPr marL="0" indent="0" algn="l">
                  <a:buNone/>
                </a:pPr>
                <a:r>
                  <a:rPr lang="en-US" altLang="zh-CN" sz="2000" b="1" dirty="0">
                    <a:ln w="0"/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     </a:t>
                </a:r>
                <a:endParaRPr lang="en-US" altLang="zh-CN" sz="2000" b="1" cap="none" spc="0" baseline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endParaRPr lang="en-US" altLang="zh-CN" sz="2000" b="0" cap="none" spc="0" baseline="-25000" dirty="0">
                  <a:ln w="0"/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altLang="zh-CN" sz="2000" baseline="-25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内容占位符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28" y="1303971"/>
                <a:ext cx="5038567" cy="4437417"/>
              </a:xfrm>
              <a:prstGeom prst="rect">
                <a:avLst/>
              </a:prstGeom>
              <a:blipFill>
                <a:blip r:embed="rId4"/>
                <a:stretch>
                  <a:fillRect l="-1332" r="-21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6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0562" y="1652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Truth Information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E6FD50-D9EE-E187-8737-D2A6212090A9}"/>
              </a:ext>
            </a:extLst>
          </p:cNvPr>
          <p:cNvSpPr/>
          <p:nvPr/>
        </p:nvSpPr>
        <p:spPr>
          <a:xfrm>
            <a:off x="8221649" y="3313778"/>
            <a:ext cx="165354" cy="222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84" y="3599843"/>
            <a:ext cx="3548638" cy="24065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44" y="1039880"/>
            <a:ext cx="3462011" cy="2347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78" y="1039879"/>
            <a:ext cx="3450874" cy="23402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5" y="3568124"/>
            <a:ext cx="3498626" cy="25508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84" y="3599844"/>
            <a:ext cx="3558794" cy="24134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5" y="1039879"/>
            <a:ext cx="3498626" cy="237263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67577" y="3387680"/>
            <a:ext cx="250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 angular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5098705" y="3367128"/>
                <a:ext cx="2503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Polar angular 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zh-CN" altLang="en-US" sz="1600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05" y="3367128"/>
                <a:ext cx="2503056" cy="338554"/>
              </a:xfrm>
              <a:prstGeom prst="rect">
                <a:avLst/>
              </a:prstGeom>
              <a:blipFill>
                <a:blip r:embed="rId8"/>
                <a:stretch>
                  <a:fillRect l="-1217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8772642" y="3367128"/>
            <a:ext cx="250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10563" y="6002526"/>
            <a:ext cx="2053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65812" y="6002526"/>
            <a:ext cx="3303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difference between p</a:t>
            </a:r>
            <a:r>
              <a:rPr lang="el-GR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</a:t>
            </a:r>
            <a:r>
              <a:rPr lang="el-GR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16407" y="6002526"/>
            <a:ext cx="216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ΛΣ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0562" y="1652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Information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E6FD50-D9EE-E187-8737-D2A6212090A9}"/>
              </a:ext>
            </a:extLst>
          </p:cNvPr>
          <p:cNvSpPr/>
          <p:nvPr/>
        </p:nvSpPr>
        <p:spPr>
          <a:xfrm>
            <a:off x="8221649" y="3313778"/>
            <a:ext cx="165354" cy="222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5" y="1088477"/>
            <a:ext cx="3501423" cy="23745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64" y="1099557"/>
            <a:ext cx="3601916" cy="24426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15" y="1117770"/>
            <a:ext cx="3566461" cy="2418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5" y="3680607"/>
            <a:ext cx="3528393" cy="23928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62" y="3658550"/>
            <a:ext cx="3560918" cy="24148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072251" y="3351739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n w="0"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χ</a:t>
            </a:r>
            <a:r>
              <a:rPr lang="en-US" altLang="zh-CN" sz="1600" baseline="30000" smtClean="0">
                <a:ln w="0"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1600" baseline="-25000" smtClean="0">
                <a:ln w="0"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4C</a:t>
            </a:r>
            <a:endParaRPr lang="zh-CN" altLang="en-US" sz="1600"/>
          </a:p>
        </p:txBody>
      </p:sp>
      <p:sp>
        <p:nvSpPr>
          <p:cNvPr id="16" name="文本框 15"/>
          <p:cNvSpPr txBox="1"/>
          <p:nvPr/>
        </p:nvSpPr>
        <p:spPr>
          <a:xfrm>
            <a:off x="5050630" y="3436630"/>
            <a:ext cx="235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Polar angular 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82791" y="3406403"/>
            <a:ext cx="235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Polar angular 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21324" y="6013208"/>
            <a:ext cx="2053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70842" y="5997136"/>
            <a:ext cx="250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78" y="1039879"/>
            <a:ext cx="3450874" cy="23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0562" y="1652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Information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E6FD50-D9EE-E187-8737-D2A6212090A9}"/>
              </a:ext>
            </a:extLst>
          </p:cNvPr>
          <p:cNvSpPr/>
          <p:nvPr/>
        </p:nvSpPr>
        <p:spPr>
          <a:xfrm>
            <a:off x="8221649" y="3313778"/>
            <a:ext cx="165354" cy="222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93" y="1096489"/>
            <a:ext cx="3597841" cy="24399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1" y="3700323"/>
            <a:ext cx="3597841" cy="24399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003" y="1096489"/>
            <a:ext cx="3597841" cy="24399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73" y="3700323"/>
            <a:ext cx="3597841" cy="24399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06" y="3700324"/>
            <a:ext cx="3597841" cy="2439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1" y="1117769"/>
            <a:ext cx="3566461" cy="241863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813801" y="3443009"/>
            <a:ext cx="250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5591016" y="3490992"/>
                <a:ext cx="2503056" cy="33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</m:oMath>
                </a14:m>
                <a:endParaRPr lang="zh-CN" altLang="en-US" sz="1600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016" y="3490992"/>
                <a:ext cx="2503056" cy="339132"/>
              </a:xfrm>
              <a:prstGeom prst="rect">
                <a:avLst/>
              </a:prstGeom>
              <a:blipFill>
                <a:blip r:embed="rId8"/>
                <a:stretch>
                  <a:fillRect l="-1217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9515118" y="3443009"/>
            <a:ext cx="216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1553373" y="6017246"/>
                <a:ext cx="2165377" cy="33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l-GR" altLang="zh-CN" sz="1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16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noISR</a:t>
                </a:r>
                <a:endParaRPr lang="zh-CN" altLang="en-US" sz="1600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373" y="6017246"/>
                <a:ext cx="2165377" cy="339132"/>
              </a:xfrm>
              <a:prstGeom prst="rect">
                <a:avLst/>
              </a:prstGeom>
              <a:blipFill>
                <a:blip r:embed="rId9"/>
                <a:stretch>
                  <a:fillRect l="-1690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5669532" y="6017824"/>
            <a:ext cx="216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04223" y="6022781"/>
            <a:ext cx="216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73" y="1339187"/>
            <a:ext cx="3548638" cy="24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0562" y="1652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Information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E6FD50-D9EE-E187-8737-D2A6212090A9}"/>
              </a:ext>
            </a:extLst>
          </p:cNvPr>
          <p:cNvSpPr/>
          <p:nvPr/>
        </p:nvSpPr>
        <p:spPr>
          <a:xfrm>
            <a:off x="8221649" y="3313778"/>
            <a:ext cx="165354" cy="222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52" y="1093370"/>
            <a:ext cx="3645421" cy="24441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1" y="3669911"/>
            <a:ext cx="3602440" cy="2443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52" y="3669911"/>
            <a:ext cx="3602440" cy="24430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1" y="1104281"/>
            <a:ext cx="3602440" cy="244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88" y="1080290"/>
            <a:ext cx="3602440" cy="24430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13643" y="3443960"/>
            <a:ext cx="216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5562115" y="3443382"/>
                <a:ext cx="2165377" cy="33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</m:oMath>
                </a14:m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115" y="3443382"/>
                <a:ext cx="2165377" cy="339132"/>
              </a:xfrm>
              <a:prstGeom prst="rect">
                <a:avLst/>
              </a:prstGeom>
              <a:blipFill>
                <a:blip r:embed="rId7"/>
                <a:stretch>
                  <a:fillRect l="-1404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1537033" y="6055983"/>
            <a:ext cx="2165377" cy="33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Λγ</a:t>
            </a:r>
            <a:r>
              <a:rPr lang="en-US" altLang="zh-CN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5367500" y="6055983"/>
                <a:ext cx="2165377" cy="33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l-GR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16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noISR</a:t>
                </a:r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500" y="6055983"/>
                <a:ext cx="2165377" cy="339132"/>
              </a:xfrm>
              <a:prstGeom prst="rect">
                <a:avLst/>
              </a:prstGeom>
              <a:blipFill>
                <a:blip r:embed="rId8"/>
                <a:stretch>
                  <a:fillRect l="-1404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9378544" y="3393614"/>
            <a:ext cx="216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ΛΣ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MC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5457" r="9637" b="1768"/>
          <a:stretch/>
        </p:blipFill>
        <p:spPr>
          <a:xfrm>
            <a:off x="1100708" y="1818639"/>
            <a:ext cx="4847510" cy="37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6cdf9dc-cf6d-40f9-86eb-5c28bde7cbf4"/>
  <p:tag name="COMMONDATA" val="eyJoZGlkIjoiNGFmOGUxMDI2ZTlkODdlMzk1OWVhNGUxNGZiNzU3MDU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nke5y0e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nke5y0e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52914</TotalTime>
  <Words>824</Words>
  <Application>Microsoft Office PowerPoint</Application>
  <PresentationFormat>宽屏</PresentationFormat>
  <Paragraphs>252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等线</vt:lpstr>
      <vt:lpstr>等线 Light</vt:lpstr>
      <vt:lpstr>SimHei</vt:lpstr>
      <vt:lpstr>宋体</vt:lpstr>
      <vt:lpstr>微软雅黑</vt:lpstr>
      <vt:lpstr>Arial</vt:lpstr>
      <vt:lpstr>Cambria Math</vt:lpstr>
      <vt:lpstr>Times New Roman</vt:lpstr>
      <vt:lpstr>Wingdings</vt:lpstr>
      <vt:lpstr>Office 主题​​</vt:lpstr>
      <vt:lpstr>自定义设计方案</vt:lpstr>
      <vt:lpstr>1_Office 主题​​</vt:lpstr>
      <vt:lpstr>PowerPoint 演示文稿</vt:lpstr>
      <vt:lpstr>Outline</vt:lpstr>
      <vt:lpstr>PowerPoint 演示文稿</vt:lpstr>
      <vt:lpstr>PowerPoint 演示文稿</vt:lpstr>
      <vt:lpstr>Truth Information</vt:lpstr>
      <vt:lpstr>Output Information</vt:lpstr>
      <vt:lpstr>Output Information</vt:lpstr>
      <vt:lpstr>Output Information</vt:lpstr>
      <vt:lpstr>Signal MC</vt:lpstr>
      <vt:lpstr>Signal MC</vt:lpstr>
      <vt:lpstr>Signal MC</vt:lpstr>
      <vt:lpstr>Further Selection</vt:lpstr>
      <vt:lpstr>Further Selection</vt:lpstr>
      <vt:lpstr>Further Selection</vt:lpstr>
      <vt:lpstr>Further Selection</vt:lpstr>
      <vt:lpstr>Further Selection</vt:lpstr>
      <vt:lpstr>Data Analysis</vt:lpstr>
      <vt:lpstr>Background Analysis</vt:lpstr>
      <vt:lpstr>Background Analysis</vt:lpstr>
      <vt:lpstr>Background Analysis</vt:lpstr>
      <vt:lpstr>Background Analysis</vt:lpstr>
      <vt:lpstr>Background Analysis</vt:lpstr>
      <vt:lpstr>Background Analysis</vt:lpstr>
      <vt:lpstr>Background Analysis</vt:lpstr>
      <vt:lpstr>Background Analysis</vt:lpstr>
      <vt:lpstr>Background Analysis</vt:lpstr>
      <vt:lpstr>Background Analysis</vt:lpstr>
      <vt:lpstr>Background Analysis</vt:lpstr>
      <vt:lpstr>Background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~ PaPer</dc:creator>
  <cp:lastModifiedBy>i</cp:lastModifiedBy>
  <cp:revision>502</cp:revision>
  <dcterms:created xsi:type="dcterms:W3CDTF">2022-03-23T08:17:00Z</dcterms:created>
  <dcterms:modified xsi:type="dcterms:W3CDTF">2024-11-06T07:20:58Z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5A9092CB01D44EBC8838DD8969E0D5F2_12</vt:lpwstr>
  </property>
  <property fmtid="{D5CDD505-2E9C-101B-9397-08002B2CF9AE}" pid="3" name="KSOProductBuildVer">
    <vt:lpwstr>2052-12.1.0.16250</vt:lpwstr>
  </property>
</Properties>
</file>