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4" r:id="rId1"/>
  </p:sldMasterIdLst>
  <p:notesMasterIdLst>
    <p:notesMasterId r:id="rId25"/>
  </p:notesMasterIdLst>
  <p:sldIdLst>
    <p:sldId id="256" r:id="rId2"/>
    <p:sldId id="290" r:id="rId3"/>
    <p:sldId id="302" r:id="rId4"/>
    <p:sldId id="292" r:id="rId5"/>
    <p:sldId id="259" r:id="rId6"/>
    <p:sldId id="289" r:id="rId7"/>
    <p:sldId id="276" r:id="rId8"/>
    <p:sldId id="291" r:id="rId9"/>
    <p:sldId id="277" r:id="rId10"/>
    <p:sldId id="347" r:id="rId11"/>
    <p:sldId id="303" r:id="rId12"/>
    <p:sldId id="350" r:id="rId13"/>
    <p:sldId id="349" r:id="rId14"/>
    <p:sldId id="293" r:id="rId15"/>
    <p:sldId id="351" r:id="rId16"/>
    <p:sldId id="273" r:id="rId17"/>
    <p:sldId id="352" r:id="rId18"/>
    <p:sldId id="356" r:id="rId19"/>
    <p:sldId id="304" r:id="rId20"/>
    <p:sldId id="305" r:id="rId21"/>
    <p:sldId id="354" r:id="rId22"/>
    <p:sldId id="355" r:id="rId23"/>
    <p:sldId id="301" r:id="rId2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5"/>
    <p:restoredTop sz="96327"/>
  </p:normalViewPr>
  <p:slideViewPr>
    <p:cSldViewPr snapToGrid="0">
      <p:cViewPr varScale="1">
        <p:scale>
          <a:sx n="118" d="100"/>
          <a:sy n="118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711A6-1647-CA4E-B19A-BF665A5F70CF}" type="datetimeFigureOut">
              <a:rPr lang="en-CN" smtClean="0"/>
              <a:t>2025/3/23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495B9-2696-774E-B6C2-1818372A1C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915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FB373-6791-2F58-B471-802A80205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9EF137C-B7A2-EA01-99A3-7695DA256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B75880-FFD7-23DD-A2F7-16700123D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5840FB-F661-149E-0CB5-1CF96B762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CCF6E-2D8C-6FCA-EC93-440094C3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CE7B50-D573-FEEB-21AF-FD49DE276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F0EFD83-DCA3-56B7-AF7E-1C6ABA184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AE942A-CB5A-3464-39FF-03C5CE274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64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D92DC-6793-2466-B207-FB15E02C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7C7A1FA-7958-A546-D916-830C21A0E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9E2E230-0AF7-2E22-45AC-F06869C8C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34E4AF-44C7-3767-DF54-DF8D0F6A4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70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0035F-69A9-4B34-AD5D-028D85D789A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49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E999-6DB3-09B7-C38D-C806C127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0D1F10-2682-56BC-26E6-65B086150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AE68DF-CCC1-991B-7ACC-D0B8924CE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0476B4-857B-0104-0DD2-71413077E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0035F-69A9-4B34-AD5D-028D85D789A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7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77914-F09F-E2A9-F022-5FCFA1BD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2782B55-B627-5BBA-3653-2448E7FA4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924FFA-28A6-F4E1-67C3-F77E676D3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13C3E7-EFAE-7E21-34F8-409ECEA34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0035F-69A9-4B34-AD5D-028D85D789A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63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92671-F80A-5AD1-5E31-E91D9D60F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9F6AAD-A61B-EDB9-6E45-6CCF25EEDC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CCD856-8284-844E-7FDF-92FDED340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319292-C1A6-F882-3FF4-C80F036D1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44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6100A-0488-7072-C078-FE5868E4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F1D03B-5536-3D0C-43DA-5E4EE2CA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5A2825-302E-0C5A-70EE-33C5F2878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0C8EB0-C617-EC03-0D42-EF1A623E2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1C6B-512A-47F9-9EAE-8824174BED0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60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3D60-9A27-7B7D-DD97-2A9300AE6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E1515-42F2-BA85-E788-F3ADFA08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42455-73CF-006C-ECA8-2941C07E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CBB4-6E8F-A143-82A7-F2D025092FF7}" type="datetime1">
              <a:rPr lang="en-US" smtClean="0"/>
              <a:t>3/23/25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9550-9B63-D064-E403-97221CBA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FF344-CA3C-156E-F35C-A6188A1C5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294CD-F3DA-BB4B-A2A8-9AE0F1C9B06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6878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12E1-9290-6E97-4F54-82DAD32D6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8127-01D4-25A4-0B77-AEC559C3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49A9-ECA5-E203-638F-30923615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C15-5B17-5F41-AEA8-2A8E3A011092}" type="datetime1">
              <a:rPr lang="en-US" smtClean="0"/>
              <a:t>3/23/25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96209-A852-4D83-0C2E-E36E996B3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3808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F980F-905D-CDC6-D5E8-4AE0475D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65BC7-84A1-DFC7-17E3-BDAF6E29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56921-9466-B316-29F3-DA9598BB6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42F1-B5EC-EB40-9CD0-0FEC009B355D}" type="datetime1">
              <a:rPr lang="en-US" smtClean="0"/>
              <a:t>3/23/25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17646-660B-8D37-FC2C-E8D1B9CB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41C8-5344-25C9-C2F5-506FE60E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294CD-F3DA-BB4B-A2A8-9AE0F1C9B06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3411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png"/><Relationship Id="rId11" Type="http://schemas.openxmlformats.org/officeDocument/2006/relationships/image" Target="../media/image314.png"/><Relationship Id="rId5" Type="http://schemas.openxmlformats.org/officeDocument/2006/relationships/image" Target="../media/image32.png"/><Relationship Id="rId10" Type="http://schemas.openxmlformats.org/officeDocument/2006/relationships/image" Target="../media/image313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8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6.pn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8710-CF6F-72F7-010A-753CF4B7A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635" y="1122363"/>
            <a:ext cx="9305365" cy="2387600"/>
          </a:xfrm>
        </p:spPr>
        <p:txBody>
          <a:bodyPr/>
          <a:lstStyle/>
          <a:p>
            <a:r>
              <a:rPr lang="zh-CN" altLang="en-US" dirty="0"/>
              <a:t>双读出量能器研究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E96E9-D52B-D0B9-9FAF-398ED7C9E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9459" y="4039116"/>
            <a:ext cx="7512424" cy="1655762"/>
          </a:xfrm>
        </p:spPr>
        <p:txBody>
          <a:bodyPr>
            <a:normAutofit/>
          </a:bodyPr>
          <a:lstStyle/>
          <a:p>
            <a:pPr algn="l"/>
            <a:r>
              <a:rPr lang="en-CN" dirty="0"/>
              <a:t>何万兵</a:t>
            </a:r>
          </a:p>
          <a:p>
            <a:pPr algn="l"/>
            <a:r>
              <a:rPr lang="en-CN" dirty="0"/>
              <a:t>hewanbing</a:t>
            </a:r>
            <a:r>
              <a:rPr lang="en-US" altLang="zh-CN" dirty="0"/>
              <a:t>@</a:t>
            </a:r>
            <a:r>
              <a:rPr lang="en-US" altLang="zh-CN" dirty="0" err="1"/>
              <a:t>fudan.edu.cn</a:t>
            </a:r>
            <a:endParaRPr lang="en-US" dirty="0"/>
          </a:p>
          <a:p>
            <a:pPr algn="l"/>
            <a:r>
              <a:rPr lang="en-US" altLang="zh-CN" dirty="0"/>
              <a:t>2025-3-23</a:t>
            </a:r>
            <a:endParaRPr lang="en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08260-78E1-64EB-0851-3CFA9ECAC462}"/>
              </a:ext>
            </a:extLst>
          </p:cNvPr>
          <p:cNvSpPr txBox="1"/>
          <p:nvPr/>
        </p:nvSpPr>
        <p:spPr>
          <a:xfrm>
            <a:off x="326090" y="351931"/>
            <a:ext cx="5938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第一届</a:t>
            </a:r>
            <a:r>
              <a:rPr lang="en-US" altLang="zh-CN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Lambda</a:t>
            </a:r>
            <a:r>
              <a:rPr lang="zh-CN" altLang="en-US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超子自旋极化跨系统研讨会</a:t>
            </a:r>
            <a:r>
              <a:rPr lang="en-US" altLang="zh-CN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@USTC</a:t>
            </a:r>
            <a:endParaRPr lang="en-C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6731FC-C7F4-010D-330D-E4B3C721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48142"/>
            <a:ext cx="29591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7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B6811-17CD-742C-F6C3-FAC5551A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4D59268C-DA53-B869-3780-E908A58E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74" y="4543393"/>
            <a:ext cx="3221027" cy="23146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791EB71-1C17-6154-878E-1F8D4606F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1" y="770883"/>
            <a:ext cx="3221024" cy="23146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D449968-A6D7-B7BC-6EBD-4EF77EB25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972" y="773035"/>
            <a:ext cx="3221025" cy="2314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3EEFE3C-510C-56EA-A7CA-9994E563CC4B}"/>
                  </a:ext>
                </a:extLst>
              </p:cNvPr>
              <p:cNvSpPr txBox="1"/>
              <p:nvPr/>
            </p:nvSpPr>
            <p:spPr>
              <a:xfrm>
                <a:off x="546457" y="3166183"/>
                <a:ext cx="2862066" cy="1105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=22.6%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=54.0%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Dual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=19.9%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3EEFE3C-510C-56EA-A7CA-9994E563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7" y="3166183"/>
                <a:ext cx="2862066" cy="1105687"/>
              </a:xfrm>
              <a:prstGeom prst="rect">
                <a:avLst/>
              </a:prstGeom>
              <a:blipFill>
                <a:blip r:embed="rId6"/>
                <a:stretch>
                  <a:fillRect l="-2345" b="-87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1137543-9FDD-597D-FE4A-934D67042515}"/>
                  </a:ext>
                </a:extLst>
              </p:cNvPr>
              <p:cNvSpPr txBox="1"/>
              <p:nvPr/>
            </p:nvSpPr>
            <p:spPr>
              <a:xfrm>
                <a:off x="4336451" y="3263443"/>
                <a:ext cx="2862066" cy="1104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=29.0%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=68.0%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Dual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=19.5%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1137543-9FDD-597D-FE4A-934D67042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51" y="3263443"/>
                <a:ext cx="2862066" cy="1104148"/>
              </a:xfrm>
              <a:prstGeom prst="rect">
                <a:avLst/>
              </a:prstGeom>
              <a:blipFill>
                <a:blip r:embed="rId7"/>
                <a:stretch>
                  <a:fillRect l="-2128" b="-9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EA65023-ECEE-E40C-609A-BF1A3A1D87C5}"/>
                  </a:ext>
                </a:extLst>
              </p:cNvPr>
              <p:cNvSpPr txBox="1"/>
              <p:nvPr/>
            </p:nvSpPr>
            <p:spPr>
              <a:xfrm>
                <a:off x="8464195" y="3181237"/>
                <a:ext cx="2955040" cy="111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=27.8%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=73.4%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Dual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=17.8%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EA65023-ECEE-E40C-609A-BF1A3A1D8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95" y="3181237"/>
                <a:ext cx="2955040" cy="1117935"/>
              </a:xfrm>
              <a:prstGeom prst="rect">
                <a:avLst/>
              </a:prstGeom>
              <a:blipFill>
                <a:blip r:embed="rId8"/>
                <a:stretch>
                  <a:fillRect l="-2062" t="-546" b="-76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图片 29">
            <a:extLst>
              <a:ext uri="{FF2B5EF4-FFF2-40B4-BE49-F238E27FC236}">
                <a16:creationId xmlns:a16="http://schemas.microsoft.com/office/drawing/2014/main" id="{A8DAC972-70F1-0EBE-B73E-E99B68E8D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1985" y="720850"/>
            <a:ext cx="3466485" cy="249099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3B04807-493B-C410-6BB3-4436353ED5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51" y="4285385"/>
            <a:ext cx="3466485" cy="2490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70192C9-BECA-CBF0-3C6B-B57E76E29DF9}"/>
                  </a:ext>
                </a:extLst>
              </p:cNvPr>
              <p:cNvSpPr txBox="1"/>
              <p:nvPr/>
            </p:nvSpPr>
            <p:spPr>
              <a:xfrm>
                <a:off x="3588775" y="5062632"/>
                <a:ext cx="286206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=32.1%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=74.9%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Dual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=20.6%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70192C9-BECA-CBF0-3C6B-B57E76E29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775" y="5062632"/>
                <a:ext cx="2862066" cy="1102610"/>
              </a:xfrm>
              <a:prstGeom prst="rect">
                <a:avLst/>
              </a:prstGeom>
              <a:blipFill>
                <a:blip r:embed="rId10"/>
                <a:stretch>
                  <a:fillRect l="-2345" b="-8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498E51E-8FFF-CEEE-2AEA-C24F0DB3B4E8}"/>
                  </a:ext>
                </a:extLst>
              </p:cNvPr>
              <p:cNvSpPr txBox="1"/>
              <p:nvPr/>
            </p:nvSpPr>
            <p:spPr>
              <a:xfrm>
                <a:off x="9187267" y="5149391"/>
                <a:ext cx="3004733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=27.6%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=65.1%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Dual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=17.5%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498E51E-8FFF-CEEE-2AEA-C24F0DB3B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67" y="5149391"/>
                <a:ext cx="3004733" cy="1102610"/>
              </a:xfrm>
              <a:prstGeom prst="rect">
                <a:avLst/>
              </a:prstGeom>
              <a:blipFill>
                <a:blip r:embed="rId11"/>
                <a:stretch>
                  <a:fillRect l="-2028" t="-552" b="-8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68720C42-06E3-1D98-052D-A742C85C6899}"/>
              </a:ext>
            </a:extLst>
          </p:cNvPr>
          <p:cNvSpPr txBox="1"/>
          <p:nvPr/>
        </p:nvSpPr>
        <p:spPr>
          <a:xfrm>
            <a:off x="563530" y="28317"/>
            <a:ext cx="6110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+mj-lt"/>
                <a:ea typeface="+mj-ea"/>
                <a:cs typeface="+mj-cs"/>
              </a:rPr>
              <a:t>PbWO</a:t>
            </a:r>
            <a:r>
              <a:rPr lang="zh-CN" altLang="en-US" sz="4000" dirty="0">
                <a:latin typeface="+mj-lt"/>
                <a:ea typeface="+mj-ea"/>
                <a:cs typeface="+mj-cs"/>
              </a:rPr>
              <a:t>强子测量能量分辨率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37DC0-373C-A0E3-0B81-DB3BDA6A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10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7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F585-317D-B986-2481-64495536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63" y="236248"/>
            <a:ext cx="6851073" cy="1325563"/>
          </a:xfrm>
        </p:spPr>
        <p:txBody>
          <a:bodyPr/>
          <a:lstStyle/>
          <a:p>
            <a:r>
              <a:rPr lang="en-CN" dirty="0"/>
              <a:t>多读出</a:t>
            </a:r>
            <a:r>
              <a:rPr lang="en-US" altLang="zh-CN" dirty="0"/>
              <a:t>+</a:t>
            </a:r>
            <a:r>
              <a:rPr lang="zh-CN" altLang="en-US" dirty="0"/>
              <a:t>高粒度</a:t>
            </a:r>
            <a:r>
              <a:rPr lang="en-US" altLang="zh-CN" dirty="0"/>
              <a:t>+</a:t>
            </a:r>
            <a:r>
              <a:rPr lang="zh-CN" altLang="en-US" dirty="0"/>
              <a:t>机器学习</a:t>
            </a:r>
            <a:endParaRPr lang="en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F8D0E-8979-34E4-93B6-97736CF7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6" name="图片 14">
            <a:extLst>
              <a:ext uri="{FF2B5EF4-FFF2-40B4-BE49-F238E27FC236}">
                <a16:creationId xmlns:a16="http://schemas.microsoft.com/office/drawing/2014/main" id="{A4A00E2D-FCA1-D1B3-2CEA-7078BE2CA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9104" r="11752" b="4806"/>
          <a:stretch>
            <a:fillRect/>
          </a:stretch>
        </p:blipFill>
        <p:spPr>
          <a:xfrm>
            <a:off x="5649339" y="1388109"/>
            <a:ext cx="5817722" cy="4815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1">
                <a:extLst>
                  <a:ext uri="{FF2B5EF4-FFF2-40B4-BE49-F238E27FC236}">
                    <a16:creationId xmlns:a16="http://schemas.microsoft.com/office/drawing/2014/main" id="{09DC3DCD-DFC9-B27D-1B01-6C018E40AA0B}"/>
                  </a:ext>
                </a:extLst>
              </p:cNvPr>
              <p:cNvSpPr txBox="1"/>
              <p:nvPr/>
            </p:nvSpPr>
            <p:spPr>
              <a:xfrm>
                <a:off x="724939" y="2389164"/>
                <a:ext cx="3781972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3D-CNN: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10.6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⊕1.07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1">
                <a:extLst>
                  <a:ext uri="{FF2B5EF4-FFF2-40B4-BE49-F238E27FC236}">
                    <a16:creationId xmlns:a16="http://schemas.microsoft.com/office/drawing/2014/main" id="{09DC3DCD-DFC9-B27D-1B01-6C018E40A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39" y="2389164"/>
                <a:ext cx="3781972" cy="554126"/>
              </a:xfrm>
              <a:prstGeom prst="rect">
                <a:avLst/>
              </a:prstGeom>
              <a:blipFill>
                <a:blip r:embed="rId3"/>
                <a:stretch>
                  <a:fillRect l="-2685" t="-4545" b="-113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">
                <a:extLst>
                  <a:ext uri="{FF2B5EF4-FFF2-40B4-BE49-F238E27FC236}">
                    <a16:creationId xmlns:a16="http://schemas.microsoft.com/office/drawing/2014/main" id="{6EB06025-2E88-AA2F-8045-E9F8FCA6F1AC}"/>
                  </a:ext>
                </a:extLst>
              </p:cNvPr>
              <p:cNvSpPr txBox="1"/>
              <p:nvPr/>
            </p:nvSpPr>
            <p:spPr>
              <a:xfrm>
                <a:off x="697186" y="3489094"/>
                <a:ext cx="5537359" cy="116078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3D-ResNet18 </a:t>
                </a:r>
                <a:r>
                  <a:rPr lang="zh-CN" altLang="en-US" sz="2400" dirty="0"/>
                  <a:t>：</a:t>
                </a:r>
                <a:r>
                  <a:rPr lang="en-US" altLang="zh-CN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8.10%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⊕1.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69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1">
                <a:extLst>
                  <a:ext uri="{FF2B5EF4-FFF2-40B4-BE49-F238E27FC236}">
                    <a16:creationId xmlns:a16="http://schemas.microsoft.com/office/drawing/2014/main" id="{6EB06025-2E88-AA2F-8045-E9F8FCA6F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86" y="3489094"/>
                <a:ext cx="5537359" cy="1160780"/>
              </a:xfrm>
              <a:prstGeom prst="rect">
                <a:avLst/>
              </a:prstGeom>
              <a:blipFill>
                <a:blip r:embed="rId4"/>
                <a:stretch>
                  <a:fillRect l="-159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">
                <a:extLst>
                  <a:ext uri="{FF2B5EF4-FFF2-40B4-BE49-F238E27FC236}">
                    <a16:creationId xmlns:a16="http://schemas.microsoft.com/office/drawing/2014/main" id="{DC399883-8FC2-CE1E-3CA3-07E0C22F5134}"/>
                  </a:ext>
                </a:extLst>
              </p:cNvPr>
              <p:cNvSpPr txBox="1"/>
              <p:nvPr/>
            </p:nvSpPr>
            <p:spPr>
              <a:xfrm>
                <a:off x="724939" y="4580702"/>
                <a:ext cx="4310035" cy="646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/>
                  <a:t>能量求和</a:t>
                </a:r>
                <a:r>
                  <a:rPr lang="en-US" altLang="zh-CN" sz="2400" dirty="0"/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78.4%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4.16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1">
                <a:extLst>
                  <a:ext uri="{FF2B5EF4-FFF2-40B4-BE49-F238E27FC236}">
                    <a16:creationId xmlns:a16="http://schemas.microsoft.com/office/drawing/2014/main" id="{DC399883-8FC2-CE1E-3CA3-07E0C22F5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39" y="4580702"/>
                <a:ext cx="4310035" cy="646524"/>
              </a:xfrm>
              <a:prstGeom prst="rect">
                <a:avLst/>
              </a:prstGeom>
              <a:blipFill>
                <a:blip r:embed="rId5"/>
                <a:stretch>
                  <a:fillRect l="-2353" b="-57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27DDCF-2634-7E85-1D76-90A992EDA39F}"/>
              </a:ext>
            </a:extLst>
          </p:cNvPr>
          <p:cNvSpPr txBox="1"/>
          <p:nvPr/>
        </p:nvSpPr>
        <p:spPr>
          <a:xfrm>
            <a:off x="724939" y="1703632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</a:rPr>
              <a:t>闪烁光</a:t>
            </a:r>
            <a:r>
              <a:rPr lang="zh-CN" altLang="en-US" dirty="0">
                <a:solidFill>
                  <a:srgbClr val="FF0000"/>
                </a:solidFill>
              </a:rPr>
              <a:t>，切伦科夫光，带电粒子数</a:t>
            </a:r>
            <a:endParaRPr lang="en-C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6EF36B-6CA3-A4D4-BF60-15DBD59EFBC4}"/>
                  </a:ext>
                </a:extLst>
              </p:cNvPr>
              <p:cNvSpPr txBox="1"/>
              <p:nvPr/>
            </p:nvSpPr>
            <p:spPr>
              <a:xfrm>
                <a:off x="730308" y="5606263"/>
                <a:ext cx="2607317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单闪烁光通道</a:t>
                </a:r>
                <a:r>
                  <a:rPr lang="zh-CN" altLang="en-US" dirty="0"/>
                  <a:t>：</a:t>
                </a:r>
                <a:r>
                  <a:rPr lang="en-US" altLang="zh-CN" sz="18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6EF36B-6CA3-A4D4-BF60-15DBD59EF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08" y="5606263"/>
                <a:ext cx="2607317" cy="507960"/>
              </a:xfrm>
              <a:prstGeom prst="rect">
                <a:avLst/>
              </a:prstGeom>
              <a:blipFill>
                <a:blip r:embed="rId6"/>
                <a:stretch>
                  <a:fillRect l="-1932" b="-48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E8451A9-8D61-43B8-CDCA-3923F9A9F368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11</a:t>
            </a:fld>
            <a:endParaRPr lang="en-CN" sz="20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92CCE-2A2D-8303-BD1D-7ABEB1B9A103}"/>
              </a:ext>
            </a:extLst>
          </p:cNvPr>
          <p:cNvSpPr txBox="1"/>
          <p:nvPr/>
        </p:nvSpPr>
        <p:spPr>
          <a:xfrm>
            <a:off x="724939" y="6308594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</a:rPr>
              <a:t>强子能量分辨率</a:t>
            </a:r>
            <a:r>
              <a:rPr lang="zh-CN" altLang="en-US" dirty="0">
                <a:solidFill>
                  <a:srgbClr val="FF0000"/>
                </a:solidFill>
              </a:rPr>
              <a:t>：高粒度与双读出效果大致相当</a:t>
            </a:r>
            <a:endParaRPr lang="en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17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AB2B-0B30-9567-E34E-0C2F98CC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超核谱仪电磁量能器选型的考虑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0D3D0-6A92-C711-AC9D-85C5FFE1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C1F272-3447-5F33-0BC2-8E9ABB39D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69382"/>
              </p:ext>
            </p:extLst>
          </p:nvPr>
        </p:nvGraphicFramePr>
        <p:xfrm>
          <a:off x="979053" y="1690688"/>
          <a:ext cx="10076874" cy="377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950">
                  <a:extLst>
                    <a:ext uri="{9D8B030D-6E8A-4147-A177-3AD203B41FA5}">
                      <a16:colId xmlns:a16="http://schemas.microsoft.com/office/drawing/2014/main" val="2107460641"/>
                    </a:ext>
                  </a:extLst>
                </a:gridCol>
                <a:gridCol w="1335453">
                  <a:extLst>
                    <a:ext uri="{9D8B030D-6E8A-4147-A177-3AD203B41FA5}">
                      <a16:colId xmlns:a16="http://schemas.microsoft.com/office/drawing/2014/main" val="4240992972"/>
                    </a:ext>
                  </a:extLst>
                </a:gridCol>
                <a:gridCol w="1695944">
                  <a:extLst>
                    <a:ext uri="{9D8B030D-6E8A-4147-A177-3AD203B41FA5}">
                      <a16:colId xmlns:a16="http://schemas.microsoft.com/office/drawing/2014/main" val="2484841529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1875317186"/>
                    </a:ext>
                  </a:extLst>
                </a:gridCol>
                <a:gridCol w="928254">
                  <a:extLst>
                    <a:ext uri="{9D8B030D-6E8A-4147-A177-3AD203B41FA5}">
                      <a16:colId xmlns:a16="http://schemas.microsoft.com/office/drawing/2014/main" val="2188500719"/>
                    </a:ext>
                  </a:extLst>
                </a:gridCol>
                <a:gridCol w="2313709">
                  <a:extLst>
                    <a:ext uri="{9D8B030D-6E8A-4147-A177-3AD203B41FA5}">
                      <a16:colId xmlns:a16="http://schemas.microsoft.com/office/drawing/2014/main" val="1364308385"/>
                    </a:ext>
                  </a:extLst>
                </a:gridCol>
              </a:tblGrid>
              <a:tr h="447414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读出通道数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体积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造价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207676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r>
                        <a:rPr lang="en-CN" dirty="0"/>
                        <a:t>PbWO</a:t>
                      </a:r>
                      <a:r>
                        <a:rPr lang="en-US" altLang="zh-CN" baseline="-25000" dirty="0"/>
                        <a:t>4</a:t>
                      </a:r>
                      <a:endParaRPr lang="en-CN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dirty="0"/>
                        <a:t>3%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紧凑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最贵</a:t>
                      </a:r>
                      <a:r>
                        <a:rPr lang="zh-CN" altLang="en-US" dirty="0"/>
                        <a:t> 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399243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r>
                        <a:rPr lang="en-CN" dirty="0"/>
                        <a:t>CsI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～</a:t>
                      </a:r>
                      <a:r>
                        <a:rPr lang="en-US" dirty="0"/>
                        <a:t>3%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30599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r>
                        <a:rPr lang="en-US" dirty="0"/>
                        <a:t>Shashlik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 ~ 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579242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r>
                        <a:rPr lang="en-US" dirty="0"/>
                        <a:t>SPACAL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 &gt; 10%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dirty="0"/>
                        <a:t>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紧凑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94781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r>
                        <a:rPr lang="en-CN" dirty="0"/>
                        <a:t>铅玻璃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5%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压低中子本底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稍大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最便宜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44754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r>
                        <a:rPr lang="en-CN" dirty="0"/>
                        <a:t>高粒度铅玻璃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dirty="0"/>
                        <a:t>3%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N" dirty="0"/>
                        <a:t>压低中子本底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02391"/>
                  </a:ext>
                </a:extLst>
              </a:tr>
              <a:tr h="447414">
                <a:tc>
                  <a:txBody>
                    <a:bodyPr/>
                    <a:lstStyle/>
                    <a:p>
                      <a:r>
                        <a:rPr lang="en-CN" dirty="0"/>
                        <a:t>铅玻璃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塑闪</a:t>
                      </a:r>
                      <a:endParaRPr lang="en-US" altLang="zh-CN" dirty="0"/>
                    </a:p>
                    <a:p>
                      <a:r>
                        <a:rPr lang="en-CN" dirty="0"/>
                        <a:t>高粒度</a:t>
                      </a:r>
                      <a:r>
                        <a:rPr lang="en-US" altLang="zh-CN" dirty="0"/>
                        <a:t>+</a:t>
                      </a:r>
                      <a:r>
                        <a:rPr lang="en-CN" dirty="0"/>
                        <a:t>双读出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～</a:t>
                      </a:r>
                      <a:r>
                        <a:rPr lang="en-US" dirty="0"/>
                        <a:t>3%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最好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75076"/>
                  </a:ext>
                </a:extLst>
              </a:tr>
            </a:tbl>
          </a:graphicData>
        </a:graphic>
      </p:graphicFrame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79CF6E5-B9C9-B4B3-C55D-BB2902B5FD9B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12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1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30F69-169B-B8F3-2793-2217FA23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7A0FAF0-954E-89E8-162E-045522D6F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43236"/>
              </p:ext>
            </p:extLst>
          </p:nvPr>
        </p:nvGraphicFramePr>
        <p:xfrm>
          <a:off x="838200" y="3429000"/>
          <a:ext cx="5395647" cy="2346085"/>
        </p:xfrm>
        <a:graphic>
          <a:graphicData uri="http://schemas.openxmlformats.org/drawingml/2006/table">
            <a:tbl>
              <a:tblPr/>
              <a:tblGrid>
                <a:gridCol w="1631922">
                  <a:extLst>
                    <a:ext uri="{9D8B030D-6E8A-4147-A177-3AD203B41FA5}">
                      <a16:colId xmlns:a16="http://schemas.microsoft.com/office/drawing/2014/main" val="2170970534"/>
                    </a:ext>
                  </a:extLst>
                </a:gridCol>
                <a:gridCol w="3763725">
                  <a:extLst>
                    <a:ext uri="{9D8B030D-6E8A-4147-A177-3AD203B41FA5}">
                      <a16:colId xmlns:a16="http://schemas.microsoft.com/office/drawing/2014/main" val="846703674"/>
                    </a:ext>
                  </a:extLst>
                </a:gridCol>
              </a:tblGrid>
              <a:tr h="46921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800" b="1" i="0" spc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层数</a:t>
                      </a:r>
                      <a:endParaRPr lang="zh-CN" alt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800" b="1" i="0" spc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能量分辨率（</a:t>
                      </a:r>
                      <a:r>
                        <a:rPr lang="en-US" altLang="zh-CN" sz="1800" b="1" i="0" spc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1800" b="1" i="0" spc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800" b="1" i="0" spc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[1 </a:t>
                      </a:r>
                      <a:r>
                        <a:rPr lang="en-US" sz="1800" b="1" i="0" spc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GeV]</a:t>
                      </a:r>
                      <a:endParaRPr 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01017"/>
                  </a:ext>
                </a:extLst>
              </a:tr>
              <a:tr h="46921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800" b="0" i="0" spc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3（12X</a:t>
                      </a:r>
                      <a:r>
                        <a:rPr lang="en-US" sz="1800" b="0" i="0" spc="0" baseline="-25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sz="1800" b="0" i="0" spc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CN" sz="18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</a:t>
                      </a:r>
                      <a:endParaRPr lang="en-CN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7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23869"/>
                  </a:ext>
                </a:extLst>
              </a:tr>
              <a:tr h="46921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800" b="0" i="0" spc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4（16X</a:t>
                      </a:r>
                      <a:r>
                        <a:rPr lang="en-US" sz="1800" b="0" i="0" spc="0" baseline="-25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sz="1800" b="0" i="0" spc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CN" sz="18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3.5</a:t>
                      </a:r>
                      <a:endParaRPr lang="en-CN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76442"/>
                  </a:ext>
                </a:extLst>
              </a:tr>
              <a:tr h="46921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800" b="0" i="0" spc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7（16X</a:t>
                      </a:r>
                      <a:r>
                        <a:rPr lang="en-US" sz="1800" b="0" i="0" spc="0" baseline="-2500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sz="1800" b="0" i="0" spc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2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CN" sz="18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endParaRPr lang="en-CN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75422"/>
                  </a:ext>
                </a:extLst>
              </a:tr>
              <a:tr h="46921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8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15（16X</a:t>
                      </a:r>
                      <a:r>
                        <a:rPr lang="en-US" sz="1800" b="0" i="0" spc="0" baseline="-250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en-US" sz="18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CN" sz="18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  <a:endParaRPr lang="en-CN" sz="12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391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00F640D-A637-3FC6-47E7-B007825E8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23002"/>
              </p:ext>
            </p:extLst>
          </p:nvPr>
        </p:nvGraphicFramePr>
        <p:xfrm>
          <a:off x="279402" y="1447514"/>
          <a:ext cx="9702798" cy="172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511">
                  <a:extLst>
                    <a:ext uri="{9D8B030D-6E8A-4147-A177-3AD203B41FA5}">
                      <a16:colId xmlns:a16="http://schemas.microsoft.com/office/drawing/2014/main" val="3108630912"/>
                    </a:ext>
                  </a:extLst>
                </a:gridCol>
                <a:gridCol w="826511">
                  <a:extLst>
                    <a:ext uri="{9D8B030D-6E8A-4147-A177-3AD203B41FA5}">
                      <a16:colId xmlns:a16="http://schemas.microsoft.com/office/drawing/2014/main" val="1767622574"/>
                    </a:ext>
                  </a:extLst>
                </a:gridCol>
                <a:gridCol w="826511">
                  <a:extLst>
                    <a:ext uri="{9D8B030D-6E8A-4147-A177-3AD203B41FA5}">
                      <a16:colId xmlns:a16="http://schemas.microsoft.com/office/drawing/2014/main" val="3622418873"/>
                    </a:ext>
                  </a:extLst>
                </a:gridCol>
                <a:gridCol w="912013">
                  <a:extLst>
                    <a:ext uri="{9D8B030D-6E8A-4147-A177-3AD203B41FA5}">
                      <a16:colId xmlns:a16="http://schemas.microsoft.com/office/drawing/2014/main" val="1031277715"/>
                    </a:ext>
                  </a:extLst>
                </a:gridCol>
                <a:gridCol w="988014">
                  <a:extLst>
                    <a:ext uri="{9D8B030D-6E8A-4147-A177-3AD203B41FA5}">
                      <a16:colId xmlns:a16="http://schemas.microsoft.com/office/drawing/2014/main" val="3393563611"/>
                    </a:ext>
                  </a:extLst>
                </a:gridCol>
                <a:gridCol w="826511">
                  <a:extLst>
                    <a:ext uri="{9D8B030D-6E8A-4147-A177-3AD203B41FA5}">
                      <a16:colId xmlns:a16="http://schemas.microsoft.com/office/drawing/2014/main" val="3101464080"/>
                    </a:ext>
                  </a:extLst>
                </a:gridCol>
                <a:gridCol w="826511">
                  <a:extLst>
                    <a:ext uri="{9D8B030D-6E8A-4147-A177-3AD203B41FA5}">
                      <a16:colId xmlns:a16="http://schemas.microsoft.com/office/drawing/2014/main" val="4232719875"/>
                    </a:ext>
                  </a:extLst>
                </a:gridCol>
                <a:gridCol w="1092515">
                  <a:extLst>
                    <a:ext uri="{9D8B030D-6E8A-4147-A177-3AD203B41FA5}">
                      <a16:colId xmlns:a16="http://schemas.microsoft.com/office/drawing/2014/main" val="3547816964"/>
                    </a:ext>
                  </a:extLst>
                </a:gridCol>
                <a:gridCol w="826511">
                  <a:extLst>
                    <a:ext uri="{9D8B030D-6E8A-4147-A177-3AD203B41FA5}">
                      <a16:colId xmlns:a16="http://schemas.microsoft.com/office/drawing/2014/main" val="1128235639"/>
                    </a:ext>
                  </a:extLst>
                </a:gridCol>
                <a:gridCol w="924679">
                  <a:extLst>
                    <a:ext uri="{9D8B030D-6E8A-4147-A177-3AD203B41FA5}">
                      <a16:colId xmlns:a16="http://schemas.microsoft.com/office/drawing/2014/main" val="767670183"/>
                    </a:ext>
                  </a:extLst>
                </a:gridCol>
                <a:gridCol w="826511">
                  <a:extLst>
                    <a:ext uri="{9D8B030D-6E8A-4147-A177-3AD203B41FA5}">
                      <a16:colId xmlns:a16="http://schemas.microsoft.com/office/drawing/2014/main" val="4153488769"/>
                    </a:ext>
                  </a:extLst>
                </a:gridCol>
              </a:tblGrid>
              <a:tr h="215900">
                <a:tc rowSpan="2">
                  <a:txBody>
                    <a:bodyPr/>
                    <a:lstStyle/>
                    <a:p>
                      <a:pPr algn="l" fontAlgn="b"/>
                      <a:endParaRPr lang="zh-CN" altLang="en-US" sz="10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</a:rPr>
                        <a:t>层数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切伦科夫材料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折射率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辐射长度（</a:t>
                      </a:r>
                      <a:r>
                        <a:rPr lang="en-US" sz="1000" u="none" strike="noStrike">
                          <a:effectLst/>
                        </a:rPr>
                        <a:t>cm）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单层厚度（</a:t>
                      </a:r>
                      <a:r>
                        <a:rPr lang="en-US" sz="1000" u="none" strike="noStrike">
                          <a:effectLst/>
                        </a:rPr>
                        <a:t>cm）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</a:rPr>
                        <a:t>总体积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单价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切伦科夫材料总价（万）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闪烁光材料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辐射长度（</a:t>
                      </a:r>
                      <a:r>
                        <a:rPr lang="en-US" sz="1000" u="none" strike="noStrike">
                          <a:effectLst/>
                        </a:rPr>
                        <a:t>cm）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光衰减时间（</a:t>
                      </a:r>
                      <a:r>
                        <a:rPr lang="en-US" sz="1000" u="none" strike="noStrike">
                          <a:effectLst/>
                        </a:rPr>
                        <a:t>ns）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537061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（元</a:t>
                      </a:r>
                      <a:r>
                        <a:rPr lang="en-US" altLang="zh-CN" sz="1000" u="none" strike="noStrike">
                          <a:effectLst/>
                        </a:rPr>
                        <a:t>/</a:t>
                      </a:r>
                      <a:r>
                        <a:rPr lang="en-US" sz="1000" u="none" strike="noStrike">
                          <a:effectLst/>
                        </a:rPr>
                        <a:t>cm^3）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43094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7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铅玻璃</a:t>
                      </a:r>
                      <a:r>
                        <a:rPr lang="en-US" sz="1000" u="none" strike="noStrike">
                          <a:effectLst/>
                        </a:rPr>
                        <a:t>ZF2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1.67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2.8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4.723112128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1051918.56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126.2302276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塑闪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43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1.6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6242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铅玻璃</a:t>
                      </a:r>
                      <a:r>
                        <a:rPr lang="en-US" sz="1000" u="none" strike="noStrike">
                          <a:effectLst/>
                        </a:rPr>
                        <a:t>ZF2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1.67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2.8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2.755148741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1051918.56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126.2302276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塑闪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43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1.6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375574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PbF2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1.78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0.93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0.924998554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257483.447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147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3785.006671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塑闪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43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1.6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513858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PbF2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1.78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0.93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0.737371938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197435.954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147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2902.308519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PWO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0.89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50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10123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PbF2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1.78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0.93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0.826170468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225358.777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147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3312.774028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CsI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1.85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35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50683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PbF2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1.78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0.93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0.773598553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208719.822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147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3068.181381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BSO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1.15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100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771933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F6A7A8-6515-DDAC-F587-D1ADA5DE2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53085"/>
              </p:ext>
            </p:extLst>
          </p:nvPr>
        </p:nvGraphicFramePr>
        <p:xfrm>
          <a:off x="9982200" y="1717389"/>
          <a:ext cx="1651000" cy="145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317149221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218589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EMC</a:t>
                      </a:r>
                      <a:r>
                        <a:rPr lang="zh-CN" altLang="en-US" sz="1000" u="none" strike="noStrike">
                          <a:effectLst/>
                        </a:rPr>
                        <a:t>总价（万）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磁铁估价（万）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65066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1103.07005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847.928983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476771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1540.32005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847.928983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78610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5099.7921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320.83562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285185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4510.67784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280.995192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8351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4786.92899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299.521482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163487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>
                          <a:effectLst/>
                        </a:rPr>
                        <a:t>4674.2971</a:t>
                      </a:r>
                      <a:endParaRPr lang="en-CN" sz="1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N" sz="1000" u="none" strike="noStrike" dirty="0">
                          <a:effectLst/>
                        </a:rPr>
                        <a:t>288.481835</a:t>
                      </a:r>
                      <a:endParaRPr lang="en-CN" sz="10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7343929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44B8D6FA-E50D-CD20-B4EE-5CC80B99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N" dirty="0"/>
              <a:t>双读出方案的造价估计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84D3D812-0CC7-AA3A-1437-39D68EB1BD45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13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7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862A0-F6A4-3841-6A93-25572875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C0E6-C568-B67F-2E68-94378874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45" y="365125"/>
            <a:ext cx="10779855" cy="90553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双读出对电磁量能器的作用</a:t>
            </a:r>
            <a:br>
              <a:rPr lang="en-US" dirty="0"/>
            </a:br>
            <a:r>
              <a:rPr lang="en-US" dirty="0" err="1"/>
              <a:t>ADRIANO量能器</a:t>
            </a:r>
            <a:endParaRPr lang="en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ED1EC1-0823-BCFA-01EC-5BE2E1BAF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4014" r="17390" b="11692"/>
          <a:stretch/>
        </p:blipFill>
        <p:spPr bwMode="auto">
          <a:xfrm>
            <a:off x="7148945" y="1489741"/>
            <a:ext cx="4627418" cy="38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1">
            <a:extLst>
              <a:ext uri="{FF2B5EF4-FFF2-40B4-BE49-F238E27FC236}">
                <a16:creationId xmlns:a16="http://schemas.microsoft.com/office/drawing/2014/main" id="{F6563735-C67A-1D3C-88A6-0020B06A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5" y="1489741"/>
            <a:ext cx="6573759" cy="387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E92A9F-6E5F-72B5-703E-9422F9CE7C0C}"/>
              </a:ext>
            </a:extLst>
          </p:cNvPr>
          <p:cNvSpPr txBox="1"/>
          <p:nvPr/>
        </p:nvSpPr>
        <p:spPr>
          <a:xfrm>
            <a:off x="573945" y="5677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https://redtop.fnal.gov/the-detector/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A5873-EB68-A6CB-F4E0-B2EF2155F934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14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7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C9BAB7-1AD2-3DF3-0599-8AF55DA46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849" y="1399812"/>
            <a:ext cx="10062989" cy="38510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09CC1-43F9-B2FF-A168-511B4A2A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A3B8C-B5D3-7921-68CD-F295666B00CC}"/>
              </a:ext>
            </a:extLst>
          </p:cNvPr>
          <p:cNvSpPr txBox="1"/>
          <p:nvPr/>
        </p:nvSpPr>
        <p:spPr>
          <a:xfrm>
            <a:off x="1212850" y="54318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Instruments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49</a:t>
            </a:r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93419-E274-2125-ACFB-40EF68FA4C99}"/>
              </a:ext>
            </a:extLst>
          </p:cNvPr>
          <p:cNvSpPr txBox="1"/>
          <p:nvPr/>
        </p:nvSpPr>
        <p:spPr>
          <a:xfrm>
            <a:off x="1212850" y="47581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latin typeface="+mj-lt"/>
                <a:ea typeface="+mj-ea"/>
                <a:cs typeface="+mj-cs"/>
              </a:rPr>
              <a:t> ADRIANO2增加高粒度设计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388009-F0AC-4316-F7DE-280FF706FA1B}"/>
                  </a:ext>
                </a:extLst>
              </p:cNvPr>
              <p:cNvSpPr txBox="1"/>
              <p:nvPr/>
            </p:nvSpPr>
            <p:spPr>
              <a:xfrm>
                <a:off x="4655127" y="5362511"/>
                <a:ext cx="6096000" cy="507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388009-F0AC-4316-F7DE-280FF706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27" y="5362511"/>
                <a:ext cx="6096000" cy="507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56F0F677-3CE8-F91C-5841-A7FB0C7D4598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15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8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10CA-43FF-0475-B2CC-F46581F1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>
            <a:normAutofit/>
          </a:bodyPr>
          <a:lstStyle/>
          <a:p>
            <a:r>
              <a:rPr lang="en-US" dirty="0"/>
              <a:t>SPACAL (</a:t>
            </a:r>
            <a:r>
              <a:rPr lang="en-US" dirty="0" err="1"/>
              <a:t>SPAghetti</a:t>
            </a:r>
            <a:r>
              <a:rPr lang="en-US" dirty="0"/>
              <a:t> </a:t>
            </a:r>
            <a:r>
              <a:rPr lang="en-US" dirty="0" err="1"/>
              <a:t>CALorimeter</a:t>
            </a:r>
            <a:r>
              <a:rPr lang="en-US" dirty="0"/>
              <a:t>)</a:t>
            </a:r>
            <a:endParaRPr lang="en-CN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824DC9C-983E-9719-7869-369636F73581}"/>
              </a:ext>
            </a:extLst>
          </p:cNvPr>
          <p:cNvSpPr txBox="1"/>
          <p:nvPr/>
        </p:nvSpPr>
        <p:spPr>
          <a:xfrm>
            <a:off x="684680" y="4345302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切伦科夫光</a:t>
            </a:r>
            <a:r>
              <a:rPr lang="en-US" altLang="zh-CN" dirty="0"/>
              <a:t>/</a:t>
            </a:r>
            <a:r>
              <a:rPr lang="zh-CN" altLang="en-US" dirty="0"/>
              <a:t>闪烁光，双信号读出</a:t>
            </a:r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AEF03-A692-BD9C-35E7-063DCFC0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80" y="2064795"/>
            <a:ext cx="5910848" cy="18610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05BAD4-6315-6FEA-44BA-59A4A276DA42}"/>
              </a:ext>
            </a:extLst>
          </p:cNvPr>
          <p:cNvGrpSpPr/>
          <p:nvPr/>
        </p:nvGrpSpPr>
        <p:grpSpPr>
          <a:xfrm>
            <a:off x="7781073" y="1722230"/>
            <a:ext cx="3414160" cy="3206717"/>
            <a:chOff x="645982" y="1403383"/>
            <a:chExt cx="3414160" cy="3206717"/>
          </a:xfrm>
        </p:grpSpPr>
        <p:sp>
          <p:nvSpPr>
            <p:cNvPr id="8" name="矩形 30">
              <a:extLst>
                <a:ext uri="{FF2B5EF4-FFF2-40B4-BE49-F238E27FC236}">
                  <a16:creationId xmlns:a16="http://schemas.microsoft.com/office/drawing/2014/main" id="{C444C397-9BE7-4E14-3B96-63544A4DB3F0}"/>
                </a:ext>
              </a:extLst>
            </p:cNvPr>
            <p:cNvSpPr/>
            <p:nvPr/>
          </p:nvSpPr>
          <p:spPr>
            <a:xfrm>
              <a:off x="688845" y="1971686"/>
              <a:ext cx="2514600" cy="1895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31">
              <a:extLst>
                <a:ext uri="{FF2B5EF4-FFF2-40B4-BE49-F238E27FC236}">
                  <a16:creationId xmlns:a16="http://schemas.microsoft.com/office/drawing/2014/main" id="{D7B661EA-5A4F-9CA7-1443-0FD62CB5874C}"/>
                </a:ext>
              </a:extLst>
            </p:cNvPr>
            <p:cNvSpPr/>
            <p:nvPr/>
          </p:nvSpPr>
          <p:spPr>
            <a:xfrm>
              <a:off x="756008" y="2029317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32">
              <a:extLst>
                <a:ext uri="{FF2B5EF4-FFF2-40B4-BE49-F238E27FC236}">
                  <a16:creationId xmlns:a16="http://schemas.microsoft.com/office/drawing/2014/main" id="{5C2143DF-7DA1-EBE1-A559-482F5713E628}"/>
                </a:ext>
              </a:extLst>
            </p:cNvPr>
            <p:cNvSpPr/>
            <p:nvPr/>
          </p:nvSpPr>
          <p:spPr>
            <a:xfrm>
              <a:off x="1070331" y="202931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33">
              <a:extLst>
                <a:ext uri="{FF2B5EF4-FFF2-40B4-BE49-F238E27FC236}">
                  <a16:creationId xmlns:a16="http://schemas.microsoft.com/office/drawing/2014/main" id="{B87E9E6E-A78A-5A05-741E-7BD4188AA5DA}"/>
                </a:ext>
              </a:extLst>
            </p:cNvPr>
            <p:cNvSpPr/>
            <p:nvPr/>
          </p:nvSpPr>
          <p:spPr>
            <a:xfrm>
              <a:off x="645982" y="4181475"/>
              <a:ext cx="1142998" cy="4286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闪烁光纤</a:t>
              </a:r>
            </a:p>
          </p:txBody>
        </p:sp>
        <p:cxnSp>
          <p:nvCxnSpPr>
            <p:cNvPr id="12" name="直接连接符 34">
              <a:extLst>
                <a:ext uri="{FF2B5EF4-FFF2-40B4-BE49-F238E27FC236}">
                  <a16:creationId xmlns:a16="http://schemas.microsoft.com/office/drawing/2014/main" id="{DC681046-C6A9-4D58-5292-C7CA30C41582}"/>
                </a:ext>
              </a:extLst>
            </p:cNvPr>
            <p:cNvCxnSpPr>
              <a:cxnSpLocks/>
              <a:stCxn id="11" idx="0"/>
              <a:endCxn id="59" idx="3"/>
            </p:cNvCxnSpPr>
            <p:nvPr/>
          </p:nvCxnSpPr>
          <p:spPr>
            <a:xfrm flipV="1">
              <a:off x="1217481" y="3778678"/>
              <a:ext cx="506904" cy="4027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35">
              <a:extLst>
                <a:ext uri="{FF2B5EF4-FFF2-40B4-BE49-F238E27FC236}">
                  <a16:creationId xmlns:a16="http://schemas.microsoft.com/office/drawing/2014/main" id="{FDB7A201-B58A-9512-4DB2-1FC337F7E4A7}"/>
                </a:ext>
              </a:extLst>
            </p:cNvPr>
            <p:cNvSpPr/>
            <p:nvPr/>
          </p:nvSpPr>
          <p:spPr>
            <a:xfrm>
              <a:off x="2010437" y="4181475"/>
              <a:ext cx="1574008" cy="42862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切伦科夫光纤</a:t>
              </a:r>
            </a:p>
          </p:txBody>
        </p:sp>
        <p:cxnSp>
          <p:nvCxnSpPr>
            <p:cNvPr id="14" name="直接连接符 36">
              <a:extLst>
                <a:ext uri="{FF2B5EF4-FFF2-40B4-BE49-F238E27FC236}">
                  <a16:creationId xmlns:a16="http://schemas.microsoft.com/office/drawing/2014/main" id="{25D041BE-0A97-3FCB-767B-B42ABE908E57}"/>
                </a:ext>
              </a:extLst>
            </p:cNvPr>
            <p:cNvCxnSpPr>
              <a:cxnSpLocks/>
              <a:stCxn id="60" idx="5"/>
              <a:endCxn id="13" idx="0"/>
            </p:cNvCxnSpPr>
            <p:nvPr/>
          </p:nvCxnSpPr>
          <p:spPr>
            <a:xfrm>
              <a:off x="2164221" y="3778338"/>
              <a:ext cx="633220" cy="40313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37">
              <a:extLst>
                <a:ext uri="{FF2B5EF4-FFF2-40B4-BE49-F238E27FC236}">
                  <a16:creationId xmlns:a16="http://schemas.microsoft.com/office/drawing/2014/main" id="{342DE3A3-AE40-C542-38D0-5C5D1936F3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6283" y="2208230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38">
              <a:extLst>
                <a:ext uri="{FF2B5EF4-FFF2-40B4-BE49-F238E27FC236}">
                  <a16:creationId xmlns:a16="http://schemas.microsoft.com/office/drawing/2014/main" id="{202EC84F-7606-7AF0-DA78-3BA7AA56CA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0591" y="2030806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39">
              <a:extLst>
                <a:ext uri="{FF2B5EF4-FFF2-40B4-BE49-F238E27FC236}">
                  <a16:creationId xmlns:a16="http://schemas.microsoft.com/office/drawing/2014/main" id="{FDDBD658-89AC-18CA-0FC8-DF2EA347E9E4}"/>
                </a:ext>
              </a:extLst>
            </p:cNvPr>
            <p:cNvSpPr txBox="1"/>
            <p:nvPr/>
          </p:nvSpPr>
          <p:spPr>
            <a:xfrm>
              <a:off x="3344882" y="1920609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0.6mm</a:t>
              </a:r>
              <a:endParaRPr lang="zh-CN" altLang="en-US" sz="1400" dirty="0"/>
            </a:p>
          </p:txBody>
        </p:sp>
        <p:sp>
          <p:nvSpPr>
            <p:cNvPr id="18" name="椭圆 40">
              <a:extLst>
                <a:ext uri="{FF2B5EF4-FFF2-40B4-BE49-F238E27FC236}">
                  <a16:creationId xmlns:a16="http://schemas.microsoft.com/office/drawing/2014/main" id="{4C8213F3-A7E1-B5B7-7DBA-4502CEFE8EEA}"/>
                </a:ext>
              </a:extLst>
            </p:cNvPr>
            <p:cNvSpPr/>
            <p:nvPr/>
          </p:nvSpPr>
          <p:spPr>
            <a:xfrm>
              <a:off x="1384657" y="202662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41">
              <a:extLst>
                <a:ext uri="{FF2B5EF4-FFF2-40B4-BE49-F238E27FC236}">
                  <a16:creationId xmlns:a16="http://schemas.microsoft.com/office/drawing/2014/main" id="{D6BFE492-201B-9704-EE55-7372088B28E6}"/>
                </a:ext>
              </a:extLst>
            </p:cNvPr>
            <p:cNvSpPr/>
            <p:nvPr/>
          </p:nvSpPr>
          <p:spPr>
            <a:xfrm>
              <a:off x="1698980" y="202662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42">
              <a:extLst>
                <a:ext uri="{FF2B5EF4-FFF2-40B4-BE49-F238E27FC236}">
                  <a16:creationId xmlns:a16="http://schemas.microsoft.com/office/drawing/2014/main" id="{0AAF0348-246D-1CC2-1C7F-737C10C7498E}"/>
                </a:ext>
              </a:extLst>
            </p:cNvPr>
            <p:cNvSpPr/>
            <p:nvPr/>
          </p:nvSpPr>
          <p:spPr>
            <a:xfrm>
              <a:off x="2014266" y="203557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43">
              <a:extLst>
                <a:ext uri="{FF2B5EF4-FFF2-40B4-BE49-F238E27FC236}">
                  <a16:creationId xmlns:a16="http://schemas.microsoft.com/office/drawing/2014/main" id="{36ACBE48-DBE5-27EF-EF23-6C1BA7DEECE7}"/>
                </a:ext>
              </a:extLst>
            </p:cNvPr>
            <p:cNvSpPr/>
            <p:nvPr/>
          </p:nvSpPr>
          <p:spPr>
            <a:xfrm>
              <a:off x="2328589" y="203557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44">
              <a:extLst>
                <a:ext uri="{FF2B5EF4-FFF2-40B4-BE49-F238E27FC236}">
                  <a16:creationId xmlns:a16="http://schemas.microsoft.com/office/drawing/2014/main" id="{15644496-FD52-91E1-BB64-031393A92E7A}"/>
                </a:ext>
              </a:extLst>
            </p:cNvPr>
            <p:cNvSpPr/>
            <p:nvPr/>
          </p:nvSpPr>
          <p:spPr>
            <a:xfrm>
              <a:off x="2642915" y="203557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45">
              <a:extLst>
                <a:ext uri="{FF2B5EF4-FFF2-40B4-BE49-F238E27FC236}">
                  <a16:creationId xmlns:a16="http://schemas.microsoft.com/office/drawing/2014/main" id="{55435DC4-024D-4CD1-0D2E-9A1E31E97221}"/>
                </a:ext>
              </a:extLst>
            </p:cNvPr>
            <p:cNvSpPr/>
            <p:nvPr/>
          </p:nvSpPr>
          <p:spPr>
            <a:xfrm>
              <a:off x="2957238" y="203557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46">
              <a:extLst>
                <a:ext uri="{FF2B5EF4-FFF2-40B4-BE49-F238E27FC236}">
                  <a16:creationId xmlns:a16="http://schemas.microsoft.com/office/drawing/2014/main" id="{AF364D78-E1E5-CF2F-4302-2998AC6D8D7E}"/>
                </a:ext>
              </a:extLst>
            </p:cNvPr>
            <p:cNvSpPr/>
            <p:nvPr/>
          </p:nvSpPr>
          <p:spPr>
            <a:xfrm>
              <a:off x="756005" y="2365103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47">
              <a:extLst>
                <a:ext uri="{FF2B5EF4-FFF2-40B4-BE49-F238E27FC236}">
                  <a16:creationId xmlns:a16="http://schemas.microsoft.com/office/drawing/2014/main" id="{24173E24-DFDC-DCB3-FFDD-F98280C90610}"/>
                </a:ext>
              </a:extLst>
            </p:cNvPr>
            <p:cNvSpPr/>
            <p:nvPr/>
          </p:nvSpPr>
          <p:spPr>
            <a:xfrm>
              <a:off x="1073058" y="2355916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48">
              <a:extLst>
                <a:ext uri="{FF2B5EF4-FFF2-40B4-BE49-F238E27FC236}">
                  <a16:creationId xmlns:a16="http://schemas.microsoft.com/office/drawing/2014/main" id="{5A99887F-CE8A-DC8F-DB9F-7D11871E0B9B}"/>
                </a:ext>
              </a:extLst>
            </p:cNvPr>
            <p:cNvSpPr/>
            <p:nvPr/>
          </p:nvSpPr>
          <p:spPr>
            <a:xfrm>
              <a:off x="1381927" y="236252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49">
              <a:extLst>
                <a:ext uri="{FF2B5EF4-FFF2-40B4-BE49-F238E27FC236}">
                  <a16:creationId xmlns:a16="http://schemas.microsoft.com/office/drawing/2014/main" id="{8106ABC6-95AF-3110-D5BA-F380EF213333}"/>
                </a:ext>
              </a:extLst>
            </p:cNvPr>
            <p:cNvSpPr/>
            <p:nvPr/>
          </p:nvSpPr>
          <p:spPr>
            <a:xfrm>
              <a:off x="1698980" y="235334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50">
              <a:extLst>
                <a:ext uri="{FF2B5EF4-FFF2-40B4-BE49-F238E27FC236}">
                  <a16:creationId xmlns:a16="http://schemas.microsoft.com/office/drawing/2014/main" id="{0D026259-92DE-F72F-47BF-8AD8E50CEA6F}"/>
                </a:ext>
              </a:extLst>
            </p:cNvPr>
            <p:cNvSpPr/>
            <p:nvPr/>
          </p:nvSpPr>
          <p:spPr>
            <a:xfrm>
              <a:off x="2011536" y="235300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51">
              <a:extLst>
                <a:ext uri="{FF2B5EF4-FFF2-40B4-BE49-F238E27FC236}">
                  <a16:creationId xmlns:a16="http://schemas.microsoft.com/office/drawing/2014/main" id="{5D1C0EAC-7074-0236-0D59-B241D1CEB968}"/>
                </a:ext>
              </a:extLst>
            </p:cNvPr>
            <p:cNvSpPr/>
            <p:nvPr/>
          </p:nvSpPr>
          <p:spPr>
            <a:xfrm>
              <a:off x="2328589" y="2343813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52">
              <a:extLst>
                <a:ext uri="{FF2B5EF4-FFF2-40B4-BE49-F238E27FC236}">
                  <a16:creationId xmlns:a16="http://schemas.microsoft.com/office/drawing/2014/main" id="{E97C8DE2-0869-D6E3-AA4E-A95C31AF79DB}"/>
                </a:ext>
              </a:extLst>
            </p:cNvPr>
            <p:cNvSpPr/>
            <p:nvPr/>
          </p:nvSpPr>
          <p:spPr>
            <a:xfrm>
              <a:off x="2640185" y="2344476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53">
              <a:extLst>
                <a:ext uri="{FF2B5EF4-FFF2-40B4-BE49-F238E27FC236}">
                  <a16:creationId xmlns:a16="http://schemas.microsoft.com/office/drawing/2014/main" id="{F9AB94D7-D384-9E80-E10A-730C021C6688}"/>
                </a:ext>
              </a:extLst>
            </p:cNvPr>
            <p:cNvSpPr/>
            <p:nvPr/>
          </p:nvSpPr>
          <p:spPr>
            <a:xfrm>
              <a:off x="2957238" y="233528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54">
              <a:extLst>
                <a:ext uri="{FF2B5EF4-FFF2-40B4-BE49-F238E27FC236}">
                  <a16:creationId xmlns:a16="http://schemas.microsoft.com/office/drawing/2014/main" id="{C7A06EC0-7EE1-A585-6C22-F5799F297777}"/>
                </a:ext>
              </a:extLst>
            </p:cNvPr>
            <p:cNvSpPr/>
            <p:nvPr/>
          </p:nvSpPr>
          <p:spPr>
            <a:xfrm>
              <a:off x="756008" y="2686037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55">
              <a:extLst>
                <a:ext uri="{FF2B5EF4-FFF2-40B4-BE49-F238E27FC236}">
                  <a16:creationId xmlns:a16="http://schemas.microsoft.com/office/drawing/2014/main" id="{7AA74019-764B-E836-378E-93466970F566}"/>
                </a:ext>
              </a:extLst>
            </p:cNvPr>
            <p:cNvSpPr/>
            <p:nvPr/>
          </p:nvSpPr>
          <p:spPr>
            <a:xfrm>
              <a:off x="1070331" y="2686037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56">
              <a:extLst>
                <a:ext uri="{FF2B5EF4-FFF2-40B4-BE49-F238E27FC236}">
                  <a16:creationId xmlns:a16="http://schemas.microsoft.com/office/drawing/2014/main" id="{A5F6A7CD-3632-E5B4-3005-6B35FC1CFCA8}"/>
                </a:ext>
              </a:extLst>
            </p:cNvPr>
            <p:cNvSpPr/>
            <p:nvPr/>
          </p:nvSpPr>
          <p:spPr>
            <a:xfrm>
              <a:off x="1384657" y="268334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57">
              <a:extLst>
                <a:ext uri="{FF2B5EF4-FFF2-40B4-BE49-F238E27FC236}">
                  <a16:creationId xmlns:a16="http://schemas.microsoft.com/office/drawing/2014/main" id="{6FFEAF01-48E2-6D43-D2FD-A070A83DCC62}"/>
                </a:ext>
              </a:extLst>
            </p:cNvPr>
            <p:cNvSpPr/>
            <p:nvPr/>
          </p:nvSpPr>
          <p:spPr>
            <a:xfrm>
              <a:off x="1698980" y="268334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58">
              <a:extLst>
                <a:ext uri="{FF2B5EF4-FFF2-40B4-BE49-F238E27FC236}">
                  <a16:creationId xmlns:a16="http://schemas.microsoft.com/office/drawing/2014/main" id="{82E290E8-1BEE-D3FA-7F89-91063CFAD7F4}"/>
                </a:ext>
              </a:extLst>
            </p:cNvPr>
            <p:cNvSpPr/>
            <p:nvPr/>
          </p:nvSpPr>
          <p:spPr>
            <a:xfrm>
              <a:off x="2014266" y="269229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59">
              <a:extLst>
                <a:ext uri="{FF2B5EF4-FFF2-40B4-BE49-F238E27FC236}">
                  <a16:creationId xmlns:a16="http://schemas.microsoft.com/office/drawing/2014/main" id="{49DB7C66-D431-3641-0DC3-943A8E28D4A6}"/>
                </a:ext>
              </a:extLst>
            </p:cNvPr>
            <p:cNvSpPr/>
            <p:nvPr/>
          </p:nvSpPr>
          <p:spPr>
            <a:xfrm>
              <a:off x="2328589" y="269229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60">
              <a:extLst>
                <a:ext uri="{FF2B5EF4-FFF2-40B4-BE49-F238E27FC236}">
                  <a16:creationId xmlns:a16="http://schemas.microsoft.com/office/drawing/2014/main" id="{AB913986-7669-3752-6814-328E28DBD802}"/>
                </a:ext>
              </a:extLst>
            </p:cNvPr>
            <p:cNvSpPr/>
            <p:nvPr/>
          </p:nvSpPr>
          <p:spPr>
            <a:xfrm>
              <a:off x="2642915" y="2692290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61">
              <a:extLst>
                <a:ext uri="{FF2B5EF4-FFF2-40B4-BE49-F238E27FC236}">
                  <a16:creationId xmlns:a16="http://schemas.microsoft.com/office/drawing/2014/main" id="{AA0BAC9B-F82F-BF1B-524C-5F6C46292F97}"/>
                </a:ext>
              </a:extLst>
            </p:cNvPr>
            <p:cNvSpPr/>
            <p:nvPr/>
          </p:nvSpPr>
          <p:spPr>
            <a:xfrm>
              <a:off x="2957238" y="2692290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62">
              <a:extLst>
                <a:ext uri="{FF2B5EF4-FFF2-40B4-BE49-F238E27FC236}">
                  <a16:creationId xmlns:a16="http://schemas.microsoft.com/office/drawing/2014/main" id="{6655954C-B144-5F49-44A1-90685EE7534E}"/>
                </a:ext>
              </a:extLst>
            </p:cNvPr>
            <p:cNvSpPr/>
            <p:nvPr/>
          </p:nvSpPr>
          <p:spPr>
            <a:xfrm>
              <a:off x="756005" y="302439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63">
              <a:extLst>
                <a:ext uri="{FF2B5EF4-FFF2-40B4-BE49-F238E27FC236}">
                  <a16:creationId xmlns:a16="http://schemas.microsoft.com/office/drawing/2014/main" id="{9C22CF24-A782-9BA7-1817-C677EB2598FC}"/>
                </a:ext>
              </a:extLst>
            </p:cNvPr>
            <p:cNvSpPr/>
            <p:nvPr/>
          </p:nvSpPr>
          <p:spPr>
            <a:xfrm>
              <a:off x="1073058" y="301521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64">
              <a:extLst>
                <a:ext uri="{FF2B5EF4-FFF2-40B4-BE49-F238E27FC236}">
                  <a16:creationId xmlns:a16="http://schemas.microsoft.com/office/drawing/2014/main" id="{AEC93BD7-BA8B-1BB6-F967-5F297163D3EE}"/>
                </a:ext>
              </a:extLst>
            </p:cNvPr>
            <p:cNvSpPr/>
            <p:nvPr/>
          </p:nvSpPr>
          <p:spPr>
            <a:xfrm>
              <a:off x="1381927" y="3021823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65">
              <a:extLst>
                <a:ext uri="{FF2B5EF4-FFF2-40B4-BE49-F238E27FC236}">
                  <a16:creationId xmlns:a16="http://schemas.microsoft.com/office/drawing/2014/main" id="{E94F1710-2860-8931-F798-806EC306FDDA}"/>
                </a:ext>
              </a:extLst>
            </p:cNvPr>
            <p:cNvSpPr/>
            <p:nvPr/>
          </p:nvSpPr>
          <p:spPr>
            <a:xfrm>
              <a:off x="1698980" y="3012636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66">
              <a:extLst>
                <a:ext uri="{FF2B5EF4-FFF2-40B4-BE49-F238E27FC236}">
                  <a16:creationId xmlns:a16="http://schemas.microsoft.com/office/drawing/2014/main" id="{FB05E058-F2AF-AC37-C851-28E9C9BA4595}"/>
                </a:ext>
              </a:extLst>
            </p:cNvPr>
            <p:cNvSpPr/>
            <p:nvPr/>
          </p:nvSpPr>
          <p:spPr>
            <a:xfrm>
              <a:off x="2011536" y="3012296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67">
              <a:extLst>
                <a:ext uri="{FF2B5EF4-FFF2-40B4-BE49-F238E27FC236}">
                  <a16:creationId xmlns:a16="http://schemas.microsoft.com/office/drawing/2014/main" id="{F425A8BB-EB02-BF4B-9A23-5F686ACE6ACA}"/>
                </a:ext>
              </a:extLst>
            </p:cNvPr>
            <p:cNvSpPr/>
            <p:nvPr/>
          </p:nvSpPr>
          <p:spPr>
            <a:xfrm>
              <a:off x="2328589" y="300310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68">
              <a:extLst>
                <a:ext uri="{FF2B5EF4-FFF2-40B4-BE49-F238E27FC236}">
                  <a16:creationId xmlns:a16="http://schemas.microsoft.com/office/drawing/2014/main" id="{30AA7BC9-B8D3-4F26-AC90-4FB990C34BC7}"/>
                </a:ext>
              </a:extLst>
            </p:cNvPr>
            <p:cNvSpPr/>
            <p:nvPr/>
          </p:nvSpPr>
          <p:spPr>
            <a:xfrm>
              <a:off x="2640185" y="3003772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69">
              <a:extLst>
                <a:ext uri="{FF2B5EF4-FFF2-40B4-BE49-F238E27FC236}">
                  <a16:creationId xmlns:a16="http://schemas.microsoft.com/office/drawing/2014/main" id="{48E6318D-3D6D-9579-2E15-B6EA190BDC47}"/>
                </a:ext>
              </a:extLst>
            </p:cNvPr>
            <p:cNvSpPr/>
            <p:nvPr/>
          </p:nvSpPr>
          <p:spPr>
            <a:xfrm>
              <a:off x="2957238" y="2994585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70">
              <a:extLst>
                <a:ext uri="{FF2B5EF4-FFF2-40B4-BE49-F238E27FC236}">
                  <a16:creationId xmlns:a16="http://schemas.microsoft.com/office/drawing/2014/main" id="{DC15C63F-82EC-F0BF-9601-3221AF43CDDF}"/>
                </a:ext>
              </a:extLst>
            </p:cNvPr>
            <p:cNvSpPr/>
            <p:nvPr/>
          </p:nvSpPr>
          <p:spPr>
            <a:xfrm>
              <a:off x="755053" y="3298439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71">
              <a:extLst>
                <a:ext uri="{FF2B5EF4-FFF2-40B4-BE49-F238E27FC236}">
                  <a16:creationId xmlns:a16="http://schemas.microsoft.com/office/drawing/2014/main" id="{35F90E21-2E00-7765-1D21-6B43E5E09212}"/>
                </a:ext>
              </a:extLst>
            </p:cNvPr>
            <p:cNvSpPr/>
            <p:nvPr/>
          </p:nvSpPr>
          <p:spPr>
            <a:xfrm>
              <a:off x="1069376" y="3298439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72">
              <a:extLst>
                <a:ext uri="{FF2B5EF4-FFF2-40B4-BE49-F238E27FC236}">
                  <a16:creationId xmlns:a16="http://schemas.microsoft.com/office/drawing/2014/main" id="{784FECD9-0721-BE68-A5D1-710B4A0C9017}"/>
                </a:ext>
              </a:extLst>
            </p:cNvPr>
            <p:cNvSpPr/>
            <p:nvPr/>
          </p:nvSpPr>
          <p:spPr>
            <a:xfrm>
              <a:off x="1383702" y="329575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73">
              <a:extLst>
                <a:ext uri="{FF2B5EF4-FFF2-40B4-BE49-F238E27FC236}">
                  <a16:creationId xmlns:a16="http://schemas.microsoft.com/office/drawing/2014/main" id="{0FC92F30-8953-6A3D-00AE-96AB0CAC06C5}"/>
                </a:ext>
              </a:extLst>
            </p:cNvPr>
            <p:cNvSpPr/>
            <p:nvPr/>
          </p:nvSpPr>
          <p:spPr>
            <a:xfrm>
              <a:off x="1698025" y="3295751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74">
              <a:extLst>
                <a:ext uri="{FF2B5EF4-FFF2-40B4-BE49-F238E27FC236}">
                  <a16:creationId xmlns:a16="http://schemas.microsoft.com/office/drawing/2014/main" id="{225ADEE9-B307-E6D0-F934-2075D388BF70}"/>
                </a:ext>
              </a:extLst>
            </p:cNvPr>
            <p:cNvSpPr/>
            <p:nvPr/>
          </p:nvSpPr>
          <p:spPr>
            <a:xfrm>
              <a:off x="2013311" y="330469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75">
              <a:extLst>
                <a:ext uri="{FF2B5EF4-FFF2-40B4-BE49-F238E27FC236}">
                  <a16:creationId xmlns:a16="http://schemas.microsoft.com/office/drawing/2014/main" id="{238718A9-1521-FC45-296B-A4C08AE9DB79}"/>
                </a:ext>
              </a:extLst>
            </p:cNvPr>
            <p:cNvSpPr/>
            <p:nvPr/>
          </p:nvSpPr>
          <p:spPr>
            <a:xfrm>
              <a:off x="2327634" y="3304692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76">
              <a:extLst>
                <a:ext uri="{FF2B5EF4-FFF2-40B4-BE49-F238E27FC236}">
                  <a16:creationId xmlns:a16="http://schemas.microsoft.com/office/drawing/2014/main" id="{8709A469-7EDF-5D43-8C39-8C73FEDF1EDB}"/>
                </a:ext>
              </a:extLst>
            </p:cNvPr>
            <p:cNvSpPr/>
            <p:nvPr/>
          </p:nvSpPr>
          <p:spPr>
            <a:xfrm>
              <a:off x="2641960" y="3304692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77">
              <a:extLst>
                <a:ext uri="{FF2B5EF4-FFF2-40B4-BE49-F238E27FC236}">
                  <a16:creationId xmlns:a16="http://schemas.microsoft.com/office/drawing/2014/main" id="{0D73EB20-5896-0986-0DA6-AE913AEED9F9}"/>
                </a:ext>
              </a:extLst>
            </p:cNvPr>
            <p:cNvSpPr/>
            <p:nvPr/>
          </p:nvSpPr>
          <p:spPr>
            <a:xfrm>
              <a:off x="2956283" y="3304692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78">
              <a:extLst>
                <a:ext uri="{FF2B5EF4-FFF2-40B4-BE49-F238E27FC236}">
                  <a16:creationId xmlns:a16="http://schemas.microsoft.com/office/drawing/2014/main" id="{9467A820-8FFF-0A99-5770-D662BF645FEF}"/>
                </a:ext>
              </a:extLst>
            </p:cNvPr>
            <p:cNvSpPr/>
            <p:nvPr/>
          </p:nvSpPr>
          <p:spPr>
            <a:xfrm>
              <a:off x="755050" y="3636801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79">
              <a:extLst>
                <a:ext uri="{FF2B5EF4-FFF2-40B4-BE49-F238E27FC236}">
                  <a16:creationId xmlns:a16="http://schemas.microsoft.com/office/drawing/2014/main" id="{6CF68E2C-FAFD-61CA-BD40-2CD840EB6F9C}"/>
                </a:ext>
              </a:extLst>
            </p:cNvPr>
            <p:cNvSpPr/>
            <p:nvPr/>
          </p:nvSpPr>
          <p:spPr>
            <a:xfrm>
              <a:off x="1072103" y="3627614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80">
              <a:extLst>
                <a:ext uri="{FF2B5EF4-FFF2-40B4-BE49-F238E27FC236}">
                  <a16:creationId xmlns:a16="http://schemas.microsoft.com/office/drawing/2014/main" id="{C7E20609-2973-7AF5-1FF7-EE51B1F32FE4}"/>
                </a:ext>
              </a:extLst>
            </p:cNvPr>
            <p:cNvSpPr/>
            <p:nvPr/>
          </p:nvSpPr>
          <p:spPr>
            <a:xfrm>
              <a:off x="1380972" y="3634225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81">
              <a:extLst>
                <a:ext uri="{FF2B5EF4-FFF2-40B4-BE49-F238E27FC236}">
                  <a16:creationId xmlns:a16="http://schemas.microsoft.com/office/drawing/2014/main" id="{7891EFC0-C1BA-78A7-55EA-E522C4238BBF}"/>
                </a:ext>
              </a:extLst>
            </p:cNvPr>
            <p:cNvSpPr/>
            <p:nvPr/>
          </p:nvSpPr>
          <p:spPr>
            <a:xfrm>
              <a:off x="1698025" y="3625038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82">
              <a:extLst>
                <a:ext uri="{FF2B5EF4-FFF2-40B4-BE49-F238E27FC236}">
                  <a16:creationId xmlns:a16="http://schemas.microsoft.com/office/drawing/2014/main" id="{487FE00C-D74E-CF28-68AD-11587E8F6B8E}"/>
                </a:ext>
              </a:extLst>
            </p:cNvPr>
            <p:cNvSpPr/>
            <p:nvPr/>
          </p:nvSpPr>
          <p:spPr>
            <a:xfrm>
              <a:off x="2010581" y="3624698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83">
              <a:extLst>
                <a:ext uri="{FF2B5EF4-FFF2-40B4-BE49-F238E27FC236}">
                  <a16:creationId xmlns:a16="http://schemas.microsoft.com/office/drawing/2014/main" id="{B77FFCDC-E1B7-03BA-F1D9-E88774A95369}"/>
                </a:ext>
              </a:extLst>
            </p:cNvPr>
            <p:cNvSpPr/>
            <p:nvPr/>
          </p:nvSpPr>
          <p:spPr>
            <a:xfrm>
              <a:off x="2327634" y="3615511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84">
              <a:extLst>
                <a:ext uri="{FF2B5EF4-FFF2-40B4-BE49-F238E27FC236}">
                  <a16:creationId xmlns:a16="http://schemas.microsoft.com/office/drawing/2014/main" id="{7152FECB-F43A-E431-7FC7-472742AA4685}"/>
                </a:ext>
              </a:extLst>
            </p:cNvPr>
            <p:cNvSpPr/>
            <p:nvPr/>
          </p:nvSpPr>
          <p:spPr>
            <a:xfrm>
              <a:off x="2639230" y="3616174"/>
              <a:ext cx="180000" cy="180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85">
              <a:extLst>
                <a:ext uri="{FF2B5EF4-FFF2-40B4-BE49-F238E27FC236}">
                  <a16:creationId xmlns:a16="http://schemas.microsoft.com/office/drawing/2014/main" id="{508963AB-A34C-4737-8A05-EA415F8BC837}"/>
                </a:ext>
              </a:extLst>
            </p:cNvPr>
            <p:cNvSpPr/>
            <p:nvPr/>
          </p:nvSpPr>
          <p:spPr>
            <a:xfrm>
              <a:off x="2956283" y="3606987"/>
              <a:ext cx="180000" cy="18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箭头连接符 86">
              <a:extLst>
                <a:ext uri="{FF2B5EF4-FFF2-40B4-BE49-F238E27FC236}">
                  <a16:creationId xmlns:a16="http://schemas.microsoft.com/office/drawing/2014/main" id="{1A1F0D58-790F-B8C3-A128-1132F788D31D}"/>
                </a:ext>
              </a:extLst>
            </p:cNvPr>
            <p:cNvCxnSpPr>
              <a:cxnSpLocks/>
            </p:cNvCxnSpPr>
            <p:nvPr/>
          </p:nvCxnSpPr>
          <p:spPr>
            <a:xfrm>
              <a:off x="3341558" y="2026629"/>
              <a:ext cx="6649" cy="1863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87">
              <a:extLst>
                <a:ext uri="{FF2B5EF4-FFF2-40B4-BE49-F238E27FC236}">
                  <a16:creationId xmlns:a16="http://schemas.microsoft.com/office/drawing/2014/main" id="{2B183B23-799C-8CA9-F325-A0DA282C3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2932" y="2516786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88">
              <a:extLst>
                <a:ext uri="{FF2B5EF4-FFF2-40B4-BE49-F238E27FC236}">
                  <a16:creationId xmlns:a16="http://schemas.microsoft.com/office/drawing/2014/main" id="{FDE532C4-2D6A-969D-51CB-35EABA4D8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7240" y="2339362"/>
              <a:ext cx="295275" cy="952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文本框 89">
              <a:extLst>
                <a:ext uri="{FF2B5EF4-FFF2-40B4-BE49-F238E27FC236}">
                  <a16:creationId xmlns:a16="http://schemas.microsoft.com/office/drawing/2014/main" id="{D45D94F9-954C-81D1-4B7A-9D9F48552C33}"/>
                </a:ext>
              </a:extLst>
            </p:cNvPr>
            <p:cNvSpPr txBox="1"/>
            <p:nvPr/>
          </p:nvSpPr>
          <p:spPr>
            <a:xfrm>
              <a:off x="3332314" y="2271400"/>
              <a:ext cx="715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0.6mm</a:t>
              </a:r>
              <a:endParaRPr lang="zh-CN" altLang="en-US" sz="1400" dirty="0"/>
            </a:p>
          </p:txBody>
        </p:sp>
        <p:cxnSp>
          <p:nvCxnSpPr>
            <p:cNvPr id="132" name="直接箭头连接符 90">
              <a:extLst>
                <a:ext uri="{FF2B5EF4-FFF2-40B4-BE49-F238E27FC236}">
                  <a16:creationId xmlns:a16="http://schemas.microsoft.com/office/drawing/2014/main" id="{EEF50284-7C2E-5643-9572-F10FC42F5B1F}"/>
                </a:ext>
              </a:extLst>
            </p:cNvPr>
            <p:cNvCxnSpPr>
              <a:cxnSpLocks/>
            </p:cNvCxnSpPr>
            <p:nvPr/>
          </p:nvCxnSpPr>
          <p:spPr>
            <a:xfrm>
              <a:off x="3348207" y="2335185"/>
              <a:ext cx="6649" cy="1863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矩形 91">
              <a:extLst>
                <a:ext uri="{FF2B5EF4-FFF2-40B4-BE49-F238E27FC236}">
                  <a16:creationId xmlns:a16="http://schemas.microsoft.com/office/drawing/2014/main" id="{75FB5D46-3F69-5520-77F7-BB0C6F38FC0B}"/>
                </a:ext>
              </a:extLst>
            </p:cNvPr>
            <p:cNvSpPr/>
            <p:nvPr/>
          </p:nvSpPr>
          <p:spPr>
            <a:xfrm>
              <a:off x="688845" y="1403383"/>
              <a:ext cx="2593575" cy="35301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环氧树脂和钨粉</a:t>
              </a:r>
              <a:r>
                <a:rPr lang="en-US" altLang="zh-CN" dirty="0">
                  <a:solidFill>
                    <a:schemeClr val="tx1"/>
                  </a:solidFill>
                </a:rPr>
                <a:t>1:1</a:t>
              </a:r>
              <a:r>
                <a:rPr lang="zh-CN" altLang="en-US" dirty="0">
                  <a:solidFill>
                    <a:schemeClr val="tx1"/>
                  </a:solidFill>
                </a:rPr>
                <a:t>掺杂</a:t>
              </a:r>
            </a:p>
          </p:txBody>
        </p:sp>
        <p:cxnSp>
          <p:nvCxnSpPr>
            <p:cNvPr id="134" name="直接连接符 92">
              <a:extLst>
                <a:ext uri="{FF2B5EF4-FFF2-40B4-BE49-F238E27FC236}">
                  <a16:creationId xmlns:a16="http://schemas.microsoft.com/office/drawing/2014/main" id="{D06B7F8D-F19A-C6EC-7582-DDC5E0E6E56D}"/>
                </a:ext>
              </a:extLst>
            </p:cNvPr>
            <p:cNvCxnSpPr/>
            <p:nvPr/>
          </p:nvCxnSpPr>
          <p:spPr>
            <a:xfrm flipH="1">
              <a:off x="981824" y="1756393"/>
              <a:ext cx="90000" cy="515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798A89-A87B-B6E6-E732-52DAA7C2ABD6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16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5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FED86-43E8-4D64-173D-0AEFFDFA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4A4A06A-14A8-E5B5-F02C-BC2A6DD0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69" y="501740"/>
            <a:ext cx="3908747" cy="280879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B63EC72-170A-3876-CD06-0A1DE0EFC2EC}"/>
              </a:ext>
            </a:extLst>
          </p:cNvPr>
          <p:cNvSpPr txBox="1"/>
          <p:nvPr/>
        </p:nvSpPr>
        <p:spPr>
          <a:xfrm>
            <a:off x="46298" y="113556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光纤电子能量分辨率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8420C9F-1D1F-3B05-0232-369889E8D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18" y="579459"/>
            <a:ext cx="3822615" cy="2746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595FDD-42D5-1189-B276-FFD95F69CBD8}"/>
                  </a:ext>
                </a:extLst>
              </p:cNvPr>
              <p:cNvSpPr txBox="1"/>
              <p:nvPr/>
            </p:nvSpPr>
            <p:spPr>
              <a:xfrm>
                <a:off x="8992475" y="1746739"/>
                <a:ext cx="2425857" cy="76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=15.3%/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rad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Ce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=16.9%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rad>
                  </m:oMath>
                </a14:m>
                <a:endParaRPr lang="en-US" altLang="zh-CN" sz="2000" b="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595FDD-42D5-1189-B276-FFD95F69C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475" y="1746739"/>
                <a:ext cx="2425857" cy="765979"/>
              </a:xfrm>
              <a:prstGeom prst="rect">
                <a:avLst/>
              </a:prstGeom>
              <a:blipFill>
                <a:blip r:embed="rId5"/>
                <a:stretch>
                  <a:fillRect l="-2604" t="-1639" b="-131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2DE3F55A-EAA8-6C87-CE47-F21B11C7F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71" y="3893762"/>
            <a:ext cx="3908747" cy="28087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46D124C-8A4F-AEFE-C480-D7942556D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693" y="4049202"/>
            <a:ext cx="3908747" cy="280879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3789874-BEE8-D7E1-A3DC-CC3E186B2022}"/>
              </a:ext>
            </a:extLst>
          </p:cNvPr>
          <p:cNvSpPr txBox="1"/>
          <p:nvPr/>
        </p:nvSpPr>
        <p:spPr>
          <a:xfrm>
            <a:off x="118789" y="3386656"/>
            <a:ext cx="227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PWO</a:t>
            </a:r>
            <a:r>
              <a:rPr lang="zh-CN" altLang="en-US" dirty="0"/>
              <a:t>电子能量分辨率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3276C42-F2DC-BF42-9A17-1DFD3F863727}"/>
                  </a:ext>
                </a:extLst>
              </p:cNvPr>
              <p:cNvSpPr txBox="1"/>
              <p:nvPr/>
            </p:nvSpPr>
            <p:spPr>
              <a:xfrm>
                <a:off x="8992475" y="4687750"/>
                <a:ext cx="2425857" cy="76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Se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=2.09%/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rad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Ce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=3.36%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rad>
                  </m:oMath>
                </a14:m>
                <a:endParaRPr lang="en-US" altLang="zh-CN" sz="2000" b="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3276C42-F2DC-BF42-9A17-1DFD3F863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475" y="4687750"/>
                <a:ext cx="2425857" cy="765979"/>
              </a:xfrm>
              <a:prstGeom prst="rect">
                <a:avLst/>
              </a:prstGeom>
              <a:blipFill>
                <a:blip r:embed="rId8"/>
                <a:stretch>
                  <a:fillRect l="-2604" t="-1639" b="-114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3F9F98-082B-7382-E59C-08BF3F5D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17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9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DF43A-9A5F-F625-40FD-A835F2A7A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86334FC-26B0-A439-92B1-EE2BCA89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07" y="388677"/>
            <a:ext cx="9616171" cy="351656"/>
          </a:xfrm>
        </p:spPr>
        <p:txBody>
          <a:bodyPr>
            <a:normAutofit fontScale="90000"/>
          </a:bodyPr>
          <a:lstStyle/>
          <a:p>
            <a:pPr indent="457027" algn="ctr" defTabSz="914054">
              <a:defRPr/>
            </a:pPr>
            <a:r>
              <a:rPr lang="en-US" altLang="zh-CN" sz="2539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</a:t>
            </a:r>
            <a:r>
              <a:rPr lang="zh-CN" altLang="en-US" sz="2539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9A1E6BF-859F-0270-1240-62BBFF47D7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CN" smtClean="0"/>
              <a:pPr/>
              <a:t>18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9C5432F-8FB1-D38E-2A0B-68DD6E5BE05D}"/>
              </a:ext>
            </a:extLst>
          </p:cNvPr>
          <p:cNvSpPr/>
          <p:nvPr/>
        </p:nvSpPr>
        <p:spPr>
          <a:xfrm>
            <a:off x="3830448" y="2304582"/>
            <a:ext cx="778064" cy="6871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32" dirty="0">
                <a:solidFill>
                  <a:schemeClr val="tx1"/>
                </a:solidFill>
              </a:rPr>
              <a:t>SIPM</a:t>
            </a:r>
            <a:endParaRPr lang="zh-CN" altLang="en-US" sz="1632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484363-1FB6-FA9F-4C02-D5B3EC7D37C0}"/>
              </a:ext>
            </a:extLst>
          </p:cNvPr>
          <p:cNvSpPr txBox="1"/>
          <p:nvPr/>
        </p:nvSpPr>
        <p:spPr>
          <a:xfrm>
            <a:off x="3872953" y="2991778"/>
            <a:ext cx="704039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1.2cm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506F8D-557C-658C-7609-7E76C92AA99B}"/>
              </a:ext>
            </a:extLst>
          </p:cNvPr>
          <p:cNvSpPr txBox="1"/>
          <p:nvPr/>
        </p:nvSpPr>
        <p:spPr>
          <a:xfrm>
            <a:off x="4620571" y="2464525"/>
            <a:ext cx="704039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1.2cm</a:t>
            </a:r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876E8D33-1ACC-E921-786A-94ACECB883BF}"/>
              </a:ext>
            </a:extLst>
          </p:cNvPr>
          <p:cNvSpPr/>
          <p:nvPr/>
        </p:nvSpPr>
        <p:spPr>
          <a:xfrm>
            <a:off x="1896466" y="2027621"/>
            <a:ext cx="1371331" cy="1252628"/>
          </a:xfrm>
          <a:prstGeom prst="trapezoid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13" name="梯形 12">
            <a:extLst>
              <a:ext uri="{FF2B5EF4-FFF2-40B4-BE49-F238E27FC236}">
                <a16:creationId xmlns:a16="http://schemas.microsoft.com/office/drawing/2014/main" id="{F496EC59-B187-5D54-DDEE-87DC41E63201}"/>
              </a:ext>
            </a:extLst>
          </p:cNvPr>
          <p:cNvSpPr/>
          <p:nvPr/>
        </p:nvSpPr>
        <p:spPr>
          <a:xfrm>
            <a:off x="2007174" y="2069269"/>
            <a:ext cx="1165319" cy="1146930"/>
          </a:xfrm>
          <a:prstGeom prst="trapezoid">
            <a:avLst/>
          </a:prstGeom>
          <a:solidFill>
            <a:srgbClr val="166D0B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51" dirty="0">
                <a:solidFill>
                  <a:schemeClr val="bg1"/>
                </a:solidFill>
              </a:rPr>
              <a:t>铅玻璃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26AEB1-A8B3-BFC7-0577-98AC6A3079DD}"/>
              </a:ext>
            </a:extLst>
          </p:cNvPr>
          <p:cNvSpPr/>
          <p:nvPr/>
        </p:nvSpPr>
        <p:spPr>
          <a:xfrm>
            <a:off x="2095014" y="3225983"/>
            <a:ext cx="220569" cy="14610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 dirty="0">
              <a:solidFill>
                <a:schemeClr val="tx1"/>
              </a:solidFill>
            </a:endParaRPr>
          </a:p>
        </p:txBody>
      </p:sp>
      <p:sp>
        <p:nvSpPr>
          <p:cNvPr id="15" name="梯形 14">
            <a:extLst>
              <a:ext uri="{FF2B5EF4-FFF2-40B4-BE49-F238E27FC236}">
                <a16:creationId xmlns:a16="http://schemas.microsoft.com/office/drawing/2014/main" id="{EA3B248F-3A6B-3840-474C-6ADE2A29AE8F}"/>
              </a:ext>
            </a:extLst>
          </p:cNvPr>
          <p:cNvSpPr/>
          <p:nvPr/>
        </p:nvSpPr>
        <p:spPr>
          <a:xfrm>
            <a:off x="1683896" y="3375131"/>
            <a:ext cx="1802905" cy="758272"/>
          </a:xfrm>
          <a:prstGeom prst="trapezoid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 dirty="0"/>
          </a:p>
        </p:txBody>
      </p:sp>
      <p:sp>
        <p:nvSpPr>
          <p:cNvPr id="16" name="梯形 15">
            <a:extLst>
              <a:ext uri="{FF2B5EF4-FFF2-40B4-BE49-F238E27FC236}">
                <a16:creationId xmlns:a16="http://schemas.microsoft.com/office/drawing/2014/main" id="{70F46A65-E191-9EB8-DC35-8186012B7201}"/>
              </a:ext>
            </a:extLst>
          </p:cNvPr>
          <p:cNvSpPr/>
          <p:nvPr/>
        </p:nvSpPr>
        <p:spPr>
          <a:xfrm>
            <a:off x="1752047" y="3429000"/>
            <a:ext cx="1651837" cy="647610"/>
          </a:xfrm>
          <a:prstGeom prst="trapezoid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32" dirty="0">
                <a:solidFill>
                  <a:schemeClr val="tx1"/>
                </a:solidFill>
              </a:rPr>
              <a:t>塑闪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5FF2E99-8CBD-522A-1399-43291B7C9863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1420056" y="2025157"/>
            <a:ext cx="32665" cy="1259382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37BC5B2-BEFA-D400-DDAC-6F3CC93C19EE}"/>
              </a:ext>
            </a:extLst>
          </p:cNvPr>
          <p:cNvCxnSpPr>
            <a:cxnSpLocks/>
          </p:cNvCxnSpPr>
          <p:nvPr/>
        </p:nvCxnSpPr>
        <p:spPr>
          <a:xfrm>
            <a:off x="1444523" y="3413635"/>
            <a:ext cx="0" cy="704403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DA03A51-6B7F-2E75-BD68-24C33C5407B9}"/>
              </a:ext>
            </a:extLst>
          </p:cNvPr>
          <p:cNvSpPr txBox="1"/>
          <p:nvPr/>
        </p:nvSpPr>
        <p:spPr>
          <a:xfrm>
            <a:off x="888340" y="2522166"/>
            <a:ext cx="545342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3cm</a:t>
            </a:r>
            <a:endParaRPr lang="zh-CN" altLang="en-US" sz="1632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C426266-0480-2062-1AF2-18C11CA3B9BA}"/>
              </a:ext>
            </a:extLst>
          </p:cNvPr>
          <p:cNvSpPr txBox="1"/>
          <p:nvPr/>
        </p:nvSpPr>
        <p:spPr>
          <a:xfrm>
            <a:off x="867776" y="3541555"/>
            <a:ext cx="545342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1cm</a:t>
            </a:r>
            <a:endParaRPr lang="zh-CN" altLang="en-US" sz="1632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77B648A-2659-297C-4D7E-A31E75BF3AC6}"/>
              </a:ext>
            </a:extLst>
          </p:cNvPr>
          <p:cNvCxnSpPr>
            <a:cxnSpLocks/>
          </p:cNvCxnSpPr>
          <p:nvPr/>
        </p:nvCxnSpPr>
        <p:spPr>
          <a:xfrm>
            <a:off x="1452721" y="2804549"/>
            <a:ext cx="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623053A-0F8E-B256-E489-A3E56F226794}"/>
              </a:ext>
            </a:extLst>
          </p:cNvPr>
          <p:cNvCxnSpPr/>
          <p:nvPr/>
        </p:nvCxnSpPr>
        <p:spPr>
          <a:xfrm>
            <a:off x="1452722" y="2030836"/>
            <a:ext cx="90362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27877F2-EB15-4CC6-AC13-073866476755}"/>
              </a:ext>
            </a:extLst>
          </p:cNvPr>
          <p:cNvCxnSpPr>
            <a:cxnSpLocks/>
          </p:cNvCxnSpPr>
          <p:nvPr/>
        </p:nvCxnSpPr>
        <p:spPr>
          <a:xfrm>
            <a:off x="1429410" y="3281345"/>
            <a:ext cx="5715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D6CE637-8600-94D6-6688-260DD8E8C99C}"/>
              </a:ext>
            </a:extLst>
          </p:cNvPr>
          <p:cNvCxnSpPr>
            <a:cxnSpLocks/>
          </p:cNvCxnSpPr>
          <p:nvPr/>
        </p:nvCxnSpPr>
        <p:spPr>
          <a:xfrm>
            <a:off x="1433646" y="3375846"/>
            <a:ext cx="59329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5D71D7F-A583-A161-36AB-DC1BFECAB271}"/>
              </a:ext>
            </a:extLst>
          </p:cNvPr>
          <p:cNvCxnSpPr>
            <a:cxnSpLocks/>
          </p:cNvCxnSpPr>
          <p:nvPr/>
        </p:nvCxnSpPr>
        <p:spPr>
          <a:xfrm>
            <a:off x="1429411" y="4133403"/>
            <a:ext cx="5715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95CF5056-995C-1F49-D645-2DF6D37415E6}"/>
              </a:ext>
            </a:extLst>
          </p:cNvPr>
          <p:cNvSpPr txBox="1"/>
          <p:nvPr/>
        </p:nvSpPr>
        <p:spPr>
          <a:xfrm>
            <a:off x="562129" y="3112793"/>
            <a:ext cx="857927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0. 35cm</a:t>
            </a:r>
            <a:endParaRPr lang="zh-CN" altLang="en-US" sz="1632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44301B6-9D16-2F5E-00E7-C32A812CAFE7}"/>
              </a:ext>
            </a:extLst>
          </p:cNvPr>
          <p:cNvCxnSpPr>
            <a:cxnSpLocks/>
            <a:stCxn id="6144" idx="3"/>
            <a:endCxn id="2" idx="1"/>
          </p:cNvCxnSpPr>
          <p:nvPr/>
        </p:nvCxnSpPr>
        <p:spPr>
          <a:xfrm flipV="1">
            <a:off x="3059708" y="2648181"/>
            <a:ext cx="770740" cy="652473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A61E73DD-91EA-ABC9-88BF-25ECA25FED02}"/>
              </a:ext>
            </a:extLst>
          </p:cNvPr>
          <p:cNvSpPr txBox="1"/>
          <p:nvPr/>
        </p:nvSpPr>
        <p:spPr>
          <a:xfrm>
            <a:off x="3752727" y="3598381"/>
            <a:ext cx="1431185" cy="343492"/>
          </a:xfrm>
          <a:prstGeom prst="rect">
            <a:avLst/>
          </a:prstGeom>
          <a:noFill/>
          <a:ln w="19050">
            <a:solidFill>
              <a:srgbClr val="747474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632" dirty="0"/>
              <a:t>0.01cm Tyvek</a:t>
            </a:r>
            <a:endParaRPr lang="zh-CN" altLang="en-US" sz="1632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A18F8C5-092A-4D37-E6B2-19A75E096026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3315264" y="3688308"/>
            <a:ext cx="437463" cy="81819"/>
          </a:xfrm>
          <a:prstGeom prst="line">
            <a:avLst/>
          </a:prstGeom>
          <a:ln>
            <a:solidFill>
              <a:srgbClr val="7474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8C1759C-5EBD-24BC-BFFA-8B9CB3ED6C32}"/>
              </a:ext>
            </a:extLst>
          </p:cNvPr>
          <p:cNvCxnSpPr/>
          <p:nvPr/>
        </p:nvCxnSpPr>
        <p:spPr>
          <a:xfrm>
            <a:off x="2196317" y="1944694"/>
            <a:ext cx="767662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0B9642F5-02A1-22DD-E0E4-89357A2F99B0}"/>
              </a:ext>
            </a:extLst>
          </p:cNvPr>
          <p:cNvSpPr txBox="1"/>
          <p:nvPr/>
        </p:nvSpPr>
        <p:spPr>
          <a:xfrm>
            <a:off x="2232704" y="1601044"/>
            <a:ext cx="704039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3.5cm</a:t>
            </a:r>
            <a:endParaRPr lang="zh-CN" altLang="en-US" sz="1632" dirty="0"/>
          </a:p>
        </p:txBody>
      </p:sp>
      <p:sp>
        <p:nvSpPr>
          <p:cNvPr id="6144" name="矩形 6143">
            <a:extLst>
              <a:ext uri="{FF2B5EF4-FFF2-40B4-BE49-F238E27FC236}">
                <a16:creationId xmlns:a16="http://schemas.microsoft.com/office/drawing/2014/main" id="{06AB5269-851A-5749-379C-401A26137930}"/>
              </a:ext>
            </a:extLst>
          </p:cNvPr>
          <p:cNvSpPr/>
          <p:nvPr/>
        </p:nvSpPr>
        <p:spPr>
          <a:xfrm>
            <a:off x="2849541" y="3238134"/>
            <a:ext cx="210167" cy="12503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 dirty="0">
              <a:solidFill>
                <a:schemeClr val="tx1"/>
              </a:solidFill>
            </a:endParaRPr>
          </a:p>
        </p:txBody>
      </p:sp>
      <p:sp>
        <p:nvSpPr>
          <p:cNvPr id="6145" name="矩形 6144">
            <a:extLst>
              <a:ext uri="{FF2B5EF4-FFF2-40B4-BE49-F238E27FC236}">
                <a16:creationId xmlns:a16="http://schemas.microsoft.com/office/drawing/2014/main" id="{8B3C8C79-D087-0A12-1768-2DDA811B8330}"/>
              </a:ext>
            </a:extLst>
          </p:cNvPr>
          <p:cNvSpPr/>
          <p:nvPr/>
        </p:nvSpPr>
        <p:spPr>
          <a:xfrm>
            <a:off x="2456203" y="3292206"/>
            <a:ext cx="246505" cy="1266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 dirty="0">
              <a:solidFill>
                <a:schemeClr val="tx1"/>
              </a:solidFill>
            </a:endParaRPr>
          </a:p>
        </p:txBody>
      </p:sp>
      <p:pic>
        <p:nvPicPr>
          <p:cNvPr id="6146" name="图片 6145">
            <a:extLst>
              <a:ext uri="{FF2B5EF4-FFF2-40B4-BE49-F238E27FC236}">
                <a16:creationId xmlns:a16="http://schemas.microsoft.com/office/drawing/2014/main" id="{B87C9C89-3374-929C-70C7-BDC39D119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004" y="4651477"/>
            <a:ext cx="2625733" cy="2055673"/>
          </a:xfrm>
          <a:prstGeom prst="rect">
            <a:avLst/>
          </a:prstGeom>
        </p:spPr>
      </p:pic>
      <p:pic>
        <p:nvPicPr>
          <p:cNvPr id="6147" name="图片 6146">
            <a:extLst>
              <a:ext uri="{FF2B5EF4-FFF2-40B4-BE49-F238E27FC236}">
                <a16:creationId xmlns:a16="http://schemas.microsoft.com/office/drawing/2014/main" id="{C6258DEB-22CD-BE90-10E9-45AB22280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181" y="1079660"/>
            <a:ext cx="2293597" cy="2055673"/>
          </a:xfrm>
          <a:prstGeom prst="rect">
            <a:avLst/>
          </a:prstGeom>
        </p:spPr>
      </p:pic>
      <p:sp>
        <p:nvSpPr>
          <p:cNvPr id="6149" name="矩形 6148">
            <a:extLst>
              <a:ext uri="{FF2B5EF4-FFF2-40B4-BE49-F238E27FC236}">
                <a16:creationId xmlns:a16="http://schemas.microsoft.com/office/drawing/2014/main" id="{7308596B-F325-8DA4-4674-6D0E4C2F58EC}"/>
              </a:ext>
            </a:extLst>
          </p:cNvPr>
          <p:cNvSpPr/>
          <p:nvPr/>
        </p:nvSpPr>
        <p:spPr>
          <a:xfrm>
            <a:off x="5781780" y="1122494"/>
            <a:ext cx="2147804" cy="2012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cxnSp>
        <p:nvCxnSpPr>
          <p:cNvPr id="6150" name="直接连接符 6149">
            <a:extLst>
              <a:ext uri="{FF2B5EF4-FFF2-40B4-BE49-F238E27FC236}">
                <a16:creationId xmlns:a16="http://schemas.microsoft.com/office/drawing/2014/main" id="{EE19C96F-5C5B-A456-035E-4DA922800E5D}"/>
              </a:ext>
            </a:extLst>
          </p:cNvPr>
          <p:cNvCxnSpPr>
            <a:cxnSpLocks/>
          </p:cNvCxnSpPr>
          <p:nvPr/>
        </p:nvCxnSpPr>
        <p:spPr>
          <a:xfrm>
            <a:off x="6459430" y="1122494"/>
            <a:ext cx="0" cy="2012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1" name="直接连接符 6150">
            <a:extLst>
              <a:ext uri="{FF2B5EF4-FFF2-40B4-BE49-F238E27FC236}">
                <a16:creationId xmlns:a16="http://schemas.microsoft.com/office/drawing/2014/main" id="{1CCA8B60-A8DA-146A-03B0-D4EFDF36D73A}"/>
              </a:ext>
            </a:extLst>
          </p:cNvPr>
          <p:cNvCxnSpPr/>
          <p:nvPr/>
        </p:nvCxnSpPr>
        <p:spPr>
          <a:xfrm>
            <a:off x="7190720" y="1105050"/>
            <a:ext cx="0" cy="2030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2" name="直接连接符 6151">
            <a:extLst>
              <a:ext uri="{FF2B5EF4-FFF2-40B4-BE49-F238E27FC236}">
                <a16:creationId xmlns:a16="http://schemas.microsoft.com/office/drawing/2014/main" id="{6436B590-F507-693D-5F92-98D98F7605F5}"/>
              </a:ext>
            </a:extLst>
          </p:cNvPr>
          <p:cNvCxnSpPr>
            <a:cxnSpLocks/>
          </p:cNvCxnSpPr>
          <p:nvPr/>
        </p:nvCxnSpPr>
        <p:spPr>
          <a:xfrm flipH="1">
            <a:off x="5781780" y="1801941"/>
            <a:ext cx="2147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3" name="直接连接符 6152">
            <a:extLst>
              <a:ext uri="{FF2B5EF4-FFF2-40B4-BE49-F238E27FC236}">
                <a16:creationId xmlns:a16="http://schemas.microsoft.com/office/drawing/2014/main" id="{B9812B80-038B-0A14-90E8-861C1151A872}"/>
              </a:ext>
            </a:extLst>
          </p:cNvPr>
          <p:cNvCxnSpPr>
            <a:cxnSpLocks/>
          </p:cNvCxnSpPr>
          <p:nvPr/>
        </p:nvCxnSpPr>
        <p:spPr>
          <a:xfrm flipH="1">
            <a:off x="5781780" y="2481703"/>
            <a:ext cx="2147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4" name="矩形 6153">
            <a:extLst>
              <a:ext uri="{FF2B5EF4-FFF2-40B4-BE49-F238E27FC236}">
                <a16:creationId xmlns:a16="http://schemas.microsoft.com/office/drawing/2014/main" id="{D57F5FE3-F7BC-5C31-ED58-6A6AEC5AF6F4}"/>
              </a:ext>
            </a:extLst>
          </p:cNvPr>
          <p:cNvSpPr/>
          <p:nvPr/>
        </p:nvSpPr>
        <p:spPr>
          <a:xfrm>
            <a:off x="5906644" y="1226763"/>
            <a:ext cx="434447" cy="419706"/>
          </a:xfrm>
          <a:prstGeom prst="rec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55" name="矩形 6154">
            <a:extLst>
              <a:ext uri="{FF2B5EF4-FFF2-40B4-BE49-F238E27FC236}">
                <a16:creationId xmlns:a16="http://schemas.microsoft.com/office/drawing/2014/main" id="{45A43572-F661-ACAD-CB82-2C29A69726A6}"/>
              </a:ext>
            </a:extLst>
          </p:cNvPr>
          <p:cNvSpPr/>
          <p:nvPr/>
        </p:nvSpPr>
        <p:spPr>
          <a:xfrm>
            <a:off x="7358805" y="1212266"/>
            <a:ext cx="434447" cy="419706"/>
          </a:xfrm>
          <a:prstGeom prst="rec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56" name="矩形 6155">
            <a:extLst>
              <a:ext uri="{FF2B5EF4-FFF2-40B4-BE49-F238E27FC236}">
                <a16:creationId xmlns:a16="http://schemas.microsoft.com/office/drawing/2014/main" id="{01E09240-67B7-016D-A34A-10013321B094}"/>
              </a:ext>
            </a:extLst>
          </p:cNvPr>
          <p:cNvSpPr/>
          <p:nvPr/>
        </p:nvSpPr>
        <p:spPr>
          <a:xfrm>
            <a:off x="7348948" y="2620204"/>
            <a:ext cx="434447" cy="419706"/>
          </a:xfrm>
          <a:prstGeom prst="rec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57" name="矩形 6156">
            <a:extLst>
              <a:ext uri="{FF2B5EF4-FFF2-40B4-BE49-F238E27FC236}">
                <a16:creationId xmlns:a16="http://schemas.microsoft.com/office/drawing/2014/main" id="{8F55B395-DF8B-9832-4FD0-5172ED07BE6B}"/>
              </a:ext>
            </a:extLst>
          </p:cNvPr>
          <p:cNvSpPr/>
          <p:nvPr/>
        </p:nvSpPr>
        <p:spPr>
          <a:xfrm>
            <a:off x="5903382" y="2598665"/>
            <a:ext cx="434447" cy="419706"/>
          </a:xfrm>
          <a:prstGeom prst="rec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58" name="矩形 6157">
            <a:extLst>
              <a:ext uri="{FF2B5EF4-FFF2-40B4-BE49-F238E27FC236}">
                <a16:creationId xmlns:a16="http://schemas.microsoft.com/office/drawing/2014/main" id="{C8CBB115-9770-00AA-404C-CED6A0D2D803}"/>
              </a:ext>
            </a:extLst>
          </p:cNvPr>
          <p:cNvSpPr/>
          <p:nvPr/>
        </p:nvSpPr>
        <p:spPr>
          <a:xfrm>
            <a:off x="6624533" y="1937541"/>
            <a:ext cx="434447" cy="419706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59" name="矩形 6158">
            <a:extLst>
              <a:ext uri="{FF2B5EF4-FFF2-40B4-BE49-F238E27FC236}">
                <a16:creationId xmlns:a16="http://schemas.microsoft.com/office/drawing/2014/main" id="{4DDFCA4C-57D3-9659-255D-C1B1BD322E5D}"/>
              </a:ext>
            </a:extLst>
          </p:cNvPr>
          <p:cNvSpPr/>
          <p:nvPr/>
        </p:nvSpPr>
        <p:spPr>
          <a:xfrm>
            <a:off x="5781780" y="3324991"/>
            <a:ext cx="2186295" cy="4261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32" dirty="0">
                <a:solidFill>
                  <a:sysClr val="windowText" lastClr="000000"/>
                </a:solidFill>
              </a:rPr>
              <a:t>铅玻璃 </a:t>
            </a:r>
            <a:r>
              <a:rPr lang="en-US" altLang="zh-CN" sz="1632" dirty="0">
                <a:solidFill>
                  <a:sysClr val="windowText" lastClr="000000"/>
                </a:solidFill>
              </a:rPr>
              <a:t>SIPM</a:t>
            </a:r>
            <a:endParaRPr lang="zh-CN" altLang="en-US" sz="1632" dirty="0">
              <a:solidFill>
                <a:sysClr val="windowText" lastClr="000000"/>
              </a:solidFill>
            </a:endParaRPr>
          </a:p>
        </p:txBody>
      </p:sp>
      <p:sp>
        <p:nvSpPr>
          <p:cNvPr id="6160" name="矩形 6159">
            <a:extLst>
              <a:ext uri="{FF2B5EF4-FFF2-40B4-BE49-F238E27FC236}">
                <a16:creationId xmlns:a16="http://schemas.microsoft.com/office/drawing/2014/main" id="{8A77326B-C196-009D-F043-09E12ECBD45E}"/>
              </a:ext>
            </a:extLst>
          </p:cNvPr>
          <p:cNvSpPr/>
          <p:nvPr/>
        </p:nvSpPr>
        <p:spPr>
          <a:xfrm>
            <a:off x="5774818" y="3940755"/>
            <a:ext cx="2200220" cy="4261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32" dirty="0"/>
              <a:t>塑闪 </a:t>
            </a:r>
            <a:r>
              <a:rPr lang="en-US" altLang="zh-CN" sz="1632" dirty="0"/>
              <a:t>SIPM</a:t>
            </a:r>
            <a:endParaRPr lang="zh-CN" altLang="en-US" sz="1632" dirty="0"/>
          </a:p>
        </p:txBody>
      </p:sp>
      <p:sp>
        <p:nvSpPr>
          <p:cNvPr id="6161" name="文本框 6160">
            <a:extLst>
              <a:ext uri="{FF2B5EF4-FFF2-40B4-BE49-F238E27FC236}">
                <a16:creationId xmlns:a16="http://schemas.microsoft.com/office/drawing/2014/main" id="{7AD25EA8-3686-7A94-3C70-384EA4D92A17}"/>
              </a:ext>
            </a:extLst>
          </p:cNvPr>
          <p:cNvSpPr txBox="1"/>
          <p:nvPr/>
        </p:nvSpPr>
        <p:spPr>
          <a:xfrm>
            <a:off x="8152029" y="3651910"/>
            <a:ext cx="3135795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32" dirty="0"/>
              <a:t>部分模块过小，只能放两个</a:t>
            </a:r>
            <a:r>
              <a:rPr lang="en-US" altLang="zh-CN" sz="1632" dirty="0" err="1"/>
              <a:t>SiPM</a:t>
            </a:r>
            <a:endParaRPr lang="zh-CN" altLang="en-US" sz="1632" dirty="0"/>
          </a:p>
        </p:txBody>
      </p:sp>
      <p:sp>
        <p:nvSpPr>
          <p:cNvPr id="6162" name="矩形 6161">
            <a:extLst>
              <a:ext uri="{FF2B5EF4-FFF2-40B4-BE49-F238E27FC236}">
                <a16:creationId xmlns:a16="http://schemas.microsoft.com/office/drawing/2014/main" id="{4C53863F-F136-EBE6-1045-3190FF672CD1}"/>
              </a:ext>
            </a:extLst>
          </p:cNvPr>
          <p:cNvSpPr/>
          <p:nvPr/>
        </p:nvSpPr>
        <p:spPr>
          <a:xfrm>
            <a:off x="6160004" y="4986860"/>
            <a:ext cx="1497019" cy="11740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cxnSp>
        <p:nvCxnSpPr>
          <p:cNvPr id="6163" name="直接连接符 6162">
            <a:extLst>
              <a:ext uri="{FF2B5EF4-FFF2-40B4-BE49-F238E27FC236}">
                <a16:creationId xmlns:a16="http://schemas.microsoft.com/office/drawing/2014/main" id="{A272AEC3-FB6B-C6F4-93C9-A097A189C4C9}"/>
              </a:ext>
            </a:extLst>
          </p:cNvPr>
          <p:cNvCxnSpPr>
            <a:cxnSpLocks/>
            <a:stCxn id="6162" idx="0"/>
            <a:endCxn id="6162" idx="2"/>
          </p:cNvCxnSpPr>
          <p:nvPr/>
        </p:nvCxnSpPr>
        <p:spPr>
          <a:xfrm>
            <a:off x="6908514" y="4986860"/>
            <a:ext cx="0" cy="1174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64" name="矩形 6163">
            <a:extLst>
              <a:ext uri="{FF2B5EF4-FFF2-40B4-BE49-F238E27FC236}">
                <a16:creationId xmlns:a16="http://schemas.microsoft.com/office/drawing/2014/main" id="{2A708B53-C94D-1643-09FD-9B38CE8FC853}"/>
              </a:ext>
            </a:extLst>
          </p:cNvPr>
          <p:cNvSpPr/>
          <p:nvPr/>
        </p:nvSpPr>
        <p:spPr>
          <a:xfrm>
            <a:off x="6325108" y="5360140"/>
            <a:ext cx="434447" cy="419706"/>
          </a:xfrm>
          <a:prstGeom prst="rect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65" name="矩形 6164">
            <a:extLst>
              <a:ext uri="{FF2B5EF4-FFF2-40B4-BE49-F238E27FC236}">
                <a16:creationId xmlns:a16="http://schemas.microsoft.com/office/drawing/2014/main" id="{20335E33-4C6C-0DCE-83D5-C6C2003F5C39}"/>
              </a:ext>
            </a:extLst>
          </p:cNvPr>
          <p:cNvSpPr/>
          <p:nvPr/>
        </p:nvSpPr>
        <p:spPr>
          <a:xfrm>
            <a:off x="7059379" y="5360140"/>
            <a:ext cx="434447" cy="419706"/>
          </a:xfrm>
          <a:prstGeom prst="rect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66" name="文本框 6165">
            <a:extLst>
              <a:ext uri="{FF2B5EF4-FFF2-40B4-BE49-F238E27FC236}">
                <a16:creationId xmlns:a16="http://schemas.microsoft.com/office/drawing/2014/main" id="{2690D79C-2A19-8F04-A850-424F7B0E6FDD}"/>
              </a:ext>
            </a:extLst>
          </p:cNvPr>
          <p:cNvSpPr txBox="1"/>
          <p:nvPr/>
        </p:nvSpPr>
        <p:spPr>
          <a:xfrm>
            <a:off x="888340" y="4500116"/>
            <a:ext cx="3749628" cy="118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32" dirty="0"/>
              <a:t>每层为</a:t>
            </a:r>
            <a:r>
              <a:rPr lang="en-US" altLang="zh-CN" sz="1632" dirty="0"/>
              <a:t>1cm</a:t>
            </a:r>
            <a:r>
              <a:rPr lang="zh-CN" altLang="en-US" sz="1632" dirty="0"/>
              <a:t>厚的塑闪和</a:t>
            </a:r>
            <a:r>
              <a:rPr lang="en-US" altLang="zh-CN" sz="1632" dirty="0"/>
              <a:t>3cm</a:t>
            </a:r>
            <a:r>
              <a:rPr lang="zh-CN" altLang="en-US" sz="1632" dirty="0"/>
              <a:t>厚的铅玻璃</a:t>
            </a:r>
            <a:endParaRPr lang="en-US" altLang="zh-CN" sz="1632" dirty="0"/>
          </a:p>
          <a:p>
            <a:pPr>
              <a:lnSpc>
                <a:spcPct val="150000"/>
              </a:lnSpc>
            </a:pPr>
            <a:r>
              <a:rPr lang="zh-CN" altLang="en-US" sz="1632" dirty="0"/>
              <a:t>两种材料之间空余</a:t>
            </a:r>
            <a:r>
              <a:rPr lang="en-US" altLang="zh-CN" sz="1632" dirty="0"/>
              <a:t>0.35cm</a:t>
            </a:r>
            <a:r>
              <a:rPr lang="zh-CN" altLang="en-US" sz="1632" dirty="0"/>
              <a:t>放置</a:t>
            </a:r>
            <a:r>
              <a:rPr lang="en-US" altLang="zh-CN" sz="1632" dirty="0"/>
              <a:t>SIPM</a:t>
            </a:r>
          </a:p>
          <a:p>
            <a:pPr>
              <a:lnSpc>
                <a:spcPct val="150000"/>
              </a:lnSpc>
            </a:pPr>
            <a:r>
              <a:rPr lang="zh-CN" altLang="en-US" sz="1632" dirty="0"/>
              <a:t>铅玻璃从下方读出，塑闪从上方读出</a:t>
            </a:r>
            <a:endParaRPr lang="en-US" altLang="zh-CN" sz="1632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A3D995-6D4F-1A8D-26D6-134B069891A3}"/>
              </a:ext>
            </a:extLst>
          </p:cNvPr>
          <p:cNvSpPr txBox="1">
            <a:spLocks/>
          </p:cNvSpPr>
          <p:nvPr/>
        </p:nvSpPr>
        <p:spPr>
          <a:xfrm>
            <a:off x="573945" y="365125"/>
            <a:ext cx="10779855" cy="9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铅玻璃</a:t>
            </a:r>
            <a:r>
              <a:rPr lang="en-US" altLang="zh-CN" dirty="0"/>
              <a:t>+</a:t>
            </a:r>
            <a:r>
              <a:rPr lang="zh-CN" altLang="en-US" dirty="0"/>
              <a:t>塑闪单元</a:t>
            </a:r>
            <a:endParaRPr lang="en-CN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C1329B6-AD62-5900-3848-D76DD937CA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18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7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45464-2940-36C0-7449-7FDAFC93F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36B7230-FF0F-2393-CA1E-757EA321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07" y="388677"/>
            <a:ext cx="9616171" cy="351656"/>
          </a:xfrm>
        </p:spPr>
        <p:txBody>
          <a:bodyPr>
            <a:normAutofit fontScale="90000"/>
          </a:bodyPr>
          <a:lstStyle/>
          <a:p>
            <a:pPr indent="457027" algn="ctr" defTabSz="914054">
              <a:defRPr/>
            </a:pPr>
            <a:r>
              <a:rPr lang="zh-CN" altLang="en-US" sz="2539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能量分辨率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6F097DE-09A4-C714-042C-7D827A8FE9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CN" smtClean="0"/>
              <a:pPr/>
              <a:t>19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E0BD817-E2EA-FF63-98FF-A095F3A28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286" y="1079660"/>
            <a:ext cx="3349493" cy="2406922"/>
          </a:xfrm>
          <a:prstGeom prst="rect">
            <a:avLst/>
          </a:prstGeom>
          <a:effectLst/>
        </p:spPr>
      </p:pic>
      <p:sp>
        <p:nvSpPr>
          <p:cNvPr id="4" name="立方体 3">
            <a:extLst>
              <a:ext uri="{FF2B5EF4-FFF2-40B4-BE49-F238E27FC236}">
                <a16:creationId xmlns:a16="http://schemas.microsoft.com/office/drawing/2014/main" id="{E33BBA41-01FD-4683-2384-327A64D9F8FE}"/>
              </a:ext>
            </a:extLst>
          </p:cNvPr>
          <p:cNvSpPr/>
          <p:nvPr/>
        </p:nvSpPr>
        <p:spPr>
          <a:xfrm rot="16200000">
            <a:off x="6479284" y="2301286"/>
            <a:ext cx="955416" cy="724197"/>
          </a:xfrm>
          <a:prstGeom prst="cube">
            <a:avLst>
              <a:gd name="adj" fmla="val 34928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88" dirty="0"/>
              <a:t>PS</a:t>
            </a:r>
            <a:endParaRPr lang="zh-CN" altLang="en-US" sz="1088" dirty="0"/>
          </a:p>
        </p:txBody>
      </p:sp>
      <p:sp>
        <p:nvSpPr>
          <p:cNvPr id="11" name="立方体 10">
            <a:extLst>
              <a:ext uri="{FF2B5EF4-FFF2-40B4-BE49-F238E27FC236}">
                <a16:creationId xmlns:a16="http://schemas.microsoft.com/office/drawing/2014/main" id="{45BDF7FE-7405-4903-BF79-10E9CD8C3016}"/>
              </a:ext>
            </a:extLst>
          </p:cNvPr>
          <p:cNvSpPr/>
          <p:nvPr/>
        </p:nvSpPr>
        <p:spPr>
          <a:xfrm rot="16200000">
            <a:off x="6504564" y="1615182"/>
            <a:ext cx="893955" cy="729876"/>
          </a:xfrm>
          <a:prstGeom prst="cube">
            <a:avLst>
              <a:gd name="adj" fmla="val 36275"/>
            </a:avLst>
          </a:prstGeom>
          <a:solidFill>
            <a:srgbClr val="FFC000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88" dirty="0"/>
              <a:t>LG</a:t>
            </a:r>
            <a:endParaRPr lang="zh-CN" altLang="en-US" sz="1088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A20FCFF-E3F0-4AED-C469-DEB6A22EEB4F}"/>
              </a:ext>
            </a:extLst>
          </p:cNvPr>
          <p:cNvCxnSpPr>
            <a:cxnSpLocks/>
          </p:cNvCxnSpPr>
          <p:nvPr/>
        </p:nvCxnSpPr>
        <p:spPr>
          <a:xfrm>
            <a:off x="6515007" y="2185676"/>
            <a:ext cx="2178" cy="744588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986B865C-F4FA-20AA-87AF-145DB88CE507}"/>
              </a:ext>
            </a:extLst>
          </p:cNvPr>
          <p:cNvSpPr txBox="1"/>
          <p:nvPr/>
        </p:nvSpPr>
        <p:spPr>
          <a:xfrm>
            <a:off x="5966707" y="2427097"/>
            <a:ext cx="545342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2cm</a:t>
            </a:r>
            <a:endParaRPr lang="zh-CN" altLang="en-US" sz="1632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00CE99F-3B1A-DA66-60D8-272252A427F1}"/>
              </a:ext>
            </a:extLst>
          </p:cNvPr>
          <p:cNvCxnSpPr>
            <a:cxnSpLocks/>
          </p:cNvCxnSpPr>
          <p:nvPr/>
        </p:nvCxnSpPr>
        <p:spPr>
          <a:xfrm>
            <a:off x="6517186" y="1533143"/>
            <a:ext cx="13850" cy="652533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96F23DA1-050E-49BA-42CE-56AD6E785A38}"/>
              </a:ext>
            </a:extLst>
          </p:cNvPr>
          <p:cNvSpPr txBox="1"/>
          <p:nvPr/>
        </p:nvSpPr>
        <p:spPr>
          <a:xfrm>
            <a:off x="5982736" y="1749363"/>
            <a:ext cx="545342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2cm</a:t>
            </a:r>
            <a:endParaRPr lang="zh-CN" altLang="en-US" sz="1632" dirty="0"/>
          </a:p>
        </p:txBody>
      </p:sp>
      <p:sp>
        <p:nvSpPr>
          <p:cNvPr id="16" name="立方体 15">
            <a:extLst>
              <a:ext uri="{FF2B5EF4-FFF2-40B4-BE49-F238E27FC236}">
                <a16:creationId xmlns:a16="http://schemas.microsoft.com/office/drawing/2014/main" id="{1F188C32-9BC6-CB4B-3E87-3F57CAA81DB4}"/>
              </a:ext>
            </a:extLst>
          </p:cNvPr>
          <p:cNvSpPr/>
          <p:nvPr/>
        </p:nvSpPr>
        <p:spPr>
          <a:xfrm rot="16200000">
            <a:off x="1439152" y="2212171"/>
            <a:ext cx="790289" cy="724197"/>
          </a:xfrm>
          <a:prstGeom prst="cube">
            <a:avLst>
              <a:gd name="adj" fmla="val 34928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88" dirty="0"/>
              <a:t>PS</a:t>
            </a:r>
            <a:endParaRPr lang="zh-CN" altLang="en-US" sz="1088" dirty="0"/>
          </a:p>
        </p:txBody>
      </p:sp>
      <p:sp>
        <p:nvSpPr>
          <p:cNvPr id="17" name="立方体 16">
            <a:extLst>
              <a:ext uri="{FF2B5EF4-FFF2-40B4-BE49-F238E27FC236}">
                <a16:creationId xmlns:a16="http://schemas.microsoft.com/office/drawing/2014/main" id="{9647B594-DCC2-37E1-A793-1898EA86612C}"/>
              </a:ext>
            </a:extLst>
          </p:cNvPr>
          <p:cNvSpPr/>
          <p:nvPr/>
        </p:nvSpPr>
        <p:spPr>
          <a:xfrm rot="16200000">
            <a:off x="1275107" y="1550264"/>
            <a:ext cx="1107476" cy="729876"/>
          </a:xfrm>
          <a:prstGeom prst="cube">
            <a:avLst>
              <a:gd name="adj" fmla="val 36275"/>
            </a:avLst>
          </a:prstGeom>
          <a:solidFill>
            <a:srgbClr val="FFC000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88" dirty="0"/>
              <a:t>LG</a:t>
            </a:r>
            <a:endParaRPr lang="zh-CN" altLang="en-US" sz="1088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E18C31A-8332-9549-2525-ACA034065837}"/>
              </a:ext>
            </a:extLst>
          </p:cNvPr>
          <p:cNvCxnSpPr/>
          <p:nvPr/>
        </p:nvCxnSpPr>
        <p:spPr>
          <a:xfrm>
            <a:off x="1394490" y="2179296"/>
            <a:ext cx="0" cy="579289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B39BC4E5-B0EC-A76C-DDD0-3334979139AA}"/>
              </a:ext>
            </a:extLst>
          </p:cNvPr>
          <p:cNvSpPr txBox="1"/>
          <p:nvPr/>
        </p:nvSpPr>
        <p:spPr>
          <a:xfrm>
            <a:off x="844012" y="2255419"/>
            <a:ext cx="545342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1cm</a:t>
            </a:r>
            <a:endParaRPr lang="zh-CN" altLang="en-US" sz="1632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96F514C-954B-F37D-8B31-2E68B8E82C54}"/>
              </a:ext>
            </a:extLst>
          </p:cNvPr>
          <p:cNvCxnSpPr>
            <a:cxnSpLocks/>
          </p:cNvCxnSpPr>
          <p:nvPr/>
        </p:nvCxnSpPr>
        <p:spPr>
          <a:xfrm flipH="1">
            <a:off x="1386918" y="1361464"/>
            <a:ext cx="7572" cy="817832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008AF678-8386-1FF8-3EC9-FF32BD2AB0FF}"/>
              </a:ext>
            </a:extLst>
          </p:cNvPr>
          <p:cNvSpPr txBox="1"/>
          <p:nvPr/>
        </p:nvSpPr>
        <p:spPr>
          <a:xfrm>
            <a:off x="860040" y="1577685"/>
            <a:ext cx="545342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3cm</a:t>
            </a:r>
            <a:endParaRPr lang="zh-CN" altLang="en-US" sz="1632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DA39325-79CD-4312-7098-906FB91FD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024" y="1200273"/>
            <a:ext cx="3092961" cy="2222580"/>
          </a:xfrm>
          <a:prstGeom prst="rect">
            <a:avLst/>
          </a:prstGeom>
          <a:effectLst/>
        </p:spPr>
      </p:pic>
      <p:sp>
        <p:nvSpPr>
          <p:cNvPr id="24" name="立方体 23">
            <a:extLst>
              <a:ext uri="{FF2B5EF4-FFF2-40B4-BE49-F238E27FC236}">
                <a16:creationId xmlns:a16="http://schemas.microsoft.com/office/drawing/2014/main" id="{271851CF-0B16-6CFF-A102-BC2E509DC3FF}"/>
              </a:ext>
            </a:extLst>
          </p:cNvPr>
          <p:cNvSpPr/>
          <p:nvPr/>
        </p:nvSpPr>
        <p:spPr>
          <a:xfrm rot="16200000">
            <a:off x="1504521" y="5273554"/>
            <a:ext cx="436858" cy="724197"/>
          </a:xfrm>
          <a:prstGeom prst="cube">
            <a:avLst>
              <a:gd name="adj" fmla="val 62884"/>
            </a:avLst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88" dirty="0"/>
              <a:t>PS</a:t>
            </a:r>
            <a:endParaRPr lang="zh-CN" altLang="en-US" sz="1088" dirty="0"/>
          </a:p>
        </p:txBody>
      </p:sp>
      <p:sp>
        <p:nvSpPr>
          <p:cNvPr id="25" name="立方体 24">
            <a:extLst>
              <a:ext uri="{FF2B5EF4-FFF2-40B4-BE49-F238E27FC236}">
                <a16:creationId xmlns:a16="http://schemas.microsoft.com/office/drawing/2014/main" id="{C82F59E3-56EF-84FD-E17A-7B5852D21704}"/>
              </a:ext>
            </a:extLst>
          </p:cNvPr>
          <p:cNvSpPr/>
          <p:nvPr/>
        </p:nvSpPr>
        <p:spPr>
          <a:xfrm rot="16200000">
            <a:off x="1175568" y="4760036"/>
            <a:ext cx="1107476" cy="729876"/>
          </a:xfrm>
          <a:prstGeom prst="cube">
            <a:avLst>
              <a:gd name="adj" fmla="val 36275"/>
            </a:avLst>
          </a:prstGeom>
          <a:solidFill>
            <a:srgbClr val="FFC000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88" dirty="0"/>
              <a:t>LG</a:t>
            </a:r>
            <a:endParaRPr lang="zh-CN" altLang="en-US" sz="1088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9A009C0-E223-57A4-F74E-733181B1DAF3}"/>
              </a:ext>
            </a:extLst>
          </p:cNvPr>
          <p:cNvSpPr txBox="1"/>
          <p:nvPr/>
        </p:nvSpPr>
        <p:spPr>
          <a:xfrm>
            <a:off x="719855" y="5358960"/>
            <a:ext cx="623889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1mm</a:t>
            </a:r>
            <a:endParaRPr lang="zh-CN" altLang="en-US" sz="1632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34A1586B-290C-7F93-5BD8-D1793743519B}"/>
              </a:ext>
            </a:extLst>
          </p:cNvPr>
          <p:cNvCxnSpPr>
            <a:cxnSpLocks/>
          </p:cNvCxnSpPr>
          <p:nvPr/>
        </p:nvCxnSpPr>
        <p:spPr>
          <a:xfrm flipH="1">
            <a:off x="1287379" y="4571236"/>
            <a:ext cx="7572" cy="817832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91DC8BF1-0688-DB47-B33D-119280BA1302}"/>
              </a:ext>
            </a:extLst>
          </p:cNvPr>
          <p:cNvSpPr txBox="1"/>
          <p:nvPr/>
        </p:nvSpPr>
        <p:spPr>
          <a:xfrm>
            <a:off x="665249" y="4833522"/>
            <a:ext cx="545342" cy="3434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3cm</a:t>
            </a:r>
            <a:endParaRPr lang="zh-CN" altLang="en-US" sz="1632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DD0ADB3C-44AC-C335-E626-DE65B83F3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757" y="3971019"/>
            <a:ext cx="3349493" cy="2406922"/>
          </a:xfrm>
          <a:prstGeom prst="rect">
            <a:avLst/>
          </a:prstGeom>
          <a:effectLst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E33863-F402-30DC-9719-848BD97D0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274500" y="3436696"/>
            <a:ext cx="1496547" cy="154175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6E366EB-BF79-D66F-C27A-77AB1DF48861}"/>
              </a:ext>
            </a:extLst>
          </p:cNvPr>
          <p:cNvSpPr/>
          <p:nvPr/>
        </p:nvSpPr>
        <p:spPr>
          <a:xfrm>
            <a:off x="6560911" y="3519824"/>
            <a:ext cx="341552" cy="1451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E7A4E5-6E26-C1D7-8D95-136B3B94F186}"/>
              </a:ext>
            </a:extLst>
          </p:cNvPr>
          <p:cNvSpPr/>
          <p:nvPr/>
        </p:nvSpPr>
        <p:spPr>
          <a:xfrm>
            <a:off x="6925054" y="3522122"/>
            <a:ext cx="161037" cy="14510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4995698-7660-A499-7E4D-4FB87E31BBF9}"/>
              </a:ext>
            </a:extLst>
          </p:cNvPr>
          <p:cNvSpPr/>
          <p:nvPr/>
        </p:nvSpPr>
        <p:spPr>
          <a:xfrm>
            <a:off x="7109498" y="3519824"/>
            <a:ext cx="341552" cy="1451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168A249-CC76-45F1-2B4B-7DC87A48E662}"/>
              </a:ext>
            </a:extLst>
          </p:cNvPr>
          <p:cNvSpPr/>
          <p:nvPr/>
        </p:nvSpPr>
        <p:spPr>
          <a:xfrm>
            <a:off x="7473640" y="3522122"/>
            <a:ext cx="161037" cy="14510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06531B7-103F-8105-B158-9705DA5D5A95}"/>
              </a:ext>
            </a:extLst>
          </p:cNvPr>
          <p:cNvSpPr/>
          <p:nvPr/>
        </p:nvSpPr>
        <p:spPr>
          <a:xfrm>
            <a:off x="7657239" y="3527318"/>
            <a:ext cx="341552" cy="1451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3A8FF0C7-06EE-99A4-576E-2840F9D819E9}"/>
              </a:ext>
            </a:extLst>
          </p:cNvPr>
          <p:cNvSpPr/>
          <p:nvPr/>
        </p:nvSpPr>
        <p:spPr>
          <a:xfrm>
            <a:off x="8021382" y="3529616"/>
            <a:ext cx="161037" cy="14510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3A235707-EA7E-1FDD-FDF4-17F5ABC23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627948" y="5109972"/>
            <a:ext cx="1496547" cy="1541756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F86180D-6B43-E5AA-C6A1-B4F90DEDD1FD}"/>
              </a:ext>
            </a:extLst>
          </p:cNvPr>
          <p:cNvSpPr/>
          <p:nvPr/>
        </p:nvSpPr>
        <p:spPr>
          <a:xfrm>
            <a:off x="6560911" y="5212111"/>
            <a:ext cx="341552" cy="1451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9A86F41-6D74-CC10-B633-3789D463763E}"/>
              </a:ext>
            </a:extLst>
          </p:cNvPr>
          <p:cNvSpPr/>
          <p:nvPr/>
        </p:nvSpPr>
        <p:spPr>
          <a:xfrm>
            <a:off x="6925054" y="5214409"/>
            <a:ext cx="161037" cy="14510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0A17AD56-B219-00C6-863A-D5EDD7206A2E}"/>
              </a:ext>
            </a:extLst>
          </p:cNvPr>
          <p:cNvSpPr/>
          <p:nvPr/>
        </p:nvSpPr>
        <p:spPr>
          <a:xfrm>
            <a:off x="7109498" y="5212111"/>
            <a:ext cx="341552" cy="1451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329A4EE-8682-6C87-623F-F9179D34805B}"/>
              </a:ext>
            </a:extLst>
          </p:cNvPr>
          <p:cNvSpPr/>
          <p:nvPr/>
        </p:nvSpPr>
        <p:spPr>
          <a:xfrm>
            <a:off x="7473640" y="5214409"/>
            <a:ext cx="161037" cy="14510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8C413FB-DEBC-69D3-EDB9-BDFEDB47FAAF}"/>
              </a:ext>
            </a:extLst>
          </p:cNvPr>
          <p:cNvSpPr/>
          <p:nvPr/>
        </p:nvSpPr>
        <p:spPr>
          <a:xfrm>
            <a:off x="7657239" y="5219605"/>
            <a:ext cx="341552" cy="14510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F172859D-26D4-2EB0-3FB5-433459E2A12C}"/>
              </a:ext>
            </a:extLst>
          </p:cNvPr>
          <p:cNvSpPr/>
          <p:nvPr/>
        </p:nvSpPr>
        <p:spPr>
          <a:xfrm>
            <a:off x="8021382" y="5221902"/>
            <a:ext cx="161037" cy="14510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86173E1-962C-86F0-B450-488822369E83}"/>
              </a:ext>
            </a:extLst>
          </p:cNvPr>
          <p:cNvSpPr txBox="1"/>
          <p:nvPr/>
        </p:nvSpPr>
        <p:spPr>
          <a:xfrm>
            <a:off x="8659520" y="4677638"/>
            <a:ext cx="3109421" cy="807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32" dirty="0"/>
              <a:t>由于簇射深度不同导致的双读出通道两种光分布存在线性关系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CA8941-E61D-982A-4522-24790C045E0B}"/>
              </a:ext>
            </a:extLst>
          </p:cNvPr>
          <p:cNvSpPr txBox="1">
            <a:spLocks/>
          </p:cNvSpPr>
          <p:nvPr/>
        </p:nvSpPr>
        <p:spPr>
          <a:xfrm>
            <a:off x="573945" y="365125"/>
            <a:ext cx="10779855" cy="9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dirty="0"/>
              <a:t>组份比例与信号涨落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14345AF-F600-4101-D8DE-41EA3FA6666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19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4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BFBA9-1D6B-60CF-41C7-4290C733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834D54D-FD3A-9A87-C0EA-6037365CA4F2}"/>
              </a:ext>
            </a:extLst>
          </p:cNvPr>
          <p:cNvSpPr/>
          <p:nvPr/>
        </p:nvSpPr>
        <p:spPr>
          <a:xfrm>
            <a:off x="727243" y="1369144"/>
            <a:ext cx="5029566" cy="4763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E208E-E155-282F-ECEE-15EDD6DAD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92" y="2628323"/>
            <a:ext cx="4044609" cy="3504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AD659E-B86E-7C98-940D-9B737700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6"/>
            <a:ext cx="4504362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量能器的测量任务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C32E5F-15C7-8763-2323-0B9CD31018CA}"/>
                  </a:ext>
                </a:extLst>
              </p:cNvPr>
              <p:cNvSpPr txBox="1"/>
              <p:nvPr/>
            </p:nvSpPr>
            <p:spPr>
              <a:xfrm>
                <a:off x="6435192" y="1145791"/>
                <a:ext cx="3199146" cy="932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电磁量能器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zh-CN" altLang="en-US" dirty="0"/>
                  <a:t>强子量能器：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C32E5F-15C7-8763-2323-0B9CD3101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192" y="1145791"/>
                <a:ext cx="3199146" cy="932307"/>
              </a:xfrm>
              <a:prstGeom prst="rect">
                <a:avLst/>
              </a:prstGeom>
              <a:blipFill>
                <a:blip r:embed="rId4"/>
                <a:stretch>
                  <a:fillRect l="-1581" t="-2703" b="-94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C6815-AE65-9559-0614-E3D425DC6E0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2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8F19D-9946-103F-FB4D-D9B09E42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823E45F-565C-6C03-8E61-CDF10987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07" y="388677"/>
            <a:ext cx="9616171" cy="351656"/>
          </a:xfrm>
        </p:spPr>
        <p:txBody>
          <a:bodyPr>
            <a:normAutofit fontScale="90000"/>
          </a:bodyPr>
          <a:lstStyle/>
          <a:p>
            <a:pPr indent="457027" algn="ctr" defTabSz="914054">
              <a:defRPr/>
            </a:pPr>
            <a:r>
              <a:rPr lang="zh-CN" altLang="en-US" sz="2539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能量分辨率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405DE92-C7CB-B2E2-9D2E-97BA09B27E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CN" smtClean="0"/>
              <a:pPr/>
              <a:t>20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FE9CE8-5603-7E90-0041-4490DF963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24" y="3988314"/>
            <a:ext cx="3125747" cy="22461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6E952D-22C5-8E28-113C-BF304DC63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036" y="1222364"/>
            <a:ext cx="3125747" cy="224614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E423FA2-F139-4726-8773-B3521DAF8ECD}"/>
              </a:ext>
            </a:extLst>
          </p:cNvPr>
          <p:cNvSpPr/>
          <p:nvPr/>
        </p:nvSpPr>
        <p:spPr>
          <a:xfrm>
            <a:off x="4373630" y="2021676"/>
            <a:ext cx="226682" cy="3349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64CF65-F437-C46F-3EA2-624ED8853D01}"/>
              </a:ext>
            </a:extLst>
          </p:cNvPr>
          <p:cNvSpPr/>
          <p:nvPr/>
        </p:nvSpPr>
        <p:spPr>
          <a:xfrm>
            <a:off x="4373630" y="1285056"/>
            <a:ext cx="226682" cy="7594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5D92156-89AE-C0BC-0D49-C2208234B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035" y="1148759"/>
            <a:ext cx="2945351" cy="211650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3CA1F6C-5E6D-E489-AA46-FC82501EF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296" y="3971289"/>
            <a:ext cx="3125748" cy="224614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B287C547-5509-EEF0-31BC-72B63C229831}"/>
              </a:ext>
            </a:extLst>
          </p:cNvPr>
          <p:cNvSpPr txBox="1"/>
          <p:nvPr/>
        </p:nvSpPr>
        <p:spPr>
          <a:xfrm>
            <a:off x="428649" y="887453"/>
            <a:ext cx="904415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500MeV</a:t>
            </a:r>
            <a:endParaRPr lang="zh-CN" altLang="en-US" sz="1632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78839B8-B497-3F95-B856-20E947CD7702}"/>
              </a:ext>
            </a:extLst>
          </p:cNvPr>
          <p:cNvSpPr txBox="1"/>
          <p:nvPr/>
        </p:nvSpPr>
        <p:spPr>
          <a:xfrm>
            <a:off x="4049966" y="1495743"/>
            <a:ext cx="808235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3cm LG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7E24AB3-E62E-915F-BB74-74727C0F433D}"/>
              </a:ext>
            </a:extLst>
          </p:cNvPr>
          <p:cNvSpPr txBox="1"/>
          <p:nvPr/>
        </p:nvSpPr>
        <p:spPr>
          <a:xfrm>
            <a:off x="4049965" y="2001028"/>
            <a:ext cx="797013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1cm PS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331048C-41D5-9F5D-6ECF-A4AE0E0FD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463" y="3961848"/>
            <a:ext cx="3125747" cy="224614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2EDEA2D9-E6A1-7339-65AA-E51458C33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935" y="1148759"/>
            <a:ext cx="3125747" cy="2246140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BC78C478-7001-AEF4-2F35-1B9B87778028}"/>
              </a:ext>
            </a:extLst>
          </p:cNvPr>
          <p:cNvSpPr/>
          <p:nvPr/>
        </p:nvSpPr>
        <p:spPr>
          <a:xfrm>
            <a:off x="7689375" y="1888546"/>
            <a:ext cx="226682" cy="5259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3EB75BD-C6D9-A8F6-F35B-10B63F6D2707}"/>
              </a:ext>
            </a:extLst>
          </p:cNvPr>
          <p:cNvSpPr/>
          <p:nvPr/>
        </p:nvSpPr>
        <p:spPr>
          <a:xfrm>
            <a:off x="7689375" y="1342949"/>
            <a:ext cx="226682" cy="5455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E552A76-5E90-1D28-6A60-12D26AF007AB}"/>
              </a:ext>
            </a:extLst>
          </p:cNvPr>
          <p:cNvSpPr txBox="1"/>
          <p:nvPr/>
        </p:nvSpPr>
        <p:spPr>
          <a:xfrm>
            <a:off x="7365710" y="1448292"/>
            <a:ext cx="808235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2cm LG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CBD857-1F6B-9249-356A-A71CD8137F54}"/>
              </a:ext>
            </a:extLst>
          </p:cNvPr>
          <p:cNvSpPr txBox="1"/>
          <p:nvPr/>
        </p:nvSpPr>
        <p:spPr>
          <a:xfrm>
            <a:off x="7389020" y="1984057"/>
            <a:ext cx="797013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2cm 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C040BA9-2868-6995-C8D3-BAB4AAD6BA5F}"/>
                  </a:ext>
                </a:extLst>
              </p:cNvPr>
              <p:cNvSpPr txBox="1"/>
              <p:nvPr/>
            </p:nvSpPr>
            <p:spPr>
              <a:xfrm>
                <a:off x="5470848" y="3279100"/>
                <a:ext cx="1461294" cy="343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=21.2% </m:t>
                      </m:r>
                    </m:oMath>
                  </m:oMathPara>
                </a14:m>
                <a:endParaRPr lang="zh-CN" altLang="en-US" sz="1632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C040BA9-2868-6995-C8D3-BAB4AAD6B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848" y="3279100"/>
                <a:ext cx="1461294" cy="343492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E892923-6AD5-9CB6-2DC3-C1410D2753E8}"/>
                  </a:ext>
                </a:extLst>
              </p:cNvPr>
              <p:cNvSpPr txBox="1"/>
              <p:nvPr/>
            </p:nvSpPr>
            <p:spPr>
              <a:xfrm>
                <a:off x="5552447" y="6175307"/>
                <a:ext cx="1461294" cy="343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=2.8% </m:t>
                      </m:r>
                    </m:oMath>
                  </m:oMathPara>
                </a14:m>
                <a:endParaRPr lang="zh-CN" altLang="en-US" sz="1632" dirty="0"/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E892923-6AD5-9CB6-2DC3-C1410D275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447" y="6175307"/>
                <a:ext cx="1461294" cy="343492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996F87D-2D9D-0647-01CF-E2687F67DE42}"/>
                  </a:ext>
                </a:extLst>
              </p:cNvPr>
              <p:cNvSpPr txBox="1"/>
              <p:nvPr/>
            </p:nvSpPr>
            <p:spPr>
              <a:xfrm>
                <a:off x="8929162" y="3343462"/>
                <a:ext cx="1461294" cy="343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=20.7% </m:t>
                      </m:r>
                    </m:oMath>
                  </m:oMathPara>
                </a14:m>
                <a:endParaRPr lang="zh-CN" altLang="en-US" sz="1632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996F87D-2D9D-0647-01CF-E2687F67D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162" y="3343462"/>
                <a:ext cx="1461294" cy="343492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AA1DF27-108C-115B-80E8-AA269008AFF6}"/>
                  </a:ext>
                </a:extLst>
              </p:cNvPr>
              <p:cNvSpPr txBox="1"/>
              <p:nvPr/>
            </p:nvSpPr>
            <p:spPr>
              <a:xfrm>
                <a:off x="8929162" y="6150579"/>
                <a:ext cx="1461294" cy="343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=2.9% </m:t>
                      </m:r>
                    </m:oMath>
                  </m:oMathPara>
                </a14:m>
                <a:endParaRPr lang="zh-CN" altLang="en-US" sz="1632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AA1DF27-108C-115B-80E8-AA269008A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162" y="6150579"/>
                <a:ext cx="1461294" cy="343492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矩形 44">
            <a:extLst>
              <a:ext uri="{FF2B5EF4-FFF2-40B4-BE49-F238E27FC236}">
                <a16:creationId xmlns:a16="http://schemas.microsoft.com/office/drawing/2014/main" id="{9BDC9998-B310-53F5-31FD-B2042A888336}"/>
              </a:ext>
            </a:extLst>
          </p:cNvPr>
          <p:cNvSpPr/>
          <p:nvPr/>
        </p:nvSpPr>
        <p:spPr>
          <a:xfrm>
            <a:off x="716002" y="1858865"/>
            <a:ext cx="226682" cy="1053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2E9C733-5282-99A5-244D-EA92722BB293}"/>
              </a:ext>
            </a:extLst>
          </p:cNvPr>
          <p:cNvSpPr/>
          <p:nvPr/>
        </p:nvSpPr>
        <p:spPr>
          <a:xfrm>
            <a:off x="716002" y="1313269"/>
            <a:ext cx="226682" cy="5455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32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7AD6128-5DC9-0A17-88BA-A265DE678348}"/>
              </a:ext>
            </a:extLst>
          </p:cNvPr>
          <p:cNvSpPr txBox="1"/>
          <p:nvPr/>
        </p:nvSpPr>
        <p:spPr>
          <a:xfrm>
            <a:off x="392337" y="1418611"/>
            <a:ext cx="808235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3cm LG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1DC5B33-82AD-76C4-F5B6-91ADEF3A2291}"/>
              </a:ext>
            </a:extLst>
          </p:cNvPr>
          <p:cNvSpPr txBox="1"/>
          <p:nvPr/>
        </p:nvSpPr>
        <p:spPr>
          <a:xfrm>
            <a:off x="392337" y="1954376"/>
            <a:ext cx="875561" cy="343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32" dirty="0"/>
              <a:t>1mm 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8B2924D-46B7-38BF-4E8A-711563E6A7B0}"/>
                  </a:ext>
                </a:extLst>
              </p:cNvPr>
              <p:cNvSpPr txBox="1"/>
              <p:nvPr/>
            </p:nvSpPr>
            <p:spPr>
              <a:xfrm>
                <a:off x="1878708" y="3427147"/>
                <a:ext cx="1912902" cy="343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=26.6%</m:t>
                      </m:r>
                    </m:oMath>
                  </m:oMathPara>
                </a14:m>
                <a:endParaRPr lang="zh-CN" altLang="en-US" sz="1632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8B2924D-46B7-38BF-4E8A-711563E6A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708" y="3427147"/>
                <a:ext cx="1912902" cy="343492"/>
              </a:xfrm>
              <a:prstGeom prst="rect">
                <a:avLst/>
              </a:prstGeom>
              <a:blipFill>
                <a:blip r:embed="rId13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81D4262-3F8E-142F-F109-DC087A9A034D}"/>
                  </a:ext>
                </a:extLst>
              </p:cNvPr>
              <p:cNvSpPr txBox="1"/>
              <p:nvPr/>
            </p:nvSpPr>
            <p:spPr>
              <a:xfrm>
                <a:off x="2161964" y="6150579"/>
                <a:ext cx="1461294" cy="343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1632" i="1">
                          <a:latin typeface="Cambria Math" panose="02040503050406030204" pitchFamily="18" charset="0"/>
                        </a:rPr>
                        <m:t>=2.15% </m:t>
                      </m:r>
                    </m:oMath>
                  </m:oMathPara>
                </a14:m>
                <a:endParaRPr lang="zh-CN" altLang="en-US" sz="1632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81D4262-3F8E-142F-F109-DC087A9A0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964" y="6150579"/>
                <a:ext cx="1461294" cy="343492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486AF2A-CFE6-36F1-3B85-0826A591D4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20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B2E22-447B-CB2A-5435-ED5A84C2F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488C705F-6F46-46C4-653F-7ACC5EE592DE}"/>
              </a:ext>
            </a:extLst>
          </p:cNvPr>
          <p:cNvSpPr txBox="1"/>
          <p:nvPr/>
        </p:nvSpPr>
        <p:spPr>
          <a:xfrm>
            <a:off x="476251" y="3244334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找到中心点后分别计算</a:t>
            </a:r>
            <a:r>
              <a:rPr lang="en-US" altLang="zh-CN" dirty="0"/>
              <a:t>length</a:t>
            </a:r>
            <a:r>
              <a:rPr lang="zh-CN" altLang="en-US" dirty="0"/>
              <a:t>和</a:t>
            </a:r>
            <a:r>
              <a:rPr lang="en-US" altLang="zh-CN" dirty="0"/>
              <a:t>width</a:t>
            </a:r>
            <a:r>
              <a:rPr lang="zh-CN" altLang="en-US" dirty="0"/>
              <a:t>的</a:t>
            </a:r>
            <a:r>
              <a:rPr lang="en-US" altLang="zh-CN" dirty="0"/>
              <a:t>RMS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78DDA3-4E8D-2AF9-9E3B-33D6ABFD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58" y="3751317"/>
            <a:ext cx="4421899" cy="25394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62D113-6E6F-1E31-8493-D97FD0C3B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085" y="3613666"/>
            <a:ext cx="4497644" cy="25829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E918B9F-FD12-0DC8-03F1-732AF4BA1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54" y="378992"/>
            <a:ext cx="4421899" cy="25394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11E123B-182A-D8EA-4ACD-7FA3FDB6AF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782" y="378992"/>
            <a:ext cx="4421899" cy="2539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7CCA4-84B2-A2EF-4B8D-FE238A58F471}"/>
              </a:ext>
            </a:extLst>
          </p:cNvPr>
          <p:cNvSpPr txBox="1">
            <a:spLocks/>
          </p:cNvSpPr>
          <p:nvPr/>
        </p:nvSpPr>
        <p:spPr>
          <a:xfrm>
            <a:off x="9926790" y="933162"/>
            <a:ext cx="1607119" cy="9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dirty="0"/>
              <a:t>PID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B223EBA-EEE4-6145-D2C3-0865C304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21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4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E168-A1E0-04DD-3199-86EBCB9C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5334385-5A46-CE86-A882-F265A21DFF41}"/>
              </a:ext>
            </a:extLst>
          </p:cNvPr>
          <p:cNvSpPr txBox="1"/>
          <p:nvPr/>
        </p:nvSpPr>
        <p:spPr>
          <a:xfrm>
            <a:off x="215900" y="1386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中心点到原点的距离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969D292-4468-8415-15CD-DC78689187EB}"/>
              </a:ext>
            </a:extLst>
          </p:cNvPr>
          <p:cNvSpPr txBox="1"/>
          <p:nvPr/>
        </p:nvSpPr>
        <p:spPr>
          <a:xfrm>
            <a:off x="2011175" y="346075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训练集结果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7C07F0-DB03-B148-FE79-1B1C05AEDC76}"/>
              </a:ext>
            </a:extLst>
          </p:cNvPr>
          <p:cNvSpPr txBox="1"/>
          <p:nvPr/>
        </p:nvSpPr>
        <p:spPr>
          <a:xfrm>
            <a:off x="333754" y="3091418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BDT</a:t>
            </a:r>
            <a:r>
              <a:rPr lang="zh-CN" altLang="en-US" dirty="0"/>
              <a:t>联合</a:t>
            </a:r>
            <a:r>
              <a:rPr lang="en-US" altLang="zh-CN" dirty="0"/>
              <a:t>cut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6530446-F5E1-0E8F-FE75-2EA6795CC809}"/>
              </a:ext>
            </a:extLst>
          </p:cNvPr>
          <p:cNvSpPr txBox="1"/>
          <p:nvPr/>
        </p:nvSpPr>
        <p:spPr>
          <a:xfrm>
            <a:off x="6367275" y="348821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测试集结果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B350BF-313A-7886-4533-6B251533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68" y="3814724"/>
            <a:ext cx="4871269" cy="27975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147989-A0F4-7002-9EFB-9CCD6316F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93" y="3851427"/>
            <a:ext cx="4743450" cy="2724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1ED191-BA73-3F38-AA9A-17925D9D8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9" y="544703"/>
            <a:ext cx="4477979" cy="25716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C39E29-5A87-E2F4-AB86-BDF0AE96F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014" y="570690"/>
            <a:ext cx="4472176" cy="25683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FEB0C67-9AA0-D105-DE4D-744545ED8618}"/>
              </a:ext>
            </a:extLst>
          </p:cNvPr>
          <p:cNvSpPr txBox="1"/>
          <p:nvPr/>
        </p:nvSpPr>
        <p:spPr>
          <a:xfrm>
            <a:off x="5702256" y="191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二维分布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50CDE-0F6C-292F-B3CE-F6FB1D2FD72E}"/>
              </a:ext>
            </a:extLst>
          </p:cNvPr>
          <p:cNvSpPr txBox="1">
            <a:spLocks/>
          </p:cNvSpPr>
          <p:nvPr/>
        </p:nvSpPr>
        <p:spPr>
          <a:xfrm>
            <a:off x="9926790" y="933162"/>
            <a:ext cx="1607119" cy="905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N" dirty="0"/>
              <a:t>PID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5DA3ECB-4711-2D2A-13EA-40E53254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22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40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B44A-351A-3D07-5939-3959FA4C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总结</a:t>
            </a:r>
            <a:r>
              <a:rPr lang="zh-CN" altLang="en-US" dirty="0"/>
              <a:t>：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FCFC8-70C3-D9E4-8E7F-EE769033A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9618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CN" dirty="0"/>
              <a:t>铅玻璃</a:t>
            </a:r>
            <a:r>
              <a:rPr lang="en-US" altLang="zh-CN" dirty="0"/>
              <a:t>+</a:t>
            </a:r>
            <a:r>
              <a:rPr lang="zh-CN" altLang="en-US" dirty="0"/>
              <a:t>塑闪</a:t>
            </a:r>
            <a:r>
              <a:rPr lang="en-CN" dirty="0"/>
              <a:t>双读出是目前首选方案</a:t>
            </a:r>
          </a:p>
          <a:p>
            <a:pPr>
              <a:buFont typeface="Wingdings" pitchFamily="2" charset="2"/>
              <a:buChar char="Ø"/>
            </a:pPr>
            <a:r>
              <a:rPr lang="en-CN" dirty="0"/>
              <a:t>待优化参数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/>
              <a:t>纵向分割参数</a:t>
            </a:r>
            <a:endParaRPr lang="en-US" altLang="zh-C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N" dirty="0"/>
              <a:t>SiPM</a:t>
            </a:r>
            <a:r>
              <a:rPr lang="en-US" dirty="0" err="1"/>
              <a:t>及</a:t>
            </a:r>
            <a:r>
              <a:rPr lang="en-CN" dirty="0"/>
              <a:t>电子学前端设计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/>
              <a:t>支撑结构设计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待测试：</a:t>
            </a:r>
            <a:endParaRPr lang="en-US" altLang="zh-C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dirty="0"/>
              <a:t>铅玻璃选型与抗辐照性能</a:t>
            </a:r>
            <a:endParaRPr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6F863-80B9-0F85-C8EC-197A0F23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AD5FE-86C2-1051-0877-08CB735FAAF9}"/>
              </a:ext>
            </a:extLst>
          </p:cNvPr>
          <p:cNvSpPr/>
          <p:nvPr/>
        </p:nvSpPr>
        <p:spPr>
          <a:xfrm>
            <a:off x="8763000" y="4881662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</a:t>
            </a:r>
            <a:r>
              <a:rPr lang="zh-CN" alt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！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24796E3-64E6-1B95-7610-E7EEC226EF1E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23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3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8525A-C7C8-E67F-7D07-BF39A0AF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895FED-D4B2-ABC3-49D8-4C6CC7557982}"/>
              </a:ext>
            </a:extLst>
          </p:cNvPr>
          <p:cNvSpPr txBox="1"/>
          <p:nvPr/>
        </p:nvSpPr>
        <p:spPr>
          <a:xfrm>
            <a:off x="568503" y="1280141"/>
            <a:ext cx="11054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电离（</a:t>
            </a:r>
            <a:r>
              <a:rPr lang="en-US" dirty="0"/>
              <a:t>Ionization）：</a:t>
            </a:r>
            <a:r>
              <a:rPr lang="en-US" altLang="zh-CN" dirty="0" err="1"/>
              <a:t>LAr</a:t>
            </a:r>
            <a:r>
              <a:rPr lang="zh-CN" altLang="en-US" dirty="0"/>
              <a:t>，</a:t>
            </a:r>
            <a:r>
              <a:rPr lang="en-US" altLang="zh-CN" dirty="0"/>
              <a:t>Si …</a:t>
            </a:r>
          </a:p>
          <a:p>
            <a:r>
              <a:rPr lang="zh-CN" altLang="en-US" dirty="0"/>
              <a:t>闪烁（</a:t>
            </a:r>
            <a:r>
              <a:rPr lang="en-US" dirty="0"/>
              <a:t>Scintillation）：</a:t>
            </a:r>
            <a:r>
              <a:rPr lang="en-US" dirty="0" err="1"/>
              <a:t>CsI</a:t>
            </a:r>
            <a:r>
              <a:rPr lang="zh-CN" altLang="en-US" dirty="0"/>
              <a:t>，</a:t>
            </a:r>
            <a:r>
              <a:rPr lang="en-US" dirty="0" err="1"/>
              <a:t>PbWO</a:t>
            </a:r>
            <a:r>
              <a:rPr lang="zh-CN" altLang="en-US" dirty="0"/>
              <a:t>，塑料闪烁体</a:t>
            </a:r>
            <a:r>
              <a:rPr lang="en-US" altLang="zh-CN" dirty="0"/>
              <a:t>…</a:t>
            </a:r>
          </a:p>
          <a:p>
            <a:r>
              <a:rPr lang="zh-CN" altLang="en-US" dirty="0"/>
              <a:t>切伦科夫辐射（</a:t>
            </a:r>
            <a:r>
              <a:rPr lang="en-US" dirty="0"/>
              <a:t>Cherenkov Radiation</a:t>
            </a:r>
            <a:r>
              <a:rPr lang="zh-CN" altLang="en-US" dirty="0"/>
              <a:t>）：</a:t>
            </a:r>
            <a:r>
              <a:rPr lang="zh-CN" altLang="en-CN" dirty="0"/>
              <a:t>氟化铅</a:t>
            </a:r>
            <a:r>
              <a:rPr lang="zh-CN" altLang="en-US" dirty="0"/>
              <a:t>，铅玻璃，气凝胶</a:t>
            </a:r>
            <a:r>
              <a:rPr lang="en-US" altLang="zh-CN" dirty="0"/>
              <a:t> …</a:t>
            </a:r>
            <a:endParaRPr lang="en-CN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52ED95D-B2D5-F0ED-C42C-7D27D99937EF}"/>
              </a:ext>
            </a:extLst>
          </p:cNvPr>
          <p:cNvGrpSpPr/>
          <p:nvPr/>
        </p:nvGrpSpPr>
        <p:grpSpPr>
          <a:xfrm>
            <a:off x="689803" y="2314600"/>
            <a:ext cx="4431138" cy="1897270"/>
            <a:chOff x="741173" y="2252956"/>
            <a:chExt cx="4431138" cy="189727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36C646B-FDBB-788C-47A2-72CB68CCF178}"/>
                </a:ext>
              </a:extLst>
            </p:cNvPr>
            <p:cNvGrpSpPr/>
            <p:nvPr/>
          </p:nvGrpSpPr>
          <p:grpSpPr>
            <a:xfrm>
              <a:off x="741173" y="2643371"/>
              <a:ext cx="4431138" cy="1506855"/>
              <a:chOff x="843915" y="2599122"/>
              <a:chExt cx="4431138" cy="1506855"/>
            </a:xfrm>
          </p:grpSpPr>
          <p:sp>
            <p:nvSpPr>
              <p:cNvPr id="14" name="object 9">
                <a:extLst>
                  <a:ext uri="{FF2B5EF4-FFF2-40B4-BE49-F238E27FC236}">
                    <a16:creationId xmlns:a16="http://schemas.microsoft.com/office/drawing/2014/main" id="{6B9984CB-8B7A-1820-AA65-FB884192D65D}"/>
                  </a:ext>
                </a:extLst>
              </p:cNvPr>
              <p:cNvSpPr/>
              <p:nvPr/>
            </p:nvSpPr>
            <p:spPr>
              <a:xfrm>
                <a:off x="2424998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7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7" y="150655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>
                <a:extLst>
                  <a:ext uri="{FF2B5EF4-FFF2-40B4-BE49-F238E27FC236}">
                    <a16:creationId xmlns:a16="http://schemas.microsoft.com/office/drawing/2014/main" id="{6916EF32-C935-D371-D614-17AEAC85C346}"/>
                  </a:ext>
                </a:extLst>
              </p:cNvPr>
              <p:cNvSpPr/>
              <p:nvPr/>
            </p:nvSpPr>
            <p:spPr>
              <a:xfrm>
                <a:off x="2507055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7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7" y="1262981"/>
                    </a:lnTo>
                    <a:lnTo>
                      <a:pt x="76197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>
                <a:extLst>
                  <a:ext uri="{FF2B5EF4-FFF2-40B4-BE49-F238E27FC236}">
                    <a16:creationId xmlns:a16="http://schemas.microsoft.com/office/drawing/2014/main" id="{59F97A58-2BDF-1381-FFBA-F4AC09BA9FBF}"/>
                  </a:ext>
                </a:extLst>
              </p:cNvPr>
              <p:cNvSpPr/>
              <p:nvPr/>
            </p:nvSpPr>
            <p:spPr>
              <a:xfrm>
                <a:off x="2584717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9CE6D503-81B1-E07E-EDEC-6F33EB8CD096}"/>
                  </a:ext>
                </a:extLst>
              </p:cNvPr>
              <p:cNvSpPr/>
              <p:nvPr/>
            </p:nvSpPr>
            <p:spPr>
              <a:xfrm>
                <a:off x="2666775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>
                <a:extLst>
                  <a:ext uri="{FF2B5EF4-FFF2-40B4-BE49-F238E27FC236}">
                    <a16:creationId xmlns:a16="http://schemas.microsoft.com/office/drawing/2014/main" id="{B37852EC-27A0-A4D1-90E1-C4C2719A1DA4}"/>
                  </a:ext>
                </a:extLst>
              </p:cNvPr>
              <p:cNvSpPr/>
              <p:nvPr/>
            </p:nvSpPr>
            <p:spPr>
              <a:xfrm>
                <a:off x="2742971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9F798B0E-0CBF-CA4E-2407-BA4A183392BA}"/>
                  </a:ext>
                </a:extLst>
              </p:cNvPr>
              <p:cNvSpPr/>
              <p:nvPr/>
            </p:nvSpPr>
            <p:spPr>
              <a:xfrm>
                <a:off x="2825030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7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7" y="1262981"/>
                    </a:lnTo>
                    <a:lnTo>
                      <a:pt x="76197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5">
                <a:extLst>
                  <a:ext uri="{FF2B5EF4-FFF2-40B4-BE49-F238E27FC236}">
                    <a16:creationId xmlns:a16="http://schemas.microsoft.com/office/drawing/2014/main" id="{EF36DB85-02AF-33D6-A4F3-C69510FA4551}"/>
                  </a:ext>
                </a:extLst>
              </p:cNvPr>
              <p:cNvSpPr/>
              <p:nvPr/>
            </p:nvSpPr>
            <p:spPr>
              <a:xfrm>
                <a:off x="2901227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7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7" y="150655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6">
                <a:extLst>
                  <a:ext uri="{FF2B5EF4-FFF2-40B4-BE49-F238E27FC236}">
                    <a16:creationId xmlns:a16="http://schemas.microsoft.com/office/drawing/2014/main" id="{CFD8289F-D74C-A5D1-AFC1-5209ADD53A75}"/>
                  </a:ext>
                </a:extLst>
              </p:cNvPr>
              <p:cNvSpPr/>
              <p:nvPr/>
            </p:nvSpPr>
            <p:spPr>
              <a:xfrm>
                <a:off x="2983284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7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7" y="1262981"/>
                    </a:lnTo>
                    <a:lnTo>
                      <a:pt x="76197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7">
                <a:extLst>
                  <a:ext uri="{FF2B5EF4-FFF2-40B4-BE49-F238E27FC236}">
                    <a16:creationId xmlns:a16="http://schemas.microsoft.com/office/drawing/2014/main" id="{A58A193F-E2B4-7198-A0B9-8F00D02D3ABB}"/>
                  </a:ext>
                </a:extLst>
              </p:cNvPr>
              <p:cNvSpPr/>
              <p:nvPr/>
            </p:nvSpPr>
            <p:spPr>
              <a:xfrm>
                <a:off x="3059482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8">
                <a:extLst>
                  <a:ext uri="{FF2B5EF4-FFF2-40B4-BE49-F238E27FC236}">
                    <a16:creationId xmlns:a16="http://schemas.microsoft.com/office/drawing/2014/main" id="{A6BDAF97-E34D-8D24-DE59-D170BBDE4D00}"/>
                  </a:ext>
                </a:extLst>
              </p:cNvPr>
              <p:cNvSpPr/>
              <p:nvPr/>
            </p:nvSpPr>
            <p:spPr>
              <a:xfrm>
                <a:off x="3141539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7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7" y="1262981"/>
                    </a:lnTo>
                    <a:lnTo>
                      <a:pt x="76197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9">
                <a:extLst>
                  <a:ext uri="{FF2B5EF4-FFF2-40B4-BE49-F238E27FC236}">
                    <a16:creationId xmlns:a16="http://schemas.microsoft.com/office/drawing/2014/main" id="{36BBE60C-223E-5C23-FC1B-DA7313374CC9}"/>
                  </a:ext>
                </a:extLst>
              </p:cNvPr>
              <p:cNvSpPr/>
              <p:nvPr/>
            </p:nvSpPr>
            <p:spPr>
              <a:xfrm>
                <a:off x="3217737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0">
                <a:extLst>
                  <a:ext uri="{FF2B5EF4-FFF2-40B4-BE49-F238E27FC236}">
                    <a16:creationId xmlns:a16="http://schemas.microsoft.com/office/drawing/2014/main" id="{08751CF7-417A-9F0C-4087-65D0DE18800E}"/>
                  </a:ext>
                </a:extLst>
              </p:cNvPr>
              <p:cNvSpPr/>
              <p:nvPr/>
            </p:nvSpPr>
            <p:spPr>
              <a:xfrm>
                <a:off x="3299795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1">
                <a:extLst>
                  <a:ext uri="{FF2B5EF4-FFF2-40B4-BE49-F238E27FC236}">
                    <a16:creationId xmlns:a16="http://schemas.microsoft.com/office/drawing/2014/main" id="{67FF9B98-71D7-3CF2-1E46-4133E500A4A8}"/>
                  </a:ext>
                </a:extLst>
              </p:cNvPr>
              <p:cNvSpPr/>
              <p:nvPr/>
            </p:nvSpPr>
            <p:spPr>
              <a:xfrm>
                <a:off x="3375993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7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7" y="150655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2">
                <a:extLst>
                  <a:ext uri="{FF2B5EF4-FFF2-40B4-BE49-F238E27FC236}">
                    <a16:creationId xmlns:a16="http://schemas.microsoft.com/office/drawing/2014/main" id="{5A692A39-51F7-8D9D-AEA1-1CF3A2034005}"/>
                  </a:ext>
                </a:extLst>
              </p:cNvPr>
              <p:cNvSpPr/>
              <p:nvPr/>
            </p:nvSpPr>
            <p:spPr>
              <a:xfrm>
                <a:off x="3458050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7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7" y="1262981"/>
                    </a:lnTo>
                    <a:lnTo>
                      <a:pt x="76197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3">
                <a:extLst>
                  <a:ext uri="{FF2B5EF4-FFF2-40B4-BE49-F238E27FC236}">
                    <a16:creationId xmlns:a16="http://schemas.microsoft.com/office/drawing/2014/main" id="{21DE72BD-A891-1CEA-82C8-FD9238541109}"/>
                  </a:ext>
                </a:extLst>
              </p:cNvPr>
              <p:cNvSpPr/>
              <p:nvPr/>
            </p:nvSpPr>
            <p:spPr>
              <a:xfrm>
                <a:off x="3534246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4">
                <a:extLst>
                  <a:ext uri="{FF2B5EF4-FFF2-40B4-BE49-F238E27FC236}">
                    <a16:creationId xmlns:a16="http://schemas.microsoft.com/office/drawing/2014/main" id="{7E1C36A2-5926-1C4D-69E2-0A790734F3DE}"/>
                  </a:ext>
                </a:extLst>
              </p:cNvPr>
              <p:cNvSpPr/>
              <p:nvPr/>
            </p:nvSpPr>
            <p:spPr>
              <a:xfrm>
                <a:off x="3616305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5">
                <a:extLst>
                  <a:ext uri="{FF2B5EF4-FFF2-40B4-BE49-F238E27FC236}">
                    <a16:creationId xmlns:a16="http://schemas.microsoft.com/office/drawing/2014/main" id="{88D1595B-9B01-6BB9-4ED9-591203E486CC}"/>
                  </a:ext>
                </a:extLst>
              </p:cNvPr>
              <p:cNvSpPr/>
              <p:nvPr/>
            </p:nvSpPr>
            <p:spPr>
              <a:xfrm>
                <a:off x="3692501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E2A25B3B-B83E-3E1F-BF4F-657B8001A53C}"/>
                  </a:ext>
                </a:extLst>
              </p:cNvPr>
              <p:cNvSpPr/>
              <p:nvPr/>
            </p:nvSpPr>
            <p:spPr>
              <a:xfrm>
                <a:off x="3774559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96662969-4E3A-C85B-DB1A-D06070ADD7B7}"/>
                  </a:ext>
                </a:extLst>
              </p:cNvPr>
              <p:cNvSpPr/>
              <p:nvPr/>
            </p:nvSpPr>
            <p:spPr>
              <a:xfrm>
                <a:off x="3850757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7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7" y="150655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id="{83A2C92C-9DC2-F1ED-986B-7D1615167DA2}"/>
                  </a:ext>
                </a:extLst>
              </p:cNvPr>
              <p:cNvSpPr/>
              <p:nvPr/>
            </p:nvSpPr>
            <p:spPr>
              <a:xfrm>
                <a:off x="3932814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7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7" y="1262981"/>
                    </a:lnTo>
                    <a:lnTo>
                      <a:pt x="76197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id="{03B0F441-4C71-A4C5-ABC7-40184C4D3389}"/>
                  </a:ext>
                </a:extLst>
              </p:cNvPr>
              <p:cNvSpPr/>
              <p:nvPr/>
            </p:nvSpPr>
            <p:spPr>
              <a:xfrm>
                <a:off x="4009011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7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7" y="150655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0">
                <a:extLst>
                  <a:ext uri="{FF2B5EF4-FFF2-40B4-BE49-F238E27FC236}">
                    <a16:creationId xmlns:a16="http://schemas.microsoft.com/office/drawing/2014/main" id="{8A0C12D9-71F9-5DC7-EB73-99C2EDAF9BFC}"/>
                  </a:ext>
                </a:extLst>
              </p:cNvPr>
              <p:cNvSpPr/>
              <p:nvPr/>
            </p:nvSpPr>
            <p:spPr>
              <a:xfrm>
                <a:off x="4091069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7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7" y="1262981"/>
                    </a:lnTo>
                    <a:lnTo>
                      <a:pt x="76197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1">
                <a:extLst>
                  <a:ext uri="{FF2B5EF4-FFF2-40B4-BE49-F238E27FC236}">
                    <a16:creationId xmlns:a16="http://schemas.microsoft.com/office/drawing/2014/main" id="{4B5FC43F-8C11-B209-5D26-B331FCAE5E95}"/>
                  </a:ext>
                </a:extLst>
              </p:cNvPr>
              <p:cNvSpPr/>
              <p:nvPr/>
            </p:nvSpPr>
            <p:spPr>
              <a:xfrm>
                <a:off x="4167266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2">
                <a:extLst>
                  <a:ext uri="{FF2B5EF4-FFF2-40B4-BE49-F238E27FC236}">
                    <a16:creationId xmlns:a16="http://schemas.microsoft.com/office/drawing/2014/main" id="{AF2F2F4E-35BE-86A9-FA13-28CDE864DF2C}"/>
                  </a:ext>
                </a:extLst>
              </p:cNvPr>
              <p:cNvSpPr/>
              <p:nvPr/>
            </p:nvSpPr>
            <p:spPr>
              <a:xfrm>
                <a:off x="4249325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3">
                <a:extLst>
                  <a:ext uri="{FF2B5EF4-FFF2-40B4-BE49-F238E27FC236}">
                    <a16:creationId xmlns:a16="http://schemas.microsoft.com/office/drawing/2014/main" id="{AD4F12D9-9B15-99E7-9F79-EA9A9CBF98CE}"/>
                  </a:ext>
                </a:extLst>
              </p:cNvPr>
              <p:cNvSpPr/>
              <p:nvPr/>
            </p:nvSpPr>
            <p:spPr>
              <a:xfrm>
                <a:off x="4325521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4">
                <a:extLst>
                  <a:ext uri="{FF2B5EF4-FFF2-40B4-BE49-F238E27FC236}">
                    <a16:creationId xmlns:a16="http://schemas.microsoft.com/office/drawing/2014/main" id="{44BEF610-BB3E-0444-CCBB-D889DA8FEFCB}"/>
                  </a:ext>
                </a:extLst>
              </p:cNvPr>
              <p:cNvSpPr/>
              <p:nvPr/>
            </p:nvSpPr>
            <p:spPr>
              <a:xfrm>
                <a:off x="4407580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5">
                <a:extLst>
                  <a:ext uri="{FF2B5EF4-FFF2-40B4-BE49-F238E27FC236}">
                    <a16:creationId xmlns:a16="http://schemas.microsoft.com/office/drawing/2014/main" id="{9588D62D-E2C3-9CE8-ADC6-84C6FE2635B8}"/>
                  </a:ext>
                </a:extLst>
              </p:cNvPr>
              <p:cNvSpPr/>
              <p:nvPr/>
            </p:nvSpPr>
            <p:spPr>
              <a:xfrm>
                <a:off x="4483776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6">
                <a:extLst>
                  <a:ext uri="{FF2B5EF4-FFF2-40B4-BE49-F238E27FC236}">
                    <a16:creationId xmlns:a16="http://schemas.microsoft.com/office/drawing/2014/main" id="{2FB6DFB3-EF88-DFF8-0470-4EB06812336A}"/>
                  </a:ext>
                </a:extLst>
              </p:cNvPr>
              <p:cNvSpPr/>
              <p:nvPr/>
            </p:nvSpPr>
            <p:spPr>
              <a:xfrm>
                <a:off x="4565834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7">
                <a:extLst>
                  <a:ext uri="{FF2B5EF4-FFF2-40B4-BE49-F238E27FC236}">
                    <a16:creationId xmlns:a16="http://schemas.microsoft.com/office/drawing/2014/main" id="{0515B897-7255-C995-BBE5-472C68CCFCAA}"/>
                  </a:ext>
                </a:extLst>
              </p:cNvPr>
              <p:cNvSpPr/>
              <p:nvPr/>
            </p:nvSpPr>
            <p:spPr>
              <a:xfrm>
                <a:off x="4642030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38">
                <a:extLst>
                  <a:ext uri="{FF2B5EF4-FFF2-40B4-BE49-F238E27FC236}">
                    <a16:creationId xmlns:a16="http://schemas.microsoft.com/office/drawing/2014/main" id="{BA72EAD4-639B-5703-C193-05AC1A6CA3DB}"/>
                  </a:ext>
                </a:extLst>
              </p:cNvPr>
              <p:cNvSpPr/>
              <p:nvPr/>
            </p:nvSpPr>
            <p:spPr>
              <a:xfrm>
                <a:off x="4724089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39">
                <a:extLst>
                  <a:ext uri="{FF2B5EF4-FFF2-40B4-BE49-F238E27FC236}">
                    <a16:creationId xmlns:a16="http://schemas.microsoft.com/office/drawing/2014/main" id="{E7793CE4-CC5A-FC10-C40B-CE8FC3A901F7}"/>
                  </a:ext>
                </a:extLst>
              </p:cNvPr>
              <p:cNvSpPr/>
              <p:nvPr/>
            </p:nvSpPr>
            <p:spPr>
              <a:xfrm>
                <a:off x="4800285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0">
                <a:extLst>
                  <a:ext uri="{FF2B5EF4-FFF2-40B4-BE49-F238E27FC236}">
                    <a16:creationId xmlns:a16="http://schemas.microsoft.com/office/drawing/2014/main" id="{BD41EF8E-8EC7-50DB-E98C-856B0E66A834}"/>
                  </a:ext>
                </a:extLst>
              </p:cNvPr>
              <p:cNvSpPr/>
              <p:nvPr/>
            </p:nvSpPr>
            <p:spPr>
              <a:xfrm>
                <a:off x="4882344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1">
                <a:extLst>
                  <a:ext uri="{FF2B5EF4-FFF2-40B4-BE49-F238E27FC236}">
                    <a16:creationId xmlns:a16="http://schemas.microsoft.com/office/drawing/2014/main" id="{DBCBD610-3B13-857A-8411-3B67E3594276}"/>
                  </a:ext>
                </a:extLst>
              </p:cNvPr>
              <p:cNvSpPr/>
              <p:nvPr/>
            </p:nvSpPr>
            <p:spPr>
              <a:xfrm>
                <a:off x="4958540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7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7" y="150655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2">
                <a:extLst>
                  <a:ext uri="{FF2B5EF4-FFF2-40B4-BE49-F238E27FC236}">
                    <a16:creationId xmlns:a16="http://schemas.microsoft.com/office/drawing/2014/main" id="{EA51E4D7-89D2-8C4E-7260-92DB5FE4B685}"/>
                  </a:ext>
                </a:extLst>
              </p:cNvPr>
              <p:cNvSpPr/>
              <p:nvPr/>
            </p:nvSpPr>
            <p:spPr>
              <a:xfrm>
                <a:off x="5040598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3">
                <a:extLst>
                  <a:ext uri="{FF2B5EF4-FFF2-40B4-BE49-F238E27FC236}">
                    <a16:creationId xmlns:a16="http://schemas.microsoft.com/office/drawing/2014/main" id="{65DEC3A1-7E01-B090-5981-6D9B78F014CB}"/>
                  </a:ext>
                </a:extLst>
              </p:cNvPr>
              <p:cNvSpPr/>
              <p:nvPr/>
            </p:nvSpPr>
            <p:spPr>
              <a:xfrm>
                <a:off x="5116794" y="2599122"/>
                <a:ext cx="8255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506854">
                    <a:moveTo>
                      <a:pt x="82058" y="0"/>
                    </a:moveTo>
                    <a:lnTo>
                      <a:pt x="0" y="0"/>
                    </a:lnTo>
                    <a:lnTo>
                      <a:pt x="0" y="1506556"/>
                    </a:lnTo>
                    <a:lnTo>
                      <a:pt x="82058" y="1506556"/>
                    </a:lnTo>
                    <a:lnTo>
                      <a:pt x="82058" y="0"/>
                    </a:lnTo>
                    <a:close/>
                  </a:path>
                </a:pathLst>
              </a:custGeom>
              <a:solidFill>
                <a:srgbClr val="004DD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4">
                <a:extLst>
                  <a:ext uri="{FF2B5EF4-FFF2-40B4-BE49-F238E27FC236}">
                    <a16:creationId xmlns:a16="http://schemas.microsoft.com/office/drawing/2014/main" id="{4A8A0F2D-FC50-4DD8-C48E-52A2D2A2C941}"/>
                  </a:ext>
                </a:extLst>
              </p:cNvPr>
              <p:cNvSpPr/>
              <p:nvPr/>
            </p:nvSpPr>
            <p:spPr>
              <a:xfrm>
                <a:off x="5198853" y="2707378"/>
                <a:ext cx="76200" cy="1263015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263014">
                    <a:moveTo>
                      <a:pt x="76196" y="0"/>
                    </a:moveTo>
                    <a:lnTo>
                      <a:pt x="0" y="0"/>
                    </a:lnTo>
                    <a:lnTo>
                      <a:pt x="0" y="1262981"/>
                    </a:lnTo>
                    <a:lnTo>
                      <a:pt x="76196" y="1262981"/>
                    </a:lnTo>
                    <a:lnTo>
                      <a:pt x="76196" y="0"/>
                    </a:lnTo>
                    <a:close/>
                  </a:path>
                </a:pathLst>
              </a:custGeom>
              <a:solidFill>
                <a:srgbClr val="FF4C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5">
                <a:extLst>
                  <a:ext uri="{FF2B5EF4-FFF2-40B4-BE49-F238E27FC236}">
                    <a16:creationId xmlns:a16="http://schemas.microsoft.com/office/drawing/2014/main" id="{E7DCB2AC-9C0F-9ED4-0CB8-12ADFD05707B}"/>
                  </a:ext>
                </a:extLst>
              </p:cNvPr>
              <p:cNvSpPr/>
              <p:nvPr/>
            </p:nvSpPr>
            <p:spPr>
              <a:xfrm>
                <a:off x="843915" y="3352400"/>
                <a:ext cx="140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7795">
                    <a:moveTo>
                      <a:pt x="0" y="0"/>
                    </a:moveTo>
                    <a:lnTo>
                      <a:pt x="1407318" y="0"/>
                    </a:lnTo>
                  </a:path>
                </a:pathLst>
              </a:custGeom>
              <a:ln w="1904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6">
                <a:extLst>
                  <a:ext uri="{FF2B5EF4-FFF2-40B4-BE49-F238E27FC236}">
                    <a16:creationId xmlns:a16="http://schemas.microsoft.com/office/drawing/2014/main" id="{698CE6CA-D910-05C2-E75B-3B1A52E9D771}"/>
                  </a:ext>
                </a:extLst>
              </p:cNvPr>
              <p:cNvSpPr/>
              <p:nvPr/>
            </p:nvSpPr>
            <p:spPr>
              <a:xfrm>
                <a:off x="2200434" y="3314300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0" y="76200"/>
                    </a:lnTo>
                    <a:lnTo>
                      <a:pt x="762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6413EDD-97AF-FB04-9C6D-766C09053638}"/>
                </a:ext>
              </a:extLst>
            </p:cNvPr>
            <p:cNvSpPr txBox="1"/>
            <p:nvPr/>
          </p:nvSpPr>
          <p:spPr>
            <a:xfrm>
              <a:off x="2552048" y="2252956"/>
              <a:ext cx="2327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Sampling calorimeters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E603BD8-6439-55E9-2708-CE7241A5A134}"/>
              </a:ext>
            </a:extLst>
          </p:cNvPr>
          <p:cNvGrpSpPr/>
          <p:nvPr/>
        </p:nvGrpSpPr>
        <p:grpSpPr>
          <a:xfrm>
            <a:off x="704293" y="4371496"/>
            <a:ext cx="4504894" cy="1490847"/>
            <a:chOff x="704293" y="4258482"/>
            <a:chExt cx="4504894" cy="149084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49B9CD8-58A4-D598-8984-536F97A20D2C}"/>
                </a:ext>
              </a:extLst>
            </p:cNvPr>
            <p:cNvGrpSpPr/>
            <p:nvPr/>
          </p:nvGrpSpPr>
          <p:grpSpPr>
            <a:xfrm>
              <a:off x="704293" y="4666310"/>
              <a:ext cx="4504894" cy="1083019"/>
              <a:chOff x="852706" y="5382191"/>
              <a:chExt cx="4504894" cy="1083019"/>
            </a:xfrm>
          </p:grpSpPr>
          <p:sp>
            <p:nvSpPr>
              <p:cNvPr id="52" name="object 47">
                <a:extLst>
                  <a:ext uri="{FF2B5EF4-FFF2-40B4-BE49-F238E27FC236}">
                    <a16:creationId xmlns:a16="http://schemas.microsoft.com/office/drawing/2014/main" id="{D290808D-93BA-3A0C-97DB-C5A92C0BC5DE}"/>
                  </a:ext>
                </a:extLst>
              </p:cNvPr>
              <p:cNvSpPr/>
              <p:nvPr/>
            </p:nvSpPr>
            <p:spPr>
              <a:xfrm>
                <a:off x="2424998" y="5382191"/>
                <a:ext cx="28505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850515" h="361314">
                    <a:moveTo>
                      <a:pt x="2850051" y="0"/>
                    </a:moveTo>
                    <a:lnTo>
                      <a:pt x="0" y="0"/>
                    </a:lnTo>
                    <a:lnTo>
                      <a:pt x="0" y="360852"/>
                    </a:lnTo>
                    <a:lnTo>
                      <a:pt x="2850051" y="360852"/>
                    </a:lnTo>
                    <a:lnTo>
                      <a:pt x="2850051" y="0"/>
                    </a:lnTo>
                    <a:close/>
                  </a:path>
                </a:pathLst>
              </a:custGeom>
              <a:solidFill>
                <a:srgbClr val="3DA6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48">
                <a:extLst>
                  <a:ext uri="{FF2B5EF4-FFF2-40B4-BE49-F238E27FC236}">
                    <a16:creationId xmlns:a16="http://schemas.microsoft.com/office/drawing/2014/main" id="{B59DDD9C-869C-5211-C950-A2A8E3A3139E}"/>
                  </a:ext>
                </a:extLst>
              </p:cNvPr>
              <p:cNvSpPr/>
              <p:nvPr/>
            </p:nvSpPr>
            <p:spPr>
              <a:xfrm>
                <a:off x="2424998" y="5382191"/>
                <a:ext cx="28505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850515" h="361314">
                    <a:moveTo>
                      <a:pt x="0" y="0"/>
                    </a:moveTo>
                    <a:lnTo>
                      <a:pt x="2850052" y="0"/>
                    </a:lnTo>
                    <a:lnTo>
                      <a:pt x="2850052" y="360851"/>
                    </a:lnTo>
                    <a:lnTo>
                      <a:pt x="0" y="360851"/>
                    </a:lnTo>
                    <a:lnTo>
                      <a:pt x="0" y="0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49">
                <a:extLst>
                  <a:ext uri="{FF2B5EF4-FFF2-40B4-BE49-F238E27FC236}">
                    <a16:creationId xmlns:a16="http://schemas.microsoft.com/office/drawing/2014/main" id="{DE6488E3-1A71-4C80-C0C0-06BC440C6049}"/>
                  </a:ext>
                </a:extLst>
              </p:cNvPr>
              <p:cNvSpPr/>
              <p:nvPr/>
            </p:nvSpPr>
            <p:spPr>
              <a:xfrm>
                <a:off x="2424998" y="5743044"/>
                <a:ext cx="28505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850515" h="361314">
                    <a:moveTo>
                      <a:pt x="2850051" y="0"/>
                    </a:moveTo>
                    <a:lnTo>
                      <a:pt x="0" y="0"/>
                    </a:lnTo>
                    <a:lnTo>
                      <a:pt x="0" y="360851"/>
                    </a:lnTo>
                    <a:lnTo>
                      <a:pt x="2850051" y="360851"/>
                    </a:lnTo>
                    <a:lnTo>
                      <a:pt x="2850051" y="0"/>
                    </a:lnTo>
                    <a:close/>
                  </a:path>
                </a:pathLst>
              </a:custGeom>
              <a:solidFill>
                <a:srgbClr val="3DA6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0">
                <a:extLst>
                  <a:ext uri="{FF2B5EF4-FFF2-40B4-BE49-F238E27FC236}">
                    <a16:creationId xmlns:a16="http://schemas.microsoft.com/office/drawing/2014/main" id="{EEDDF584-0E35-1D83-8023-172AE13BEE8B}"/>
                  </a:ext>
                </a:extLst>
              </p:cNvPr>
              <p:cNvSpPr/>
              <p:nvPr/>
            </p:nvSpPr>
            <p:spPr>
              <a:xfrm>
                <a:off x="2424998" y="5743044"/>
                <a:ext cx="28505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850515" h="361314">
                    <a:moveTo>
                      <a:pt x="0" y="0"/>
                    </a:moveTo>
                    <a:lnTo>
                      <a:pt x="2850052" y="0"/>
                    </a:lnTo>
                    <a:lnTo>
                      <a:pt x="2850052" y="360851"/>
                    </a:lnTo>
                    <a:lnTo>
                      <a:pt x="0" y="360851"/>
                    </a:lnTo>
                    <a:lnTo>
                      <a:pt x="0" y="0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1">
                <a:extLst>
                  <a:ext uri="{FF2B5EF4-FFF2-40B4-BE49-F238E27FC236}">
                    <a16:creationId xmlns:a16="http://schemas.microsoft.com/office/drawing/2014/main" id="{42534BBF-728B-F228-B6EC-B6DD9E03C78B}"/>
                  </a:ext>
                </a:extLst>
              </p:cNvPr>
              <p:cNvSpPr/>
              <p:nvPr/>
            </p:nvSpPr>
            <p:spPr>
              <a:xfrm>
                <a:off x="2424998" y="6103895"/>
                <a:ext cx="28505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850515" h="361315">
                    <a:moveTo>
                      <a:pt x="2850051" y="0"/>
                    </a:moveTo>
                    <a:lnTo>
                      <a:pt x="0" y="0"/>
                    </a:lnTo>
                    <a:lnTo>
                      <a:pt x="0" y="360851"/>
                    </a:lnTo>
                    <a:lnTo>
                      <a:pt x="2850051" y="360851"/>
                    </a:lnTo>
                    <a:lnTo>
                      <a:pt x="2850051" y="0"/>
                    </a:lnTo>
                    <a:close/>
                  </a:path>
                </a:pathLst>
              </a:custGeom>
              <a:solidFill>
                <a:srgbClr val="3DA64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2">
                <a:extLst>
                  <a:ext uri="{FF2B5EF4-FFF2-40B4-BE49-F238E27FC236}">
                    <a16:creationId xmlns:a16="http://schemas.microsoft.com/office/drawing/2014/main" id="{70C2031C-1773-9FC1-8A95-46FCAD84EA56}"/>
                  </a:ext>
                </a:extLst>
              </p:cNvPr>
              <p:cNvSpPr/>
              <p:nvPr/>
            </p:nvSpPr>
            <p:spPr>
              <a:xfrm>
                <a:off x="2424998" y="6103895"/>
                <a:ext cx="2850515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850515" h="361315">
                    <a:moveTo>
                      <a:pt x="0" y="0"/>
                    </a:moveTo>
                    <a:lnTo>
                      <a:pt x="2850052" y="0"/>
                    </a:lnTo>
                    <a:lnTo>
                      <a:pt x="2850052" y="360851"/>
                    </a:lnTo>
                    <a:lnTo>
                      <a:pt x="0" y="360851"/>
                    </a:lnTo>
                    <a:lnTo>
                      <a:pt x="0" y="0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3">
                <a:extLst>
                  <a:ext uri="{FF2B5EF4-FFF2-40B4-BE49-F238E27FC236}">
                    <a16:creationId xmlns:a16="http://schemas.microsoft.com/office/drawing/2014/main" id="{51B3B947-FD39-39BB-145D-07DD4CA928C0}"/>
                  </a:ext>
                </a:extLst>
              </p:cNvPr>
              <p:cNvSpPr/>
              <p:nvPr/>
            </p:nvSpPr>
            <p:spPr>
              <a:xfrm>
                <a:off x="5275050" y="5440830"/>
                <a:ext cx="8255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252729">
                    <a:moveTo>
                      <a:pt x="82057" y="0"/>
                    </a:moveTo>
                    <a:lnTo>
                      <a:pt x="0" y="0"/>
                    </a:lnTo>
                    <a:lnTo>
                      <a:pt x="0" y="252595"/>
                    </a:lnTo>
                    <a:lnTo>
                      <a:pt x="82057" y="252595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4">
                <a:extLst>
                  <a:ext uri="{FF2B5EF4-FFF2-40B4-BE49-F238E27FC236}">
                    <a16:creationId xmlns:a16="http://schemas.microsoft.com/office/drawing/2014/main" id="{06495A41-8779-E777-6C46-B60C2C93785F}"/>
                  </a:ext>
                </a:extLst>
              </p:cNvPr>
              <p:cNvSpPr/>
              <p:nvPr/>
            </p:nvSpPr>
            <p:spPr>
              <a:xfrm>
                <a:off x="5275050" y="5440830"/>
                <a:ext cx="8255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252729">
                    <a:moveTo>
                      <a:pt x="0" y="0"/>
                    </a:moveTo>
                    <a:lnTo>
                      <a:pt x="82058" y="0"/>
                    </a:lnTo>
                    <a:lnTo>
                      <a:pt x="82058" y="252595"/>
                    </a:lnTo>
                    <a:lnTo>
                      <a:pt x="0" y="252595"/>
                    </a:lnTo>
                    <a:lnTo>
                      <a:pt x="0" y="0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55">
                <a:extLst>
                  <a:ext uri="{FF2B5EF4-FFF2-40B4-BE49-F238E27FC236}">
                    <a16:creationId xmlns:a16="http://schemas.microsoft.com/office/drawing/2014/main" id="{3AA8A96F-A867-1C9D-7F5E-5447B02E90CF}"/>
                  </a:ext>
                </a:extLst>
              </p:cNvPr>
              <p:cNvSpPr/>
              <p:nvPr/>
            </p:nvSpPr>
            <p:spPr>
              <a:xfrm>
                <a:off x="5275050" y="5798675"/>
                <a:ext cx="8255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252729">
                    <a:moveTo>
                      <a:pt x="82057" y="0"/>
                    </a:moveTo>
                    <a:lnTo>
                      <a:pt x="0" y="0"/>
                    </a:lnTo>
                    <a:lnTo>
                      <a:pt x="0" y="252596"/>
                    </a:lnTo>
                    <a:lnTo>
                      <a:pt x="82057" y="25259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56">
                <a:extLst>
                  <a:ext uri="{FF2B5EF4-FFF2-40B4-BE49-F238E27FC236}">
                    <a16:creationId xmlns:a16="http://schemas.microsoft.com/office/drawing/2014/main" id="{810FFE17-FCFB-58DD-4615-84BD5A03C03D}"/>
                  </a:ext>
                </a:extLst>
              </p:cNvPr>
              <p:cNvSpPr/>
              <p:nvPr/>
            </p:nvSpPr>
            <p:spPr>
              <a:xfrm>
                <a:off x="5275050" y="5798675"/>
                <a:ext cx="8255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252729">
                    <a:moveTo>
                      <a:pt x="0" y="0"/>
                    </a:moveTo>
                    <a:lnTo>
                      <a:pt x="82058" y="0"/>
                    </a:lnTo>
                    <a:lnTo>
                      <a:pt x="82058" y="252595"/>
                    </a:lnTo>
                    <a:lnTo>
                      <a:pt x="0" y="252595"/>
                    </a:lnTo>
                    <a:lnTo>
                      <a:pt x="0" y="0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57">
                <a:extLst>
                  <a:ext uri="{FF2B5EF4-FFF2-40B4-BE49-F238E27FC236}">
                    <a16:creationId xmlns:a16="http://schemas.microsoft.com/office/drawing/2014/main" id="{1D01722C-C63C-D64F-5602-017A3047F13E}"/>
                  </a:ext>
                </a:extLst>
              </p:cNvPr>
              <p:cNvSpPr/>
              <p:nvPr/>
            </p:nvSpPr>
            <p:spPr>
              <a:xfrm>
                <a:off x="5275050" y="6156519"/>
                <a:ext cx="8255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252729">
                    <a:moveTo>
                      <a:pt x="82057" y="0"/>
                    </a:moveTo>
                    <a:lnTo>
                      <a:pt x="0" y="0"/>
                    </a:lnTo>
                    <a:lnTo>
                      <a:pt x="0" y="252596"/>
                    </a:lnTo>
                    <a:lnTo>
                      <a:pt x="82057" y="252596"/>
                    </a:lnTo>
                    <a:lnTo>
                      <a:pt x="82057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58">
                <a:extLst>
                  <a:ext uri="{FF2B5EF4-FFF2-40B4-BE49-F238E27FC236}">
                    <a16:creationId xmlns:a16="http://schemas.microsoft.com/office/drawing/2014/main" id="{3A608289-3D96-5DE2-2FCE-29F151308067}"/>
                  </a:ext>
                </a:extLst>
              </p:cNvPr>
              <p:cNvSpPr/>
              <p:nvPr/>
            </p:nvSpPr>
            <p:spPr>
              <a:xfrm>
                <a:off x="5275050" y="6156519"/>
                <a:ext cx="82550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252729">
                    <a:moveTo>
                      <a:pt x="0" y="0"/>
                    </a:moveTo>
                    <a:lnTo>
                      <a:pt x="82058" y="0"/>
                    </a:lnTo>
                    <a:lnTo>
                      <a:pt x="82058" y="252595"/>
                    </a:lnTo>
                    <a:lnTo>
                      <a:pt x="0" y="252595"/>
                    </a:lnTo>
                    <a:lnTo>
                      <a:pt x="0" y="0"/>
                    </a:lnTo>
                    <a:close/>
                  </a:path>
                </a:pathLst>
              </a:custGeom>
              <a:ln w="126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59">
                <a:extLst>
                  <a:ext uri="{FF2B5EF4-FFF2-40B4-BE49-F238E27FC236}">
                    <a16:creationId xmlns:a16="http://schemas.microsoft.com/office/drawing/2014/main" id="{E7A3A5DC-179E-C191-862F-32F505468697}"/>
                  </a:ext>
                </a:extLst>
              </p:cNvPr>
              <p:cNvSpPr/>
              <p:nvPr/>
            </p:nvSpPr>
            <p:spPr>
              <a:xfrm>
                <a:off x="852706" y="5911441"/>
                <a:ext cx="140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7795">
                    <a:moveTo>
                      <a:pt x="0" y="0"/>
                    </a:moveTo>
                    <a:lnTo>
                      <a:pt x="1407318" y="0"/>
                    </a:lnTo>
                  </a:path>
                </a:pathLst>
              </a:custGeom>
              <a:ln w="1904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0">
                <a:extLst>
                  <a:ext uri="{FF2B5EF4-FFF2-40B4-BE49-F238E27FC236}">
                    <a16:creationId xmlns:a16="http://schemas.microsoft.com/office/drawing/2014/main" id="{0BA1F5ED-9C22-DC5E-B530-7153FE8709E9}"/>
                  </a:ext>
                </a:extLst>
              </p:cNvPr>
              <p:cNvSpPr/>
              <p:nvPr/>
            </p:nvSpPr>
            <p:spPr>
              <a:xfrm>
                <a:off x="2209225" y="5873341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0" y="76200"/>
                    </a:lnTo>
                    <a:lnTo>
                      <a:pt x="762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7CAD05B-7C71-BB1E-E1D2-3B1E2700C973}"/>
                </a:ext>
              </a:extLst>
            </p:cNvPr>
            <p:cNvSpPr txBox="1"/>
            <p:nvPr/>
          </p:nvSpPr>
          <p:spPr>
            <a:xfrm>
              <a:off x="2322256" y="4258482"/>
              <a:ext cx="27738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Homogeneous calorimeters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7417A885-1590-0CB4-02A2-321B081E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166" y="1072073"/>
            <a:ext cx="4130502" cy="2262796"/>
          </a:xfrm>
          <a:prstGeom prst="rect">
            <a:avLst/>
          </a:prstGeom>
        </p:spPr>
      </p:pic>
      <p:pic>
        <p:nvPicPr>
          <p:cNvPr id="76" name="图片 3" descr="Block design">
            <a:extLst>
              <a:ext uri="{FF2B5EF4-FFF2-40B4-BE49-F238E27FC236}">
                <a16:creationId xmlns:a16="http://schemas.microsoft.com/office/drawing/2014/main" id="{589242D3-B78D-6B44-8A2D-648F7CA982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0199" y="3817638"/>
            <a:ext cx="2438691" cy="213608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B6B1C6-CF0E-DE2C-2832-5FD89942F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88" y="3293666"/>
            <a:ext cx="3618261" cy="272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itle 1">
            <a:extLst>
              <a:ext uri="{FF2B5EF4-FFF2-40B4-BE49-F238E27FC236}">
                <a16:creationId xmlns:a16="http://schemas.microsoft.com/office/drawing/2014/main" id="{540DC343-1112-D7B9-C7B4-A4718284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6"/>
            <a:ext cx="5659582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典型量能器材料与结构</a:t>
            </a:r>
          </a:p>
        </p:txBody>
      </p:sp>
      <p:sp>
        <p:nvSpPr>
          <p:cNvPr id="78" name="Slide Number Placeholder 2">
            <a:extLst>
              <a:ext uri="{FF2B5EF4-FFF2-40B4-BE49-F238E27FC236}">
                <a16:creationId xmlns:a16="http://schemas.microsoft.com/office/drawing/2014/main" id="{4C8C8405-0FDC-00D4-CB10-CDE2857F74AA}"/>
              </a:ext>
            </a:extLst>
          </p:cNvPr>
          <p:cNvSpPr txBox="1">
            <a:spLocks/>
          </p:cNvSpPr>
          <p:nvPr/>
        </p:nvSpPr>
        <p:spPr>
          <a:xfrm>
            <a:off x="8763000" y="6550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3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5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AAD9E-981F-4279-2E5C-8EC3C67F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74CAB-E4B5-D194-DB06-E78061B64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8126" y="-1578889"/>
            <a:ext cx="5421319" cy="9941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D006BF-65F5-1C0B-807D-426A6B0FCCB6}"/>
              </a:ext>
            </a:extLst>
          </p:cNvPr>
          <p:cNvSpPr txBox="1"/>
          <p:nvPr/>
        </p:nvSpPr>
        <p:spPr>
          <a:xfrm>
            <a:off x="838200" y="6102356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Annu. Rev. </a:t>
            </a:r>
            <a:r>
              <a:rPr lang="en-US" i="1" dirty="0" err="1">
                <a:effectLst/>
                <a:latin typeface="Helvetica" pitchFamily="2" charset="0"/>
              </a:rPr>
              <a:t>Nucl</a:t>
            </a:r>
            <a:r>
              <a:rPr lang="en-US" i="1" dirty="0">
                <a:effectLst/>
                <a:latin typeface="Helvetica" pitchFamily="2" charset="0"/>
              </a:rPr>
              <a:t>. Part. Sci. 2010. 60:615–44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EA8DA-D674-F13B-C3A7-B4426032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6"/>
            <a:ext cx="4504362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典型量能器参数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3F202BC-9622-F308-18D1-1178222408A5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4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6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EF09-DBF0-62FB-8267-1BFE770D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56" y="547551"/>
            <a:ext cx="5797060" cy="535840"/>
          </a:xfrm>
        </p:spPr>
        <p:txBody>
          <a:bodyPr>
            <a:noAutofit/>
          </a:bodyPr>
          <a:lstStyle/>
          <a:p>
            <a:r>
              <a:rPr lang="en-CN" sz="4000" dirty="0"/>
              <a:t>电磁簇射与强子簇射特征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20E62D-5F40-7C54-C3C3-FDC9185D6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1867"/>
          <a:stretch/>
        </p:blipFill>
        <p:spPr>
          <a:xfrm>
            <a:off x="895825" y="4031363"/>
            <a:ext cx="5475669" cy="1959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D1973-1A02-7B99-FB24-216ECDB90E25}"/>
                  </a:ext>
                </a:extLst>
              </p:cNvPr>
              <p:cNvSpPr txBox="1"/>
              <p:nvPr/>
            </p:nvSpPr>
            <p:spPr>
              <a:xfrm>
                <a:off x="6394940" y="4903043"/>
                <a:ext cx="5797060" cy="933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</a:rPr>
                  <a:t>1.</a:t>
                </a:r>
                <a:r>
                  <a:rPr lang="en-US" dirty="0">
                    <a:latin typeface="Arial" panose="020B0604020202020204" pitchFamily="34" charset="0"/>
                  </a:rPr>
                  <a:t>相互作用长度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</a:rPr>
                  <a:t>，</a:t>
                </a:r>
                <a:r>
                  <a:rPr lang="zh-CN" altLang="en-CN" dirty="0">
                    <a:latin typeface="Arial" panose="020B0604020202020204" pitchFamily="34" charset="0"/>
                  </a:rPr>
                  <a:t>数倍于</a:t>
                </a:r>
                <a:r>
                  <a:rPr lang="zh-CN" altLang="en-US" dirty="0">
                    <a:latin typeface="Arial" panose="020B0604020202020204" pitchFamily="34" charset="0"/>
                  </a:rPr>
                  <a:t>辐射长度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Z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</a:rPr>
                  <a:t>2.</a:t>
                </a:r>
                <a:r>
                  <a:rPr lang="zh-CN" altLang="en-US" dirty="0">
                    <a:latin typeface="Arial" panose="020B0604020202020204" pitchFamily="34" charset="0"/>
                  </a:rPr>
                  <a:t>簇射顶点位置不确定度较大</a:t>
                </a:r>
                <a:endParaRPr lang="en-US" altLang="zh-CN" dirty="0"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</a:rPr>
                  <a:t>3.</a:t>
                </a:r>
                <a:r>
                  <a:rPr lang="zh-CN" altLang="en-US" dirty="0">
                    <a:latin typeface="Arial" panose="020B0604020202020204" pitchFamily="34" charset="0"/>
                  </a:rPr>
                  <a:t>电磁组分和强子组分涨落较大</a:t>
                </a:r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D1973-1A02-7B99-FB24-216ECDB90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40" y="4903043"/>
                <a:ext cx="5797060" cy="933654"/>
              </a:xfrm>
              <a:prstGeom prst="rect">
                <a:avLst/>
              </a:prstGeom>
              <a:blipFill>
                <a:blip r:embed="rId3"/>
                <a:stretch>
                  <a:fillRect l="-873" t="-1333" b="-10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E1E57-1459-01A2-2B83-E0AA7B88C6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5</a:t>
            </a:fld>
            <a:endParaRPr lang="en-CN" sz="2000">
              <a:solidFill>
                <a:schemeClr val="tx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292D933-7775-8C2F-4904-C6406CAF7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6434" r="16183"/>
          <a:stretch/>
        </p:blipFill>
        <p:spPr bwMode="auto">
          <a:xfrm>
            <a:off x="152400" y="1759943"/>
            <a:ext cx="4958862" cy="21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2C5DF-A6BB-4E57-4BC9-0EB105E6A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538" y="699086"/>
            <a:ext cx="4958862" cy="39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D91BC-C7DA-BFFF-DCED-16F33624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ge5image1180030000">
            <a:extLst>
              <a:ext uri="{FF2B5EF4-FFF2-40B4-BE49-F238E27FC236}">
                <a16:creationId xmlns:a16="http://schemas.microsoft.com/office/drawing/2014/main" id="{22F4C573-9374-DE9D-C3E2-C1159C1A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0" y="1335751"/>
            <a:ext cx="518922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F501CA-1422-2225-C1D3-88F881C3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5"/>
            <a:ext cx="10515600" cy="893659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探测器对簇射的响应：</a:t>
            </a:r>
            <a:r>
              <a:rPr lang="en-CN" dirty="0"/>
              <a:t>电磁组分VS强子组分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2E5AC-935B-BEB3-CC69-99D4F046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04308"/>
            <a:ext cx="3746665" cy="9023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D7EF6-ABB0-2569-F93D-5EF50830A8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6</a:t>
            </a:fld>
            <a:endParaRPr lang="en-CN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96789-3646-6991-F090-B3BE912C3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17" y="1102493"/>
            <a:ext cx="4916965" cy="39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0BF6D-17C7-03FE-B491-D8A96AAC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2" y="1100467"/>
            <a:ext cx="5991465" cy="5412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4DF7C-4474-4709-ED8B-1A373B2A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62" y="459089"/>
            <a:ext cx="3746665" cy="902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52F0D-F27A-C5CD-611D-44910BD4E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327" y="1392522"/>
            <a:ext cx="37846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1761B-855E-5F7F-6B36-27C42D7E3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262" y="5522611"/>
            <a:ext cx="21082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8CEDF9-8B59-D47D-301A-4B29ACBBE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427" y="3152507"/>
            <a:ext cx="3873500" cy="130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D64480-0E4C-C9A5-D9B6-E91DFCB2DA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327" y="4502417"/>
            <a:ext cx="27559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23493A-9FB3-05E1-7C65-321D6F2F1A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7</a:t>
            </a:fld>
            <a:endParaRPr lang="en-CN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0A470-2073-9A9F-78D5-52032ACC0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246"/>
            <a:ext cx="6172200" cy="535840"/>
          </a:xfrm>
        </p:spPr>
        <p:txBody>
          <a:bodyPr>
            <a:normAutofit fontScale="90000"/>
          </a:bodyPr>
          <a:lstStyle/>
          <a:p>
            <a:r>
              <a:rPr lang="en-CN" dirty="0"/>
              <a:t>利用双信号做能量修正</a:t>
            </a:r>
          </a:p>
        </p:txBody>
      </p:sp>
    </p:spTree>
    <p:extLst>
      <p:ext uri="{BB962C8B-B14F-4D97-AF65-F5344CB8AC3E}">
        <p14:creationId xmlns:p14="http://schemas.microsoft.com/office/powerpoint/2010/main" val="188396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478442-1EFF-55F4-8843-36C0E412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90" y="1022541"/>
            <a:ext cx="10568049" cy="2699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E5894-409E-56D5-64BD-9D811293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CN" dirty="0"/>
              <a:t>PbWO</a:t>
            </a:r>
            <a:r>
              <a:rPr lang="en-US" altLang="zh-CN" baseline="-25000" dirty="0"/>
              <a:t>4</a:t>
            </a:r>
            <a:endParaRPr lang="en-CN" baseline="-25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DEF30-F9C6-1FCA-E0D1-51B3D11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7" name="图片 100">
            <a:extLst>
              <a:ext uri="{FF2B5EF4-FFF2-40B4-BE49-F238E27FC236}">
                <a16:creationId xmlns:a16="http://schemas.microsoft.com/office/drawing/2014/main" id="{30EB3166-7B2E-7009-600E-42EEF2F28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60" y="3867673"/>
            <a:ext cx="4237763" cy="2114845"/>
          </a:xfrm>
          <a:prstGeom prst="rect">
            <a:avLst/>
          </a:prstGeom>
        </p:spPr>
      </p:pic>
      <p:pic>
        <p:nvPicPr>
          <p:cNvPr id="8" name="图片 101">
            <a:extLst>
              <a:ext uri="{FF2B5EF4-FFF2-40B4-BE49-F238E27FC236}">
                <a16:creationId xmlns:a16="http://schemas.microsoft.com/office/drawing/2014/main" id="{7E2156E6-16C0-E313-F21D-04E0C7D91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168" y="3909218"/>
            <a:ext cx="4468367" cy="2214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72807C-C0AC-D794-CD62-42A4039FB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397" y="4982161"/>
            <a:ext cx="2696440" cy="10648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3F5C62-DBCF-865B-E0C5-7A7FF40BB6C4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C294CD-F3DA-BB4B-A2A8-9AE0F1C9B065}" type="slidenum">
              <a:rPr lang="en-CN" sz="2000" smtClean="0">
                <a:solidFill>
                  <a:schemeClr val="tx1"/>
                </a:solidFill>
              </a:rPr>
              <a:pPr/>
              <a:t>8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2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E212-F812-3A7F-AF50-588DF3A55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C1C277D-25CC-C8F0-1F8A-A6C45A5FF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88" y="3736803"/>
            <a:ext cx="3824801" cy="27484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F532AA0-D51A-CAF0-9F51-7AF152B83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89" y="3736802"/>
            <a:ext cx="3824801" cy="27484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F95012-449C-3594-5DAB-D9579ECA2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" y="3736803"/>
            <a:ext cx="3824801" cy="2748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E34166-84DB-64FC-C1A2-57B115087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689" y="644834"/>
            <a:ext cx="3657339" cy="26281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5BD5F4D-C94D-57FA-DCBD-D62FAF5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89" y="644834"/>
            <a:ext cx="3657339" cy="26281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F9DA297-0938-BCC7-0A81-74CB43EE7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7" y="584665"/>
            <a:ext cx="3824802" cy="274847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84A119E-D3BE-9F85-17E7-959FA7A006B4}"/>
              </a:ext>
            </a:extLst>
          </p:cNvPr>
          <p:cNvSpPr txBox="1"/>
          <p:nvPr/>
        </p:nvSpPr>
        <p:spPr>
          <a:xfrm>
            <a:off x="1672225" y="4601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4GeV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C9070EC-A02B-857D-55BE-8F2B6CA879D0}"/>
              </a:ext>
            </a:extLst>
          </p:cNvPr>
          <p:cNvSpPr txBox="1"/>
          <p:nvPr/>
        </p:nvSpPr>
        <p:spPr>
          <a:xfrm>
            <a:off x="5583103" y="48496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6GeV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740F32D-0318-8FFA-C0BC-16C5DBA58BDD}"/>
              </a:ext>
            </a:extLst>
          </p:cNvPr>
          <p:cNvSpPr txBox="1"/>
          <p:nvPr/>
        </p:nvSpPr>
        <p:spPr>
          <a:xfrm>
            <a:off x="9291522" y="4601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8GeV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E29E1E-2B4F-F836-4249-3E9FD4140EB5}"/>
              </a:ext>
            </a:extLst>
          </p:cNvPr>
          <p:cNvSpPr txBox="1"/>
          <p:nvPr/>
        </p:nvSpPr>
        <p:spPr>
          <a:xfrm>
            <a:off x="1672225" y="355213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10GeV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51A0B68-3DE0-69BB-86C4-2481C054CD6D}"/>
              </a:ext>
            </a:extLst>
          </p:cNvPr>
          <p:cNvSpPr txBox="1"/>
          <p:nvPr/>
        </p:nvSpPr>
        <p:spPr>
          <a:xfrm>
            <a:off x="5583103" y="355213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15GeV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07E6CDE-0DDC-853C-AA99-B390586365CF}"/>
              </a:ext>
            </a:extLst>
          </p:cNvPr>
          <p:cNvSpPr txBox="1"/>
          <p:nvPr/>
        </p:nvSpPr>
        <p:spPr>
          <a:xfrm>
            <a:off x="9291522" y="355213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20GeV</a:t>
            </a:r>
            <a:endParaRPr lang="zh-CN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07F82-0667-6F35-BEE1-0FF7240EF3A4}"/>
              </a:ext>
            </a:extLst>
          </p:cNvPr>
          <p:cNvSpPr txBox="1"/>
          <p:nvPr/>
        </p:nvSpPr>
        <p:spPr>
          <a:xfrm>
            <a:off x="572426" y="984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PbWO</a:t>
            </a:r>
            <a:r>
              <a:rPr lang="en-US" altLang="zh-CN" baseline="-25000" dirty="0"/>
              <a:t>4</a:t>
            </a:r>
            <a:r>
              <a:rPr lang="zh-CN" altLang="en-US" dirty="0"/>
              <a:t>晶体双通道信号（</a:t>
            </a:r>
            <a:r>
              <a:rPr lang="en-US" altLang="zh-CN" dirty="0"/>
              <a:t>Proton</a:t>
            </a:r>
            <a:r>
              <a:rPr lang="zh-CN" altLang="en-US" dirty="0"/>
              <a:t>）</a:t>
            </a:r>
            <a:endParaRPr lang="en-CN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C8C6927-F3E6-6D9B-7ECB-2CADB63A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59C294CD-F3DA-BB4B-A2A8-9AE0F1C9B065}" type="slidenum">
              <a:rPr lang="en-CN" sz="2000">
                <a:solidFill>
                  <a:schemeClr val="tx1"/>
                </a:solidFill>
              </a:rPr>
              <a:pPr/>
              <a:t>9</a:t>
            </a:fld>
            <a:endParaRPr lang="en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5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945</Words>
  <Application>Microsoft Macintosh PowerPoint</Application>
  <PresentationFormat>Widescreen</PresentationFormat>
  <Paragraphs>311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Calibri Light</vt:lpstr>
      <vt:lpstr>Cambria Math</vt:lpstr>
      <vt:lpstr>Courier New</vt:lpstr>
      <vt:lpstr>Helvetica</vt:lpstr>
      <vt:lpstr>Roboto</vt:lpstr>
      <vt:lpstr>Times New Roman</vt:lpstr>
      <vt:lpstr>Wingdings</vt:lpstr>
      <vt:lpstr>Office Theme</vt:lpstr>
      <vt:lpstr>双读出量能器研究</vt:lpstr>
      <vt:lpstr>量能器的测量任务</vt:lpstr>
      <vt:lpstr>典型量能器材料与结构</vt:lpstr>
      <vt:lpstr>典型量能器参数</vt:lpstr>
      <vt:lpstr>电磁簇射与强子簇射特征</vt:lpstr>
      <vt:lpstr>探测器对簇射的响应：电磁组分VS强子组分</vt:lpstr>
      <vt:lpstr>利用双信号做能量修正</vt:lpstr>
      <vt:lpstr>PbWO4</vt:lpstr>
      <vt:lpstr>PowerPoint Presentation</vt:lpstr>
      <vt:lpstr>PowerPoint Presentation</vt:lpstr>
      <vt:lpstr>多读出+高粒度+机器学习</vt:lpstr>
      <vt:lpstr>超核谱仪电磁量能器选型的考虑</vt:lpstr>
      <vt:lpstr>双读出方案的造价估计</vt:lpstr>
      <vt:lpstr>双读出对电磁量能器的作用 ADRIANO量能器</vt:lpstr>
      <vt:lpstr>PowerPoint Presentation</vt:lpstr>
      <vt:lpstr>SPACAL (SPAghetti CALorimeter)</vt:lpstr>
      <vt:lpstr>PowerPoint Presentation</vt:lpstr>
      <vt:lpstr>EMC结构</vt:lpstr>
      <vt:lpstr>能量分辨率</vt:lpstr>
      <vt:lpstr>能量分辨率</vt:lpstr>
      <vt:lpstr>PowerPoint Presentation</vt:lpstr>
      <vt:lpstr>PowerPoint Presentation</vt:lpstr>
      <vt:lpstr>总结：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强子量能器</dc:title>
  <dc:creator>wanbing he</dc:creator>
  <cp:lastModifiedBy>wanbing he</cp:lastModifiedBy>
  <cp:revision>33</cp:revision>
  <dcterms:created xsi:type="dcterms:W3CDTF">2023-09-14T07:04:42Z</dcterms:created>
  <dcterms:modified xsi:type="dcterms:W3CDTF">2025-03-23T02:28:00Z</dcterms:modified>
</cp:coreProperties>
</file>