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258" r:id="rId2"/>
    <p:sldId id="1238" r:id="rId3"/>
    <p:sldId id="1218" r:id="rId4"/>
    <p:sldId id="1225" r:id="rId5"/>
    <p:sldId id="1239" r:id="rId6"/>
    <p:sldId id="1240" r:id="rId7"/>
    <p:sldId id="1241" r:id="rId8"/>
    <p:sldId id="1242" r:id="rId9"/>
    <p:sldId id="1243" r:id="rId10"/>
    <p:sldId id="1244" r:id="rId11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0844" autoAdjust="0"/>
  </p:normalViewPr>
  <p:slideViewPr>
    <p:cSldViewPr>
      <p:cViewPr>
        <p:scale>
          <a:sx n="100" d="100"/>
          <a:sy n="100" d="100"/>
        </p:scale>
        <p:origin x="138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2024/11/4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0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490553-6934-4F86-A5FE-01F619D3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7BD77F-D0C3-406F-A675-532C569B1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一些结果记录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C8364FE-9ED1-4A16-B92C-84FF86F89778}"/>
              </a:ext>
            </a:extLst>
          </p:cNvPr>
          <p:cNvSpPr txBox="1"/>
          <p:nvPr/>
        </p:nvSpPr>
        <p:spPr>
          <a:xfrm>
            <a:off x="4657725" y="2590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0-0</a:t>
            </a:r>
            <a:r>
              <a:rPr lang="zh-CN" altLang="en-US" dirty="0"/>
              <a:t>的时候，能谱分辨率恢复之前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F379C3-9199-4FB3-A421-B6CD61242798}"/>
              </a:ext>
            </a:extLst>
          </p:cNvPr>
          <p:cNvSpPr txBox="1"/>
          <p:nvPr/>
        </p:nvSpPr>
        <p:spPr>
          <a:xfrm>
            <a:off x="4571999" y="5276809"/>
            <a:ext cx="423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0-1</a:t>
            </a:r>
            <a:r>
              <a:rPr lang="zh-CN" altLang="en-US" dirty="0"/>
              <a:t>的时候，能谱分辨优于</a:t>
            </a:r>
            <a:r>
              <a:rPr lang="en-US" altLang="zh-CN" dirty="0"/>
              <a:t>Fast output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6E55A0E-4C56-48C0-A829-1FB54715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1515466"/>
            <a:ext cx="3360000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255219-05C1-407B-9450-821C195FB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4082534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0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C097E2-D53A-4D4B-8D01-D26D8A5B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F0F8FA-AF6F-4293-8FA5-81C34A66F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磁芯切割结果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084161-E14A-464A-8F3A-C5FD12722B98}"/>
              </a:ext>
            </a:extLst>
          </p:cNvPr>
          <p:cNvSpPr txBox="1"/>
          <p:nvPr/>
        </p:nvSpPr>
        <p:spPr>
          <a:xfrm>
            <a:off x="208961" y="1190668"/>
            <a:ext cx="8663400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实验设置：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80mm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120mm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160mm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Coil3</a:t>
            </a:r>
            <a:r>
              <a:rPr lang="zh-CN" altLang="en-US" dirty="0"/>
              <a:t>：</a:t>
            </a:r>
            <a:r>
              <a:rPr lang="en-US" altLang="zh-CN" dirty="0"/>
              <a:t>40//57//60</a:t>
            </a:r>
            <a:r>
              <a:rPr lang="zh-CN" altLang="en-US" dirty="0"/>
              <a:t>（内径，外径，高度）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BF50EB4-CC62-4261-8D8C-16F09F78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911643"/>
            <a:ext cx="3935716" cy="286064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4B5CB28-1DF4-459F-BD05-771E13D7D67B}"/>
              </a:ext>
            </a:extLst>
          </p:cNvPr>
          <p:cNvSpPr txBox="1"/>
          <p:nvPr/>
        </p:nvSpPr>
        <p:spPr>
          <a:xfrm>
            <a:off x="4540661" y="1676400"/>
            <a:ext cx="422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电感几乎不发生变化和先前的结论一致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17773BC-31E1-41B9-A86E-990E8AED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30" y="3586164"/>
            <a:ext cx="3936999" cy="29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2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测试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674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9184AA-EE6F-4EAD-8804-82C3638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EED2A-CF9A-4683-8C64-8BE01D471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实验设备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2AD76A-E30F-4894-B935-E0CE8C324D0E}"/>
              </a:ext>
            </a:extLst>
          </p:cNvPr>
          <p:cNvSpPr txBox="1"/>
          <p:nvPr/>
        </p:nvSpPr>
        <p:spPr>
          <a:xfrm>
            <a:off x="440347" y="1371600"/>
            <a:ext cx="8263306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载板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支持</a:t>
            </a:r>
            <a:r>
              <a:rPr lang="en-US" altLang="zh-CN" dirty="0"/>
              <a:t>Standard output </a:t>
            </a:r>
            <a:r>
              <a:rPr lang="zh-CN" altLang="en-US" dirty="0"/>
              <a:t>和 </a:t>
            </a:r>
            <a:r>
              <a:rPr lang="en-US" altLang="zh-CN" dirty="0">
                <a:solidFill>
                  <a:srgbClr val="FF0000"/>
                </a:solidFill>
              </a:rPr>
              <a:t>Fast output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放大板：放大</a:t>
            </a:r>
            <a:r>
              <a:rPr lang="en-US" altLang="zh-CN" dirty="0" err="1"/>
              <a:t>SiPM</a:t>
            </a:r>
            <a:r>
              <a:rPr lang="zh-CN" altLang="en-US" dirty="0"/>
              <a:t>输出的信号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将输入的电压信号放大</a:t>
            </a:r>
            <a:r>
              <a:rPr lang="en-US" altLang="zh-CN" dirty="0"/>
              <a:t>105.6</a:t>
            </a:r>
            <a:r>
              <a:rPr lang="zh-CN" altLang="en-US" dirty="0"/>
              <a:t>倍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无成形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电源：用以为</a:t>
            </a:r>
            <a:r>
              <a:rPr lang="en-US" altLang="zh-CN" dirty="0" err="1"/>
              <a:t>SiPM</a:t>
            </a:r>
            <a:r>
              <a:rPr lang="zh-CN" altLang="en-US" dirty="0"/>
              <a:t>提供偏压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提供更加稳定以及噪声更小的电源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示波器：</a:t>
            </a:r>
            <a:r>
              <a:rPr lang="en-US" altLang="zh-CN" dirty="0"/>
              <a:t>20GS/s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保证对</a:t>
            </a:r>
            <a:r>
              <a:rPr lang="en-US" altLang="zh-CN" dirty="0"/>
              <a:t>ns</a:t>
            </a:r>
            <a:r>
              <a:rPr lang="zh-CN" altLang="en-US" dirty="0"/>
              <a:t>级别的信号做精准采样</a:t>
            </a:r>
            <a:endParaRPr lang="en-US" altLang="zh-CN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367C0EA-C74E-4916-984B-C19260876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t="-1" r="32215" b="42663"/>
          <a:stretch/>
        </p:blipFill>
        <p:spPr>
          <a:xfrm rot="16200000">
            <a:off x="6418936" y="2516082"/>
            <a:ext cx="1416010" cy="221428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F84EBAA-7161-4868-997C-DF7626726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20000" r="41809" b="12223"/>
          <a:stretch/>
        </p:blipFill>
        <p:spPr>
          <a:xfrm>
            <a:off x="6864013" y="4639082"/>
            <a:ext cx="871290" cy="18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DA00B9-9ED4-453A-A243-20559EC29E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7" t="50643" r="50000" b="30463"/>
          <a:stretch/>
        </p:blipFill>
        <p:spPr>
          <a:xfrm>
            <a:off x="5819464" y="1311665"/>
            <a:ext cx="1219200" cy="12956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455866-B571-4A2D-A3B6-CE4B660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5" t="48889" r="45554" b="32218"/>
          <a:stretch/>
        </p:blipFill>
        <p:spPr>
          <a:xfrm>
            <a:off x="7299658" y="1311665"/>
            <a:ext cx="1143001" cy="12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C87722-5795-4D03-8123-750B819A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3EA16F-FEDB-4F7B-AB9A-47AA21ED2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线性度测试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70E92F-04B6-4A14-BC47-24BD9EFA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47800"/>
            <a:ext cx="5800725" cy="30194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9FDB4B-4D2C-43B5-96FC-3D37BD4E85E5}"/>
              </a:ext>
            </a:extLst>
          </p:cNvPr>
          <p:cNvSpPr txBox="1"/>
          <p:nvPr/>
        </p:nvSpPr>
        <p:spPr>
          <a:xfrm>
            <a:off x="228600" y="4555093"/>
            <a:ext cx="86106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实验设置：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LED1</a:t>
            </a:r>
            <a:r>
              <a:rPr lang="zh-CN" altLang="en-US" dirty="0"/>
              <a:t>设置：</a:t>
            </a:r>
            <a:r>
              <a:rPr lang="en-US" altLang="zh-CN" dirty="0"/>
              <a:t>0V</a:t>
            </a:r>
            <a:r>
              <a:rPr lang="zh-CN" altLang="en-US" dirty="0"/>
              <a:t>；</a:t>
            </a:r>
            <a:r>
              <a:rPr lang="en-US" altLang="zh-CN" dirty="0"/>
              <a:t>1.26V</a:t>
            </a:r>
            <a:r>
              <a:rPr lang="zh-CN" altLang="en-US" dirty="0"/>
              <a:t>；</a:t>
            </a:r>
            <a:r>
              <a:rPr lang="en-US" altLang="zh-CN" dirty="0"/>
              <a:t>1.28V</a:t>
            </a:r>
            <a:r>
              <a:rPr lang="zh-CN" altLang="en-US" dirty="0"/>
              <a:t>；</a:t>
            </a:r>
            <a:r>
              <a:rPr lang="en-US" altLang="zh-CN" dirty="0"/>
              <a:t>1.30V</a:t>
            </a:r>
            <a:r>
              <a:rPr lang="zh-CN" altLang="en-US" dirty="0"/>
              <a:t>；</a:t>
            </a:r>
            <a:r>
              <a:rPr lang="en-US" altLang="zh-CN" dirty="0"/>
              <a:t>1.32V</a:t>
            </a:r>
            <a:r>
              <a:rPr lang="zh-CN" altLang="en-US" dirty="0"/>
              <a:t>；</a:t>
            </a:r>
            <a:r>
              <a:rPr lang="en-US" altLang="zh-CN" dirty="0"/>
              <a:t>1.34V </a:t>
            </a:r>
            <a:r>
              <a:rPr lang="zh-CN" altLang="en-US" dirty="0"/>
              <a:t>的脉宽为</a:t>
            </a:r>
            <a:r>
              <a:rPr lang="en-US" altLang="zh-CN" dirty="0"/>
              <a:t>20ns</a:t>
            </a:r>
            <a:r>
              <a:rPr lang="zh-CN" altLang="en-US" dirty="0"/>
              <a:t>的脉冲信号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LED2</a:t>
            </a:r>
            <a:r>
              <a:rPr lang="zh-CN" altLang="en-US" dirty="0"/>
              <a:t>电压设置：</a:t>
            </a:r>
            <a:r>
              <a:rPr lang="en-US" altLang="zh-CN" dirty="0"/>
              <a:t>1.39V</a:t>
            </a:r>
            <a:r>
              <a:rPr lang="zh-CN" altLang="en-US" dirty="0"/>
              <a:t>的脉宽为</a:t>
            </a:r>
            <a:r>
              <a:rPr lang="en-US" altLang="zh-CN" dirty="0"/>
              <a:t>20ns</a:t>
            </a:r>
            <a:r>
              <a:rPr lang="zh-CN" altLang="en-US" dirty="0"/>
              <a:t>的脉冲信号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SiPM</a:t>
            </a:r>
            <a:r>
              <a:rPr lang="zh-CN" altLang="en-US" dirty="0"/>
              <a:t>采用</a:t>
            </a:r>
            <a:r>
              <a:rPr lang="en-US" altLang="zh-CN" dirty="0">
                <a:solidFill>
                  <a:srgbClr val="FF0000"/>
                </a:solidFill>
              </a:rPr>
              <a:t>Fast output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调整</a:t>
            </a:r>
            <a:r>
              <a:rPr lang="en-US" altLang="zh-CN" dirty="0"/>
              <a:t>LED1</a:t>
            </a:r>
            <a:r>
              <a:rPr lang="zh-CN" altLang="en-US" dirty="0"/>
              <a:t>电压，以及</a:t>
            </a:r>
            <a:r>
              <a:rPr lang="en-US" altLang="zh-CN" dirty="0"/>
              <a:t>LED2</a:t>
            </a:r>
            <a:r>
              <a:rPr lang="zh-CN" altLang="en-US" dirty="0"/>
              <a:t>开关得到</a:t>
            </a:r>
            <a:r>
              <a:rPr lang="en-US" altLang="zh-CN" dirty="0"/>
              <a:t>200ns</a:t>
            </a:r>
            <a:r>
              <a:rPr lang="zh-CN" altLang="en-US" dirty="0"/>
              <a:t>时间窗口内波形的最大值，做统计分布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1318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96A00C-B33E-40A9-BA9A-E0A9556D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7E2B20-258F-4E1B-BACD-33F8A6702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43E2D09-B175-4579-9382-E01616611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45369"/>
              </p:ext>
            </p:extLst>
          </p:nvPr>
        </p:nvGraphicFramePr>
        <p:xfrm>
          <a:off x="133350" y="1285160"/>
          <a:ext cx="6172200" cy="18659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71525">
                  <a:extLst>
                    <a:ext uri="{9D8B030D-6E8A-4147-A177-3AD203B41FA5}">
                      <a16:colId xmlns:a16="http://schemas.microsoft.com/office/drawing/2014/main" val="4010162644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98949670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41141716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73017482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144433433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01222048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74444533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130498295"/>
                    </a:ext>
                  </a:extLst>
                </a:gridCol>
              </a:tblGrid>
              <a:tr h="26656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9861467"/>
                  </a:ext>
                </a:extLst>
              </a:tr>
              <a:tr h="266564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2.9156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289610"/>
                  </a:ext>
                </a:extLst>
              </a:tr>
              <a:tr h="2665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2.9198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0683070"/>
                  </a:ext>
                </a:extLst>
              </a:tr>
              <a:tr h="266564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2.9412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2020764"/>
                  </a:ext>
                </a:extLst>
              </a:tr>
              <a:tr h="2665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2.9447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5693718"/>
                  </a:ext>
                </a:extLst>
              </a:tr>
              <a:tr h="266564"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mu_diff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7130667"/>
                  </a:ext>
                </a:extLst>
              </a:tr>
              <a:tr h="266564"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average_diff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435178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0E7E790A-B84D-4347-9B08-DDC5988E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1143000"/>
            <a:ext cx="2867025" cy="21502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7650B8E-70D3-4541-BC70-89AD2366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3216000"/>
            <a:ext cx="3840000" cy="2880000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A320141A-94A2-48D0-A3A8-8C969C21333A}"/>
              </a:ext>
            </a:extLst>
          </p:cNvPr>
          <p:cNvSpPr/>
          <p:nvPr/>
        </p:nvSpPr>
        <p:spPr>
          <a:xfrm>
            <a:off x="3713217" y="4564611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7009ACE-6247-4B61-95D1-45C86F55D694}"/>
              </a:ext>
            </a:extLst>
          </p:cNvPr>
          <p:cNvSpPr txBox="1"/>
          <p:nvPr/>
        </p:nvSpPr>
        <p:spPr>
          <a:xfrm>
            <a:off x="3875034" y="371658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去除</a:t>
            </a:r>
            <a:r>
              <a:rPr lang="en-US" altLang="zh-CN" dirty="0"/>
              <a:t>LED1 0V</a:t>
            </a:r>
            <a:r>
              <a:rPr lang="zh-CN" altLang="en-US" dirty="0"/>
              <a:t>位置点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6182B4C-0E75-4A5F-8B49-54FD14889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000" y="3216000"/>
            <a:ext cx="3840000" cy="288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69AFA28-362F-4A5D-AE89-CFA11A703496}"/>
              </a:ext>
            </a:extLst>
          </p:cNvPr>
          <p:cNvSpPr txBox="1"/>
          <p:nvPr/>
        </p:nvSpPr>
        <p:spPr>
          <a:xfrm>
            <a:off x="228600" y="6300272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测试到</a:t>
            </a:r>
            <a:r>
              <a:rPr lang="en-US" altLang="zh-CN" dirty="0">
                <a:solidFill>
                  <a:srgbClr val="FF0000"/>
                </a:solidFill>
              </a:rPr>
              <a:t>170</a:t>
            </a:r>
            <a:r>
              <a:rPr lang="zh-CN" altLang="en-US" dirty="0">
                <a:solidFill>
                  <a:srgbClr val="FF0000"/>
                </a:solidFill>
              </a:rPr>
              <a:t>个光子左右时，整个系统仍保持较好的线性</a:t>
            </a:r>
          </a:p>
        </p:txBody>
      </p:sp>
    </p:spTree>
    <p:extLst>
      <p:ext uri="{BB962C8B-B14F-4D97-AF65-F5344CB8AC3E}">
        <p14:creationId xmlns:p14="http://schemas.microsoft.com/office/powerpoint/2010/main" val="246563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490553-6934-4F86-A5FE-01F619D3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7BD77F-D0C3-406F-A675-532C569B1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一些结果记录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C8364FE-9ED1-4A16-B92C-84FF86F89778}"/>
              </a:ext>
            </a:extLst>
          </p:cNvPr>
          <p:cNvSpPr txBox="1"/>
          <p:nvPr/>
        </p:nvSpPr>
        <p:spPr>
          <a:xfrm>
            <a:off x="4657725" y="2590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0-0</a:t>
            </a:r>
            <a:r>
              <a:rPr lang="zh-CN" altLang="en-US" dirty="0"/>
              <a:t>的时候，能谱分辨率不如之前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04EF07-327C-4C82-9993-4301F943D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4201475"/>
            <a:ext cx="3360000" cy="252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0F379C3-9199-4FB3-A421-B6CD61242798}"/>
              </a:ext>
            </a:extLst>
          </p:cNvPr>
          <p:cNvSpPr txBox="1"/>
          <p:nvPr/>
        </p:nvSpPr>
        <p:spPr>
          <a:xfrm>
            <a:off x="4572000" y="527680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0-1</a:t>
            </a:r>
            <a:r>
              <a:rPr lang="zh-CN" altLang="en-US" dirty="0"/>
              <a:t>的时候，不能观察到能谱劈裂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FC4C89-4F9B-4CF3-9144-42B54EB30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151546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3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C87722-5795-4D03-8123-750B819A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3EA16F-FEDB-4F7B-AB9A-47AA21ED2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线性度测试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70E92F-04B6-4A14-BC47-24BD9EFA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47800"/>
            <a:ext cx="5800725" cy="30194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9FDB4B-4D2C-43B5-96FC-3D37BD4E85E5}"/>
              </a:ext>
            </a:extLst>
          </p:cNvPr>
          <p:cNvSpPr txBox="1"/>
          <p:nvPr/>
        </p:nvSpPr>
        <p:spPr>
          <a:xfrm>
            <a:off x="228600" y="4555093"/>
            <a:ext cx="86106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实验设置：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LED1</a:t>
            </a:r>
            <a:r>
              <a:rPr lang="zh-CN" altLang="en-US" dirty="0"/>
              <a:t>设置：</a:t>
            </a:r>
            <a:r>
              <a:rPr lang="en-US" altLang="zh-CN" dirty="0"/>
              <a:t>0V</a:t>
            </a:r>
            <a:r>
              <a:rPr lang="zh-CN" altLang="en-US" dirty="0"/>
              <a:t>；</a:t>
            </a:r>
            <a:r>
              <a:rPr lang="en-US" altLang="zh-CN" dirty="0"/>
              <a:t>1.26V</a:t>
            </a:r>
            <a:r>
              <a:rPr lang="zh-CN" altLang="en-US" dirty="0"/>
              <a:t>；</a:t>
            </a:r>
            <a:r>
              <a:rPr lang="en-US" altLang="zh-CN" dirty="0"/>
              <a:t>1.28V</a:t>
            </a:r>
            <a:r>
              <a:rPr lang="zh-CN" altLang="en-US" dirty="0"/>
              <a:t>；</a:t>
            </a:r>
            <a:r>
              <a:rPr lang="en-US" altLang="zh-CN" dirty="0"/>
              <a:t>1.30V</a:t>
            </a:r>
            <a:r>
              <a:rPr lang="zh-CN" altLang="en-US" dirty="0"/>
              <a:t>；</a:t>
            </a:r>
            <a:r>
              <a:rPr lang="en-US" altLang="zh-CN" dirty="0"/>
              <a:t>1.31V</a:t>
            </a:r>
            <a:r>
              <a:rPr lang="zh-CN" altLang="en-US" dirty="0"/>
              <a:t>；</a:t>
            </a:r>
            <a:r>
              <a:rPr lang="en-US" altLang="zh-CN" dirty="0"/>
              <a:t>1.32V </a:t>
            </a:r>
            <a:r>
              <a:rPr lang="zh-CN" altLang="en-US" dirty="0"/>
              <a:t>的脉宽为</a:t>
            </a:r>
            <a:r>
              <a:rPr lang="en-US" altLang="zh-CN" dirty="0"/>
              <a:t>20ns</a:t>
            </a:r>
            <a:r>
              <a:rPr lang="zh-CN" altLang="en-US" dirty="0"/>
              <a:t>的脉冲信号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LED2</a:t>
            </a:r>
            <a:r>
              <a:rPr lang="zh-CN" altLang="en-US" dirty="0"/>
              <a:t>电压设置：</a:t>
            </a:r>
            <a:r>
              <a:rPr lang="en-US" altLang="zh-CN" dirty="0"/>
              <a:t>1.39V</a:t>
            </a:r>
            <a:r>
              <a:rPr lang="zh-CN" altLang="en-US" dirty="0"/>
              <a:t>的脉宽为</a:t>
            </a:r>
            <a:r>
              <a:rPr lang="en-US" altLang="zh-CN" dirty="0"/>
              <a:t>20ns</a:t>
            </a:r>
            <a:r>
              <a:rPr lang="zh-CN" altLang="en-US" dirty="0"/>
              <a:t>的脉冲信号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SiPM</a:t>
            </a:r>
            <a:r>
              <a:rPr lang="zh-CN" altLang="en-US" dirty="0"/>
              <a:t>采用</a:t>
            </a:r>
            <a:r>
              <a:rPr lang="en-US" altLang="zh-CN" dirty="0">
                <a:solidFill>
                  <a:srgbClr val="FF0000"/>
                </a:solidFill>
              </a:rPr>
              <a:t>Standard output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调整</a:t>
            </a:r>
            <a:r>
              <a:rPr lang="en-US" altLang="zh-CN" dirty="0"/>
              <a:t>LED1</a:t>
            </a:r>
            <a:r>
              <a:rPr lang="zh-CN" altLang="en-US" dirty="0"/>
              <a:t>电压，以及</a:t>
            </a:r>
            <a:r>
              <a:rPr lang="en-US" altLang="zh-CN" dirty="0"/>
              <a:t>LED2</a:t>
            </a:r>
            <a:r>
              <a:rPr lang="zh-CN" altLang="en-US" dirty="0"/>
              <a:t>开关得到</a:t>
            </a:r>
            <a:r>
              <a:rPr lang="en-US" altLang="zh-CN" dirty="0"/>
              <a:t>500ns</a:t>
            </a:r>
            <a:r>
              <a:rPr lang="zh-CN" altLang="en-US" dirty="0"/>
              <a:t>时间窗口内波形的最大值，做统计分布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4C6D04-0212-41B8-BA6E-52F629C2D1AE}"/>
              </a:ext>
            </a:extLst>
          </p:cNvPr>
          <p:cNvSpPr txBox="1"/>
          <p:nvPr/>
        </p:nvSpPr>
        <p:spPr>
          <a:xfrm>
            <a:off x="3119437" y="4429126"/>
            <a:ext cx="618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电压发生变化是因为</a:t>
            </a:r>
            <a:r>
              <a:rPr lang="en-US" altLang="zh-CN" dirty="0" err="1">
                <a:solidFill>
                  <a:srgbClr val="0070C0"/>
                </a:solidFill>
              </a:rPr>
              <a:t>SiPM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zh-CN" altLang="en-US" dirty="0">
                <a:solidFill>
                  <a:srgbClr val="0070C0"/>
                </a:solidFill>
              </a:rPr>
              <a:t>与</a:t>
            </a:r>
            <a:r>
              <a:rPr lang="en-US" altLang="zh-CN" dirty="0">
                <a:solidFill>
                  <a:srgbClr val="0070C0"/>
                </a:solidFill>
              </a:rPr>
              <a:t>LED</a:t>
            </a:r>
            <a:r>
              <a:rPr lang="zh-CN" altLang="en-US" dirty="0">
                <a:solidFill>
                  <a:srgbClr val="0070C0"/>
                </a:solidFill>
              </a:rPr>
              <a:t>距离发生改变，提早饱和</a:t>
            </a:r>
          </a:p>
        </p:txBody>
      </p:sp>
    </p:spTree>
    <p:extLst>
      <p:ext uri="{BB962C8B-B14F-4D97-AF65-F5344CB8AC3E}">
        <p14:creationId xmlns:p14="http://schemas.microsoft.com/office/powerpoint/2010/main" val="285315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96A00C-B33E-40A9-BA9A-E0A9556D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7E2B20-258F-4E1B-BACD-33F8A6702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43E2D09-B175-4579-9382-E01616611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53735"/>
              </p:ext>
            </p:extLst>
          </p:nvPr>
        </p:nvGraphicFramePr>
        <p:xfrm>
          <a:off x="133350" y="1285160"/>
          <a:ext cx="6172200" cy="18659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71525">
                  <a:extLst>
                    <a:ext uri="{9D8B030D-6E8A-4147-A177-3AD203B41FA5}">
                      <a16:colId xmlns:a16="http://schemas.microsoft.com/office/drawing/2014/main" val="4010162644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98949670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41141716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73017482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144433433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01222048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74444533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130498295"/>
                    </a:ext>
                  </a:extLst>
                </a:gridCol>
              </a:tblGrid>
              <a:tr h="26656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9861467"/>
                  </a:ext>
                </a:extLst>
              </a:tr>
              <a:tr h="266564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2.7466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289610"/>
                  </a:ext>
                </a:extLst>
              </a:tr>
              <a:tr h="2665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2.7575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0683070"/>
                  </a:ext>
                </a:extLst>
              </a:tr>
              <a:tr h="266564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2.8407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2020764"/>
                  </a:ext>
                </a:extLst>
              </a:tr>
              <a:tr h="2665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2.8535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5693718"/>
                  </a:ext>
                </a:extLst>
              </a:tr>
              <a:tr h="266564"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mu_diff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7130667"/>
                  </a:ext>
                </a:extLst>
              </a:tr>
              <a:tr h="266564"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average_diff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435178"/>
                  </a:ext>
                </a:extLst>
              </a:tr>
            </a:tbl>
          </a:graphicData>
        </a:graphic>
      </p:graphicFrame>
      <p:sp>
        <p:nvSpPr>
          <p:cNvPr id="9" name="箭头: 右 8">
            <a:extLst>
              <a:ext uri="{FF2B5EF4-FFF2-40B4-BE49-F238E27FC236}">
                <a16:creationId xmlns:a16="http://schemas.microsoft.com/office/drawing/2014/main" id="{A320141A-94A2-48D0-A3A8-8C969C21333A}"/>
              </a:ext>
            </a:extLst>
          </p:cNvPr>
          <p:cNvSpPr/>
          <p:nvPr/>
        </p:nvSpPr>
        <p:spPr>
          <a:xfrm>
            <a:off x="3713217" y="4564611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7009ACE-6247-4B61-95D1-45C86F55D694}"/>
              </a:ext>
            </a:extLst>
          </p:cNvPr>
          <p:cNvSpPr txBox="1"/>
          <p:nvPr/>
        </p:nvSpPr>
        <p:spPr>
          <a:xfrm>
            <a:off x="3875034" y="371658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去除</a:t>
            </a:r>
            <a:r>
              <a:rPr lang="en-US" altLang="zh-CN" dirty="0"/>
              <a:t>LED1 0V</a:t>
            </a:r>
            <a:r>
              <a:rPr lang="zh-CN" altLang="en-US" dirty="0"/>
              <a:t>位置点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69AFA28-362F-4A5D-AE89-CFA11A703496}"/>
              </a:ext>
            </a:extLst>
          </p:cNvPr>
          <p:cNvSpPr txBox="1"/>
          <p:nvPr/>
        </p:nvSpPr>
        <p:spPr>
          <a:xfrm>
            <a:off x="228600" y="6300272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测试到</a:t>
            </a:r>
            <a:r>
              <a:rPr lang="en-US" altLang="zh-CN" dirty="0">
                <a:solidFill>
                  <a:srgbClr val="FF0000"/>
                </a:solidFill>
              </a:rPr>
              <a:t>~120</a:t>
            </a:r>
            <a:r>
              <a:rPr lang="zh-CN" altLang="en-US" dirty="0">
                <a:solidFill>
                  <a:srgbClr val="FF0000"/>
                </a:solidFill>
              </a:rPr>
              <a:t>个光子左右时，整个系统仍保持较好的线性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5CA617-0E28-44A4-A331-183DFDEC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00" y="1138134"/>
            <a:ext cx="2880000" cy="21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1D6AEF6-5B0D-41BC-87F2-D3616AEBA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859" y="3216000"/>
            <a:ext cx="3840000" cy="288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976AF8-6680-4C75-82F5-E07043E01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6000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9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442669</TotalTime>
  <Words>481</Words>
  <Application>Microsoft Office PowerPoint</Application>
  <PresentationFormat>全屏显示(4:3)</PresentationFormat>
  <Paragraphs>165</Paragraphs>
  <Slides>10</Slides>
  <Notes>2</Notes>
  <HiddenSlides>2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Wingdings</vt:lpstr>
      <vt:lpstr>Office 主题​​</vt:lpstr>
      <vt:lpstr>磁芯线圈</vt:lpstr>
      <vt:lpstr>PowerPoint 演示文稿</vt:lpstr>
      <vt:lpstr>SiPM 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5553</cp:revision>
  <cp:lastPrinted>2023-09-04T07:35:07Z</cp:lastPrinted>
  <dcterms:created xsi:type="dcterms:W3CDTF">1601-01-01T00:00:00Z</dcterms:created>
  <dcterms:modified xsi:type="dcterms:W3CDTF">2024-11-05T08:52:40Z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