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94A0-E968-4BAF-8463-48E7526EBD67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416E-0622-4041-9BAE-030DC538D6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06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9416E-0622-4041-9BAE-030DC538D6B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32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888BA-0E0D-487A-A9A5-052C189E6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3908C7-7B6B-40D3-B2BF-9D909A081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C229D4-CD1B-4D0E-B3AD-1AD799FD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96C9F0-7BC8-4E5E-B8BD-FE4719AE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704D77-A8F5-4B76-97C1-CB15AC57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67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18CB0A-E78F-404F-ACAC-F71959E4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318CE9-070D-49B1-9BD3-BBD6A0C77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3E0E9E-57E0-41DD-86C1-F6E80F12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6213D4-155B-454A-B9BA-51FD3818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B1EDA2-9AF3-4E99-9AD9-1BD9F169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12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76AE68-1F23-4818-80A1-34777817F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2504DB-DCA8-43A1-A81D-D23DBD3E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0332F0-6EFE-4CFF-9D0D-569B918C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54EA5B-0D83-4718-8F35-14E64F53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60FD7B-64D0-4629-8E22-66DECAB8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88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D5FD6-33DB-4FC5-A5D2-CAF021B7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4E4475-A0D1-45CE-AADD-BA50F4772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0CE542-03A6-44C6-8E56-F1CCFC80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26B20-9627-4D2C-81CE-2439673D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E1EA0A-F5AF-4B29-A82B-20FFFAFA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69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73172A-F586-4D06-A41A-D453D084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27D032-E76B-441F-A6AB-9413AD008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569E74-4D7C-415C-B254-655E4214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2A9264-B9BE-431A-B94E-7F5B5C6A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1C5360-54B8-4A38-9128-CF04C3F4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92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23022A-D7D2-454F-9887-A874529C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C6BDF7-2422-4C53-B0C9-C0977165C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73830C-8F20-496E-9E43-1F89635CF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E1430D-3BBA-4CE6-ACC9-1133F8411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6EE65-A5E9-4DE8-B122-A390C28E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F3C7E9-EE15-424C-A3A0-0AF2E32F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4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F0CBA-E1F4-4432-8914-66A11F0D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0CA25-D575-45E1-9FD0-9E21285F7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333F38-4093-4643-AFA7-A9F444EB7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4E39A0-69D4-4BFB-92B8-D48614CDF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C2F632-19E0-46C0-B7D6-82152EBCE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7F7372-29E0-4101-9D22-0027C355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1936483-8BB2-4E0F-874D-2884F0F7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926166-858A-4698-9077-9D39E7D7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66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BC74E0-C1AD-4E41-AA8B-1C438889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1EDB4C-640E-46E4-B65F-E22887C5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AC51DC-2078-4E0B-94D2-060E1776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8A349B-A104-4B4F-8771-102F4479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48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9B532D-35F3-4983-952D-12C809E6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37DCD9-FDBF-4CAE-980B-D8FB19D7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B14AE-9090-4620-9729-B3151741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22B2E7-C210-4DC4-A762-592C3EA6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F4A5E3-671C-4C3F-B22D-BE8AAFFC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0A3CFC-AB92-45FB-85E2-7DCF0BD75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EEED01-5AED-4C1A-8EC8-CB902CEE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8C98DD-4D23-49E8-893E-993B5F29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05D74A-FAF2-4DF5-AEDA-672CE8CF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86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82527-0884-40D6-8FB7-B15C5717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0E7BA48-B7BE-4FFE-8C24-884F66EE5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3066FC0-F94A-4847-849A-E6700B6ED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3828C0-4418-4CD0-9CFE-DCC4C379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6ED0-7974-4A48-A655-84B451BBE787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97F35F-837D-402B-8675-24D0933C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08926E-3444-47EC-A1B5-970DF54C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29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407569D-24A9-44EC-B02C-140F4E8D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3B3F3-ECB6-4CCF-93D1-07DAC80CA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B59FB5-81E1-49A5-8D80-29F358527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6ED0-7974-4A48-A655-84B451BBE787}" type="datetimeFigureOut">
              <a:rPr lang="zh-CN" altLang="en-US" smtClean="0"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78863-0725-4578-A58A-FDE1E5625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84E55F-14C0-4357-A72C-3FD4EA963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8104-F41B-4E87-9B37-1472072471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23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A6CBE-9F22-43E5-AB16-530009666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Background of KSKL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E75146-9CFE-4F88-B1F0-CACE10D91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Huiliang</a:t>
            </a:r>
            <a:r>
              <a:rPr lang="en-US" altLang="zh-CN" dirty="0"/>
              <a:t> Xia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70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792E8B6-4D47-43C5-94E2-16882752A000}"/>
              </a:ext>
            </a:extLst>
          </p:cNvPr>
          <p:cNvSpPr txBox="1"/>
          <p:nvPr/>
        </p:nvSpPr>
        <p:spPr>
          <a:xfrm>
            <a:off x="2046310" y="5965784"/>
            <a:ext cx="170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Signal: </a:t>
            </a:r>
            <a:r>
              <a:rPr lang="en-US" altLang="zh-CN" b="1" dirty="0"/>
              <a:t>331480</a:t>
            </a:r>
            <a:endParaRPr lang="zh-CN" altLang="en-US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9F0EADF-7E49-4F84-A7C1-23C6983C68A3}"/>
              </a:ext>
            </a:extLst>
          </p:cNvPr>
          <p:cNvSpPr txBox="1"/>
          <p:nvPr/>
        </p:nvSpPr>
        <p:spPr>
          <a:xfrm>
            <a:off x="3668938" y="5965784"/>
            <a:ext cx="282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|M(</a:t>
            </a:r>
            <a:r>
              <a:rPr lang="el-GR" altLang="zh-CN" dirty="0"/>
              <a:t>γγ</a:t>
            </a:r>
            <a:r>
              <a:rPr lang="en-US" altLang="zh-CN" dirty="0"/>
              <a:t>)-M(pi0)|&lt;30 MeV/c</a:t>
            </a:r>
            <a:r>
              <a:rPr lang="en-US" altLang="zh-CN" baseline="30000" dirty="0"/>
              <a:t>2</a:t>
            </a:r>
            <a:endParaRPr lang="zh-CN" altLang="en-US" dirty="0"/>
          </a:p>
          <a:p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9D08218-5291-4DD9-9693-CA4340FAB718}"/>
              </a:ext>
            </a:extLst>
          </p:cNvPr>
          <p:cNvCxnSpPr>
            <a:cxnSpLocks/>
          </p:cNvCxnSpPr>
          <p:nvPr/>
        </p:nvCxnSpPr>
        <p:spPr>
          <a:xfrm>
            <a:off x="3668938" y="6150450"/>
            <a:ext cx="2825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2FD347F-9027-48A1-9E1D-4FFE9E9071EA}"/>
              </a:ext>
            </a:extLst>
          </p:cNvPr>
          <p:cNvSpPr txBox="1"/>
          <p:nvPr/>
        </p:nvSpPr>
        <p:spPr>
          <a:xfrm>
            <a:off x="6494257" y="5965784"/>
            <a:ext cx="98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329671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A8185D2-6917-4AD4-9A64-5B88231BA980}"/>
              </a:ext>
            </a:extLst>
          </p:cNvPr>
          <p:cNvCxnSpPr>
            <a:cxnSpLocks/>
            <a:stCxn id="14" idx="1"/>
            <a:endCxn id="14" idx="3"/>
          </p:cNvCxnSpPr>
          <p:nvPr/>
        </p:nvCxnSpPr>
        <p:spPr>
          <a:xfrm>
            <a:off x="7477459" y="6150450"/>
            <a:ext cx="1188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33B9B66-7111-4BB4-9073-84D982033AFD}"/>
              </a:ext>
            </a:extLst>
          </p:cNvPr>
          <p:cNvSpPr txBox="1"/>
          <p:nvPr/>
        </p:nvSpPr>
        <p:spPr>
          <a:xfrm>
            <a:off x="7477459" y="5965784"/>
            <a:ext cx="118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p(</a:t>
            </a:r>
            <a:r>
              <a:rPr lang="en-US" altLang="zh-CN" dirty="0" err="1"/>
              <a:t>klg</a:t>
            </a:r>
            <a:r>
              <a:rPr lang="en-US" altLang="zh-CN" dirty="0"/>
              <a:t>) cut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2A735C0-0EF9-4580-97BE-0A3618E347C8}"/>
              </a:ext>
            </a:extLst>
          </p:cNvPr>
          <p:cNvSpPr txBox="1"/>
          <p:nvPr/>
        </p:nvSpPr>
        <p:spPr>
          <a:xfrm>
            <a:off x="8826296" y="5958672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326793</a:t>
            </a:r>
            <a:endParaRPr lang="zh-CN" altLang="en-US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10C9A48-EB91-4779-AD6D-D1B63BD60890}"/>
              </a:ext>
            </a:extLst>
          </p:cNvPr>
          <p:cNvSpPr txBox="1"/>
          <p:nvPr/>
        </p:nvSpPr>
        <p:spPr>
          <a:xfrm>
            <a:off x="696000" y="336578"/>
            <a:ext cx="31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Brand new</a:t>
            </a:r>
            <a:endParaRPr lang="zh-CN" altLang="en-US" sz="40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20F6B35-8C2A-4334-84A4-9E4E0351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323" y="1054876"/>
            <a:ext cx="6480000" cy="47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9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538442C-B5CD-4679-BABA-F3D9D9FA5014}"/>
              </a:ext>
            </a:extLst>
          </p:cNvPr>
          <p:cNvSpPr txBox="1"/>
          <p:nvPr/>
        </p:nvSpPr>
        <p:spPr>
          <a:xfrm>
            <a:off x="3272901" y="5424249"/>
            <a:ext cx="56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pipi and other backgrounds are not taken into account 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DA0580A-16D1-4690-B0EA-E218881526FF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5F31BA-33AA-4AD4-AE29-662884FFDB1D}"/>
              </a:ext>
            </a:extLst>
          </p:cNvPr>
          <p:cNvSpPr txBox="1"/>
          <p:nvPr/>
        </p:nvSpPr>
        <p:spPr>
          <a:xfrm>
            <a:off x="696000" y="336578"/>
            <a:ext cx="31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Brand new</a:t>
            </a:r>
            <a:endParaRPr lang="zh-CN" altLang="en-US" sz="40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2453043-9ECD-47FE-9528-730E450966D2}"/>
              </a:ext>
            </a:extLst>
          </p:cNvPr>
          <p:cNvSpPr txBox="1"/>
          <p:nvPr/>
        </p:nvSpPr>
        <p:spPr>
          <a:xfrm>
            <a:off x="2046310" y="5965784"/>
            <a:ext cx="170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Signal: </a:t>
            </a:r>
            <a:r>
              <a:rPr lang="en-US" altLang="zh-CN" b="1" dirty="0"/>
              <a:t>331480</a:t>
            </a:r>
            <a:endParaRPr lang="zh-CN" altLang="en-US" b="1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7F9E011-F3D7-4864-BF9C-C157475155B9}"/>
              </a:ext>
            </a:extLst>
          </p:cNvPr>
          <p:cNvSpPr txBox="1"/>
          <p:nvPr/>
        </p:nvSpPr>
        <p:spPr>
          <a:xfrm>
            <a:off x="3668938" y="5965784"/>
            <a:ext cx="282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|M(</a:t>
            </a:r>
            <a:r>
              <a:rPr lang="el-GR" altLang="zh-CN" dirty="0"/>
              <a:t>γγ</a:t>
            </a:r>
            <a:r>
              <a:rPr lang="en-US" altLang="zh-CN" dirty="0"/>
              <a:t>)-M(pi0)|&lt;30 MeV/c</a:t>
            </a:r>
            <a:r>
              <a:rPr lang="en-US" altLang="zh-CN" baseline="30000" dirty="0"/>
              <a:t>2</a:t>
            </a:r>
            <a:endParaRPr lang="zh-CN" altLang="en-US" dirty="0"/>
          </a:p>
          <a:p>
            <a:endParaRPr lang="zh-CN" altLang="en-US" dirty="0"/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ED4BFAED-EE5C-4DCD-A89D-6D06C224B330}"/>
              </a:ext>
            </a:extLst>
          </p:cNvPr>
          <p:cNvCxnSpPr>
            <a:cxnSpLocks/>
          </p:cNvCxnSpPr>
          <p:nvPr/>
        </p:nvCxnSpPr>
        <p:spPr>
          <a:xfrm>
            <a:off x="3668938" y="6150450"/>
            <a:ext cx="2825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931703E4-2C8A-49D9-8211-BA36834D202B}"/>
              </a:ext>
            </a:extLst>
          </p:cNvPr>
          <p:cNvSpPr txBox="1"/>
          <p:nvPr/>
        </p:nvSpPr>
        <p:spPr>
          <a:xfrm>
            <a:off x="6494257" y="5965784"/>
            <a:ext cx="98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329671</a:t>
            </a: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BC395244-4C94-46BE-B679-A9675CA8E0A2}"/>
              </a:ext>
            </a:extLst>
          </p:cNvPr>
          <p:cNvCxnSpPr>
            <a:cxnSpLocks/>
            <a:stCxn id="48" idx="1"/>
            <a:endCxn id="48" idx="3"/>
          </p:cNvCxnSpPr>
          <p:nvPr/>
        </p:nvCxnSpPr>
        <p:spPr>
          <a:xfrm>
            <a:off x="7477459" y="6150450"/>
            <a:ext cx="1188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AEB760FE-DB2C-48FB-AB61-F9888ABD7ECE}"/>
              </a:ext>
            </a:extLst>
          </p:cNvPr>
          <p:cNvSpPr txBox="1"/>
          <p:nvPr/>
        </p:nvSpPr>
        <p:spPr>
          <a:xfrm>
            <a:off x="7477459" y="5965784"/>
            <a:ext cx="118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p(</a:t>
            </a:r>
            <a:r>
              <a:rPr lang="en-US" altLang="zh-CN" dirty="0" err="1"/>
              <a:t>klg</a:t>
            </a:r>
            <a:r>
              <a:rPr lang="en-US" altLang="zh-CN" dirty="0"/>
              <a:t>) cut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B7AED4D-AE77-4C1D-9830-87D0DEEF3871}"/>
              </a:ext>
            </a:extLst>
          </p:cNvPr>
          <p:cNvSpPr txBox="1"/>
          <p:nvPr/>
        </p:nvSpPr>
        <p:spPr>
          <a:xfrm>
            <a:off x="8826296" y="5958672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326793</a:t>
            </a:r>
            <a:endParaRPr lang="zh-CN" altLang="en-US" b="1" dirty="0"/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949E8921-4FCE-401F-8121-04DAE5559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0" y="1386979"/>
            <a:ext cx="5400000" cy="3944937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2DF2E99F-B568-49E6-B079-60693965C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86978"/>
            <a:ext cx="5400000" cy="39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7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1A9BE15-28BC-4B9D-970C-484542E2B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1225119"/>
            <a:ext cx="7200000" cy="524347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EF237D0-4A6E-40E7-AD37-9B2350FC9CCB}"/>
              </a:ext>
            </a:extLst>
          </p:cNvPr>
          <p:cNvSpPr txBox="1"/>
          <p:nvPr/>
        </p:nvSpPr>
        <p:spPr>
          <a:xfrm>
            <a:off x="696000" y="336578"/>
            <a:ext cx="31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Brand new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0576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E6E887-7566-4CA9-838C-6952D3608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126985"/>
            <a:ext cx="5400000" cy="393571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5C66D3D-D177-4BFA-A1CB-4BFF83A8BE7D}"/>
              </a:ext>
            </a:extLst>
          </p:cNvPr>
          <p:cNvSpPr txBox="1"/>
          <p:nvPr/>
        </p:nvSpPr>
        <p:spPr>
          <a:xfrm>
            <a:off x="647700" y="419100"/>
            <a:ext cx="2838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Comparison</a:t>
            </a:r>
            <a:endParaRPr lang="zh-CN" altLang="en-US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C61373-503E-451C-A4B4-DBC420D3D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26986"/>
            <a:ext cx="5400000" cy="39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1CDCC4-0FFB-4F3C-B9BD-BF5E5DBC8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500187"/>
            <a:ext cx="7200900" cy="52673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2B068D7-FBF4-45CB-8076-65F470BE68D1}"/>
              </a:ext>
            </a:extLst>
          </p:cNvPr>
          <p:cNvSpPr txBox="1"/>
          <p:nvPr/>
        </p:nvSpPr>
        <p:spPr>
          <a:xfrm>
            <a:off x="647700" y="419100"/>
            <a:ext cx="2838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Comparison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369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88361A-63C7-4DBD-B8D9-57A8252C6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1126986"/>
            <a:ext cx="7200000" cy="524495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78E0554-2AE5-4FE4-86E9-548CCF94EAD1}"/>
              </a:ext>
            </a:extLst>
          </p:cNvPr>
          <p:cNvSpPr txBox="1"/>
          <p:nvPr/>
        </p:nvSpPr>
        <p:spPr>
          <a:xfrm>
            <a:off x="647700" y="419100"/>
            <a:ext cx="2838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Check</a:t>
            </a:r>
            <a:endParaRPr lang="zh-CN" altLang="en-US" sz="4000" dirty="0"/>
          </a:p>
        </p:txBody>
      </p:sp>
      <p:sp>
        <p:nvSpPr>
          <p:cNvPr id="4" name="圆: 空心 3">
            <a:extLst>
              <a:ext uri="{FF2B5EF4-FFF2-40B4-BE49-F238E27FC236}">
                <a16:creationId xmlns:a16="http://schemas.microsoft.com/office/drawing/2014/main" id="{BE73566E-8828-4E1B-952F-67EBCF77C516}"/>
              </a:ext>
            </a:extLst>
          </p:cNvPr>
          <p:cNvSpPr/>
          <p:nvPr/>
        </p:nvSpPr>
        <p:spPr>
          <a:xfrm>
            <a:off x="8172451" y="3190875"/>
            <a:ext cx="1143000" cy="1733550"/>
          </a:xfrm>
          <a:prstGeom prst="donut">
            <a:avLst>
              <a:gd name="adj" fmla="val 278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2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970C8C7-E9E9-4491-BE36-B36113F31DDA}"/>
              </a:ext>
            </a:extLst>
          </p:cNvPr>
          <p:cNvSpPr txBox="1"/>
          <p:nvPr/>
        </p:nvSpPr>
        <p:spPr>
          <a:xfrm>
            <a:off x="647699" y="419100"/>
            <a:ext cx="421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Check (Signal MC)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8C99AF-2866-4FB6-86C2-2BBB6B683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0164"/>
            <a:ext cx="5400000" cy="38785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253430-FAC8-4422-99B6-F1F8AB493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280164"/>
            <a:ext cx="5400000" cy="387857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B19EE86-2132-4BF5-A695-E95C12B21ADA}"/>
              </a:ext>
            </a:extLst>
          </p:cNvPr>
          <p:cNvSpPr txBox="1"/>
          <p:nvPr/>
        </p:nvSpPr>
        <p:spPr>
          <a:xfrm>
            <a:off x="1976437" y="5419725"/>
            <a:ext cx="301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p(K</a:t>
            </a:r>
            <a:r>
              <a:rPr lang="en-US" altLang="zh-CN" sz="2800" baseline="-25000" dirty="0"/>
              <a:t>S</a:t>
            </a:r>
            <a:r>
              <a:rPr lang="en-US" altLang="zh-CN" sz="2800" dirty="0"/>
              <a:t>)&lt;1.98 GeV/</a:t>
            </a:r>
            <a:r>
              <a:rPr lang="en-US" altLang="zh-CN" sz="2800" i="1" dirty="0"/>
              <a:t>c</a:t>
            </a:r>
            <a:endParaRPr lang="zh-CN" altLang="en-US" sz="2800" i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0E16AE7-500F-427B-8B70-0A26A13B0285}"/>
              </a:ext>
            </a:extLst>
          </p:cNvPr>
          <p:cNvSpPr txBox="1"/>
          <p:nvPr/>
        </p:nvSpPr>
        <p:spPr>
          <a:xfrm>
            <a:off x="7286287" y="5419725"/>
            <a:ext cx="301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p(K</a:t>
            </a:r>
            <a:r>
              <a:rPr lang="en-US" altLang="zh-CN" sz="2800" baseline="-25000" dirty="0"/>
              <a:t>S</a:t>
            </a:r>
            <a:r>
              <a:rPr lang="en-US" altLang="zh-CN" sz="2800" dirty="0"/>
              <a:t>)&gt;1.98 GeV/</a:t>
            </a:r>
            <a:r>
              <a:rPr lang="en-US" altLang="zh-CN" sz="2800" i="1" dirty="0"/>
              <a:t>c</a:t>
            </a:r>
            <a:endParaRPr lang="zh-CN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61497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AB9EA6-D857-415A-BA7A-1E7F875D9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55"/>
            <a:ext cx="12192000" cy="663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5DF7DE6-3CF2-46D1-9C38-8628AFDFC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6249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83E4D2E-075B-4133-BB69-347D2BCA2F3E}"/>
              </a:ext>
            </a:extLst>
          </p:cNvPr>
          <p:cNvSpPr txBox="1"/>
          <p:nvPr/>
        </p:nvSpPr>
        <p:spPr>
          <a:xfrm>
            <a:off x="639192" y="5184559"/>
            <a:ext cx="691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Use the ISR photon, the KS, the missing KL track and a photon.</a:t>
            </a:r>
          </a:p>
          <a:p>
            <a:r>
              <a:rPr lang="en-US" altLang="zh-CN" dirty="0"/>
              <a:t>|M(</a:t>
            </a:r>
            <a:r>
              <a:rPr lang="el-GR" altLang="zh-CN" dirty="0"/>
              <a:t>γγ</a:t>
            </a:r>
            <a:r>
              <a:rPr lang="en-US" altLang="zh-CN" dirty="0"/>
              <a:t>)-M(pi0)|&lt;30 MeV/c</a:t>
            </a:r>
            <a:r>
              <a:rPr lang="en-US" altLang="zh-CN" baseline="30000" dirty="0"/>
              <a:t>2</a:t>
            </a:r>
            <a:r>
              <a:rPr lang="en-US" altLang="zh-CN" dirty="0"/>
              <a:t>.</a:t>
            </a:r>
          </a:p>
          <a:p>
            <a:r>
              <a:rPr lang="en-US" altLang="zh-CN" dirty="0" err="1"/>
              <a:t>pklg</a:t>
            </a:r>
            <a:r>
              <a:rPr lang="en-US" altLang="zh-CN" dirty="0"/>
              <a:t>&lt;1.6 GeV/c.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3CEC94E-1C66-4B97-87E5-DD5619EC34A2}"/>
              </a:ext>
            </a:extLst>
          </p:cNvPr>
          <p:cNvSpPr txBox="1"/>
          <p:nvPr/>
        </p:nvSpPr>
        <p:spPr>
          <a:xfrm>
            <a:off x="710214" y="6090082"/>
            <a:ext cx="256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Signal: 331480</a:t>
            </a:r>
            <a:endParaRPr lang="zh-CN" altLang="en-US" sz="2800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7BDD677B-2B31-40C2-9C15-DB873149E1CE}"/>
              </a:ext>
            </a:extLst>
          </p:cNvPr>
          <p:cNvSpPr/>
          <p:nvPr/>
        </p:nvSpPr>
        <p:spPr>
          <a:xfrm>
            <a:off x="3275860" y="6285108"/>
            <a:ext cx="656947" cy="13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BD720B9-A7E9-4DE1-8472-1C8E11909207}"/>
              </a:ext>
            </a:extLst>
          </p:cNvPr>
          <p:cNvSpPr txBox="1"/>
          <p:nvPr/>
        </p:nvSpPr>
        <p:spPr>
          <a:xfrm>
            <a:off x="4145872" y="6090082"/>
            <a:ext cx="144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326793</a:t>
            </a:r>
            <a:endParaRPr lang="zh-CN" altLang="en-US" sz="2800" dirty="0"/>
          </a:p>
        </p:txBody>
      </p:sp>
      <p:sp>
        <p:nvSpPr>
          <p:cNvPr id="15" name="加号 14">
            <a:extLst>
              <a:ext uri="{FF2B5EF4-FFF2-40B4-BE49-F238E27FC236}">
                <a16:creationId xmlns:a16="http://schemas.microsoft.com/office/drawing/2014/main" id="{1632BE28-A462-4B3D-9C55-1817DFB0444D}"/>
              </a:ext>
            </a:extLst>
          </p:cNvPr>
          <p:cNvSpPr/>
          <p:nvPr/>
        </p:nvSpPr>
        <p:spPr>
          <a:xfrm>
            <a:off x="949912" y="4523315"/>
            <a:ext cx="1074198" cy="6463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B29F8FD0-5E27-40E2-BD04-9A9C5C544CC4}"/>
              </a:ext>
            </a:extLst>
          </p:cNvPr>
          <p:cNvSpPr/>
          <p:nvPr/>
        </p:nvSpPr>
        <p:spPr>
          <a:xfrm>
            <a:off x="4536489" y="3116062"/>
            <a:ext cx="1056443" cy="1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2E38288-D037-4409-9BDA-86A2D150D4F8}"/>
              </a:ext>
            </a:extLst>
          </p:cNvPr>
          <p:cNvSpPr txBox="1"/>
          <p:nvPr/>
        </p:nvSpPr>
        <p:spPr>
          <a:xfrm>
            <a:off x="5859262" y="3029050"/>
            <a:ext cx="157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/>
              <a:t>χ</a:t>
            </a:r>
            <a:r>
              <a:rPr lang="en-US" altLang="zh-CN" baseline="30000" dirty="0"/>
              <a:t>2</a:t>
            </a:r>
            <a:r>
              <a:rPr lang="en-US" altLang="zh-CN" dirty="0"/>
              <a:t>(1C)&lt;20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4DBEEEA-BC8C-44C8-9A62-EB7F1DBDB486}"/>
              </a:ext>
            </a:extLst>
          </p:cNvPr>
          <p:cNvSpPr txBox="1"/>
          <p:nvPr/>
        </p:nvSpPr>
        <p:spPr>
          <a:xfrm>
            <a:off x="5859262" y="6090080"/>
            <a:ext cx="3151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Sig/data=67.27%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6383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9D8737-E76E-4382-8378-961B31A33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31" y="0"/>
            <a:ext cx="6352137" cy="61588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176A083-947D-457B-BDB8-3AE8E9B0360C}"/>
              </a:ext>
            </a:extLst>
          </p:cNvPr>
          <p:cNvSpPr txBox="1"/>
          <p:nvPr/>
        </p:nvSpPr>
        <p:spPr>
          <a:xfrm>
            <a:off x="1146697" y="6154820"/>
            <a:ext cx="989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If we want to cut </a:t>
            </a:r>
            <a:r>
              <a:rPr lang="en-US" altLang="zh-CN" sz="2400" dirty="0" err="1"/>
              <a:t>evnets</a:t>
            </a:r>
            <a:r>
              <a:rPr lang="en-US" altLang="zh-CN" sz="2400" dirty="0"/>
              <a:t> of pi0KSKL, we will also cut lots of events of signal. 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011AD5-18D9-4CFB-8DF8-BDE5371661A4}"/>
              </a:ext>
            </a:extLst>
          </p:cNvPr>
          <p:cNvSpPr txBox="1"/>
          <p:nvPr/>
        </p:nvSpPr>
        <p:spPr>
          <a:xfrm>
            <a:off x="-106532" y="2910165"/>
            <a:ext cx="320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One of the gammas is ISR gamma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8127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D9D89C-4234-4E1C-B83C-9FE1A6F73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53" y="0"/>
            <a:ext cx="8639691" cy="62054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7F15BC4-8D18-4E78-AB5E-33234C34E0C9}"/>
              </a:ext>
            </a:extLst>
          </p:cNvPr>
          <p:cNvSpPr txBox="1"/>
          <p:nvPr/>
        </p:nvSpPr>
        <p:spPr>
          <a:xfrm>
            <a:off x="4662254" y="6285390"/>
            <a:ext cx="286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|M(</a:t>
            </a:r>
            <a:r>
              <a:rPr lang="el-GR" altLang="zh-CN" dirty="0"/>
              <a:t>γγ</a:t>
            </a:r>
            <a:r>
              <a:rPr lang="en-US" altLang="zh-CN" dirty="0"/>
              <a:t>)-M(pi0)|&lt;30 MeV/c</a:t>
            </a:r>
            <a:r>
              <a:rPr lang="en-US" altLang="zh-CN" baseline="30000" dirty="0"/>
              <a:t>2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61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538442C-B5CD-4679-BABA-F3D9D9FA5014}"/>
              </a:ext>
            </a:extLst>
          </p:cNvPr>
          <p:cNvSpPr txBox="1"/>
          <p:nvPr/>
        </p:nvSpPr>
        <p:spPr>
          <a:xfrm>
            <a:off x="3272901" y="5424249"/>
            <a:ext cx="56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pipi and other backgrounds are not taken into account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00CBAE7-EB34-4D3A-A7ED-65D9189C7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9665"/>
            <a:ext cx="5400000" cy="39357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3DC9B5-B6B4-4F18-8C0E-8E28D010F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1399665"/>
            <a:ext cx="5400000" cy="393571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DA0580A-16D1-4690-B0EA-E218881526FF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5F31BA-33AA-4AD4-AE29-662884FFDB1D}"/>
              </a:ext>
            </a:extLst>
          </p:cNvPr>
          <p:cNvSpPr txBox="1"/>
          <p:nvPr/>
        </p:nvSpPr>
        <p:spPr>
          <a:xfrm>
            <a:off x="696000" y="336578"/>
            <a:ext cx="31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New</a:t>
            </a:r>
            <a:endParaRPr lang="zh-CN" altLang="en-US" sz="4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2B87A4D-4591-44DD-A8E6-CA85F2808484}"/>
              </a:ext>
            </a:extLst>
          </p:cNvPr>
          <p:cNvSpPr txBox="1"/>
          <p:nvPr/>
        </p:nvSpPr>
        <p:spPr>
          <a:xfrm>
            <a:off x="1482567" y="5965794"/>
            <a:ext cx="170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Signal: </a:t>
            </a:r>
            <a:r>
              <a:rPr lang="en-US" altLang="zh-CN" b="1" dirty="0"/>
              <a:t>331480</a:t>
            </a:r>
            <a:endParaRPr lang="zh-CN" altLang="en-US" b="1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8E3E9B2-D137-48E4-9D92-380FDAEFD393}"/>
              </a:ext>
            </a:extLst>
          </p:cNvPr>
          <p:cNvCxnSpPr>
            <a:cxnSpLocks/>
            <a:stCxn id="15" idx="3"/>
            <a:endCxn id="23" idx="3"/>
          </p:cNvCxnSpPr>
          <p:nvPr/>
        </p:nvCxnSpPr>
        <p:spPr>
          <a:xfrm>
            <a:off x="3187083" y="6150460"/>
            <a:ext cx="4838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CE0A63FA-2DB7-4377-A30B-D81833769244}"/>
              </a:ext>
            </a:extLst>
          </p:cNvPr>
          <p:cNvSpPr txBox="1"/>
          <p:nvPr/>
        </p:nvSpPr>
        <p:spPr>
          <a:xfrm>
            <a:off x="3107180" y="5965794"/>
            <a:ext cx="56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PID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5C5E863-2E11-4540-8B94-292D8CF55B8C}"/>
              </a:ext>
            </a:extLst>
          </p:cNvPr>
          <p:cNvSpPr txBox="1"/>
          <p:nvPr/>
        </p:nvSpPr>
        <p:spPr>
          <a:xfrm>
            <a:off x="4654115" y="5965794"/>
            <a:ext cx="118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/>
              <a:t>χ</a:t>
            </a:r>
            <a:r>
              <a:rPr lang="en-US" altLang="zh-CN" baseline="30000" dirty="0"/>
              <a:t>2</a:t>
            </a:r>
            <a:r>
              <a:rPr lang="en-US" altLang="zh-CN" dirty="0"/>
              <a:t>(1C)&lt;10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D08206C-39F7-4EAB-B0AA-985D14AB9B33}"/>
              </a:ext>
            </a:extLst>
          </p:cNvPr>
          <p:cNvSpPr txBox="1"/>
          <p:nvPr/>
        </p:nvSpPr>
        <p:spPr>
          <a:xfrm>
            <a:off x="3670913" y="5965794"/>
            <a:ext cx="101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317307</a:t>
            </a:r>
            <a:endParaRPr lang="zh-CN" altLang="en-US" b="1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2F60A4E1-9256-4BAC-BA67-C77EF9067DCF}"/>
              </a:ext>
            </a:extLst>
          </p:cNvPr>
          <p:cNvCxnSpPr>
            <a:cxnSpLocks/>
            <a:endCxn id="26" idx="3"/>
          </p:cNvCxnSpPr>
          <p:nvPr/>
        </p:nvCxnSpPr>
        <p:spPr>
          <a:xfrm>
            <a:off x="4682967" y="6150460"/>
            <a:ext cx="11563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8B7D97B1-19A2-4592-B95C-6BCEA803E6C7}"/>
              </a:ext>
            </a:extLst>
          </p:cNvPr>
          <p:cNvSpPr txBox="1"/>
          <p:nvPr/>
        </p:nvSpPr>
        <p:spPr>
          <a:xfrm>
            <a:off x="5839285" y="5965794"/>
            <a:ext cx="98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293174</a:t>
            </a:r>
            <a:endParaRPr lang="zh-CN" altLang="en-US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2B09C8D-3841-4AC6-8260-B47104FF9BC6}"/>
              </a:ext>
            </a:extLst>
          </p:cNvPr>
          <p:cNvSpPr txBox="1"/>
          <p:nvPr/>
        </p:nvSpPr>
        <p:spPr>
          <a:xfrm>
            <a:off x="6762562" y="5965794"/>
            <a:ext cx="282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|M(</a:t>
            </a:r>
            <a:r>
              <a:rPr lang="el-GR" altLang="zh-CN" dirty="0"/>
              <a:t>γγ</a:t>
            </a:r>
            <a:r>
              <a:rPr lang="en-US" altLang="zh-CN" dirty="0"/>
              <a:t>)-M(pi0)|&lt;30 MeV/c</a:t>
            </a:r>
            <a:r>
              <a:rPr lang="en-US" altLang="zh-CN" baseline="30000" dirty="0"/>
              <a:t>2</a:t>
            </a:r>
            <a:endParaRPr lang="zh-CN" altLang="en-US" dirty="0"/>
          </a:p>
          <a:p>
            <a:endParaRPr lang="zh-CN" altLang="en-US" dirty="0"/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3D0A588C-ABAA-42B8-8E94-E311ACE98598}"/>
              </a:ext>
            </a:extLst>
          </p:cNvPr>
          <p:cNvCxnSpPr>
            <a:cxnSpLocks/>
          </p:cNvCxnSpPr>
          <p:nvPr/>
        </p:nvCxnSpPr>
        <p:spPr>
          <a:xfrm>
            <a:off x="6762562" y="6150460"/>
            <a:ext cx="2825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E94B6E22-FCAF-4EC1-9B6F-86E8C0C23323}"/>
              </a:ext>
            </a:extLst>
          </p:cNvPr>
          <p:cNvSpPr txBox="1"/>
          <p:nvPr/>
        </p:nvSpPr>
        <p:spPr>
          <a:xfrm>
            <a:off x="9783187" y="5965784"/>
            <a:ext cx="98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291661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8735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C353127-046C-4CA4-8BCE-71A731030D64}"/>
              </a:ext>
            </a:extLst>
          </p:cNvPr>
          <p:cNvSpPr txBox="1"/>
          <p:nvPr/>
        </p:nvSpPr>
        <p:spPr>
          <a:xfrm>
            <a:off x="3559351" y="5699465"/>
            <a:ext cx="507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There are fewer </a:t>
            </a:r>
            <a:r>
              <a:rPr lang="en-US" altLang="zh-CN" dirty="0" err="1"/>
              <a:t>ee</a:t>
            </a:r>
            <a:r>
              <a:rPr lang="en-US" altLang="zh-CN" dirty="0"/>
              <a:t> and </a:t>
            </a:r>
            <a:r>
              <a:rPr lang="en-US" altLang="zh-CN" dirty="0" err="1"/>
              <a:t>pikk</a:t>
            </a:r>
            <a:r>
              <a:rPr lang="en-US" altLang="zh-CN" dirty="0"/>
              <a:t>(Born) in new analysis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5301F58-428F-41DA-87A0-59E021E25D45}"/>
              </a:ext>
            </a:extLst>
          </p:cNvPr>
          <p:cNvSpPr txBox="1"/>
          <p:nvPr/>
        </p:nvSpPr>
        <p:spPr>
          <a:xfrm>
            <a:off x="696000" y="532660"/>
            <a:ext cx="239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Old</a:t>
            </a:r>
            <a:endParaRPr lang="zh-CN" altLang="en-US" sz="4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0C00F40-6C5D-4879-B8EC-DF019347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88191"/>
            <a:ext cx="5400000" cy="39337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CC6593C-8D17-4588-B4CB-77F3E93A3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9" y="1588192"/>
            <a:ext cx="5400000" cy="39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9E8B132-82E1-4073-AD12-D53826FE4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0"/>
            <a:ext cx="4680000" cy="34207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2C7E232-84E7-4B68-A93E-FDDD557B0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680000" cy="34207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1D176C-8B87-4843-82E3-E6CCA8946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3448780"/>
            <a:ext cx="4680000" cy="34092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ACC23B-790B-4995-A90B-34E37E91E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4374"/>
            <a:ext cx="4680000" cy="340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9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CC8DB43-0568-494F-AE11-F3AFA9494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3445826"/>
            <a:ext cx="4680000" cy="34092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CB81D5-EDF5-4145-90B0-23064EB85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45825"/>
            <a:ext cx="4680000" cy="34092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6B2EA2-606C-4105-8957-491AB68E1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680000" cy="34121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B36E08F-5099-4F6D-9413-5E83844DA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0"/>
            <a:ext cx="4680000" cy="342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82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229</Words>
  <Application>Microsoft Office PowerPoint</Application>
  <PresentationFormat>宽屏</PresentationFormat>
  <Paragraphs>44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等线</vt:lpstr>
      <vt:lpstr>等线 Light</vt:lpstr>
      <vt:lpstr>Arial</vt:lpstr>
      <vt:lpstr>Office 主题​​</vt:lpstr>
      <vt:lpstr>Background of KSKL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of KSKL</dc:title>
  <dc:creator>Rain_Bright</dc:creator>
  <cp:lastModifiedBy>Rain_Bright</cp:lastModifiedBy>
  <cp:revision>43</cp:revision>
  <dcterms:created xsi:type="dcterms:W3CDTF">2024-09-04T05:08:49Z</dcterms:created>
  <dcterms:modified xsi:type="dcterms:W3CDTF">2024-10-29T14:16:02Z</dcterms:modified>
</cp:coreProperties>
</file>