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258" r:id="rId2"/>
    <p:sldId id="1165" r:id="rId3"/>
    <p:sldId id="1214" r:id="rId4"/>
    <p:sldId id="1221" r:id="rId5"/>
    <p:sldId id="1222" r:id="rId6"/>
    <p:sldId id="1218" r:id="rId7"/>
    <p:sldId id="1223" r:id="rId8"/>
    <p:sldId id="1224" r:id="rId9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>
        <p:scale>
          <a:sx n="66" d="100"/>
          <a:sy n="66" d="100"/>
        </p:scale>
        <p:origin x="3018" y="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2024/10/22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0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信噪比优化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highlight>
                  <a:srgbClr val="00FF00"/>
                </a:highlight>
              </a:rPr>
              <a:t>信号增益</a:t>
            </a:r>
            <a:endParaRPr lang="en-US" altLang="zh-CN" dirty="0">
              <a:highlight>
                <a:srgbClr val="00FF00"/>
              </a:highlight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噪声（磁芯损耗）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861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78A0A3-371E-4F75-AC6B-88DF45D4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13EA69-2113-44B0-96E5-FF647CB88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材料电导率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86F9C05-D356-4203-844B-DF21A11F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600" y="1297046"/>
            <a:ext cx="3360000" cy="25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4123AC6-2C44-4904-BED5-BDA266F2F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0" y="4184929"/>
            <a:ext cx="3360000" cy="2520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F52D587-754B-4A87-B96B-EC280941896C}"/>
              </a:ext>
            </a:extLst>
          </p:cNvPr>
          <p:cNvSpPr txBox="1"/>
          <p:nvPr/>
        </p:nvSpPr>
        <p:spPr>
          <a:xfrm>
            <a:off x="6861600" y="2555400"/>
            <a:ext cx="21408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调整一系列</a:t>
            </a:r>
            <a:r>
              <a:rPr lang="en-US" altLang="zh-CN" dirty="0"/>
              <a:t>σ</a:t>
            </a:r>
            <a:r>
              <a:rPr lang="zh-CN" altLang="en-US" dirty="0"/>
              <a:t>值，可以观察到交流电阻符合预期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C411FF5-6C18-4BBA-B144-0F890D93D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0" y="1295400"/>
            <a:ext cx="3360000" cy="252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E4EE182-231D-41BD-A6EB-DE13345C4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600" y="4183283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7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5F18C9-0290-4E65-A2CE-D67403DB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8342A1-D9CF-4FB8-87BC-7163658A06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材料电导率测量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8F9706-5E67-4743-A100-8949C1BEB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4444" r="34166" b="38889"/>
          <a:stretch/>
        </p:blipFill>
        <p:spPr>
          <a:xfrm>
            <a:off x="5791200" y="1335731"/>
            <a:ext cx="2367461" cy="1662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B788BEC-E77F-4C51-AAF1-A65FBAB4C001}"/>
                  </a:ext>
                </a:extLst>
              </p:cNvPr>
              <p:cNvSpPr txBox="1"/>
              <p:nvPr/>
            </p:nvSpPr>
            <p:spPr>
              <a:xfrm>
                <a:off x="381000" y="1335731"/>
                <a:ext cx="4267200" cy="2525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相同材料的细磁棒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几何尺寸（</a:t>
                </a:r>
                <a:r>
                  <a:rPr lang="en-US" altLang="zh-CN" dirty="0"/>
                  <a:t>mm</a:t>
                </a:r>
                <a:r>
                  <a:rPr lang="zh-CN" altLang="en-US" dirty="0"/>
                  <a:t>）：</a:t>
                </a:r>
                <a:r>
                  <a:rPr lang="en-US" altLang="zh-CN" dirty="0"/>
                  <a:t>3*4*60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Z</a:t>
                </a:r>
                <a:r>
                  <a:rPr lang="zh-CN" altLang="en-US" dirty="0"/>
                  <a:t>轴方向电导率测试结果：</a:t>
                </a:r>
                <a:r>
                  <a:rPr lang="en-US" altLang="zh-CN" dirty="0"/>
                  <a:t>~0.15 S/m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厂家参数：</a:t>
                </a:r>
                <a:r>
                  <a:rPr lang="en-US" altLang="zh-CN" dirty="0"/>
                  <a:t>0.1 S/m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B788BEC-E77F-4C51-AAF1-A65FBAB4C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35731"/>
                <a:ext cx="4267200" cy="2525820"/>
              </a:xfrm>
              <a:prstGeom prst="rect">
                <a:avLst/>
              </a:prstGeom>
              <a:blipFill>
                <a:blip r:embed="rId3"/>
                <a:stretch>
                  <a:fillRect l="-1286" b="-1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8967BFBB-4CEB-40E2-B8CC-F62EAB100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42840"/>
            <a:ext cx="3886200" cy="29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5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9184AA-EE6F-4EAD-8804-82C3638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EED2A-CF9A-4683-8C64-8BE01D471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磁芯切割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3D66F7-42A8-4239-87A2-2263F6B6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14235"/>
            <a:ext cx="8001000" cy="56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5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电子学测试结果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674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9184AA-EE6F-4EAD-8804-82C3638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EED2A-CF9A-4683-8C64-8BE01D471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载板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F9F67C-52F8-44C3-9983-61B72BF3F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6728"/>
            <a:ext cx="9144000" cy="180497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F312D32-7BB1-49F6-9151-884385ADF522}"/>
              </a:ext>
            </a:extLst>
          </p:cNvPr>
          <p:cNvSpPr txBox="1"/>
          <p:nvPr/>
        </p:nvSpPr>
        <p:spPr>
          <a:xfrm>
            <a:off x="304800" y="1221660"/>
            <a:ext cx="8001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Dark count rate: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+2.5V: 1.84MHz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+6V:</a:t>
            </a:r>
            <a:r>
              <a:rPr lang="zh-CN" altLang="en-US" dirty="0"/>
              <a:t> </a:t>
            </a:r>
            <a:r>
              <a:rPr lang="en-US" altLang="zh-CN" dirty="0"/>
              <a:t>5.5MHz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46BA70-A890-4B7D-87BC-CC593BD902BC}"/>
              </a:ext>
            </a:extLst>
          </p:cNvPr>
          <p:cNvSpPr txBox="1"/>
          <p:nvPr/>
        </p:nvSpPr>
        <p:spPr>
          <a:xfrm>
            <a:off x="381000" y="4876800"/>
            <a:ext cx="813435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降低</a:t>
            </a:r>
            <a:r>
              <a:rPr lang="en-US" altLang="zh-CN" dirty="0" err="1"/>
              <a:t>SiPM</a:t>
            </a:r>
            <a:r>
              <a:rPr lang="zh-CN" altLang="en-US" dirty="0"/>
              <a:t>的供电电压：</a:t>
            </a:r>
            <a:r>
              <a:rPr lang="en-US" altLang="zh-CN" dirty="0"/>
              <a:t>30V</a:t>
            </a:r>
            <a:r>
              <a:rPr lang="en-US" altLang="zh-CN" dirty="0">
                <a:sym typeface="Wingdings" panose="05000000000000000000" pitchFamily="2" charset="2"/>
              </a:rPr>
              <a:t>26V</a:t>
            </a:r>
            <a:r>
              <a:rPr lang="zh-CN" altLang="en-US" dirty="0">
                <a:sym typeface="Wingdings" panose="05000000000000000000" pitchFamily="2" charset="2"/>
              </a:rPr>
              <a:t>，能在不显著影响增益的情况下，降低暗计数噪声对能谱分辨率的影响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252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9184AA-EE6F-4EAD-8804-82C3638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EED2A-CF9A-4683-8C64-8BE01D471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99806E-0959-49DA-B38C-339F4CE283AC}"/>
              </a:ext>
            </a:extLst>
          </p:cNvPr>
          <p:cNvSpPr txBox="1"/>
          <p:nvPr/>
        </p:nvSpPr>
        <p:spPr>
          <a:xfrm>
            <a:off x="292100" y="1447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仍然无法实现单光子分辨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ECFF4BE-DA5C-4643-983E-CC59147F8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567" y="1050924"/>
            <a:ext cx="4090435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C588635-781F-4062-95FA-D7EDAF7A5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002" y="1050924"/>
            <a:ext cx="3360000" cy="252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2F19390-7B81-4767-AD43-F752D9EBE753}"/>
              </a:ext>
            </a:extLst>
          </p:cNvPr>
          <p:cNvSpPr txBox="1"/>
          <p:nvPr/>
        </p:nvSpPr>
        <p:spPr>
          <a:xfrm>
            <a:off x="292100" y="3325887"/>
            <a:ext cx="45720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基线测试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无法分辨单光子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299F302-49EE-411C-979C-DB197623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400" y="1050924"/>
            <a:ext cx="3360000" cy="252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B4D3A6F-D9C4-42C2-9255-89D3843CD245}"/>
              </a:ext>
            </a:extLst>
          </p:cNvPr>
          <p:cNvSpPr txBox="1"/>
          <p:nvPr/>
        </p:nvSpPr>
        <p:spPr>
          <a:xfrm>
            <a:off x="4606502" y="4419600"/>
            <a:ext cx="4352471" cy="171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原因分析：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脉宽太宽，导致暗计数叠加仍然太多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测试漏光？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电子学噪声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3AA2AA4-3261-4B15-9F84-A3776FB56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500" y="4214283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3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435120</TotalTime>
  <Words>176</Words>
  <Application>Microsoft Office PowerPoint</Application>
  <PresentationFormat>全屏显示(4:3)</PresentationFormat>
  <Paragraphs>44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Office 主题​​</vt:lpstr>
      <vt:lpstr>信噪比优化</vt:lpstr>
      <vt:lpstr>PowerPoint 演示文稿</vt:lpstr>
      <vt:lpstr>PowerPoint 演示文稿</vt:lpstr>
      <vt:lpstr>PowerPoint 演示文稿</vt:lpstr>
      <vt:lpstr>PowerPoint 演示文稿</vt:lpstr>
      <vt:lpstr>SiPM 电子学测试结果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5434</cp:revision>
  <cp:lastPrinted>2023-09-04T07:35:07Z</cp:lastPrinted>
  <dcterms:created xsi:type="dcterms:W3CDTF">1601-01-01T00:00:00Z</dcterms:created>
  <dcterms:modified xsi:type="dcterms:W3CDTF">2024-10-22T08:54:19Z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