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68" r:id="rId4"/>
    <p:sldId id="266" r:id="rId5"/>
    <p:sldId id="269" r:id="rId6"/>
    <p:sldId id="264" r:id="rId7"/>
    <p:sldId id="271" r:id="rId8"/>
    <p:sldId id="270" r:id="rId9"/>
    <p:sldId id="272" r:id="rId10"/>
    <p:sldId id="273" r:id="rId11"/>
    <p:sldId id="274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552199E-B7E1-464F-B7DC-D4C4B9DE0724}">
          <p14:sldIdLst>
            <p14:sldId id="256"/>
            <p14:sldId id="265"/>
            <p14:sldId id="268"/>
            <p14:sldId id="266"/>
            <p14:sldId id="269"/>
            <p14:sldId id="264"/>
            <p14:sldId id="271"/>
            <p14:sldId id="270"/>
            <p14:sldId id="272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g jiaxuan" initials="wj" lastIdx="1" clrIdx="0">
    <p:extLst>
      <p:ext uri="{19B8F6BF-5375-455C-9EA6-DF929625EA0E}">
        <p15:presenceInfo xmlns:p15="http://schemas.microsoft.com/office/powerpoint/2012/main" userId="4b801fb3c31c0d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8A5F"/>
    <a:srgbClr val="000000"/>
    <a:srgbClr val="CF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36" d="100"/>
          <a:sy n="36" d="100"/>
        </p:scale>
        <p:origin x="80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420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410C3-E7AA-444A-9369-935F5E367B7E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AD3FD-C722-4D8C-B2D4-583222EFDC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69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alphaModFix amt="57000"/>
            <a:lum/>
          </a:blip>
          <a:srcRect/>
          <a:stretch>
            <a:fillRect l="49000" t="55000" r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EA9485-C026-4D58-862E-4D9EFC86AF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noFill/>
          <a:ln>
            <a:noFill/>
          </a:ln>
        </p:spPr>
        <p:txBody>
          <a:bodyPr anchor="b">
            <a:normAutofit/>
          </a:bodyPr>
          <a:lstStyle>
            <a:lvl1pPr algn="ctr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ECCA71A-E087-483D-BE23-C301228762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subtitle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79C8BF-FCAD-40FA-B350-640927806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F490-9BFB-4FF0-881F-308AF6AA94F2}" type="datetime1">
              <a:rPr lang="zh-CN" altLang="en-US" smtClean="0"/>
              <a:t>2024/11/25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B29FA0-68B2-4172-BA86-DE363B5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50C688-04D6-44FC-B76C-F8F1C01B0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DCB0505-5B7F-47D5-A06E-7CEF5C2272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866" y="417901"/>
            <a:ext cx="2633700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38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C8D620-D813-40A8-91E8-EC930D00A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4176C0B-A274-4E36-A818-9DA95BE45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40C484-4F9C-4C45-896B-92B6180F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B1DD-8A51-4008-A474-E6F32A368F28}" type="datetime1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2DF727-3AE2-402C-ADE6-EE9E58D32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B09F92-F447-493F-AD75-2FCBD1E5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44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E35E5F9-AAD2-4ACB-AEFC-5DD21F315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43AA612-4293-4EE5-B38B-13EB5420D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699A7E-6D0D-4FE6-9D0F-7269E543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FEF0-225B-4491-BAB0-43ECDE15AA0F}" type="datetime1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98F88A-73DD-44BD-AB09-5BA0A35ED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135AE1-374B-4FE0-8B3D-F1699FA8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8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176460-23A6-4AE4-8A82-3CDAE8960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462" y="120011"/>
            <a:ext cx="10165330" cy="681178"/>
          </a:xfrm>
        </p:spPr>
        <p:txBody>
          <a:bodyPr>
            <a:normAutofit/>
          </a:bodyPr>
          <a:lstStyle>
            <a:lvl1pPr>
              <a:defRPr sz="2600" b="1" baseline="0">
                <a:latin typeface="Söhne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2FE2BE-EF55-4E93-A0E3-59FC6E2311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0462" y="786832"/>
            <a:ext cx="10515600" cy="5389990"/>
          </a:xfrm>
        </p:spPr>
        <p:txBody>
          <a:bodyPr/>
          <a:lstStyle>
            <a:lvl1pPr marL="342900" indent="-288000" algn="l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200" b="0" baseline="0">
                <a:latin typeface="Söhne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685800" indent="-270000">
              <a:lnSpc>
                <a:spcPct val="100000"/>
              </a:lnSpc>
              <a:buFont typeface="Wingdings" panose="05000000000000000000" pitchFamily="2" charset="2"/>
              <a:buChar char="Ø"/>
              <a:defRPr sz="1700" baseline="0">
                <a:latin typeface="Söhne"/>
                <a:ea typeface="黑体" panose="02010609060101010101" pitchFamily="49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Font typeface="Wingdings" panose="05000000000000000000" pitchFamily="2" charset="2"/>
              <a:buChar char="p"/>
              <a:defRPr sz="1500" baseline="0">
                <a:latin typeface="Söhne"/>
                <a:ea typeface="黑体" panose="02010609060101010101" pitchFamily="49" charset="-122"/>
                <a:cs typeface="Arial" panose="020B0604020202020204" pitchFamily="34" charset="0"/>
              </a:defRPr>
            </a:lvl3pPr>
          </a:lstStyle>
          <a:p>
            <a:pPr lvl="0"/>
            <a:r>
              <a:rPr lang="en-US" altLang="zh-CN" dirty="0"/>
              <a:t>First class</a:t>
            </a:r>
            <a:endParaRPr lang="zh-CN" altLang="en-US" dirty="0"/>
          </a:p>
          <a:p>
            <a:pPr lvl="1"/>
            <a:r>
              <a:rPr lang="en-US" altLang="zh-CN" dirty="0"/>
              <a:t>Second class</a:t>
            </a:r>
          </a:p>
          <a:p>
            <a:pPr lvl="2"/>
            <a:r>
              <a:rPr lang="en-US" altLang="zh-CN" dirty="0"/>
              <a:t>third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20AD61-2850-4E41-B102-46B7E8953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309" y="6372864"/>
            <a:ext cx="2743200" cy="365125"/>
          </a:xfrm>
        </p:spPr>
        <p:txBody>
          <a:bodyPr/>
          <a:lstStyle/>
          <a:p>
            <a:fld id="{E9E873FF-65FB-4CAE-BAD0-4C5D8B97C2BF}" type="datetime1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FBDBB2-E86B-4986-9F6F-FBC6B9BE9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4828" y="6372863"/>
            <a:ext cx="4114800" cy="365125"/>
          </a:xfrm>
        </p:spPr>
        <p:txBody>
          <a:bodyPr/>
          <a:lstStyle/>
          <a:p>
            <a:r>
              <a:rPr lang="en-US" altLang="zh-CN" dirty="0"/>
              <a:t>Name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8D3C02-32C4-4F0A-926C-41D5C3771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7258" y="6372864"/>
            <a:ext cx="2743200" cy="365125"/>
          </a:xfrm>
        </p:spPr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D95082B-446E-4CA1-826E-E4876B26BC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17258" y="120011"/>
            <a:ext cx="2633700" cy="43895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EC96068-972E-4350-88A1-D9F3D1744444}"/>
              </a:ext>
            </a:extLst>
          </p:cNvPr>
          <p:cNvCxnSpPr>
            <a:cxnSpLocks/>
          </p:cNvCxnSpPr>
          <p:nvPr userDrawn="1"/>
        </p:nvCxnSpPr>
        <p:spPr>
          <a:xfrm>
            <a:off x="320462" y="681178"/>
            <a:ext cx="11503533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35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59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5CF299-6C7A-4AE1-822D-279B669AE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20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2D3AEB-EED7-4A6B-B5D3-5330DDC6E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25509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3C7FB5-578C-4D5B-B7E0-1350C3C21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91B5-E3CD-4523-BFE6-3FAC96C071AB}" type="datetime1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963393-4F19-41AD-9D52-65AF92CB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3852E1-11B5-4141-AFBA-315CB7BC8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858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FBCA82-12EB-4375-99E8-B440AF3D5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0F881C-0ACC-42B2-B84A-38A83EEDF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7FA3796-C9D0-4F11-A5AB-057CA18D7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001FF9-3578-4327-92F2-538A3BA3D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BA0E-BC6F-4FD4-8F07-D1E71589CB1B}" type="datetime1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60CEA8-8CF5-40D3-9425-A20243C35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0ED133-88C0-4709-9013-7E6F0E1DB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815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AE0065-136C-4BD7-8CDD-48CB5A88A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FFAF18-F770-4A07-9DA3-43DDBA12C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E1A3CDB-5EB4-4DB2-8EB4-430080749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2430B3-A5D9-4BE8-9726-C38AB8C28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8F8CD75-6A68-4146-A9FF-06365702D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78BD0E4-6294-4B62-ADBD-4F9B704A8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7117-79AE-48E5-A9AA-74CFA55728A8}" type="datetime1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DC69B4A-2A6D-4EB9-82D3-ED0AF7B96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41CF7B1-5E05-4CDE-9141-B50D3A2B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47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0E94E-897B-45B8-964D-575A19417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654A970-9A3D-4381-8A0A-F3E695E31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A766A-4696-4782-AB33-A918D3112164}" type="datetime1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0C2FFD-2B5B-4781-9896-30B2BCC77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F2A80F8-D007-48AB-BDED-76492E459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06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069F189-075D-4164-8242-F4C2DDA59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9B-EA44-465C-B477-DA5057822216}" type="datetime1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342C8A-5439-4410-93F2-273A00833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2DE539-C537-4E39-80BC-079A12DF2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39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51B905-E2AC-435F-8B12-768B77F4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E23D98-9D09-4835-BDDF-FDA57077F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3072901-8622-4591-B808-35901950A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DDC6EF-EBDE-43A5-A360-E36ECA76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CC74-F0C9-4563-A516-673C446CF62A}" type="datetime1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119B6D-93E5-4A65-A852-A91F1F23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099ECE4-D387-423D-9C40-160B0EF2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01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CA5FAB-06E2-485A-86BA-0D083877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8C5D2B6-0406-4784-8FE2-AA07B00619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0FF5FC-A3FC-4480-A81D-5425B0E6C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1547C6-1A7A-4C51-B9A8-4BBDFA1A2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9FA1-93C0-43E1-8CCB-91597615F429}" type="datetime1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86D8E3-BAB4-42B5-BEE5-420C53B3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7E3F9F-B921-4EDA-B568-0A319A793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353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1F82E0A-8ADC-4E82-9030-057228E3A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05" y="605986"/>
            <a:ext cx="10156931" cy="734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92ED06-BA16-4CAB-99E3-4D20E8FCA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188" y="1409939"/>
            <a:ext cx="10291549" cy="4124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Title 1</a:t>
            </a:r>
            <a:endParaRPr lang="zh-CN" altLang="en-US" dirty="0"/>
          </a:p>
          <a:p>
            <a:pPr lvl="1"/>
            <a:r>
              <a:rPr lang="en-US" altLang="zh-CN" dirty="0"/>
              <a:t>Title 2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1B3552-88AB-43B5-9E54-0F97794B9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CEE8A-EDF8-4913-AA4E-6D552DF68962}" type="datetime1">
              <a:rPr lang="zh-CN" altLang="en-US" smtClean="0"/>
              <a:t>2024/11/25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6E00D7-F075-4EA5-9A8A-BE1F6D751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68FCBB-90E7-443D-9221-DF47A695B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698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华光小标宋_CNKI" panose="02000500000000000000" pitchFamily="2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64000" t="59000" r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976F51-1BA3-49A2-9A54-923E1366F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altLang="zh-CN" b="1" dirty="0"/>
              <a:t>CR &amp; TB MIP results comparison</a:t>
            </a:r>
            <a:endParaRPr lang="zh-CN" altLang="en-US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A307C54-CFF7-4F7F-BD5B-77D8F0089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38486"/>
            <a:ext cx="9144000" cy="1655762"/>
          </a:xfrm>
        </p:spPr>
        <p:txBody>
          <a:bodyPr/>
          <a:lstStyle/>
          <a:p>
            <a:r>
              <a:rPr lang="en-US" altLang="zh-CN" dirty="0"/>
              <a:t>2024/11/25</a:t>
            </a:r>
          </a:p>
          <a:p>
            <a:r>
              <a:rPr lang="en-US" altLang="zh-CN" dirty="0"/>
              <a:t>Speaker : Jiaxuan Wang</a:t>
            </a:r>
          </a:p>
        </p:txBody>
      </p:sp>
    </p:spTree>
    <p:extLst>
      <p:ext uri="{BB962C8B-B14F-4D97-AF65-F5344CB8AC3E}">
        <p14:creationId xmlns:p14="http://schemas.microsoft.com/office/powerpoint/2010/main" val="2617596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E0BFC-9FDC-6E58-73F0-81B846B9B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Dark noise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5786C7-20F4-1714-A03D-FAE637C8D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73FF-65FB-4CAE-BAD0-4C5D8B97C2BF}" type="datetime1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426B52-03C4-2D17-8FC4-9F9D40EED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8A9B89-4393-ECB9-F888-13AE3B709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10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4325ED8-17B0-7813-78FA-B22E8BEB2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35" y="1184948"/>
            <a:ext cx="5362027" cy="42217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F7A6239-0CC2-2F8A-E7D5-FDF16E7D2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922" y="1184948"/>
            <a:ext cx="5639403" cy="437692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56E538E1-8B4B-0DC6-C78A-0A8337A0BDA5}"/>
              </a:ext>
            </a:extLst>
          </p:cNvPr>
          <p:cNvSpPr/>
          <p:nvPr/>
        </p:nvSpPr>
        <p:spPr>
          <a:xfrm>
            <a:off x="5918922" y="1041732"/>
            <a:ext cx="5639403" cy="497270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C481B34-7E0B-01E5-0268-FFF8D27280F1}"/>
              </a:ext>
            </a:extLst>
          </p:cNvPr>
          <p:cNvSpPr/>
          <p:nvPr/>
        </p:nvSpPr>
        <p:spPr>
          <a:xfrm>
            <a:off x="216235" y="1041731"/>
            <a:ext cx="5639403" cy="497270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7EAD6D9-6918-9AE7-C798-426586FFDFB4}"/>
              </a:ext>
            </a:extLst>
          </p:cNvPr>
          <p:cNvSpPr txBox="1"/>
          <p:nvPr/>
        </p:nvSpPr>
        <p:spPr>
          <a:xfrm>
            <a:off x="2264644" y="5387399"/>
            <a:ext cx="2033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>
                <a:latin typeface="Arial" panose="020B0604020202020204" pitchFamily="34" charset="0"/>
                <a:cs typeface="Arial" panose="020B0604020202020204" pitchFamily="34" charset="0"/>
              </a:rPr>
              <a:t>Beam test</a:t>
            </a:r>
          </a:p>
          <a:p>
            <a:r>
              <a:rPr lang="en-US" altLang="zh-CN" b="1" i="1" dirty="0" err="1">
                <a:latin typeface="Arial" panose="020B0604020202020204" pitchFamily="34" charset="0"/>
                <a:cs typeface="Arial" panose="020B0604020202020204" pitchFamily="34" charset="0"/>
              </a:rPr>
              <a:t>w.o.</a:t>
            </a:r>
            <a:r>
              <a:rPr lang="en-US" altLang="zh-CN" b="1" i="1" dirty="0">
                <a:latin typeface="Arial" panose="020B0604020202020204" pitchFamily="34" charset="0"/>
                <a:cs typeface="Arial" panose="020B0604020202020204" pitchFamily="34" charset="0"/>
              </a:rPr>
              <a:t> track fit </a:t>
            </a:r>
            <a:endParaRPr lang="zh-CN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AA4995E-60DD-D754-262D-9C502306E804}"/>
              </a:ext>
            </a:extLst>
          </p:cNvPr>
          <p:cNvSpPr txBox="1"/>
          <p:nvPr/>
        </p:nvSpPr>
        <p:spPr>
          <a:xfrm>
            <a:off x="8107596" y="5387399"/>
            <a:ext cx="2033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>
                <a:latin typeface="Arial" panose="020B0604020202020204" pitchFamily="34" charset="0"/>
                <a:cs typeface="Arial" panose="020B0604020202020204" pitchFamily="34" charset="0"/>
              </a:rPr>
              <a:t>Beam test</a:t>
            </a:r>
          </a:p>
          <a:p>
            <a:r>
              <a:rPr lang="en-US" altLang="zh-CN" b="1" i="1" dirty="0">
                <a:latin typeface="Arial" panose="020B0604020202020204" pitchFamily="34" charset="0"/>
                <a:cs typeface="Arial" panose="020B0604020202020204" pitchFamily="34" charset="0"/>
              </a:rPr>
              <a:t>With track fit </a:t>
            </a:r>
            <a:endParaRPr lang="zh-CN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177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E429CA-865E-A28F-58F0-DC7AE7D6F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Dark noise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C67D54-7104-6287-612C-E34DABF8D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73FF-65FB-4CAE-BAD0-4C5D8B97C2BF}" type="datetime1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A63738-8DEE-0684-E645-110DA8FFC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E5C994-97A7-3100-B91C-BF7B969BB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11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9BBC5A9-6373-70B4-8A5A-E0B01405D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920" y="1088775"/>
            <a:ext cx="4993273" cy="457476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510B727-66E9-32D5-A29D-331229D2F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38" y="1261103"/>
            <a:ext cx="4882055" cy="4335794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8D3E934A-2CFB-2DE9-7D70-4B50B7A336BA}"/>
              </a:ext>
            </a:extLst>
          </p:cNvPr>
          <p:cNvSpPr/>
          <p:nvPr/>
        </p:nvSpPr>
        <p:spPr>
          <a:xfrm>
            <a:off x="5918922" y="1041732"/>
            <a:ext cx="5639403" cy="497270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9999EFB-4DF6-A2EF-C2D9-B848992F3768}"/>
              </a:ext>
            </a:extLst>
          </p:cNvPr>
          <p:cNvSpPr/>
          <p:nvPr/>
        </p:nvSpPr>
        <p:spPr>
          <a:xfrm>
            <a:off x="216235" y="1041731"/>
            <a:ext cx="5639403" cy="497270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17B4637-64A0-A462-DE5C-1659CB969EC9}"/>
              </a:ext>
            </a:extLst>
          </p:cNvPr>
          <p:cNvSpPr txBox="1"/>
          <p:nvPr/>
        </p:nvSpPr>
        <p:spPr>
          <a:xfrm>
            <a:off x="2264644" y="5387399"/>
            <a:ext cx="2033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>
                <a:latin typeface="Arial" panose="020B0604020202020204" pitchFamily="34" charset="0"/>
                <a:cs typeface="Arial" panose="020B0604020202020204" pitchFamily="34" charset="0"/>
              </a:rPr>
              <a:t>Beam test</a:t>
            </a:r>
          </a:p>
          <a:p>
            <a:r>
              <a:rPr lang="en-US" altLang="zh-CN" b="1" i="1" dirty="0" err="1">
                <a:latin typeface="Arial" panose="020B0604020202020204" pitchFamily="34" charset="0"/>
                <a:cs typeface="Arial" panose="020B0604020202020204" pitchFamily="34" charset="0"/>
              </a:rPr>
              <a:t>w.o.</a:t>
            </a:r>
            <a:r>
              <a:rPr lang="en-US" altLang="zh-CN" b="1" i="1" dirty="0">
                <a:latin typeface="Arial" panose="020B0604020202020204" pitchFamily="34" charset="0"/>
                <a:cs typeface="Arial" panose="020B0604020202020204" pitchFamily="34" charset="0"/>
              </a:rPr>
              <a:t> track fit </a:t>
            </a:r>
            <a:endParaRPr lang="zh-CN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CC67FD1-2F5B-5B5D-18B5-71C4FB2ACAFD}"/>
              </a:ext>
            </a:extLst>
          </p:cNvPr>
          <p:cNvSpPr txBox="1"/>
          <p:nvPr/>
        </p:nvSpPr>
        <p:spPr>
          <a:xfrm>
            <a:off x="8107596" y="5387399"/>
            <a:ext cx="2033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>
                <a:latin typeface="Arial" panose="020B0604020202020204" pitchFamily="34" charset="0"/>
                <a:cs typeface="Arial" panose="020B0604020202020204" pitchFamily="34" charset="0"/>
              </a:rPr>
              <a:t>Beam test</a:t>
            </a:r>
          </a:p>
          <a:p>
            <a:r>
              <a:rPr lang="en-US" altLang="zh-CN" b="1" i="1" dirty="0">
                <a:latin typeface="Arial" panose="020B0604020202020204" pitchFamily="34" charset="0"/>
                <a:cs typeface="Arial" panose="020B0604020202020204" pitchFamily="34" charset="0"/>
              </a:rPr>
              <a:t>With track fit </a:t>
            </a:r>
            <a:endParaRPr lang="zh-CN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231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08073-ED5B-5D41-1198-637C29CBF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3C532A-11BE-0D29-796E-F38C470EB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10um SiPM MIP spectrum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F88D-67ED-5538-3594-562167E9E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73FF-65FB-4CAE-BAD0-4C5D8B97C2BF}" type="datetime1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B7106C-1FA1-C02E-3578-CF3045935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3519AC-A9D9-6848-7A22-40669683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2</a:t>
            </a:fld>
            <a:endParaRPr lang="zh-CN" altLang="en-US" dirty="0"/>
          </a:p>
        </p:txBody>
      </p:sp>
      <p:sp>
        <p:nvSpPr>
          <p:cNvPr id="12" name="内容占位符 11">
            <a:extLst>
              <a:ext uri="{FF2B5EF4-FFF2-40B4-BE49-F238E27FC236}">
                <a16:creationId xmlns:a16="http://schemas.microsoft.com/office/drawing/2014/main" id="{5CE2742E-24DE-5890-AA7D-021EB59ED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62" y="977030"/>
            <a:ext cx="7680538" cy="465515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EAC995C-526F-BD56-896C-A0D7043DB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065" y="1591749"/>
            <a:ext cx="5596626" cy="458998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81384DE-796C-F20A-BCFD-8749967D2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07" y="1646782"/>
            <a:ext cx="5667729" cy="4479918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368FC71B-8B47-97F0-D319-C78EB2B510DB}"/>
              </a:ext>
            </a:extLst>
          </p:cNvPr>
          <p:cNvSpPr txBox="1"/>
          <p:nvPr/>
        </p:nvSpPr>
        <p:spPr>
          <a:xfrm>
            <a:off x="1434662" y="5100145"/>
            <a:ext cx="2033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>
                <a:latin typeface="Arial" panose="020B0604020202020204" pitchFamily="34" charset="0"/>
                <a:cs typeface="Arial" panose="020B0604020202020204" pitchFamily="34" charset="0"/>
              </a:rPr>
              <a:t>Cosmic ray test</a:t>
            </a:r>
            <a:endParaRPr lang="zh-CN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C25669E-53B8-BEB7-088F-8DE0636534B0}"/>
              </a:ext>
            </a:extLst>
          </p:cNvPr>
          <p:cNvSpPr txBox="1"/>
          <p:nvPr/>
        </p:nvSpPr>
        <p:spPr>
          <a:xfrm>
            <a:off x="7244281" y="5100145"/>
            <a:ext cx="2033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>
                <a:latin typeface="Arial" panose="020B0604020202020204" pitchFamily="34" charset="0"/>
                <a:cs typeface="Arial" panose="020B0604020202020204" pitchFamily="34" charset="0"/>
              </a:rPr>
              <a:t>Beam test</a:t>
            </a:r>
            <a:endParaRPr lang="zh-CN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621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0C1D2-09F8-290C-FB16-48E76ECDD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59590D-06A4-D9F8-229B-501D7C892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10um SiPM MIP spectrum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FF79ED-0CA1-6BAA-D8EE-FDFFB00F4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73FF-65FB-4CAE-BAD0-4C5D8B97C2BF}" type="datetime1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AD7139-BC89-30E8-7B08-B6B64041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9D9D7D-7626-8B9D-ED6B-5BFFE7ADD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12" name="内容占位符 11">
            <a:extLst>
              <a:ext uri="{FF2B5EF4-FFF2-40B4-BE49-F238E27FC236}">
                <a16:creationId xmlns:a16="http://schemas.microsoft.com/office/drawing/2014/main" id="{441CA3F4-55FD-D85A-ECD5-075E0C13C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61" y="977030"/>
            <a:ext cx="7191807" cy="512811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B8AAC38-FE87-A08E-791A-2A1A6D994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100" y="1557557"/>
            <a:ext cx="5688358" cy="455510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2901668-E2EB-F928-C411-C379D57E1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08" y="1557557"/>
            <a:ext cx="5669691" cy="450965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4DFC7ED-2C46-721B-01C0-40284E5F93B3}"/>
              </a:ext>
            </a:extLst>
          </p:cNvPr>
          <p:cNvSpPr txBox="1"/>
          <p:nvPr/>
        </p:nvSpPr>
        <p:spPr>
          <a:xfrm>
            <a:off x="1434662" y="5100145"/>
            <a:ext cx="2033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>
                <a:latin typeface="Arial" panose="020B0604020202020204" pitchFamily="34" charset="0"/>
                <a:cs typeface="Arial" panose="020B0604020202020204" pitchFamily="34" charset="0"/>
              </a:rPr>
              <a:t>Cosmic ray test</a:t>
            </a:r>
            <a:endParaRPr lang="zh-CN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6A6116E-8C42-0F98-EFCC-1EBFA03390A5}"/>
              </a:ext>
            </a:extLst>
          </p:cNvPr>
          <p:cNvSpPr txBox="1"/>
          <p:nvPr/>
        </p:nvSpPr>
        <p:spPr>
          <a:xfrm>
            <a:off x="7244281" y="5100145"/>
            <a:ext cx="2033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>
                <a:latin typeface="Arial" panose="020B0604020202020204" pitchFamily="34" charset="0"/>
                <a:cs typeface="Arial" panose="020B0604020202020204" pitchFamily="34" charset="0"/>
              </a:rPr>
              <a:t>Beam test</a:t>
            </a:r>
            <a:endParaRPr lang="zh-CN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832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901D67-E203-BA31-3A31-9582A0678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15um SiPM MIP spectrum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75EEEE-4B1E-138D-DFBD-9C4D5CD8D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62" y="786832"/>
            <a:ext cx="8896796" cy="561134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E1E00C-77D8-BD46-26A1-F94711767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73FF-65FB-4CAE-BAD0-4C5D8B97C2BF}" type="datetime1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589C5D-30C9-AC18-7DC1-D5B8091D4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8D8419-D66D-4897-0560-304005AB4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4</a:t>
            </a:fld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89C99F1-3957-4D87-756E-1F8CF676A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749" y="1492428"/>
            <a:ext cx="5699915" cy="4593062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79C8C19A-54AA-B855-2F4A-1DA17A83637D}"/>
              </a:ext>
            </a:extLst>
          </p:cNvPr>
          <p:cNvSpPr txBox="1"/>
          <p:nvPr/>
        </p:nvSpPr>
        <p:spPr>
          <a:xfrm>
            <a:off x="7244281" y="5100145"/>
            <a:ext cx="2033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>
                <a:latin typeface="Arial" panose="020B0604020202020204" pitchFamily="34" charset="0"/>
                <a:cs typeface="Arial" panose="020B0604020202020204" pitchFamily="34" charset="0"/>
              </a:rPr>
              <a:t>Beam test</a:t>
            </a:r>
            <a:endParaRPr lang="zh-CN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1FC6FC51-0767-7B21-92A3-28B9FCD34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73" y="1492428"/>
            <a:ext cx="5987112" cy="4727069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ED347CAD-4EB5-E3E3-4644-970E4345A67B}"/>
              </a:ext>
            </a:extLst>
          </p:cNvPr>
          <p:cNvSpPr txBox="1"/>
          <p:nvPr/>
        </p:nvSpPr>
        <p:spPr>
          <a:xfrm>
            <a:off x="1434662" y="5100145"/>
            <a:ext cx="2033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>
                <a:latin typeface="Arial" panose="020B0604020202020204" pitchFamily="34" charset="0"/>
                <a:cs typeface="Arial" panose="020B0604020202020204" pitchFamily="34" charset="0"/>
              </a:rPr>
              <a:t>Cosmic ray test</a:t>
            </a:r>
            <a:endParaRPr lang="zh-CN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742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46177-E75D-5ED9-FCCA-A3A1E3450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789CEA-E8B1-8D9D-BC50-2D7462AA2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15um SiPM MIP spectrum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074D66-B460-F43C-0386-9E3C8D433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61" y="786832"/>
            <a:ext cx="9020607" cy="616299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9252B4-681B-AF4D-2215-2F9B584C1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73FF-65FB-4CAE-BAD0-4C5D8B97C2BF}" type="datetime1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89FFFC-7E7D-B172-1F94-9DBF2C511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38EC38-5326-8425-2843-4ED9BA558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5</a:t>
            </a:fld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CA1A825-9835-6173-C37F-B4EA94B1C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844" y="1766169"/>
            <a:ext cx="5585619" cy="448485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0355021-273E-CAB4-214A-535D88AE180F}"/>
              </a:ext>
            </a:extLst>
          </p:cNvPr>
          <p:cNvSpPr txBox="1"/>
          <p:nvPr/>
        </p:nvSpPr>
        <p:spPr>
          <a:xfrm>
            <a:off x="7244281" y="5100145"/>
            <a:ext cx="2033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>
                <a:latin typeface="Arial" panose="020B0604020202020204" pitchFamily="34" charset="0"/>
                <a:cs typeface="Arial" panose="020B0604020202020204" pitchFamily="34" charset="0"/>
              </a:rPr>
              <a:t>Beam test</a:t>
            </a:r>
            <a:endParaRPr lang="zh-CN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7D4FBDB-D9CC-22E4-878A-935E5AABE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4" y="1766169"/>
            <a:ext cx="5798914" cy="449415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06B2DEA4-62A2-AD16-DF37-D53D0D0C34B0}"/>
              </a:ext>
            </a:extLst>
          </p:cNvPr>
          <p:cNvSpPr txBox="1"/>
          <p:nvPr/>
        </p:nvSpPr>
        <p:spPr>
          <a:xfrm>
            <a:off x="1434662" y="5100145"/>
            <a:ext cx="2033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>
                <a:latin typeface="Arial" panose="020B0604020202020204" pitchFamily="34" charset="0"/>
                <a:cs typeface="Arial" panose="020B0604020202020204" pitchFamily="34" charset="0"/>
              </a:rPr>
              <a:t>Cosmic ray test</a:t>
            </a:r>
            <a:endParaRPr lang="zh-CN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429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46D4AC-68F9-1568-75F7-95BBCF862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Temperature comparison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47DC81-6619-C629-E6EB-E2390500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73FF-65FB-4CAE-BAD0-4C5D8B97C2BF}" type="datetime1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AE5512-517F-8B39-31F0-8579E079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016A58-D707-5456-B02B-654760780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12" name="内容占位符 11">
            <a:extLst>
              <a:ext uri="{FF2B5EF4-FFF2-40B4-BE49-F238E27FC236}">
                <a16:creationId xmlns:a16="http://schemas.microsoft.com/office/drawing/2014/main" id="{683AC978-AC1B-F72B-F91E-BDED5BFCE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61" y="977029"/>
            <a:ext cx="7361787" cy="681177"/>
          </a:xfrm>
        </p:spPr>
        <p:txBody>
          <a:bodyPr>
            <a:normAutofit/>
          </a:bodyPr>
          <a:lstStyle/>
          <a:p>
            <a:r>
              <a:rPr lang="en-US" altLang="zh-CN" dirty="0"/>
              <a:t>CR temperature is 3.2 degrees lower than TB on average 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C6F63F8-5F63-3050-56A3-6A63AC950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758" y="1592517"/>
            <a:ext cx="5400172" cy="469689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F9C352F-D3B5-67AA-2C6B-51F3A8F339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69" t="1056" r="3221" b="-1056"/>
          <a:stretch/>
        </p:blipFill>
        <p:spPr>
          <a:xfrm>
            <a:off x="57794" y="1763756"/>
            <a:ext cx="6046631" cy="451193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684424E-0780-BE02-140C-091F47788EE7}"/>
              </a:ext>
            </a:extLst>
          </p:cNvPr>
          <p:cNvSpPr txBox="1"/>
          <p:nvPr/>
        </p:nvSpPr>
        <p:spPr>
          <a:xfrm>
            <a:off x="2529366" y="4681582"/>
            <a:ext cx="2033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>
                <a:latin typeface="Arial" panose="020B0604020202020204" pitchFamily="34" charset="0"/>
                <a:cs typeface="Arial" panose="020B0604020202020204" pitchFamily="34" charset="0"/>
              </a:rPr>
              <a:t>Cosmic ray test</a:t>
            </a:r>
            <a:endParaRPr lang="zh-CN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53A2942-B191-D917-FD52-3A3B1DB2B8E6}"/>
              </a:ext>
            </a:extLst>
          </p:cNvPr>
          <p:cNvSpPr txBox="1"/>
          <p:nvPr/>
        </p:nvSpPr>
        <p:spPr>
          <a:xfrm>
            <a:off x="7327993" y="4681582"/>
            <a:ext cx="2033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>
                <a:latin typeface="Arial" panose="020B0604020202020204" pitchFamily="34" charset="0"/>
                <a:cs typeface="Arial" panose="020B0604020202020204" pitchFamily="34" charset="0"/>
              </a:rPr>
              <a:t>Beam test</a:t>
            </a:r>
            <a:endParaRPr lang="zh-CN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987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501F23-A9BD-9272-9782-0C67AE9D1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9BC266-826D-26DC-55BB-7C6E4ACD6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Significant single photoelectron spectrum on TB data</a:t>
            </a:r>
          </a:p>
          <a:p>
            <a:r>
              <a:rPr lang="en-US" altLang="zh-CN" dirty="0"/>
              <a:t>Temperature factor also influence the gain</a:t>
            </a:r>
          </a:p>
          <a:p>
            <a:r>
              <a:rPr lang="en-US" altLang="zh-CN" dirty="0"/>
              <a:t>Total 3783/6720 ~ 55% channels didn’t get well calibrated with strict selection 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422BB5-7F5A-0B7C-4B0F-15F41E31C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73FF-65FB-4CAE-BAD0-4C5D8B97C2BF}" type="datetime1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6B2B83-1137-5782-F282-B2E3244E3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454BF67-0DB5-E27D-BF2F-56DAD4255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7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9B87475-6FFD-0F02-D081-22754B0974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9037"/>
          <a:stretch/>
        </p:blipFill>
        <p:spPr>
          <a:xfrm>
            <a:off x="708615" y="3762844"/>
            <a:ext cx="10270624" cy="222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64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D624AF-627E-09E8-E377-20203324C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Backup</a:t>
            </a:r>
            <a:endParaRPr lang="zh-CN" altLang="en-US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8BDC17F4-3496-05E3-7DF9-9EE2A2E9B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62698"/>
          <a:stretch/>
        </p:blipFill>
        <p:spPr>
          <a:xfrm>
            <a:off x="5478373" y="1706729"/>
            <a:ext cx="6622851" cy="2900900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CCAEF0-EB84-0DFF-7C2F-71085CC7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73FF-65FB-4CAE-BAD0-4C5D8B97C2BF}" type="datetime1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E933EA-C671-D7C9-CA72-095F622F9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55038A-EDCA-F848-FD4F-363388C81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8</a:t>
            </a:fld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FECD86D-7830-495A-7967-96E83A8AAD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0367" b="4297"/>
          <a:stretch/>
        </p:blipFill>
        <p:spPr>
          <a:xfrm>
            <a:off x="166976" y="1126793"/>
            <a:ext cx="5185351" cy="442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88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882801-8C21-702E-84FD-83795C821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Dark noise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B9F5F4-4719-7A3A-08B7-BDDDE6E68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73FF-65FB-4CAE-BAD0-4C5D8B97C2BF}" type="datetime1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6B2DF3-546A-2690-3B9B-E1386958F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66280F-46B7-DCB0-2815-136C3911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9</a:t>
            </a:fld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CC90DFD-F7B6-CCC4-CB72-5AB2DF868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100" y="1316380"/>
            <a:ext cx="5688358" cy="455510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82B2B67-CF56-B7B8-B3CD-389CB5D65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02" y="1427774"/>
            <a:ext cx="5243814" cy="441926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A14FB2E-3367-29D8-14AE-86048A06D8F6}"/>
              </a:ext>
            </a:extLst>
          </p:cNvPr>
          <p:cNvSpPr txBox="1"/>
          <p:nvPr/>
        </p:nvSpPr>
        <p:spPr>
          <a:xfrm>
            <a:off x="8944292" y="4372489"/>
            <a:ext cx="2033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>
                <a:latin typeface="Arial" panose="020B0604020202020204" pitchFamily="34" charset="0"/>
                <a:cs typeface="Arial" panose="020B0604020202020204" pitchFamily="34" charset="0"/>
              </a:rPr>
              <a:t>Beam test</a:t>
            </a:r>
          </a:p>
          <a:p>
            <a:r>
              <a:rPr lang="en-US" altLang="zh-CN" b="1" i="1" dirty="0">
                <a:latin typeface="Arial" panose="020B0604020202020204" pitchFamily="34" charset="0"/>
                <a:cs typeface="Arial" panose="020B0604020202020204" pitchFamily="34" charset="0"/>
              </a:rPr>
              <a:t>With track fit </a:t>
            </a:r>
            <a:endParaRPr lang="zh-CN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7CF1AE5-CC95-21F7-565F-68BA30BB9084}"/>
              </a:ext>
            </a:extLst>
          </p:cNvPr>
          <p:cNvSpPr txBox="1"/>
          <p:nvPr/>
        </p:nvSpPr>
        <p:spPr>
          <a:xfrm>
            <a:off x="3005179" y="4372489"/>
            <a:ext cx="2033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>
                <a:latin typeface="Arial" panose="020B0604020202020204" pitchFamily="34" charset="0"/>
                <a:cs typeface="Arial" panose="020B0604020202020204" pitchFamily="34" charset="0"/>
              </a:rPr>
              <a:t>Beam test</a:t>
            </a:r>
          </a:p>
          <a:p>
            <a:r>
              <a:rPr lang="en-US" altLang="zh-CN" b="1" i="1" dirty="0" err="1">
                <a:latin typeface="Arial" panose="020B0604020202020204" pitchFamily="34" charset="0"/>
                <a:cs typeface="Arial" panose="020B0604020202020204" pitchFamily="34" charset="0"/>
              </a:rPr>
              <a:t>w.o.</a:t>
            </a:r>
            <a:r>
              <a:rPr lang="en-US" altLang="zh-CN" b="1" i="1" dirty="0">
                <a:latin typeface="Arial" panose="020B0604020202020204" pitchFamily="34" charset="0"/>
                <a:cs typeface="Arial" panose="020B0604020202020204" pitchFamily="34" charset="0"/>
              </a:rPr>
              <a:t> track fit </a:t>
            </a:r>
            <a:endParaRPr lang="zh-CN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58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极端阴影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eting_update.potx" id="{06A62707-4089-4FE0-91EA-654A9CFBB859}" vid="{627E3F17-D035-480B-B43A-D00C4BA96090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meeting_update</Template>
  <TotalTime>5431</TotalTime>
  <Words>167</Words>
  <Application>Microsoft Office PowerPoint</Application>
  <PresentationFormat>宽屏</PresentationFormat>
  <Paragraphs>69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Söhne</vt:lpstr>
      <vt:lpstr>等线</vt:lpstr>
      <vt:lpstr>华光小标宋_CNKI</vt:lpstr>
      <vt:lpstr>Arial</vt:lpstr>
      <vt:lpstr>Wingdings</vt:lpstr>
      <vt:lpstr>Office 主题​​</vt:lpstr>
      <vt:lpstr>CR &amp; TB MIP results comparison</vt:lpstr>
      <vt:lpstr>10um SiPM MIP spectrum</vt:lpstr>
      <vt:lpstr>10um SiPM MIP spectrum</vt:lpstr>
      <vt:lpstr>15um SiPM MIP spectrum</vt:lpstr>
      <vt:lpstr>15um SiPM MIP spectrum</vt:lpstr>
      <vt:lpstr>Temperature comparison</vt:lpstr>
      <vt:lpstr>Summary</vt:lpstr>
      <vt:lpstr>Backup</vt:lpstr>
      <vt:lpstr>Dark noise</vt:lpstr>
      <vt:lpstr>Dark noise</vt:lpstr>
      <vt:lpstr>Dark noise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jiaxuan wang</dc:creator>
  <cp:lastModifiedBy>jiaxuan wang</cp:lastModifiedBy>
  <cp:revision>4</cp:revision>
  <dcterms:created xsi:type="dcterms:W3CDTF">2024-11-21T12:06:31Z</dcterms:created>
  <dcterms:modified xsi:type="dcterms:W3CDTF">2024-11-25T06:43:08Z</dcterms:modified>
</cp:coreProperties>
</file>