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79" r:id="rId3"/>
    <p:sldId id="265" r:id="rId4"/>
    <p:sldId id="266" r:id="rId5"/>
    <p:sldId id="273" r:id="rId6"/>
    <p:sldId id="272" r:id="rId7"/>
    <p:sldId id="274" r:id="rId8"/>
    <p:sldId id="269" r:id="rId9"/>
    <p:sldId id="275" r:id="rId10"/>
    <p:sldId id="276" r:id="rId11"/>
    <p:sldId id="278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552199E-B7E1-464F-B7DC-D4C4B9DE0724}">
          <p14:sldIdLst>
            <p14:sldId id="256"/>
            <p14:sldId id="279"/>
            <p14:sldId id="265"/>
            <p14:sldId id="266"/>
            <p14:sldId id="273"/>
            <p14:sldId id="272"/>
            <p14:sldId id="274"/>
            <p14:sldId id="269"/>
            <p14:sldId id="275"/>
            <p14:sldId id="276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 jiaxuan" initials="wj" lastIdx="1" clrIdx="0">
    <p:extLst>
      <p:ext uri="{19B8F6BF-5375-455C-9EA6-DF929625EA0E}">
        <p15:presenceInfo xmlns:p15="http://schemas.microsoft.com/office/powerpoint/2012/main" userId="4b801fb3c31c0d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8A5F"/>
    <a:srgbClr val="000000"/>
    <a:srgbClr val="CF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68" autoAdjust="0"/>
    <p:restoredTop sz="94660"/>
  </p:normalViewPr>
  <p:slideViewPr>
    <p:cSldViewPr snapToGrid="0">
      <p:cViewPr varScale="1">
        <p:scale>
          <a:sx n="84" d="100"/>
          <a:sy n="84" d="100"/>
        </p:scale>
        <p:origin x="84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420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410C3-E7AA-444A-9369-935F5E367B7E}" type="datetimeFigureOut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AD3FD-C722-4D8C-B2D4-583222EFDC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69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alphaModFix amt="57000"/>
            <a:lum/>
          </a:blip>
          <a:srcRect/>
          <a:stretch>
            <a:fillRect l="49000" t="5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EA9485-C026-4D58-862E-4D9EFC86AF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  <a:ln>
            <a:noFill/>
          </a:ln>
        </p:spPr>
        <p:txBody>
          <a:bodyPr anchor="b">
            <a:norm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ECCA71A-E087-483D-BE23-C301228762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subtitle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9C8BF-FCAD-40FA-B350-64092780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02AA-3E6F-482A-B179-6EF621039C0F}" type="datetime1">
              <a:rPr lang="zh-CN" altLang="en-US" smtClean="0"/>
              <a:t>2024/10/26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B29FA0-68B2-4172-BA86-DE363B5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50C688-04D6-44FC-B76C-F8F1C01B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CB0505-5B7F-47D5-A06E-7CEF5C227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866" y="417901"/>
            <a:ext cx="2633700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3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C8D620-D813-40A8-91E8-EC930D00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4176C0B-A274-4E36-A818-9DA95BE45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40C484-4F9C-4C45-896B-92B6180F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FD03-DC38-4D94-B7FA-44FA272AFD00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2DF727-3AE2-402C-ADE6-EE9E58D32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B09F92-F447-493F-AD75-2FCBD1E5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44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E35E5F9-AAD2-4ACB-AEFC-5DD21F315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3AA612-4293-4EE5-B38B-13EB5420D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699A7E-6D0D-4FE6-9D0F-7269E543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8CB4-E6E3-4DD9-997B-AE4F0E250CAB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98F88A-73DD-44BD-AB09-5BA0A35E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135AE1-374B-4FE0-8B3D-F1699FA8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8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176460-23A6-4AE4-8A82-3CDAE8960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462" y="120011"/>
            <a:ext cx="10165330" cy="681178"/>
          </a:xfrm>
        </p:spPr>
        <p:txBody>
          <a:bodyPr>
            <a:normAutofit/>
          </a:bodyPr>
          <a:lstStyle>
            <a:lvl1pPr>
              <a:defRPr sz="2600" b="1" baseline="0">
                <a:latin typeface="Söhne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2FE2BE-EF55-4E93-A0E3-59FC6E2311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0462" y="786832"/>
            <a:ext cx="10515600" cy="5389990"/>
          </a:xfrm>
        </p:spPr>
        <p:txBody>
          <a:bodyPr/>
          <a:lstStyle>
            <a:lvl1pPr marL="342900" indent="-288000" algn="l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200" b="0" baseline="0">
                <a:latin typeface="Söhne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685800" indent="-270000">
              <a:lnSpc>
                <a:spcPct val="100000"/>
              </a:lnSpc>
              <a:buFont typeface="Wingdings" panose="05000000000000000000" pitchFamily="2" charset="2"/>
              <a:buChar char="Ø"/>
              <a:defRPr sz="1700" baseline="0">
                <a:latin typeface="Söhne"/>
                <a:ea typeface="黑体" panose="02010609060101010101" pitchFamily="49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p"/>
              <a:defRPr sz="1500" baseline="0">
                <a:latin typeface="Söhne"/>
                <a:ea typeface="黑体" panose="02010609060101010101" pitchFamily="49" charset="-122"/>
                <a:cs typeface="Arial" panose="020B0604020202020204" pitchFamily="34" charset="0"/>
              </a:defRPr>
            </a:lvl3pPr>
          </a:lstStyle>
          <a:p>
            <a:pPr lvl="0"/>
            <a:r>
              <a:rPr lang="en-US" altLang="zh-CN" dirty="0"/>
              <a:t>First class</a:t>
            </a:r>
            <a:endParaRPr lang="zh-CN" altLang="en-US" dirty="0"/>
          </a:p>
          <a:p>
            <a:pPr lvl="1"/>
            <a:r>
              <a:rPr lang="en-US" altLang="zh-CN" dirty="0"/>
              <a:t>Second class</a:t>
            </a:r>
          </a:p>
          <a:p>
            <a:pPr lvl="2"/>
            <a:r>
              <a:rPr lang="en-US" altLang="zh-CN" dirty="0"/>
              <a:t>third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20AD61-2850-4E41-B102-46B7E8953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309" y="6372864"/>
            <a:ext cx="2743200" cy="365125"/>
          </a:xfrm>
        </p:spPr>
        <p:txBody>
          <a:bodyPr/>
          <a:lstStyle/>
          <a:p>
            <a:fld id="{8BE66944-6C44-4BD6-9A72-00DC8A575BC7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FBDBB2-E86B-4986-9F6F-FBC6B9BE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4828" y="6372863"/>
            <a:ext cx="4114800" cy="365125"/>
          </a:xfrm>
        </p:spPr>
        <p:txBody>
          <a:bodyPr/>
          <a:lstStyle/>
          <a:p>
            <a:r>
              <a:rPr lang="en-US" altLang="zh-CN" dirty="0"/>
              <a:t>Name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8D3C02-32C4-4F0A-926C-41D5C377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7258" y="6372864"/>
            <a:ext cx="2743200" cy="365125"/>
          </a:xfrm>
        </p:spPr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D95082B-446E-4CA1-826E-E4876B26B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7258" y="120011"/>
            <a:ext cx="2633700" cy="43895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EC96068-972E-4350-88A1-D9F3D1744444}"/>
              </a:ext>
            </a:extLst>
          </p:cNvPr>
          <p:cNvCxnSpPr>
            <a:cxnSpLocks/>
          </p:cNvCxnSpPr>
          <p:nvPr userDrawn="1"/>
        </p:nvCxnSpPr>
        <p:spPr>
          <a:xfrm>
            <a:off x="320462" y="681178"/>
            <a:ext cx="11503533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35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59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5CF299-6C7A-4AE1-822D-279B669AE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20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2D3AEB-EED7-4A6B-B5D3-5330DDC6E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2550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3C7FB5-578C-4D5B-B7E0-1350C3C21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C07E7-B7CB-4F24-95A4-69B1C1548BFD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963393-4F19-41AD-9D52-65AF92CB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3852E1-11B5-4141-AFBA-315CB7BC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858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FBCA82-12EB-4375-99E8-B440AF3D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0F881C-0ACC-42B2-B84A-38A83EEDF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7FA3796-C9D0-4F11-A5AB-057CA18D7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001FF9-3578-4327-92F2-538A3BA3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1529-6994-4170-A5D0-D7C061F65C00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60CEA8-8CF5-40D3-9425-A20243C3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0ED133-88C0-4709-9013-7E6F0E1D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81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AE0065-136C-4BD7-8CDD-48CB5A88A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FFAF18-F770-4A07-9DA3-43DDBA12C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E1A3CDB-5EB4-4DB2-8EB4-430080749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2430B3-A5D9-4BE8-9726-C38AB8C28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F8CD75-6A68-4146-A9FF-06365702D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78BD0E4-6294-4B62-ADBD-4F9B704A8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88C4-ED97-45D5-BC7B-41524079E1CD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DC69B4A-2A6D-4EB9-82D3-ED0AF7B96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41CF7B1-5E05-4CDE-9141-B50D3A2B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47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0E94E-897B-45B8-964D-575A1941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654A970-9A3D-4381-8A0A-F3E695E31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1779-DF83-40C8-9BD3-0036E5C38771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0C2FFD-2B5B-4781-9896-30B2BCC77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F2A80F8-D007-48AB-BDED-76492E45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06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069F189-075D-4164-8242-F4C2DDA5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75E6-8CAA-4B6E-8FFD-35219BFA6FAA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342C8A-5439-4410-93F2-273A0083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2DE539-C537-4E39-80BC-079A12DF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39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51B905-E2AC-435F-8B12-768B77F4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E23D98-9D09-4835-BDDF-FDA57077F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3072901-8622-4591-B808-35901950A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DDC6EF-EBDE-43A5-A360-E36ECA76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500F-ED7D-43B9-B3C1-B008FF022869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119B6D-93E5-4A65-A852-A91F1F23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99ECE4-D387-423D-9C40-160B0EF2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01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CA5FAB-06E2-485A-86BA-0D083877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8C5D2B6-0406-4784-8FE2-AA07B00619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0FF5FC-A3FC-4480-A81D-5425B0E6C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1547C6-1A7A-4C51-B9A8-4BBDFA1A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7C28-6A2D-424A-BDD2-08F28C75C9F9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86D8E3-BAB4-42B5-BEE5-420C53B3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7E3F9F-B921-4EDA-B568-0A319A793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35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1F82E0A-8ADC-4E82-9030-057228E3A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05" y="605986"/>
            <a:ext cx="10156931" cy="73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92ED06-BA16-4CAB-99E3-4D20E8FCA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188" y="1409939"/>
            <a:ext cx="10291549" cy="4124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Title 1</a:t>
            </a:r>
            <a:endParaRPr lang="zh-CN" altLang="en-US" dirty="0"/>
          </a:p>
          <a:p>
            <a:pPr lvl="1"/>
            <a:r>
              <a:rPr lang="en-US" altLang="zh-CN" dirty="0"/>
              <a:t>Title 2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1B3552-88AB-43B5-9E54-0F97794B9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30697-9171-4B12-82C7-3B6572BE1126}" type="datetime1">
              <a:rPr lang="zh-CN" altLang="en-US" smtClean="0"/>
              <a:t>2024/10/26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6E00D7-F075-4EA5-9A8A-BE1F6D751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68FCBB-90E7-443D-9221-DF47A695B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698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华光小标宋_CNKI" panose="02000500000000000000" pitchFamily="2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40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64000" t="59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976F51-1BA3-49A2-9A54-923E1366F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altLang="zh-CN" b="1" dirty="0"/>
              <a:t>Toy</a:t>
            </a:r>
            <a:r>
              <a:rPr lang="zh-CN" altLang="en-US" b="1" dirty="0"/>
              <a:t> </a:t>
            </a:r>
            <a:r>
              <a:rPr lang="en-US" altLang="zh-CN" b="1" dirty="0"/>
              <a:t>MC</a:t>
            </a:r>
            <a:r>
              <a:rPr lang="zh-CN" altLang="en-US" b="1" dirty="0"/>
              <a:t> </a:t>
            </a:r>
            <a:r>
              <a:rPr lang="en-US" altLang="zh-CN" b="1" dirty="0"/>
              <a:t>for</a:t>
            </a:r>
            <a:r>
              <a:rPr lang="zh-CN" altLang="en-US" b="1" dirty="0"/>
              <a:t> </a:t>
            </a:r>
            <a:r>
              <a:rPr lang="en-US" altLang="zh-CN" b="1" dirty="0"/>
              <a:t>Landau Convoluted Gaussian Fitting method </a:t>
            </a:r>
            <a:endParaRPr lang="zh-CN" altLang="en-US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A307C54-CFF7-4F7F-BD5B-77D8F0089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8486"/>
            <a:ext cx="9144000" cy="1655762"/>
          </a:xfrm>
        </p:spPr>
        <p:txBody>
          <a:bodyPr/>
          <a:lstStyle/>
          <a:p>
            <a:r>
              <a:rPr lang="en-US" altLang="zh-CN" dirty="0"/>
              <a:t>2024/09/27</a:t>
            </a:r>
          </a:p>
          <a:p>
            <a:r>
              <a:rPr lang="en-US" altLang="zh-CN" dirty="0"/>
              <a:t>Speaker : Jiaxuan Wang</a:t>
            </a:r>
          </a:p>
        </p:txBody>
      </p:sp>
    </p:spTree>
    <p:extLst>
      <p:ext uri="{BB962C8B-B14F-4D97-AF65-F5344CB8AC3E}">
        <p14:creationId xmlns:p14="http://schemas.microsoft.com/office/powerpoint/2010/main" val="261759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46D4AC-68F9-1568-75F7-95BBCF86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15um SiPM: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13BED4-A552-1C1C-CE1E-AD84F7311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zh-CN" altLang="en-US" dirty="0"/>
              <a:t>光电子</a:t>
            </a:r>
            <a:r>
              <a:rPr lang="en-US" altLang="zh-CN" dirty="0"/>
              <a:t>Poisson</a:t>
            </a:r>
            <a:r>
              <a:rPr lang="zh-CN" altLang="en-US" dirty="0"/>
              <a:t>分布 </a:t>
            </a:r>
            <a:r>
              <a:rPr lang="en-US" altLang="zh-CN" dirty="0"/>
              <a:t>+ Poisson</a:t>
            </a:r>
            <a:r>
              <a:rPr lang="zh-CN" altLang="en-US" dirty="0"/>
              <a:t>分布 </a:t>
            </a:r>
            <a:r>
              <a:rPr lang="en-US" altLang="zh-CN" dirty="0"/>
              <a:t>+ </a:t>
            </a:r>
            <a:r>
              <a:rPr lang="en-US" altLang="zh-CN" dirty="0">
                <a:solidFill>
                  <a:srgbClr val="FF0000"/>
                </a:solidFill>
              </a:rPr>
              <a:t>threshold cut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47DC81-6619-C629-E6EB-E2390500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E4A1-1C45-41CE-8EF3-3D05EA5B9F74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016A58-D707-5456-B02B-65476078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10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A4C6C55-BE7B-17EF-D4B3-1E4FB29ABF35}"/>
                  </a:ext>
                </a:extLst>
              </p:cNvPr>
              <p:cNvSpPr txBox="1"/>
              <p:nvPr/>
            </p:nvSpPr>
            <p:spPr>
              <a:xfrm>
                <a:off x="926454" y="1229135"/>
                <a:ext cx="2007251" cy="66011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/>
                  <a:t>SiPM uniformity 2</a:t>
                </a:r>
                <a14:m>
                  <m:oMath xmlns:m="http://schemas.openxmlformats.org/officeDocument/2006/math">
                    <m:r>
                      <a:rPr lang="en-US" altLang="zh-CN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altLang="zh-CN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altLang="zh-CN" sz="1200" b="1" dirty="0"/>
              </a:p>
              <a:p>
                <a:r>
                  <a:rPr lang="en-US" altLang="zh-CN" sz="1200" b="1" dirty="0"/>
                  <a:t>+Poisson</a:t>
                </a:r>
                <a:r>
                  <a:rPr lang="zh-CN" altLang="en-US" sz="1200" b="1" dirty="0"/>
                  <a:t>分布</a:t>
                </a:r>
                <a:endParaRPr lang="en-US" altLang="zh-CN" sz="1200" b="1" dirty="0"/>
              </a:p>
              <a:p>
                <a:r>
                  <a:rPr lang="en-US" altLang="zh-CN" sz="1200" b="1" dirty="0"/>
                  <a:t>+no</a:t>
                </a:r>
                <a:r>
                  <a:rPr lang="zh-CN" altLang="en-US" sz="1200" b="1" dirty="0"/>
                  <a:t> </a:t>
                </a:r>
                <a:r>
                  <a:rPr lang="en-US" altLang="zh-CN" sz="1200" b="1" dirty="0"/>
                  <a:t>threshold cut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A4C6C55-BE7B-17EF-D4B3-1E4FB29AB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54" y="1229135"/>
                <a:ext cx="2007251" cy="660117"/>
              </a:xfrm>
              <a:prstGeom prst="rect">
                <a:avLst/>
              </a:prstGeom>
              <a:blipFill>
                <a:blip r:embed="rId2"/>
                <a:stretch>
                  <a:fillRect l="-304" b="-7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3B78777-6531-DEDE-2E02-37CF355C5A57}"/>
                  </a:ext>
                </a:extLst>
              </p:cNvPr>
              <p:cNvSpPr txBox="1"/>
              <p:nvPr/>
            </p:nvSpPr>
            <p:spPr>
              <a:xfrm>
                <a:off x="3495710" y="1229135"/>
                <a:ext cx="2007251" cy="66011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/>
                  <a:t>SiPM uniformity 2</a:t>
                </a:r>
                <a14:m>
                  <m:oMath xmlns:m="http://schemas.openxmlformats.org/officeDocument/2006/math">
                    <m:r>
                      <a:rPr lang="en-US" altLang="zh-CN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altLang="zh-CN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altLang="zh-CN" sz="1200" b="1" dirty="0"/>
              </a:p>
              <a:p>
                <a:r>
                  <a:rPr lang="en-US" altLang="zh-CN" sz="1200" b="1" dirty="0"/>
                  <a:t>+Poisson</a:t>
                </a:r>
                <a:r>
                  <a:rPr lang="zh-CN" altLang="en-US" sz="1200" b="1" dirty="0"/>
                  <a:t>分布</a:t>
                </a:r>
                <a:endParaRPr lang="en-US" altLang="zh-CN" sz="1200" b="1" dirty="0"/>
              </a:p>
              <a:p>
                <a:r>
                  <a:rPr lang="en-US" altLang="zh-CN" sz="1200" b="1" dirty="0"/>
                  <a:t>+ 0.5MIP cut</a:t>
                </a: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3B78777-6531-DEDE-2E02-37CF355C5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710" y="1229135"/>
                <a:ext cx="2007251" cy="660117"/>
              </a:xfrm>
              <a:prstGeom prst="rect">
                <a:avLst/>
              </a:prstGeom>
              <a:blipFill>
                <a:blip r:embed="rId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F06143BB-A3D4-14B7-3FE7-3CCD18AA8EE5}"/>
                  </a:ext>
                </a:extLst>
              </p:cNvPr>
              <p:cNvSpPr txBox="1"/>
              <p:nvPr/>
            </p:nvSpPr>
            <p:spPr>
              <a:xfrm>
                <a:off x="6122377" y="1235163"/>
                <a:ext cx="2007251" cy="66011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/>
                  <a:t>SiPM uniformity 2</a:t>
                </a:r>
                <a14:m>
                  <m:oMath xmlns:m="http://schemas.openxmlformats.org/officeDocument/2006/math">
                    <m:r>
                      <a:rPr lang="en-US" altLang="zh-CN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altLang="zh-CN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altLang="zh-CN" sz="1200" b="1" dirty="0"/>
              </a:p>
              <a:p>
                <a:r>
                  <a:rPr lang="en-US" altLang="zh-CN" sz="1200" b="1" dirty="0"/>
                  <a:t>+Poisson</a:t>
                </a:r>
                <a:r>
                  <a:rPr lang="zh-CN" altLang="en-US" sz="1200" b="1" dirty="0"/>
                  <a:t>分布</a:t>
                </a:r>
                <a:endParaRPr lang="en-US" altLang="zh-CN" sz="1200" b="1" dirty="0"/>
              </a:p>
              <a:p>
                <a:r>
                  <a:rPr lang="en-US" altLang="zh-CN" sz="1200" b="1" dirty="0"/>
                  <a:t>+ 0.6MIP cut</a:t>
                </a: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F06143BB-A3D4-14B7-3FE7-3CCD18AA8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377" y="1235163"/>
                <a:ext cx="2007251" cy="660117"/>
              </a:xfrm>
              <a:prstGeom prst="rect">
                <a:avLst/>
              </a:prstGeom>
              <a:blipFill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BC98D13A-6E5A-2E25-1895-33C87315660D}"/>
                  </a:ext>
                </a:extLst>
              </p:cNvPr>
              <p:cNvSpPr txBox="1"/>
              <p:nvPr/>
            </p:nvSpPr>
            <p:spPr>
              <a:xfrm>
                <a:off x="8905011" y="1229135"/>
                <a:ext cx="2007251" cy="66011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/>
                  <a:t>SiPM uniformity 2</a:t>
                </a:r>
                <a14:m>
                  <m:oMath xmlns:m="http://schemas.openxmlformats.org/officeDocument/2006/math">
                    <m:r>
                      <a:rPr lang="en-US" altLang="zh-CN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altLang="zh-CN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altLang="zh-CN" sz="1200" b="1" dirty="0"/>
              </a:p>
              <a:p>
                <a:r>
                  <a:rPr lang="en-US" altLang="zh-CN" sz="1200" b="1" dirty="0"/>
                  <a:t>+Poisson</a:t>
                </a:r>
                <a:r>
                  <a:rPr lang="zh-CN" altLang="en-US" sz="1200" b="1" dirty="0"/>
                  <a:t>分布</a:t>
                </a:r>
                <a:endParaRPr lang="en-US" altLang="zh-CN" sz="1200" b="1" dirty="0"/>
              </a:p>
              <a:p>
                <a:r>
                  <a:rPr lang="en-US" altLang="zh-CN" sz="1200" b="1" dirty="0"/>
                  <a:t>+ 0.7MIP cut</a:t>
                </a: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BC98D13A-6E5A-2E25-1895-33C873156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5011" y="1229135"/>
                <a:ext cx="2007251" cy="660117"/>
              </a:xfrm>
              <a:prstGeom prst="rect">
                <a:avLst/>
              </a:prstGeom>
              <a:blipFill>
                <a:blip r:embed="rId5"/>
                <a:stretch>
                  <a:fillRect l="-304" b="-7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矩形 38">
            <a:extLst>
              <a:ext uri="{FF2B5EF4-FFF2-40B4-BE49-F238E27FC236}">
                <a16:creationId xmlns:a16="http://schemas.microsoft.com/office/drawing/2014/main" id="{1FE596EB-A1C0-C145-A22E-D4B8FE9346D2}"/>
              </a:ext>
            </a:extLst>
          </p:cNvPr>
          <p:cNvSpPr/>
          <p:nvPr/>
        </p:nvSpPr>
        <p:spPr>
          <a:xfrm>
            <a:off x="132090" y="5939780"/>
            <a:ext cx="114312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光电子的泊松分布会显著的影响，对于</a:t>
            </a:r>
            <a:r>
              <a:rPr lang="en-US" altLang="zh-CN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15um</a:t>
            </a:r>
            <a:r>
              <a:rPr lang="zh-CN" alt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SiPM(</a:t>
            </a:r>
            <a:r>
              <a:rPr lang="zh-CN" alt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光产额</a:t>
            </a:r>
            <a:r>
              <a:rPr lang="en-US" altLang="zh-C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~20p.e./MIP)</a:t>
            </a:r>
            <a:r>
              <a:rPr lang="zh-CN" alt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，约有</a:t>
            </a:r>
            <a:r>
              <a:rPr lang="en-US" altLang="zh-C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5~7%</a:t>
            </a:r>
            <a:r>
              <a:rPr lang="zh-CN" alt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影响</a:t>
            </a:r>
            <a:endParaRPr lang="en-US" altLang="zh-CN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zh-CN" alt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此外，光电子的泊松分布对</a:t>
            </a:r>
            <a:r>
              <a:rPr lang="en-US" altLang="zh-C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MIP</a:t>
            </a:r>
            <a:r>
              <a:rPr lang="zh-CN" alt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展宽作用导致阈值效应更严重</a:t>
            </a:r>
            <a:endParaRPr lang="zh-CN" alt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8878D6A-9D12-3605-1B17-6A7A4D226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1572" y="4144926"/>
            <a:ext cx="2355525" cy="173384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3E74DE6-6FE8-A2A2-4A25-37E257106E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1443" y="2040991"/>
            <a:ext cx="2355170" cy="201361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7B14A11-12BD-2863-BD7D-4BF8FC27FA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1045" y="4154244"/>
            <a:ext cx="2355525" cy="167940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9065569-4A70-CB92-C093-8960AB2481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8958" y="2039669"/>
            <a:ext cx="2320553" cy="204096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F4ECBBC-010D-7092-0D72-9F65513624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78207" y="4159377"/>
            <a:ext cx="2355170" cy="168896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0CBAF46-6F46-6CE6-266B-E68DDDB89F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79685" y="1980688"/>
            <a:ext cx="2367549" cy="2104488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F4C797D7-D90A-BB31-0DB1-57EE455F73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2922" y="2092426"/>
            <a:ext cx="2326175" cy="2031924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31A9195F-1E9D-C7FD-5F64-F5428FD6BE0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4507" y="4144075"/>
            <a:ext cx="2405893" cy="171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41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1369AA-4714-0DC0-104B-3B5B59F4B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Summary for</a:t>
            </a:r>
            <a:r>
              <a:rPr lang="zh-CN" altLang="en-US" dirty="0"/>
              <a:t> </a:t>
            </a:r>
            <a:r>
              <a:rPr lang="en-US" altLang="zh-CN" dirty="0"/>
              <a:t>15um SiPM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1DE931-C78D-D5FB-F12D-D597F961E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If NO single photoelectron peaks exists in MIP spectrum,  No fluctuation shows</a:t>
            </a:r>
          </a:p>
          <a:p>
            <a:r>
              <a:rPr lang="en-US" altLang="zh-CN" dirty="0"/>
              <a:t>Poisson would lead to the decrease of MPV, especially in low MPV situation 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94A3C2-E2A6-DBD0-C5D7-8C1D58776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6944-6C44-4BD6-9A72-00DC8A575BC7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C7DBEA0-EF84-01AC-B3A4-DCA980B1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11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E4DF462-F6C7-29DE-384A-7D1D0E99F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352" y="2923862"/>
            <a:ext cx="4174244" cy="297608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38B9CB5-7129-DF34-6248-868FD8981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753" y="2869237"/>
            <a:ext cx="3507984" cy="30853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11DBB3C-13E7-FD3D-1DE9-DC282361762F}"/>
                  </a:ext>
                </a:extLst>
              </p:cNvPr>
              <p:cNvSpPr txBox="1"/>
              <p:nvPr/>
            </p:nvSpPr>
            <p:spPr>
              <a:xfrm>
                <a:off x="997255" y="4411904"/>
                <a:ext cx="2007251" cy="66011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/>
                  <a:t>SiPM uniformity 2</a:t>
                </a:r>
                <a14:m>
                  <m:oMath xmlns:m="http://schemas.openxmlformats.org/officeDocument/2006/math">
                    <m:r>
                      <a:rPr lang="en-US" altLang="zh-CN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altLang="zh-CN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altLang="zh-CN" sz="1200" b="1" dirty="0"/>
              </a:p>
              <a:p>
                <a:r>
                  <a:rPr lang="en-US" altLang="zh-CN" sz="1200" b="1" dirty="0"/>
                  <a:t>+Poisson</a:t>
                </a:r>
                <a:r>
                  <a:rPr lang="zh-CN" altLang="en-US" sz="1200" b="1" dirty="0"/>
                  <a:t>分布</a:t>
                </a:r>
                <a:endParaRPr lang="en-US" altLang="zh-CN" sz="1200" b="1" dirty="0"/>
              </a:p>
              <a:p>
                <a:r>
                  <a:rPr lang="en-US" altLang="zh-CN" sz="1200" b="1" dirty="0"/>
                  <a:t>+ 0.6MIP cut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11DBB3C-13E7-FD3D-1DE9-DC2823617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255" y="4411904"/>
                <a:ext cx="2007251" cy="660117"/>
              </a:xfrm>
              <a:prstGeom prst="rect">
                <a:avLst/>
              </a:prstGeom>
              <a:blipFill>
                <a:blip r:embed="rId4"/>
                <a:stretch>
                  <a:fillRect l="-304" b="-7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5A8E8DC1-3D0C-7241-C8BC-7EFD1A291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7410" y="2995553"/>
            <a:ext cx="4454590" cy="290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06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443381-43BB-9227-7640-90B541715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Motivation: which affect MPV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B960C6-78BD-EAD2-DACD-E18089641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Toy MC</a:t>
            </a:r>
          </a:p>
          <a:p>
            <a:pPr lvl="1"/>
            <a:r>
              <a:rPr lang="en-US" altLang="zh-CN" dirty="0"/>
              <a:t>Get random hist from Landau function</a:t>
            </a:r>
          </a:p>
          <a:p>
            <a:pPr lvl="2"/>
            <a:r>
              <a:rPr lang="en-US" altLang="zh-CN" dirty="0"/>
              <a:t>MPV scanning: 10um(80-140); 15um(200-800)</a:t>
            </a:r>
          </a:p>
          <a:p>
            <a:pPr lvl="2"/>
            <a:r>
              <a:rPr lang="en-US" altLang="zh-CN" dirty="0"/>
              <a:t>Landau width: 10um 17;  15um 50</a:t>
            </a:r>
          </a:p>
          <a:p>
            <a:pPr lvl="1"/>
            <a:r>
              <a:rPr lang="en-US" altLang="zh-CN" dirty="0"/>
              <a:t>Photon Number: Division of random number by (SiPM Gain*PDE)</a:t>
            </a:r>
          </a:p>
          <a:p>
            <a:pPr lvl="2"/>
            <a:r>
              <a:rPr lang="en-US" altLang="zh-CN" dirty="0"/>
              <a:t>Poisson distribution</a:t>
            </a:r>
          </a:p>
          <a:p>
            <a:pPr lvl="2"/>
            <a:r>
              <a:rPr lang="en-US" altLang="zh-CN" dirty="0"/>
              <a:t>Light output uniformity</a:t>
            </a:r>
          </a:p>
          <a:p>
            <a:pPr lvl="1"/>
            <a:r>
              <a:rPr lang="en-US" altLang="zh-CN" dirty="0"/>
              <a:t>Pixel MC correction</a:t>
            </a:r>
          </a:p>
          <a:p>
            <a:pPr lvl="2"/>
            <a:r>
              <a:rPr lang="en-US" altLang="zh-CN" dirty="0"/>
              <a:t>Crosstalk = 0</a:t>
            </a:r>
          </a:p>
          <a:p>
            <a:pPr lvl="1"/>
            <a:r>
              <a:rPr lang="en-US" altLang="zh-CN" dirty="0"/>
              <a:t>ADC gaussian distribution </a:t>
            </a:r>
          </a:p>
          <a:p>
            <a:pPr lvl="2"/>
            <a:r>
              <a:rPr lang="en-US" altLang="zh-CN" dirty="0"/>
              <a:t>ADC gaussian smear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7D8689-CE6F-F81A-B00D-A3B4D3248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45A7-DDD9-4ECC-8A98-89398888EE64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9ACFFF-6B09-D614-7533-BDF9213A3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2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2C32315-8438-1A65-95BB-9740F24773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0"/>
          <a:stretch/>
        </p:blipFill>
        <p:spPr>
          <a:xfrm>
            <a:off x="7792805" y="1777091"/>
            <a:ext cx="3575614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12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id="{E52901FF-7C0A-A414-8DBF-18CBC0EB7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73" y="1652983"/>
            <a:ext cx="2174242" cy="1895968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0C196D98-8C74-B1C6-7505-53B951935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477" y="1668073"/>
            <a:ext cx="2195098" cy="192857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C921F44-DDE2-1A46-31A0-85A8E0744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10um SiPM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EFA9E9-ECC8-A777-F03A-B8019F621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低阶效应影响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95A9A6-4C7C-485B-40EB-760395A16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8980-C49C-4ED6-B571-64772541090D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7573F7-2B13-1517-CE7B-A85B944F3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2B2EB2D-C98C-48C6-1E0E-727E63BEB0B1}"/>
              </a:ext>
            </a:extLst>
          </p:cNvPr>
          <p:cNvSpPr txBox="1"/>
          <p:nvPr/>
        </p:nvSpPr>
        <p:spPr>
          <a:xfrm>
            <a:off x="773945" y="1298831"/>
            <a:ext cx="1137405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仅数值计算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D300739-6DD2-8C4B-E6A7-96F87D559B3E}"/>
              </a:ext>
            </a:extLst>
          </p:cNvPr>
          <p:cNvSpPr txBox="1"/>
          <p:nvPr/>
        </p:nvSpPr>
        <p:spPr>
          <a:xfrm>
            <a:off x="2644019" y="1318142"/>
            <a:ext cx="211014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数值计算</a:t>
            </a:r>
            <a:r>
              <a:rPr lang="en-US" altLang="zh-CN" sz="1400" b="1" dirty="0"/>
              <a:t>+</a:t>
            </a:r>
            <a:r>
              <a:rPr lang="zh-CN" altLang="en-US" sz="1400" b="1" dirty="0"/>
              <a:t>光电子数取整</a:t>
            </a: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7E0D4003-C932-1527-236E-3F4035A40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589" y="1702862"/>
            <a:ext cx="2231324" cy="2011279"/>
          </a:xfrm>
          <a:prstGeom prst="rect">
            <a:avLst/>
          </a:pr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id="{1818C4EA-89D6-6E8E-8B38-EC6D55A8A9FB}"/>
              </a:ext>
            </a:extLst>
          </p:cNvPr>
          <p:cNvSpPr txBox="1"/>
          <p:nvPr/>
        </p:nvSpPr>
        <p:spPr>
          <a:xfrm>
            <a:off x="5025056" y="1191318"/>
            <a:ext cx="202085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数值计算</a:t>
            </a:r>
            <a:r>
              <a:rPr lang="en-US" altLang="zh-CN" sz="1200" b="1" dirty="0"/>
              <a:t>+</a:t>
            </a:r>
            <a:r>
              <a:rPr lang="zh-CN" altLang="en-US" sz="1200" b="1" dirty="0"/>
              <a:t>光电子数取整</a:t>
            </a:r>
            <a:endParaRPr lang="en-US" altLang="zh-CN" sz="1200" b="1" dirty="0"/>
          </a:p>
          <a:p>
            <a:r>
              <a:rPr lang="en-US" altLang="zh-CN" sz="1200" b="1" dirty="0"/>
              <a:t>+</a:t>
            </a:r>
            <a:r>
              <a:rPr lang="zh-CN" altLang="en-US" sz="1200" b="1" dirty="0"/>
              <a:t>台基展宽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3C702E68-B2BF-41D0-2658-90CA6125B504}"/>
                  </a:ext>
                </a:extLst>
              </p:cNvPr>
              <p:cNvSpPr txBox="1"/>
              <p:nvPr/>
            </p:nvSpPr>
            <p:spPr>
              <a:xfrm>
                <a:off x="9718096" y="1064076"/>
                <a:ext cx="2237961" cy="66011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b="1" dirty="0"/>
                  <a:t>数值计算</a:t>
                </a:r>
                <a:r>
                  <a:rPr lang="en-US" altLang="zh-CN" sz="1200" b="1" dirty="0"/>
                  <a:t>+</a:t>
                </a:r>
                <a:r>
                  <a:rPr lang="zh-CN" altLang="en-US" sz="1200" b="1" dirty="0"/>
                  <a:t>光电子数取整</a:t>
                </a:r>
                <a:r>
                  <a:rPr lang="en-US" altLang="zh-CN" sz="1200" b="1" dirty="0"/>
                  <a:t>+</a:t>
                </a:r>
                <a:r>
                  <a:rPr lang="zh-CN" altLang="en-US" sz="1200" b="1" dirty="0"/>
                  <a:t>台基展宽</a:t>
                </a:r>
                <a:r>
                  <a:rPr lang="en-US" altLang="zh-CN" sz="1200" b="1" dirty="0"/>
                  <a:t>+ SiPM uniformity 0.5</a:t>
                </a:r>
                <a14:m>
                  <m:oMath xmlns:m="http://schemas.openxmlformats.org/officeDocument/2006/math">
                    <m:r>
                      <a:rPr lang="en-US" altLang="zh-CN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altLang="zh-CN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altLang="zh-CN" sz="1200" b="1" dirty="0"/>
              </a:p>
              <a:p>
                <a:r>
                  <a:rPr lang="en-US" altLang="zh-CN" sz="1200" b="1" dirty="0"/>
                  <a:t>+</a:t>
                </a:r>
                <a:r>
                  <a:rPr lang="zh-CN" altLang="en-US" sz="1200" b="1" dirty="0"/>
                  <a:t>光传输不均匀</a:t>
                </a:r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3C702E68-B2BF-41D0-2658-90CA6125B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8096" y="1064076"/>
                <a:ext cx="2237961" cy="660117"/>
              </a:xfrm>
              <a:prstGeom prst="rect">
                <a:avLst/>
              </a:prstGeom>
              <a:blipFill>
                <a:blip r:embed="rId5"/>
                <a:stretch>
                  <a:fillRect t="-926" b="-7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图片 54">
            <a:extLst>
              <a:ext uri="{FF2B5EF4-FFF2-40B4-BE49-F238E27FC236}">
                <a16:creationId xmlns:a16="http://schemas.microsoft.com/office/drawing/2014/main" id="{862201D2-68D3-1223-53E8-8F1DD7D288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0938" y="1724193"/>
            <a:ext cx="2250317" cy="1972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1F409B38-7994-3CCB-3E32-9C957D94ED85}"/>
                  </a:ext>
                </a:extLst>
              </p:cNvPr>
              <p:cNvSpPr txBox="1"/>
              <p:nvPr/>
            </p:nvSpPr>
            <p:spPr>
              <a:xfrm>
                <a:off x="7316810" y="1150468"/>
                <a:ext cx="2237961" cy="47545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b="1" dirty="0"/>
                  <a:t>数值计算</a:t>
                </a:r>
                <a:r>
                  <a:rPr lang="en-US" altLang="zh-CN" sz="1200" b="1" dirty="0"/>
                  <a:t>+</a:t>
                </a:r>
                <a:r>
                  <a:rPr lang="zh-CN" altLang="en-US" sz="1200" b="1" dirty="0"/>
                  <a:t>光电子数取整</a:t>
                </a:r>
                <a:r>
                  <a:rPr lang="en-US" altLang="zh-CN" sz="1200" b="1" dirty="0"/>
                  <a:t>+</a:t>
                </a:r>
                <a:r>
                  <a:rPr lang="zh-CN" altLang="en-US" sz="1200" b="1" dirty="0"/>
                  <a:t>台基展宽</a:t>
                </a:r>
                <a:r>
                  <a:rPr lang="en-US" altLang="zh-CN" sz="1200" b="1" dirty="0"/>
                  <a:t>+ SiPM uniformity 0.5</a:t>
                </a:r>
                <a14:m>
                  <m:oMath xmlns:m="http://schemas.openxmlformats.org/officeDocument/2006/math">
                    <m:r>
                      <a:rPr lang="en-US" altLang="zh-CN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altLang="zh-CN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altLang="zh-CN" sz="1200" b="1" dirty="0"/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1F409B38-7994-3CCB-3E32-9C957D94E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810" y="1150468"/>
                <a:ext cx="2237961" cy="475451"/>
              </a:xfrm>
              <a:prstGeom prst="rect">
                <a:avLst/>
              </a:prstGeom>
              <a:blipFill>
                <a:blip r:embed="rId7"/>
                <a:stretch>
                  <a:fillRect t="-1282" b="-102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图片 57">
            <a:extLst>
              <a:ext uri="{FF2B5EF4-FFF2-40B4-BE49-F238E27FC236}">
                <a16:creationId xmlns:a16="http://schemas.microsoft.com/office/drawing/2014/main" id="{F48ED8BB-2DAF-A36A-0E55-0C9CB3CCEA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6312" y="3719577"/>
            <a:ext cx="2534064" cy="1756380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5510D949-9B4B-6A3B-AE24-FFDAA5A249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7410" y="1764378"/>
            <a:ext cx="2322031" cy="2026790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47A6AA69-9A72-AB10-F944-3EE4E85D1D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30376" y="3809204"/>
            <a:ext cx="2368218" cy="1666753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9088C56F-E707-E39A-91B0-9AA7F7E7D2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8094" y="3809204"/>
            <a:ext cx="2368218" cy="1676449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901A2A16-519B-1FD1-9417-E02A8D491B0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10941" y="3888166"/>
            <a:ext cx="2228847" cy="159748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299CC033-3E12-944B-6208-0EE1C570C3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473" y="3888166"/>
            <a:ext cx="2311162" cy="1631939"/>
          </a:xfrm>
          <a:prstGeom prst="rect">
            <a:avLst/>
          </a:prstGeom>
        </p:spPr>
      </p:pic>
      <p:sp>
        <p:nvSpPr>
          <p:cNvPr id="69" name="矩形 68">
            <a:extLst>
              <a:ext uri="{FF2B5EF4-FFF2-40B4-BE49-F238E27FC236}">
                <a16:creationId xmlns:a16="http://schemas.microsoft.com/office/drawing/2014/main" id="{E8525929-67CF-449D-FB7D-FFBA0554328D}"/>
              </a:ext>
            </a:extLst>
          </p:cNvPr>
          <p:cNvSpPr/>
          <p:nvPr/>
        </p:nvSpPr>
        <p:spPr>
          <a:xfrm>
            <a:off x="214621" y="5657094"/>
            <a:ext cx="1143126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光电子数取整，</a:t>
            </a:r>
            <a:r>
              <a:rPr lang="zh-CN" alt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台基展宽，相对台基较小的</a:t>
            </a:r>
            <a:r>
              <a:rPr lang="en-US" altLang="zh-C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SiPM</a:t>
            </a:r>
            <a:r>
              <a:rPr lang="zh-CN" alt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增益不均匀性，光传输不均匀性影响较小</a:t>
            </a:r>
            <a:r>
              <a:rPr lang="en-US" altLang="zh-C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(&lt;2%)</a:t>
            </a:r>
            <a:endParaRPr lang="zh-CN" alt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127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46D4AC-68F9-1568-75F7-95BBCF86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10um SiPM : threshold cut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713BED4-A552-1C1C-CE1E-AD84F7311C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4132" y="722966"/>
                <a:ext cx="11431259" cy="5389990"/>
              </a:xfrm>
            </p:spPr>
            <p:txBody>
              <a:bodyPr/>
              <a:lstStyle/>
              <a:p>
                <a:pPr>
                  <a:spcBef>
                    <a:spcPts val="1000"/>
                  </a:spcBef>
                </a:pPr>
                <a:r>
                  <a:rPr lang="en-US" altLang="zh-CN" dirty="0"/>
                  <a:t>SiPM</a:t>
                </a:r>
                <a:r>
                  <a:rPr lang="zh-CN" altLang="en-US" dirty="0"/>
                  <a:t>增益不均匀性</a:t>
                </a:r>
                <a:r>
                  <a:rPr lang="en-US" altLang="zh-CN" dirty="0"/>
                  <a:t>0.5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altLang="zh-C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altLang="zh-CN" sz="2400" b="1" dirty="0"/>
                  <a:t> 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+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threshold cut</a:t>
                </a:r>
                <a:r>
                  <a:rPr lang="zh-CN" altLang="en-US" dirty="0"/>
                  <a:t>，这里</a:t>
                </a:r>
                <a:r>
                  <a:rPr lang="en-US" altLang="zh-CN" dirty="0"/>
                  <a:t>threshold cut</a:t>
                </a:r>
                <a:r>
                  <a:rPr lang="zh-CN" altLang="en-US" dirty="0"/>
                  <a:t>近似为改变拟合范围左界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713BED4-A552-1C1C-CE1E-AD84F7311C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4132" y="722966"/>
                <a:ext cx="11431259" cy="5389990"/>
              </a:xfrm>
              <a:blipFill>
                <a:blip r:embed="rId2"/>
                <a:stretch>
                  <a:fillRect l="-107" t="-3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47DC81-6619-C629-E6EB-E2390500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7845-2F23-4635-92AE-FD5C41D84D42}" type="datetime1">
              <a:rPr lang="zh-CN" altLang="en-US" smtClean="0"/>
              <a:t>2024/10/26</a:t>
            </a:fld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016A58-D707-5456-B02B-65476078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4</a:t>
            </a:fld>
            <a:endParaRPr lang="zh-CN" altLang="en-US" dirty="0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8075B570-E655-E069-19DB-9C95500B2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976" y="1724657"/>
            <a:ext cx="2481030" cy="2173607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54BD8E5F-0E62-7DCD-0A55-77C2567BB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815" y="4019550"/>
            <a:ext cx="2598312" cy="183350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EE674DB4-3A9F-8856-88F2-B2F2BAA5B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27" y="1751646"/>
            <a:ext cx="2536595" cy="2173607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6016AE6D-4E2E-813F-0D81-9FBE03E078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3127" y="1707689"/>
            <a:ext cx="2481030" cy="2190652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FD85ED64-7AF0-D208-DFD2-DEA27AC701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5665" y="1724657"/>
            <a:ext cx="2597585" cy="2235233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FFA0BCA8-C1D7-7564-37D7-D944B19052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9424" y="3931170"/>
            <a:ext cx="2754824" cy="1945214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126FEF5D-0654-9C09-616A-EBE5EC6623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2923" y="3996216"/>
            <a:ext cx="2626705" cy="1880168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8A06053A-9156-A677-F975-A3905D692F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640" y="4019550"/>
            <a:ext cx="2646672" cy="1880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BD983D3A-23B5-7DA1-52C8-6F9F0A4D533D}"/>
                  </a:ext>
                </a:extLst>
              </p:cNvPr>
              <p:cNvSpPr txBox="1"/>
              <p:nvPr/>
            </p:nvSpPr>
            <p:spPr>
              <a:xfrm>
                <a:off x="468641" y="1166418"/>
                <a:ext cx="2007251" cy="47545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/>
                  <a:t>SiPM uniformity 0.5</a:t>
                </a:r>
                <a14:m>
                  <m:oMath xmlns:m="http://schemas.openxmlformats.org/officeDocument/2006/math">
                    <m:r>
                      <a:rPr lang="en-US" altLang="zh-CN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altLang="zh-CN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altLang="zh-CN" sz="1200" b="1" dirty="0"/>
              </a:p>
              <a:p>
                <a:r>
                  <a:rPr lang="en-US" altLang="zh-CN" sz="1200" b="1" dirty="0"/>
                  <a:t>+ 0.5MIP</a:t>
                </a:r>
                <a:r>
                  <a:rPr lang="zh-CN" altLang="en-US" sz="1200" b="1" dirty="0"/>
                  <a:t> </a:t>
                </a:r>
                <a:r>
                  <a:rPr lang="en-US" altLang="zh-CN" sz="1200" b="1" dirty="0"/>
                  <a:t>cut</a:t>
                </a:r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BD983D3A-23B5-7DA1-52C8-6F9F0A4D5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1" y="1166418"/>
                <a:ext cx="2007251" cy="475451"/>
              </a:xfrm>
              <a:prstGeom prst="rect">
                <a:avLst/>
              </a:prstGeom>
              <a:blipFill>
                <a:blip r:embed="rId11"/>
                <a:stretch>
                  <a:fillRect l="-304" b="-102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12AE8F13-94B3-6F31-350D-98DFE07546DC}"/>
                  </a:ext>
                </a:extLst>
              </p:cNvPr>
              <p:cNvSpPr txBox="1"/>
              <p:nvPr/>
            </p:nvSpPr>
            <p:spPr>
              <a:xfrm>
                <a:off x="3100345" y="1166418"/>
                <a:ext cx="2007251" cy="47545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/>
                  <a:t>SiPM uniformity 0.5</a:t>
                </a:r>
                <a14:m>
                  <m:oMath xmlns:m="http://schemas.openxmlformats.org/officeDocument/2006/math">
                    <m:r>
                      <a:rPr lang="en-US" altLang="zh-CN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altLang="zh-CN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altLang="zh-CN" sz="1200" b="1" dirty="0"/>
              </a:p>
              <a:p>
                <a:r>
                  <a:rPr lang="en-US" altLang="zh-CN" sz="1200" b="1" dirty="0"/>
                  <a:t>+ 0.6MIP cut</a:t>
                </a: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12AE8F13-94B3-6F31-350D-98DFE0754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345" y="1166418"/>
                <a:ext cx="2007251" cy="475451"/>
              </a:xfrm>
              <a:prstGeom prst="rect">
                <a:avLst/>
              </a:prstGeom>
              <a:blipFill>
                <a:blip r:embed="rId12"/>
                <a:stretch>
                  <a:fillRect l="-304" b="-102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AAD6F932-F6D1-AC84-B3C7-BEACEB2DD97E}"/>
                  </a:ext>
                </a:extLst>
              </p:cNvPr>
              <p:cNvSpPr txBox="1"/>
              <p:nvPr/>
            </p:nvSpPr>
            <p:spPr>
              <a:xfrm>
                <a:off x="5732049" y="1178480"/>
                <a:ext cx="2007251" cy="47545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/>
                  <a:t>SiPM uniformity 0.5</a:t>
                </a:r>
                <a14:m>
                  <m:oMath xmlns:m="http://schemas.openxmlformats.org/officeDocument/2006/math">
                    <m:r>
                      <a:rPr lang="en-US" altLang="zh-CN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altLang="zh-CN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altLang="zh-CN" sz="1200" b="1" dirty="0"/>
              </a:p>
              <a:p>
                <a:r>
                  <a:rPr lang="en-US" altLang="zh-CN" sz="1200" b="1" dirty="0"/>
                  <a:t>+ 0.7MIP cut</a:t>
                </a:r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AAD6F932-F6D1-AC84-B3C7-BEACEB2DD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049" y="1178480"/>
                <a:ext cx="2007251" cy="475451"/>
              </a:xfrm>
              <a:prstGeom prst="rect">
                <a:avLst/>
              </a:prstGeom>
              <a:blipFill>
                <a:blip r:embed="rId13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64FF639A-75C7-B540-5D50-C31DE07F0E95}"/>
                  </a:ext>
                </a:extLst>
              </p:cNvPr>
              <p:cNvSpPr txBox="1"/>
              <p:nvPr/>
            </p:nvSpPr>
            <p:spPr>
              <a:xfrm>
                <a:off x="8478541" y="1164545"/>
                <a:ext cx="2007251" cy="47545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/>
                  <a:t>SiPM uniformity 0.5</a:t>
                </a:r>
                <a14:m>
                  <m:oMath xmlns:m="http://schemas.openxmlformats.org/officeDocument/2006/math">
                    <m:r>
                      <a:rPr lang="en-US" altLang="zh-CN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altLang="zh-CN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altLang="zh-CN" sz="1200" b="1" dirty="0"/>
              </a:p>
              <a:p>
                <a:r>
                  <a:rPr lang="en-US" altLang="zh-CN" sz="1200" b="1" dirty="0"/>
                  <a:t>+ 0.8MIP cut</a:t>
                </a:r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64FF639A-75C7-B540-5D50-C31DE07F0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541" y="1164545"/>
                <a:ext cx="2007251" cy="475451"/>
              </a:xfrm>
              <a:prstGeom prst="rect">
                <a:avLst/>
              </a:prstGeom>
              <a:blipFill>
                <a:blip r:embed="rId14"/>
                <a:stretch>
                  <a:fillRect l="-304" b="-102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矩形 58">
            <a:extLst>
              <a:ext uri="{FF2B5EF4-FFF2-40B4-BE49-F238E27FC236}">
                <a16:creationId xmlns:a16="http://schemas.microsoft.com/office/drawing/2014/main" id="{B161F55B-C5A3-470C-E51A-1038007F9F0C}"/>
              </a:ext>
            </a:extLst>
          </p:cNvPr>
          <p:cNvSpPr/>
          <p:nvPr/>
        </p:nvSpPr>
        <p:spPr>
          <a:xfrm>
            <a:off x="132090" y="5939780"/>
            <a:ext cx="1143126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MIP</a:t>
            </a:r>
            <a:r>
              <a:rPr lang="zh-CN" alt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谱的单光电子峰可见，拟合范围选取</a:t>
            </a:r>
            <a:r>
              <a:rPr lang="en-US" altLang="zh-C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zh-CN" alt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高阈值事例</a:t>
            </a:r>
            <a:r>
              <a:rPr lang="en-US" altLang="zh-C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r>
              <a:rPr lang="zh-CN" alt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会引起拟合结果的波动，</a:t>
            </a:r>
            <a:r>
              <a:rPr lang="en-US" altLang="zh-C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MPV</a:t>
            </a:r>
            <a:r>
              <a:rPr lang="zh-CN" alt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越小影响越大</a:t>
            </a:r>
            <a:endParaRPr lang="zh-CN" alt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587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46D4AC-68F9-1568-75F7-95BBCF86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10um SiPM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713BED4-A552-1C1C-CE1E-AD84F7311C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000"/>
                  </a:spcBef>
                </a:pPr>
                <a:r>
                  <a:rPr lang="en-US" altLang="zh-CN" dirty="0"/>
                  <a:t>SiPM</a:t>
                </a:r>
                <a:r>
                  <a:rPr lang="zh-CN" altLang="en-US" dirty="0"/>
                  <a:t>增益不均匀性</a:t>
                </a:r>
                <a:r>
                  <a:rPr lang="en-US" altLang="zh-CN" dirty="0"/>
                  <a:t>0.5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altLang="zh-C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+ </a:t>
                </a:r>
                <a:r>
                  <a:rPr lang="zh-CN" altLang="en-US" dirty="0"/>
                  <a:t>光电子</a:t>
                </a:r>
                <a:r>
                  <a:rPr lang="en-US" altLang="zh-CN" dirty="0"/>
                  <a:t>Poisson</a:t>
                </a:r>
                <a:r>
                  <a:rPr lang="zh-CN" altLang="en-US" dirty="0"/>
                  <a:t>分布 </a:t>
                </a:r>
                <a:r>
                  <a:rPr lang="en-US" altLang="zh-CN" dirty="0"/>
                  <a:t>+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threshold cut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713BED4-A552-1C1C-CE1E-AD84F7311C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" t="-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47DC81-6619-C629-E6EB-E2390500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E4A1-1C45-41CE-8EF3-3D05EA5B9F74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016A58-D707-5456-B02B-65476078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A4C6C55-BE7B-17EF-D4B3-1E4FB29ABF35}"/>
                  </a:ext>
                </a:extLst>
              </p:cNvPr>
              <p:cNvSpPr txBox="1"/>
              <p:nvPr/>
            </p:nvSpPr>
            <p:spPr>
              <a:xfrm>
                <a:off x="926454" y="1229135"/>
                <a:ext cx="2007251" cy="66011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/>
                  <a:t>Poisson</a:t>
                </a:r>
                <a:r>
                  <a:rPr lang="zh-CN" altLang="en-US" sz="1200" b="1" dirty="0"/>
                  <a:t>分布</a:t>
                </a:r>
                <a:endParaRPr lang="en-US" altLang="zh-CN" sz="1200" b="1" dirty="0"/>
              </a:p>
              <a:p>
                <a:r>
                  <a:rPr lang="en-US" altLang="zh-CN" sz="1200" b="1" dirty="0"/>
                  <a:t>+ SiPM uniformity 0.5</a:t>
                </a:r>
                <a14:m>
                  <m:oMath xmlns:m="http://schemas.openxmlformats.org/officeDocument/2006/math">
                    <m:r>
                      <a:rPr lang="en-US" altLang="zh-CN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altLang="zh-CN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altLang="zh-CN" sz="1200" b="1" dirty="0"/>
              </a:p>
              <a:p>
                <a:r>
                  <a:rPr lang="en-US" altLang="zh-CN" sz="1200" b="1" dirty="0"/>
                  <a:t>+ no</a:t>
                </a:r>
                <a:r>
                  <a:rPr lang="zh-CN" altLang="en-US" sz="1200" b="1" dirty="0"/>
                  <a:t> </a:t>
                </a:r>
                <a:r>
                  <a:rPr lang="en-US" altLang="zh-CN" sz="1200" b="1" dirty="0"/>
                  <a:t>threshold cut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A4C6C55-BE7B-17EF-D4B3-1E4FB29AB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54" y="1229135"/>
                <a:ext cx="2007251" cy="660117"/>
              </a:xfrm>
              <a:prstGeom prst="rect">
                <a:avLst/>
              </a:prstGeom>
              <a:blipFill>
                <a:blip r:embed="rId3"/>
                <a:stretch>
                  <a:fillRect l="-304" t="-926" b="-7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7758E2CF-819D-F122-3E08-EBCBFC44A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018" y="1889252"/>
            <a:ext cx="2458256" cy="215775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5E92F61-EDD0-A5CB-ADB2-A58D6BAB24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14" y="4197869"/>
            <a:ext cx="2458255" cy="174018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5EDB89C-451E-A658-F5E9-845E2CD486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8423" y="1908302"/>
            <a:ext cx="2558808" cy="221443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2B1BD352-0771-8109-56D1-D0A47D2435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6112" y="4219744"/>
            <a:ext cx="2354769" cy="1667833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12FF7FBD-FD8E-82B3-E97A-9902762317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3467" y="4219744"/>
            <a:ext cx="2458255" cy="174018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A2449E3C-4754-8BF7-7906-02FE4C967B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9184" y="1948926"/>
            <a:ext cx="2544431" cy="22144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3B78777-6531-DEDE-2E02-37CF355C5A57}"/>
                  </a:ext>
                </a:extLst>
              </p:cNvPr>
              <p:cNvSpPr txBox="1"/>
              <p:nvPr/>
            </p:nvSpPr>
            <p:spPr>
              <a:xfrm>
                <a:off x="3495710" y="1229135"/>
                <a:ext cx="2007251" cy="66011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/>
                  <a:t>Poisson</a:t>
                </a:r>
                <a:r>
                  <a:rPr lang="zh-CN" altLang="en-US" sz="1200" b="1" dirty="0"/>
                  <a:t>分布</a:t>
                </a:r>
                <a:endParaRPr lang="en-US" altLang="zh-CN" sz="1200" b="1" dirty="0"/>
              </a:p>
              <a:p>
                <a:r>
                  <a:rPr lang="en-US" altLang="zh-CN" sz="1200" b="1" dirty="0"/>
                  <a:t>+ SiPM uniformity 0.5</a:t>
                </a:r>
                <a14:m>
                  <m:oMath xmlns:m="http://schemas.openxmlformats.org/officeDocument/2006/math">
                    <m:r>
                      <a:rPr lang="en-US" altLang="zh-CN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altLang="zh-CN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altLang="zh-CN" sz="1200" b="1" dirty="0"/>
              </a:p>
              <a:p>
                <a:r>
                  <a:rPr lang="en-US" altLang="zh-CN" sz="1200" b="1" dirty="0"/>
                  <a:t>+ 0.5MIP cut</a:t>
                </a: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3B78777-6531-DEDE-2E02-37CF355C5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710" y="1229135"/>
                <a:ext cx="2007251" cy="660117"/>
              </a:xfrm>
              <a:prstGeom prst="rect">
                <a:avLst/>
              </a:prstGeom>
              <a:blipFill>
                <a:blip r:embed="rId10"/>
                <a:stretch>
                  <a:fillRect t="-926" b="-7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F06143BB-A3D4-14B7-3FE7-3CCD18AA8EE5}"/>
                  </a:ext>
                </a:extLst>
              </p:cNvPr>
              <p:cNvSpPr txBox="1"/>
              <p:nvPr/>
            </p:nvSpPr>
            <p:spPr>
              <a:xfrm>
                <a:off x="6122377" y="1235163"/>
                <a:ext cx="2007251" cy="66011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/>
                  <a:t>Poisson</a:t>
                </a:r>
                <a:r>
                  <a:rPr lang="zh-CN" altLang="en-US" sz="1200" b="1" dirty="0"/>
                  <a:t>分布</a:t>
                </a:r>
                <a:endParaRPr lang="en-US" altLang="zh-CN" sz="1200" b="1" dirty="0"/>
              </a:p>
              <a:p>
                <a:r>
                  <a:rPr lang="en-US" altLang="zh-CN" sz="1200" b="1" dirty="0"/>
                  <a:t>+ SiPM uniformity 0.5</a:t>
                </a:r>
                <a14:m>
                  <m:oMath xmlns:m="http://schemas.openxmlformats.org/officeDocument/2006/math">
                    <m:r>
                      <a:rPr lang="en-US" altLang="zh-CN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altLang="zh-CN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altLang="zh-CN" sz="1200" b="1" dirty="0"/>
              </a:p>
              <a:p>
                <a:r>
                  <a:rPr lang="en-US" altLang="zh-CN" sz="1200" b="1" dirty="0"/>
                  <a:t>+ 0.6MIP cut</a:t>
                </a: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F06143BB-A3D4-14B7-3FE7-3CCD18AA8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377" y="1235163"/>
                <a:ext cx="2007251" cy="660117"/>
              </a:xfrm>
              <a:prstGeom prst="rect">
                <a:avLst/>
              </a:prstGeom>
              <a:blipFill>
                <a:blip r:embed="rId11"/>
                <a:stretch>
                  <a:fillRect t="-926" b="-7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BC98D13A-6E5A-2E25-1895-33C87315660D}"/>
                  </a:ext>
                </a:extLst>
              </p:cNvPr>
              <p:cNvSpPr txBox="1"/>
              <p:nvPr/>
            </p:nvSpPr>
            <p:spPr>
              <a:xfrm>
                <a:off x="8905011" y="1229135"/>
                <a:ext cx="2007251" cy="66011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/>
                  <a:t>Poisson</a:t>
                </a:r>
                <a:r>
                  <a:rPr lang="zh-CN" altLang="en-US" sz="1200" b="1" dirty="0"/>
                  <a:t>分布</a:t>
                </a:r>
                <a:endParaRPr lang="en-US" altLang="zh-CN" sz="1200" b="1" dirty="0"/>
              </a:p>
              <a:p>
                <a:r>
                  <a:rPr lang="en-US" altLang="zh-CN" sz="1200" b="1" dirty="0"/>
                  <a:t>+ SiPM uniformity 0.5</a:t>
                </a:r>
                <a14:m>
                  <m:oMath xmlns:m="http://schemas.openxmlformats.org/officeDocument/2006/math">
                    <m:r>
                      <a:rPr lang="en-US" altLang="zh-CN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altLang="zh-CN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altLang="zh-CN" sz="1200" b="1" dirty="0"/>
              </a:p>
              <a:p>
                <a:r>
                  <a:rPr lang="en-US" altLang="zh-CN" sz="1200" b="1" dirty="0"/>
                  <a:t>+ 0.7MIP cut</a:t>
                </a: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BC98D13A-6E5A-2E25-1895-33C873156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5011" y="1229135"/>
                <a:ext cx="2007251" cy="660117"/>
              </a:xfrm>
              <a:prstGeom prst="rect">
                <a:avLst/>
              </a:prstGeom>
              <a:blipFill>
                <a:blip r:embed="rId12"/>
                <a:stretch>
                  <a:fillRect l="-304" t="-926" b="-7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矩形 38">
            <a:extLst>
              <a:ext uri="{FF2B5EF4-FFF2-40B4-BE49-F238E27FC236}">
                <a16:creationId xmlns:a16="http://schemas.microsoft.com/office/drawing/2014/main" id="{1FE596EB-A1C0-C145-A22E-D4B8FE9346D2}"/>
              </a:ext>
            </a:extLst>
          </p:cNvPr>
          <p:cNvSpPr/>
          <p:nvPr/>
        </p:nvSpPr>
        <p:spPr>
          <a:xfrm>
            <a:off x="132090" y="5939780"/>
            <a:ext cx="114312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光电子的泊松分布会显著的影响，对于</a:t>
            </a:r>
            <a:r>
              <a:rPr lang="en-US" altLang="zh-CN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10um</a:t>
            </a:r>
            <a:r>
              <a:rPr lang="zh-CN" alt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SiPM(</a:t>
            </a:r>
            <a:r>
              <a:rPr lang="zh-CN" alt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光产额</a:t>
            </a:r>
            <a:r>
              <a:rPr lang="en-US" altLang="zh-C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7~8p.e./MIP)</a:t>
            </a:r>
            <a:r>
              <a:rPr lang="zh-CN" alt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，约有</a:t>
            </a:r>
            <a:r>
              <a:rPr lang="en-US" altLang="zh-C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5~7%</a:t>
            </a:r>
            <a:r>
              <a:rPr lang="zh-CN" alt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影响</a:t>
            </a:r>
            <a:endParaRPr lang="en-US" altLang="zh-CN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zh-CN" alt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此外，光电子的泊松分布对</a:t>
            </a:r>
            <a:r>
              <a:rPr lang="en-US" altLang="zh-C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MIP</a:t>
            </a:r>
            <a:r>
              <a:rPr lang="zh-CN" alt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展宽作用导致阈值影响更严重</a:t>
            </a:r>
            <a:endParaRPr lang="zh-CN" alt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4882EAF6-5D09-BB8D-0AD7-46886C5D7CB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69464" y="1941455"/>
            <a:ext cx="2354769" cy="2106899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AB8C24F4-E08E-4C1A-19E0-C0EDFA08DD5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18454" y="4135717"/>
            <a:ext cx="2544431" cy="181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43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879034-39CB-90C6-6F21-3F5F72991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10um SiPM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98F644-4D6E-EFAD-AF83-77C7BF136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SiPM Gain Non-Uniformity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+ </a:t>
            </a:r>
            <a:r>
              <a:rPr lang="zh-CN" altLang="en-US" dirty="0"/>
              <a:t>光电子</a:t>
            </a:r>
            <a:r>
              <a:rPr lang="en-US" altLang="zh-CN" dirty="0"/>
              <a:t>Poisson</a:t>
            </a:r>
            <a:r>
              <a:rPr lang="zh-CN" altLang="en-US" dirty="0"/>
              <a:t>分布 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/>
              <a:t>threshold cut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E36ABD-11C8-D0E0-FBF5-40675E522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4E57E-F871-4DDD-B25D-6F19F436906B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C45C74-F067-214B-E49F-563481FF5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6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FF57CAE-36F0-B8F7-B3D6-4ABFA672C6B1}"/>
                  </a:ext>
                </a:extLst>
              </p:cNvPr>
              <p:cNvSpPr txBox="1"/>
              <p:nvPr/>
            </p:nvSpPr>
            <p:spPr>
              <a:xfrm>
                <a:off x="8876702" y="1170186"/>
                <a:ext cx="1828868" cy="61279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/>
                  <a:t>Poisson</a:t>
                </a:r>
                <a:r>
                  <a:rPr lang="zh-CN" altLang="en-US" sz="1100" b="1" dirty="0"/>
                  <a:t>分布</a:t>
                </a:r>
                <a:endParaRPr lang="en-US" altLang="zh-CN" sz="1100" b="1" dirty="0"/>
              </a:p>
              <a:p>
                <a:r>
                  <a:rPr lang="en-US" altLang="zh-CN" sz="1100" b="1" dirty="0"/>
                  <a:t>+ SiPM uniformity 5</a:t>
                </a:r>
                <a14:m>
                  <m:oMath xmlns:m="http://schemas.openxmlformats.org/officeDocument/2006/math">
                    <m:r>
                      <a:rPr lang="en-US" altLang="zh-CN" sz="1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altLang="zh-CN" sz="11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altLang="zh-CN" sz="1100" b="1" dirty="0"/>
              </a:p>
              <a:p>
                <a:r>
                  <a:rPr lang="en-US" altLang="zh-CN" sz="1100" b="1" dirty="0"/>
                  <a:t>+ 0.5MIP cut</a:t>
                </a:r>
                <a:endParaRPr lang="zh-CN" altLang="en-US" sz="1100" b="1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FF57CAE-36F0-B8F7-B3D6-4ABFA672C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6702" y="1170186"/>
                <a:ext cx="1828868" cy="612796"/>
              </a:xfrm>
              <a:prstGeom prst="rect">
                <a:avLst/>
              </a:prstGeom>
              <a:blipFill>
                <a:blip r:embed="rId2"/>
                <a:stretch>
                  <a:fillRect t="-1000" b="-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07C5C2C-6C7E-BAFE-B2BE-1712092115D8}"/>
                  </a:ext>
                </a:extLst>
              </p:cNvPr>
              <p:cNvSpPr txBox="1"/>
              <p:nvPr/>
            </p:nvSpPr>
            <p:spPr>
              <a:xfrm>
                <a:off x="5917477" y="1167234"/>
                <a:ext cx="1828868" cy="61279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/>
                  <a:t>Poisson</a:t>
                </a:r>
                <a:r>
                  <a:rPr lang="zh-CN" altLang="en-US" sz="1100" b="1" dirty="0"/>
                  <a:t>分布</a:t>
                </a:r>
                <a:endParaRPr lang="en-US" altLang="zh-CN" sz="1100" b="1" dirty="0"/>
              </a:p>
              <a:p>
                <a:r>
                  <a:rPr lang="en-US" altLang="zh-CN" sz="1100" b="1" dirty="0"/>
                  <a:t>+ SiPM uniformity 2</a:t>
                </a:r>
                <a14:m>
                  <m:oMath xmlns:m="http://schemas.openxmlformats.org/officeDocument/2006/math">
                    <m:r>
                      <a:rPr lang="en-US" altLang="zh-CN" sz="1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altLang="zh-CN" sz="11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altLang="zh-CN" sz="1100" b="1" dirty="0"/>
              </a:p>
              <a:p>
                <a:r>
                  <a:rPr lang="en-US" altLang="zh-CN" sz="1100" b="1" dirty="0"/>
                  <a:t>+ 0.5MIP cut</a:t>
                </a:r>
                <a:endParaRPr lang="zh-CN" altLang="en-US" sz="1100" b="1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07C5C2C-6C7E-BAFE-B2BE-171209211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477" y="1167234"/>
                <a:ext cx="1828868" cy="612796"/>
              </a:xfrm>
              <a:prstGeom prst="rect">
                <a:avLst/>
              </a:prstGeom>
              <a:blipFill>
                <a:blip r:embed="rId3"/>
                <a:stretch>
                  <a:fillRect t="-990" b="-49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6C2EFD0-F4EF-844D-D0FD-0075CB7E1197}"/>
                  </a:ext>
                </a:extLst>
              </p:cNvPr>
              <p:cNvSpPr txBox="1"/>
              <p:nvPr/>
            </p:nvSpPr>
            <p:spPr>
              <a:xfrm>
                <a:off x="3106744" y="1167234"/>
                <a:ext cx="1828868" cy="61279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/>
                  <a:t>Poisson</a:t>
                </a:r>
                <a:r>
                  <a:rPr lang="zh-CN" altLang="en-US" sz="1100" b="1" dirty="0"/>
                  <a:t>分布</a:t>
                </a:r>
                <a:endParaRPr lang="en-US" altLang="zh-CN" sz="1100" b="1" dirty="0"/>
              </a:p>
              <a:p>
                <a:r>
                  <a:rPr lang="en-US" altLang="zh-CN" sz="1100" b="1" dirty="0"/>
                  <a:t>+ SiPM uniformity 1</a:t>
                </a:r>
                <a14:m>
                  <m:oMath xmlns:m="http://schemas.openxmlformats.org/officeDocument/2006/math">
                    <m:r>
                      <a:rPr lang="en-US" altLang="zh-CN" sz="1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altLang="zh-CN" sz="11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altLang="zh-CN" sz="1100" b="1" dirty="0"/>
              </a:p>
              <a:p>
                <a:r>
                  <a:rPr lang="en-US" altLang="zh-CN" sz="1100" b="1" dirty="0"/>
                  <a:t>+ 0.5MIP cut</a:t>
                </a:r>
                <a:endParaRPr lang="zh-CN" altLang="en-US" sz="1100" b="1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6C2EFD0-F4EF-844D-D0FD-0075CB7E1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744" y="1167234"/>
                <a:ext cx="1828868" cy="612796"/>
              </a:xfrm>
              <a:prstGeom prst="rect">
                <a:avLst/>
              </a:prstGeom>
              <a:blipFill>
                <a:blip r:embed="rId4"/>
                <a:stretch>
                  <a:fillRect t="-990" b="-49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5BB65D1-C4D8-156B-60A7-D61794BD25DF}"/>
                  </a:ext>
                </a:extLst>
              </p:cNvPr>
              <p:cNvSpPr txBox="1"/>
              <p:nvPr/>
            </p:nvSpPr>
            <p:spPr>
              <a:xfrm>
                <a:off x="447854" y="1167234"/>
                <a:ext cx="1828868" cy="61279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/>
                  <a:t>Poisson</a:t>
                </a:r>
                <a:r>
                  <a:rPr lang="zh-CN" altLang="en-US" sz="1100" b="1" dirty="0"/>
                  <a:t>分布</a:t>
                </a:r>
                <a:endParaRPr lang="en-US" altLang="zh-CN" sz="1100" b="1" dirty="0"/>
              </a:p>
              <a:p>
                <a:r>
                  <a:rPr lang="en-US" altLang="zh-CN" sz="1100" b="1" dirty="0"/>
                  <a:t>+ SiPM uniformity 0.5</a:t>
                </a:r>
                <a14:m>
                  <m:oMath xmlns:m="http://schemas.openxmlformats.org/officeDocument/2006/math">
                    <m:r>
                      <a:rPr lang="en-US" altLang="zh-CN" sz="11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altLang="zh-CN" sz="11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altLang="zh-CN" sz="1100" b="1" dirty="0"/>
              </a:p>
              <a:p>
                <a:r>
                  <a:rPr lang="en-US" altLang="zh-CN" sz="1100" b="1" dirty="0"/>
                  <a:t>+ 0.5MIP cut</a:t>
                </a:r>
                <a:endParaRPr lang="zh-CN" altLang="en-US" sz="1100" b="1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5BB65D1-C4D8-156B-60A7-D61794BD2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54" y="1167234"/>
                <a:ext cx="1828868" cy="612796"/>
              </a:xfrm>
              <a:prstGeom prst="rect">
                <a:avLst/>
              </a:prstGeom>
              <a:blipFill>
                <a:blip r:embed="rId5"/>
                <a:stretch>
                  <a:fillRect t="-990" b="-49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>
            <a:extLst>
              <a:ext uri="{FF2B5EF4-FFF2-40B4-BE49-F238E27FC236}">
                <a16:creationId xmlns:a16="http://schemas.microsoft.com/office/drawing/2014/main" id="{5C3A3336-7D16-E817-9382-FDCCBD4BA9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8740" y="1780030"/>
            <a:ext cx="2606342" cy="231724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0970FCF-748E-7F82-DBB7-697016673E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6481" y="4106927"/>
            <a:ext cx="2538739" cy="183111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3354A97-7D1C-0034-9807-0EF877C9F7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8696" y="1840539"/>
            <a:ext cx="2435754" cy="212918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696F888D-842E-BB6D-A692-4DE22458DB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6802" y="4098752"/>
            <a:ext cx="2421920" cy="175093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9ECC1EA9-58D7-311C-0494-19275B021D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38953" y="4099202"/>
            <a:ext cx="2491067" cy="1760927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95E91257-21A6-F581-40DC-3CC289527B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09496" y="1807794"/>
            <a:ext cx="2625924" cy="2261713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F7E3AA40-D068-E8B2-943C-4FA5C1445F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6812" y="4171688"/>
            <a:ext cx="2286981" cy="1623605"/>
          </a:xfrm>
          <a:prstGeom prst="rect">
            <a:avLst/>
          </a:prstGeom>
        </p:spPr>
      </p:pic>
      <p:sp>
        <p:nvSpPr>
          <p:cNvPr id="43" name="矩形 42">
            <a:extLst>
              <a:ext uri="{FF2B5EF4-FFF2-40B4-BE49-F238E27FC236}">
                <a16:creationId xmlns:a16="http://schemas.microsoft.com/office/drawing/2014/main" id="{F8A303F4-10BB-2CC9-002B-1141D62343FC}"/>
              </a:ext>
            </a:extLst>
          </p:cNvPr>
          <p:cNvSpPr/>
          <p:nvPr/>
        </p:nvSpPr>
        <p:spPr>
          <a:xfrm>
            <a:off x="2276722" y="5938070"/>
            <a:ext cx="62623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随着</a:t>
            </a:r>
            <a:r>
              <a:rPr lang="en-US" altLang="zh-CN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SiPM</a:t>
            </a:r>
            <a:r>
              <a:rPr lang="zh-CN" alt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不均匀性增大，高阈值导致的拟合波动消失，但此时由于</a:t>
            </a:r>
            <a:r>
              <a:rPr lang="en-US" altLang="zh-C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Sigma</a:t>
            </a:r>
            <a:r>
              <a:rPr lang="zh-CN" alt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随光电子数增大，拟合</a:t>
            </a:r>
            <a:r>
              <a:rPr lang="en-US" altLang="zh-C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MPV</a:t>
            </a:r>
            <a:r>
              <a:rPr lang="zh-CN" alt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缓慢减小</a:t>
            </a:r>
            <a:endParaRPr lang="zh-CN" alt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CE55AA34-9F13-2632-452C-AD4E697C01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104" y="1898434"/>
            <a:ext cx="2354769" cy="210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1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1369AA-4714-0DC0-104B-3B5B59F4B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Summary for</a:t>
            </a:r>
            <a:r>
              <a:rPr lang="zh-CN" altLang="en-US" dirty="0"/>
              <a:t> </a:t>
            </a:r>
            <a:r>
              <a:rPr lang="en-US" altLang="zh-CN" dirty="0"/>
              <a:t>10um SiPM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1DE931-C78D-D5FB-F12D-D597F961E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62" y="786832"/>
            <a:ext cx="10570919" cy="5389990"/>
          </a:xfrm>
        </p:spPr>
        <p:txBody>
          <a:bodyPr/>
          <a:lstStyle/>
          <a:p>
            <a:r>
              <a:rPr lang="en-US" altLang="zh-CN" dirty="0"/>
              <a:t>If single photoelectron peaks exists in MIP spectrum, </a:t>
            </a:r>
            <a:r>
              <a:rPr lang="en-US" altLang="zh-CN" b="1" dirty="0"/>
              <a:t>fit range would lead to fluctuation of MIP value</a:t>
            </a:r>
          </a:p>
          <a:p>
            <a:r>
              <a:rPr lang="en-US" altLang="zh-CN" b="1" dirty="0"/>
              <a:t>Poisson would lead to the decrease of MPV</a:t>
            </a:r>
            <a:r>
              <a:rPr lang="en-US" altLang="zh-CN" dirty="0"/>
              <a:t>, especially in low MPV situation</a:t>
            </a:r>
          </a:p>
          <a:p>
            <a:r>
              <a:rPr lang="en-US" altLang="zh-CN" dirty="0"/>
              <a:t>Compared with Pedestal sigma, if SiPM non-uniformity is too small in value, this part could be ignored 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94A3C2-E2A6-DBD0-C5D7-8C1D58776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6944-6C44-4BD6-9A72-00DC8A575BC7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C7DBEA0-EF84-01AC-B3A4-DCA980B1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7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0B8AB8F-8BEB-A5DC-F29C-0EBBC588F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299" y="3462584"/>
            <a:ext cx="3416851" cy="24187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1F37843-1098-A84B-AA78-F4D37AAC5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92" y="3151327"/>
            <a:ext cx="3666220" cy="31907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2257367-EC92-0CBA-EE9D-3A473A007CCE}"/>
                  </a:ext>
                </a:extLst>
              </p:cNvPr>
              <p:cNvSpPr txBox="1"/>
              <p:nvPr/>
            </p:nvSpPr>
            <p:spPr>
              <a:xfrm>
                <a:off x="1619720" y="3347581"/>
                <a:ext cx="2007251" cy="66011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/>
                  <a:t>Poisson distribution</a:t>
                </a:r>
              </a:p>
              <a:p>
                <a:r>
                  <a:rPr lang="en-US" altLang="zh-CN" sz="1200" b="1" dirty="0"/>
                  <a:t>+ SiPM uniformity 0.5</a:t>
                </a:r>
                <a14:m>
                  <m:oMath xmlns:m="http://schemas.openxmlformats.org/officeDocument/2006/math">
                    <m:r>
                      <a:rPr lang="en-US" altLang="zh-CN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altLang="zh-CN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altLang="zh-CN" sz="1200" b="1" dirty="0"/>
              </a:p>
              <a:p>
                <a:r>
                  <a:rPr lang="en-US" altLang="zh-CN" sz="1200" b="1" dirty="0"/>
                  <a:t>+ 0.7MIP cut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2257367-EC92-0CBA-EE9D-3A473A007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720" y="3347581"/>
                <a:ext cx="2007251" cy="660117"/>
              </a:xfrm>
              <a:prstGeom prst="rect">
                <a:avLst/>
              </a:prstGeom>
              <a:blipFill>
                <a:blip r:embed="rId4"/>
                <a:stretch>
                  <a:fillRect l="-304" b="-7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523DBA7F-697C-1BBF-DBBD-18433F461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3564" y="3564950"/>
            <a:ext cx="3706894" cy="231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69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921F44-DDE2-1A46-31A0-85A8E0744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15um SiPM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EFA9E9-ECC8-A777-F03A-B8019F621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低阶效应影响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95A9A6-4C7C-485B-40EB-760395A16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DB66-EC16-41BD-A948-77A68E3E6B85}" type="datetime1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7573F7-2B13-1517-CE7B-A85B944F3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2B2EB2D-C98C-48C6-1E0E-727E63BEB0B1}"/>
              </a:ext>
            </a:extLst>
          </p:cNvPr>
          <p:cNvSpPr txBox="1"/>
          <p:nvPr/>
        </p:nvSpPr>
        <p:spPr>
          <a:xfrm>
            <a:off x="752620" y="1332079"/>
            <a:ext cx="1206636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仅数值计算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D300739-6DD2-8C4B-E6A7-96F87D559B3E}"/>
              </a:ext>
            </a:extLst>
          </p:cNvPr>
          <p:cNvSpPr txBox="1"/>
          <p:nvPr/>
        </p:nvSpPr>
        <p:spPr>
          <a:xfrm>
            <a:off x="2835897" y="1344873"/>
            <a:ext cx="2101217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数值计算</a:t>
            </a:r>
            <a:r>
              <a:rPr lang="en-US" altLang="zh-CN" sz="1400" b="1" dirty="0"/>
              <a:t>+</a:t>
            </a:r>
            <a:r>
              <a:rPr lang="zh-CN" altLang="en-US" sz="1400" b="1" dirty="0"/>
              <a:t>光电子数取整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1818C4EA-89D6-6E8E-8B38-EC6D55A8A9FB}"/>
              </a:ext>
            </a:extLst>
          </p:cNvPr>
          <p:cNvSpPr txBox="1"/>
          <p:nvPr/>
        </p:nvSpPr>
        <p:spPr>
          <a:xfrm>
            <a:off x="5831230" y="1324944"/>
            <a:ext cx="185091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数值计算</a:t>
            </a:r>
            <a:r>
              <a:rPr lang="en-US" altLang="zh-CN" sz="1200" b="1" dirty="0"/>
              <a:t>+</a:t>
            </a:r>
            <a:r>
              <a:rPr lang="zh-CN" altLang="en-US" sz="1200" b="1" dirty="0"/>
              <a:t>光电子数取整</a:t>
            </a:r>
            <a:endParaRPr lang="en-US" altLang="zh-CN" sz="1200" b="1" dirty="0"/>
          </a:p>
          <a:p>
            <a:r>
              <a:rPr lang="en-US" altLang="zh-CN" sz="1200" b="1" dirty="0"/>
              <a:t>+</a:t>
            </a:r>
            <a:r>
              <a:rPr lang="zh-CN" altLang="en-US" sz="1200" b="1" dirty="0"/>
              <a:t>台基展宽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3C702E68-B2BF-41D0-2658-90CA6125B504}"/>
              </a:ext>
            </a:extLst>
          </p:cNvPr>
          <p:cNvSpPr txBox="1"/>
          <p:nvPr/>
        </p:nvSpPr>
        <p:spPr>
          <a:xfrm>
            <a:off x="8875342" y="1274445"/>
            <a:ext cx="205915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数值计算</a:t>
            </a:r>
            <a:r>
              <a:rPr lang="en-US" altLang="zh-CN" sz="1200" b="1" dirty="0"/>
              <a:t>+</a:t>
            </a:r>
            <a:r>
              <a:rPr lang="zh-CN" altLang="en-US" sz="1200" b="1" dirty="0"/>
              <a:t>光电子数取整</a:t>
            </a:r>
            <a:r>
              <a:rPr lang="en-US" altLang="zh-CN" sz="1200" b="1" dirty="0"/>
              <a:t>+</a:t>
            </a:r>
            <a:r>
              <a:rPr lang="zh-CN" altLang="en-US" sz="1200" b="1" dirty="0"/>
              <a:t>台基展宽</a:t>
            </a:r>
            <a:r>
              <a:rPr lang="en-US" altLang="zh-CN" sz="1200" b="1" dirty="0"/>
              <a:t>+</a:t>
            </a:r>
            <a:r>
              <a:rPr lang="zh-CN" altLang="en-US" sz="1200" b="1" dirty="0"/>
              <a:t>光传输不均匀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9C7E397-1206-844C-4C1A-EAA020DB6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23" y="4276553"/>
            <a:ext cx="2272023" cy="16067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EC0D3C8-E955-13EB-7B78-E864C267F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9187"/>
            <a:ext cx="2272194" cy="19984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643DCC3-BAA7-E71C-E31B-A12525494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842" y="4168637"/>
            <a:ext cx="2441329" cy="17146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DEF2E02-BDAC-5F57-6F29-4DA03672D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4620" y="1904559"/>
            <a:ext cx="2272193" cy="200419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D365776-7E0F-2CDD-E520-C399AB5A1F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9310" y="4172853"/>
            <a:ext cx="2414754" cy="171045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B1402FD-EB73-B98A-4C3C-A143457FC5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9296" y="1889187"/>
            <a:ext cx="2300169" cy="204325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4E44F56-1BCB-7B21-64AD-B153E05137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1957" y="4148435"/>
            <a:ext cx="2506244" cy="175928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B27E2DE-428E-9E90-37BF-A6F5BC496C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0655" y="1889187"/>
            <a:ext cx="2332282" cy="2043256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4585A690-9EA0-E10D-00E0-20338486D8AC}"/>
              </a:ext>
            </a:extLst>
          </p:cNvPr>
          <p:cNvSpPr/>
          <p:nvPr/>
        </p:nvSpPr>
        <p:spPr>
          <a:xfrm>
            <a:off x="195832" y="5948338"/>
            <a:ext cx="1143126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光电子数取整，</a:t>
            </a:r>
            <a:r>
              <a:rPr lang="zh-CN" alt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台基展宽，光传输不均匀性影响较小</a:t>
            </a:r>
            <a:r>
              <a:rPr lang="en-US" altLang="zh-C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zh-CN" alt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基本</a:t>
            </a:r>
            <a:r>
              <a:rPr lang="en-US" altLang="zh-C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&lt;2%)</a:t>
            </a:r>
            <a:endParaRPr lang="zh-CN" alt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1866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46D4AC-68F9-1568-75F7-95BBCF86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15um SiPM : threshold cut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13BED4-A552-1C1C-CE1E-AD84F7311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32" y="722966"/>
            <a:ext cx="11431259" cy="538999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altLang="zh-CN" dirty="0"/>
              <a:t>SiPM</a:t>
            </a:r>
            <a:r>
              <a:rPr lang="zh-CN" altLang="en-US" dirty="0"/>
              <a:t>增益不均匀性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47DC81-6619-C629-E6EB-E2390500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7845-2F23-4635-92AE-FD5C41D84D42}" type="datetime1">
              <a:rPr lang="zh-CN" altLang="en-US" smtClean="0"/>
              <a:t>2024/10/26</a:t>
            </a:fld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016A58-D707-5456-B02B-65476078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9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BD983D3A-23B5-7DA1-52C8-6F9F0A4D533D}"/>
                  </a:ext>
                </a:extLst>
              </p:cNvPr>
              <p:cNvSpPr txBox="1"/>
              <p:nvPr/>
            </p:nvSpPr>
            <p:spPr>
              <a:xfrm>
                <a:off x="468641" y="1166418"/>
                <a:ext cx="2007251" cy="29078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/>
                  <a:t>SiPM uniformity </a:t>
                </a:r>
                <a14:m>
                  <m:oMath xmlns:m="http://schemas.openxmlformats.org/officeDocument/2006/math">
                    <m:r>
                      <a:rPr lang="en-US" altLang="zh-CN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altLang="zh-CN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altLang="zh-CN" sz="1200" b="1" dirty="0"/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BD983D3A-23B5-7DA1-52C8-6F9F0A4D5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1" y="1166418"/>
                <a:ext cx="2007251" cy="290785"/>
              </a:xfrm>
              <a:prstGeom prst="rect">
                <a:avLst/>
              </a:prstGeom>
              <a:blipFill>
                <a:blip r:embed="rId2"/>
                <a:stretch>
                  <a:fillRect l="-304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12AE8F13-94B3-6F31-350D-98DFE07546DC}"/>
                  </a:ext>
                </a:extLst>
              </p:cNvPr>
              <p:cNvSpPr txBox="1"/>
              <p:nvPr/>
            </p:nvSpPr>
            <p:spPr>
              <a:xfrm>
                <a:off x="3100345" y="1166418"/>
                <a:ext cx="2007251" cy="29078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/>
                  <a:t>SiPM uniformity 1.5</a:t>
                </a:r>
                <a14:m>
                  <m:oMath xmlns:m="http://schemas.openxmlformats.org/officeDocument/2006/math">
                    <m:r>
                      <a:rPr lang="en-US" altLang="zh-CN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altLang="zh-CN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altLang="zh-CN" sz="1200" b="1" dirty="0"/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12AE8F13-94B3-6F31-350D-98DFE0754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345" y="1166418"/>
                <a:ext cx="2007251" cy="290785"/>
              </a:xfrm>
              <a:prstGeom prst="rect">
                <a:avLst/>
              </a:prstGeom>
              <a:blipFill>
                <a:blip r:embed="rId3"/>
                <a:stretch>
                  <a:fillRect l="-304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AAD6F932-F6D1-AC84-B3C7-BEACEB2DD97E}"/>
                  </a:ext>
                </a:extLst>
              </p:cNvPr>
              <p:cNvSpPr txBox="1"/>
              <p:nvPr/>
            </p:nvSpPr>
            <p:spPr>
              <a:xfrm>
                <a:off x="5732049" y="1178480"/>
                <a:ext cx="2007251" cy="29078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/>
                  <a:t>SiPM uniformity 2</a:t>
                </a:r>
                <a14:m>
                  <m:oMath xmlns:m="http://schemas.openxmlformats.org/officeDocument/2006/math">
                    <m:r>
                      <a:rPr lang="en-US" altLang="zh-CN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altLang="zh-CN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altLang="zh-CN" sz="1200" b="1" dirty="0"/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AAD6F932-F6D1-AC84-B3C7-BEACEB2DD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049" y="1178480"/>
                <a:ext cx="2007251" cy="290785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64FF639A-75C7-B540-5D50-C31DE07F0E95}"/>
                  </a:ext>
                </a:extLst>
              </p:cNvPr>
              <p:cNvSpPr txBox="1"/>
              <p:nvPr/>
            </p:nvSpPr>
            <p:spPr>
              <a:xfrm>
                <a:off x="8478541" y="1164545"/>
                <a:ext cx="2007251" cy="29078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/>
                  <a:t>SiPM uniformity 5</a:t>
                </a:r>
                <a14:m>
                  <m:oMath xmlns:m="http://schemas.openxmlformats.org/officeDocument/2006/math">
                    <m:r>
                      <a:rPr lang="en-US" altLang="zh-CN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altLang="zh-CN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altLang="zh-CN" sz="1200" b="1" dirty="0"/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64FF639A-75C7-B540-5D50-C31DE07F0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541" y="1164545"/>
                <a:ext cx="2007251" cy="290785"/>
              </a:xfrm>
              <a:prstGeom prst="rect">
                <a:avLst/>
              </a:prstGeom>
              <a:blipFill>
                <a:blip r:embed="rId5"/>
                <a:stretch>
                  <a:fillRect l="-304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F8088989-EBC8-6811-9550-12CCFF28DC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918" y="1582363"/>
            <a:ext cx="2293525" cy="200634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999CD61-5DB1-ED63-E96A-177A98167D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4716" y="3766670"/>
            <a:ext cx="2541916" cy="17911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9BE02A2-9848-872C-A41C-518D1FF990B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662"/>
          <a:stretch/>
        </p:blipFill>
        <p:spPr>
          <a:xfrm>
            <a:off x="8236392" y="3766670"/>
            <a:ext cx="2543205" cy="18415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DC337E3-A614-4152-9296-02EC948BF0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6392" y="1653402"/>
            <a:ext cx="2211236" cy="193530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979DA14-8313-0BB1-1892-7835C892B0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340" y="3766670"/>
            <a:ext cx="2591852" cy="184157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552D79C-1F14-4A9C-A5EC-04E1B4C977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778" y="1516651"/>
            <a:ext cx="2406374" cy="21213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F5C4A69-89EF-3255-B4E0-5CA85A3B4D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75332" y="1596467"/>
            <a:ext cx="2278559" cy="197813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7EE925A-9D8A-8B85-E16A-645B034B94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68192" y="3733696"/>
            <a:ext cx="2672432" cy="186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02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极端阴影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eting_update.potx" id="{06A62707-4089-4FE0-91EA-654A9CFBB859}" vid="{627E3F17-D035-480B-B43A-D00C4BA96090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meeting_update</Template>
  <TotalTime>9599</TotalTime>
  <Words>743</Words>
  <Application>Microsoft Office PowerPoint</Application>
  <PresentationFormat>宽屏</PresentationFormat>
  <Paragraphs>130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Söhne</vt:lpstr>
      <vt:lpstr>等线</vt:lpstr>
      <vt:lpstr>华光小标宋_CNKI</vt:lpstr>
      <vt:lpstr>Arial</vt:lpstr>
      <vt:lpstr>Cambria Math</vt:lpstr>
      <vt:lpstr>Wingdings</vt:lpstr>
      <vt:lpstr>Office 主题​​</vt:lpstr>
      <vt:lpstr>Toy MC for Landau Convoluted Gaussian Fitting method </vt:lpstr>
      <vt:lpstr>Motivation: which affect MPV</vt:lpstr>
      <vt:lpstr>10um SiPM</vt:lpstr>
      <vt:lpstr>10um SiPM : threshold cut</vt:lpstr>
      <vt:lpstr>10um SiPM</vt:lpstr>
      <vt:lpstr>10um SiPM</vt:lpstr>
      <vt:lpstr>Summary for 10um SiPM</vt:lpstr>
      <vt:lpstr>15um SiPM</vt:lpstr>
      <vt:lpstr>15um SiPM : threshold cut</vt:lpstr>
      <vt:lpstr>15um SiPM:</vt:lpstr>
      <vt:lpstr>Summary for 15um SiPM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jiaxuan wang</dc:creator>
  <cp:lastModifiedBy>jiaxuan wang</cp:lastModifiedBy>
  <cp:revision>38</cp:revision>
  <dcterms:created xsi:type="dcterms:W3CDTF">2024-09-25T07:55:58Z</dcterms:created>
  <dcterms:modified xsi:type="dcterms:W3CDTF">2024-10-26T07:47:04Z</dcterms:modified>
</cp:coreProperties>
</file>