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7" r:id="rId4"/>
    <p:sldId id="273" r:id="rId5"/>
    <p:sldId id="281" r:id="rId6"/>
    <p:sldId id="270" r:id="rId7"/>
    <p:sldId id="280" r:id="rId8"/>
    <p:sldId id="277" r:id="rId9"/>
    <p:sldId id="265" r:id="rId10"/>
    <p:sldId id="268" r:id="rId11"/>
    <p:sldId id="269" r:id="rId12"/>
    <p:sldId id="271" r:id="rId13"/>
    <p:sldId id="279" r:id="rId14"/>
    <p:sldId id="275" r:id="rId15"/>
    <p:sldId id="276" r:id="rId16"/>
    <p:sldId id="26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64"/>
          </p14:sldIdLst>
        </p14:section>
        <p14:section name="low gain value decrease" id="{3323BBA9-111A-42E8-88D9-8A68393F2731}">
          <p14:sldIdLst>
            <p14:sldId id="267"/>
            <p14:sldId id="273"/>
            <p14:sldId id="281"/>
          </p14:sldIdLst>
        </p14:section>
        <p14:section name="low gain saturation" id="{93E08B2C-3BDA-45E5-A27A-A25566FD9369}">
          <p14:sldIdLst>
            <p14:sldId id="270"/>
          </p14:sldIdLst>
        </p14:section>
        <p14:section name="10um SiPM MIP spectrum" id="{410D8145-2F6A-4E5C-8F69-D166B231BA1D}">
          <p14:sldIdLst>
            <p14:sldId id="280"/>
            <p14:sldId id="277"/>
          </p14:sldIdLst>
        </p14:section>
        <p14:section name="Event Selection" id="{1FEA9F46-669F-403A-A93B-D198A6D45C29}">
          <p14:sldIdLst>
            <p14:sldId id="265"/>
            <p14:sldId id="268"/>
            <p14:sldId id="269"/>
            <p14:sldId id="271"/>
            <p14:sldId id="279"/>
            <p14:sldId id="275"/>
            <p14:sldId id="276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D6"/>
    <a:srgbClr val="FF00FF"/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2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" y="9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20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715-796A-4508-8E95-AAE8E55E0E1F}" type="datetime1">
              <a:rPr lang="zh-CN" altLang="en-US" smtClean="0"/>
              <a:t>2024/11/7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2AF3-6E34-4298-8461-C32FE3ECD9A0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4004-720F-47D5-BE9F-B3EA338A18C0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462" y="120011"/>
            <a:ext cx="10165330" cy="681178"/>
          </a:xfrm>
        </p:spPr>
        <p:txBody>
          <a:bodyPr>
            <a:normAutofit/>
          </a:bodyPr>
          <a:lstStyle>
            <a:lvl1pPr>
              <a:defRPr sz="2600" b="1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462" y="786832"/>
            <a:ext cx="10515600" cy="5389990"/>
          </a:xfrm>
        </p:spPr>
        <p:txBody>
          <a:bodyPr/>
          <a:lstStyle>
            <a:lvl1pPr marL="342900" indent="-288000" algn="l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b="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685800" indent="-270000">
              <a:lnSpc>
                <a:spcPct val="100000"/>
              </a:lnSpc>
              <a:buFont typeface="Wingdings" panose="05000000000000000000" pitchFamily="2" charset="2"/>
              <a:buChar char="Ø"/>
              <a:defRPr sz="17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p"/>
              <a:defRPr sz="15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309" y="6372864"/>
            <a:ext cx="2743200" cy="365125"/>
          </a:xfrm>
        </p:spPr>
        <p:txBody>
          <a:bodyPr/>
          <a:lstStyle/>
          <a:p>
            <a:fld id="{AB727BF4-4BA6-47DC-A9EB-AE0FE22D9DC9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4828" y="6372863"/>
            <a:ext cx="4114800" cy="365125"/>
          </a:xfrm>
        </p:spPr>
        <p:txBody>
          <a:bodyPr/>
          <a:lstStyle/>
          <a:p>
            <a:r>
              <a:rPr lang="en-US" altLang="zh-CN" dirty="0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258" y="6372864"/>
            <a:ext cx="2743200" cy="365125"/>
          </a:xfrm>
        </p:spPr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7258" y="120011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320462" y="681178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9FFA-4613-4ED0-BD14-33AF18F86915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9208-9605-4CD5-908E-C7C26B726AFD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1F36-FB12-4C4B-944F-A578BB609F38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C28B-5B48-4F48-AF96-61E455B87E87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841D-51D0-475F-BF0D-551EEDB627F9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8C30-9E1E-490B-A334-FA3122521DCF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D5E-9404-4478-97D8-4CD546744EB3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en-US" altLang="zh-CN" dirty="0"/>
              <a:t>Title 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0ED6-B6B2-4EC9-B7E8-07FE4B9026E0}" type="datetime1">
              <a:rPr lang="zh-CN" altLang="en-US" smtClean="0"/>
              <a:t>2024/11/7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华光小标宋_CNKI" panose="02000500000000000000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7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26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50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0.png"/><Relationship Id="rId3" Type="http://schemas.openxmlformats.org/officeDocument/2006/relationships/image" Target="../media/image300.png"/><Relationship Id="rId7" Type="http://schemas.openxmlformats.org/officeDocument/2006/relationships/image" Target="../media/image49.png"/><Relationship Id="rId12" Type="http://schemas.openxmlformats.org/officeDocument/2006/relationships/image" Target="../media/image39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380.png"/><Relationship Id="rId5" Type="http://schemas.openxmlformats.org/officeDocument/2006/relationships/image" Target="../media/image47.png"/><Relationship Id="rId10" Type="http://schemas.openxmlformats.org/officeDocument/2006/relationships/image" Target="../media/image370.png"/><Relationship Id="rId4" Type="http://schemas.openxmlformats.org/officeDocument/2006/relationships/image" Target="../media/image46.png"/><Relationship Id="rId9" Type="http://schemas.openxmlformats.org/officeDocument/2006/relationships/image" Target="../media/image22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Issue Overview of Sci-ECAL Analysis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2024/11/08</a:t>
            </a:r>
          </a:p>
          <a:p>
            <a:r>
              <a:rPr lang="en-US" altLang="zh-CN" dirty="0"/>
              <a:t>Speaker : Jiaxuan Wang</a:t>
            </a:r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0F230-870F-7B56-E962-DCB1FE756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920CE9-C834-FD04-95A7-734AECC2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Position cut by Energy gravity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B1DCCC-0541-B60B-D849-1FD14F968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Events cut by the energy gravity on shower-max layer(layer 9,10) 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4F88F-B7F3-29C1-C315-55F3D190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E168-D64B-4DF6-B3E2-F2359C9E8A88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FE21C3-CBF7-8235-73A2-D7D12832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944780-53C3-6684-12A1-EC563EF5B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717" y="2046715"/>
            <a:ext cx="4752916" cy="31746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3F4915A-FF0B-B700-7C94-144729A7B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32" y="1806169"/>
            <a:ext cx="4752915" cy="344223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6FDE53D4-B247-DBA7-62F5-83F3D2A85E10}"/>
              </a:ext>
            </a:extLst>
          </p:cNvPr>
          <p:cNvSpPr/>
          <p:nvPr/>
        </p:nvSpPr>
        <p:spPr>
          <a:xfrm>
            <a:off x="1519003" y="3348565"/>
            <a:ext cx="1180355" cy="6924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</a:t>
            </a:r>
            <a:r>
              <a:rPr lang="en-US" altLang="zh-CN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zh-CN" sz="11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11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BD3CB65-93AB-F789-85D7-DB6ECD73CD6F}"/>
              </a:ext>
            </a:extLst>
          </p:cNvPr>
          <p:cNvSpPr/>
          <p:nvPr/>
        </p:nvSpPr>
        <p:spPr>
          <a:xfrm>
            <a:off x="6973530" y="3481827"/>
            <a:ext cx="1048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Digit</a:t>
            </a:r>
            <a:r>
              <a:rPr lang="en-US" altLang="zh-CN" sz="28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zh-CN" sz="11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11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14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5956A-A003-2022-E6C6-660330A3A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1C251-08E5-CF60-3DCB-484D9705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&amp;&amp; Prospect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F0DE89-816C-EE10-FB46-8DD45A78A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11134590" cy="5389990"/>
          </a:xfrm>
        </p:spPr>
        <p:txBody>
          <a:bodyPr/>
          <a:lstStyle/>
          <a:p>
            <a:r>
              <a:rPr lang="en-US" altLang="zh-CN" dirty="0"/>
              <a:t>For low gain decrease, 1.5% abnormal hits limitedly influence the energy reconstruction.  </a:t>
            </a:r>
          </a:p>
          <a:p>
            <a:r>
              <a:rPr lang="en-US" altLang="zh-CN" dirty="0"/>
              <a:t>For low gain saturation, no evident show low gain saturation according to low gain spectrum </a:t>
            </a:r>
          </a:p>
          <a:p>
            <a:r>
              <a:rPr lang="en-US" altLang="zh-CN" dirty="0"/>
              <a:t>For MIP MPV correction, though we did correction both based on toy mc and cosmic ray MIP,</a:t>
            </a:r>
            <a:r>
              <a:rPr lang="zh-CN" altLang="en-US" dirty="0"/>
              <a:t> </a:t>
            </a:r>
            <a:r>
              <a:rPr lang="en-US" altLang="zh-CN" dirty="0"/>
              <a:t>The current ECAL performance is still to be improved. </a:t>
            </a:r>
          </a:p>
          <a:p>
            <a:endParaRPr lang="en-US" altLang="zh-CN" dirty="0"/>
          </a:p>
          <a:p>
            <a:r>
              <a:rPr lang="en-US" altLang="zh-CN" dirty="0"/>
              <a:t>Study on possibility of improvement of Sci-ECAL performance with current 10um SiPM MIP spectrum</a:t>
            </a:r>
          </a:p>
          <a:p>
            <a:r>
              <a:rPr lang="en-US" altLang="zh-CN" dirty="0"/>
              <a:t>Illustrate the limits of 10um SiPM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2D7AD0-0ACB-74AB-1F16-341FE875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A095-A22C-4421-9E0A-0749CE9C545A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7BB6F-9D3D-E376-1B68-264BD840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390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CCFDB-0060-E418-051E-88E9DD18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A178F0-7511-F3F4-150B-6DA784501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D964EA-EDCF-8A85-7A48-00254B15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7E99-CF9C-4835-A50F-4BA0F56B6F49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DA9DEA-D2C0-776F-0E0B-AD0902B0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202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443381-43BB-9227-7640-90B54171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which factor affect MPV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B960C6-78BD-EAD2-DACD-E1808964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Toy MC</a:t>
            </a:r>
          </a:p>
          <a:p>
            <a:pPr lvl="1"/>
            <a:r>
              <a:rPr lang="en-US" altLang="zh-CN" dirty="0"/>
              <a:t>Get random hist from Landau function</a:t>
            </a:r>
          </a:p>
          <a:p>
            <a:pPr lvl="2"/>
            <a:r>
              <a:rPr lang="en-US" altLang="zh-CN" dirty="0"/>
              <a:t>MPV scanning: 10um(80-140); 15um(200-800)</a:t>
            </a:r>
          </a:p>
          <a:p>
            <a:pPr lvl="2"/>
            <a:r>
              <a:rPr lang="en-US" altLang="zh-CN" dirty="0"/>
              <a:t>Landau width: 10um 17;  15um 50</a:t>
            </a:r>
          </a:p>
          <a:p>
            <a:pPr lvl="1"/>
            <a:r>
              <a:rPr lang="en-US" altLang="zh-CN" dirty="0"/>
              <a:t>Photon Number: Division of random number by (SiPM Gain*PDE)</a:t>
            </a:r>
          </a:p>
          <a:p>
            <a:pPr lvl="2"/>
            <a:r>
              <a:rPr lang="en-US" altLang="zh-CN" dirty="0"/>
              <a:t>Poisson distribution</a:t>
            </a:r>
          </a:p>
          <a:p>
            <a:pPr lvl="2"/>
            <a:r>
              <a:rPr lang="en-US" altLang="zh-CN" dirty="0"/>
              <a:t>Light output uniformity</a:t>
            </a:r>
          </a:p>
          <a:p>
            <a:pPr lvl="1"/>
            <a:r>
              <a:rPr lang="en-US" altLang="zh-CN" dirty="0"/>
              <a:t>Pixel MC correction</a:t>
            </a:r>
          </a:p>
          <a:p>
            <a:pPr lvl="2"/>
            <a:r>
              <a:rPr lang="en-US" altLang="zh-CN" dirty="0"/>
              <a:t>Crosstalk = 0</a:t>
            </a:r>
          </a:p>
          <a:p>
            <a:pPr lvl="1"/>
            <a:r>
              <a:rPr lang="en-US" altLang="zh-CN" dirty="0"/>
              <a:t>ADC gaussian distribution </a:t>
            </a:r>
          </a:p>
          <a:p>
            <a:pPr lvl="2"/>
            <a:r>
              <a:rPr lang="en-US" altLang="zh-CN" dirty="0"/>
              <a:t>ADC gaussian smear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7D8689-CE6F-F81A-B00D-A3B4D324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5A7-DDD9-4ECC-8A98-89398888EE64}" type="datetime1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9ACFFF-6B09-D614-7533-BDF9213A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591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6D4AC-68F9-1568-75F7-95BBCF86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10um SiPM : threshold cut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713BED4-A552-1C1C-CE1E-AD84F7311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132" y="722966"/>
                <a:ext cx="11431259" cy="5389990"/>
              </a:xfrm>
            </p:spPr>
            <p:txBody>
              <a:bodyPr/>
              <a:lstStyle/>
              <a:p>
                <a:pPr>
                  <a:spcBef>
                    <a:spcPts val="1000"/>
                  </a:spcBef>
                </a:pPr>
                <a:r>
                  <a:rPr lang="en-US" altLang="zh-CN" dirty="0"/>
                  <a:t>SiPM</a:t>
                </a:r>
                <a:r>
                  <a:rPr lang="zh-CN" altLang="en-US" dirty="0"/>
                  <a:t>增益不均匀性</a:t>
                </a:r>
                <a:r>
                  <a:rPr lang="en-US" altLang="zh-CN" dirty="0"/>
                  <a:t>0.5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zh-CN" sz="2400" b="1" dirty="0"/>
                  <a:t> 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+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threshold cut</a:t>
                </a:r>
                <a:r>
                  <a:rPr lang="zh-CN" altLang="en-US" dirty="0"/>
                  <a:t>，这里</a:t>
                </a:r>
                <a:r>
                  <a:rPr lang="en-US" altLang="zh-CN" dirty="0"/>
                  <a:t>threshold cut</a:t>
                </a:r>
                <a:r>
                  <a:rPr lang="zh-CN" altLang="en-US" dirty="0"/>
                  <a:t>近似为改变拟合范围左界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713BED4-A552-1C1C-CE1E-AD84F7311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132" y="722966"/>
                <a:ext cx="11431259" cy="5389990"/>
              </a:xfrm>
              <a:blipFill>
                <a:blip r:embed="rId2"/>
                <a:stretch>
                  <a:fillRect l="-107" t="-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7DC81-6619-C629-E6EB-E2390500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845-2F23-4635-92AE-FD5C41D84D42}" type="datetime1">
              <a:rPr lang="zh-CN" altLang="en-US" smtClean="0"/>
              <a:t>2024/11/8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6A58-D707-5456-B02B-65476078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8075B570-E655-E069-19DB-9C95500B2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976" y="1724657"/>
            <a:ext cx="2481030" cy="217360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54BD8E5F-0E62-7DCD-0A55-77C2567BB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815" y="4019550"/>
            <a:ext cx="2598312" cy="18335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EE674DB4-3A9F-8856-88F2-B2F2BAA5B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7" y="1751646"/>
            <a:ext cx="2536595" cy="217360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6016AE6D-4E2E-813F-0D81-9FBE03E07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127" y="1707689"/>
            <a:ext cx="2481030" cy="219065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FD85ED64-7AF0-D208-DFD2-DEA27AC70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665" y="1724657"/>
            <a:ext cx="2597585" cy="223523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FFA0BCA8-C1D7-7564-37D7-D944B1905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424" y="3931170"/>
            <a:ext cx="2754824" cy="1945214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126FEF5D-0654-9C09-616A-EBE5EC6623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2923" y="3996216"/>
            <a:ext cx="2626705" cy="1880168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8A06053A-9156-A677-F975-A3905D692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40" y="4019550"/>
            <a:ext cx="2646672" cy="188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D983D3A-23B5-7DA1-52C8-6F9F0A4D533D}"/>
                  </a:ext>
                </a:extLst>
              </p:cNvPr>
              <p:cNvSpPr txBox="1"/>
              <p:nvPr/>
            </p:nvSpPr>
            <p:spPr>
              <a:xfrm>
                <a:off x="468641" y="1166418"/>
                <a:ext cx="2007251" cy="475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+ 0.5MIP</a:t>
                </a:r>
                <a:r>
                  <a:rPr lang="zh-CN" altLang="en-US" sz="1200" b="1" dirty="0"/>
                  <a:t> </a:t>
                </a:r>
                <a:r>
                  <a:rPr lang="en-US" altLang="zh-CN" sz="1200" b="1" dirty="0"/>
                  <a:t>cut</a:t>
                </a: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D983D3A-23B5-7DA1-52C8-6F9F0A4D5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1" y="1166418"/>
                <a:ext cx="2007251" cy="475451"/>
              </a:xfrm>
              <a:prstGeom prst="rect">
                <a:avLst/>
              </a:prstGeom>
              <a:blipFill>
                <a:blip r:embed="rId11"/>
                <a:stretch>
                  <a:fillRect l="-304"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2AE8F13-94B3-6F31-350D-98DFE07546DC}"/>
                  </a:ext>
                </a:extLst>
              </p:cNvPr>
              <p:cNvSpPr txBox="1"/>
              <p:nvPr/>
            </p:nvSpPr>
            <p:spPr>
              <a:xfrm>
                <a:off x="3100345" y="1166418"/>
                <a:ext cx="2007251" cy="475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+ 0.6MIP cut</a:t>
                </a: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2AE8F13-94B3-6F31-350D-98DFE0754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45" y="1166418"/>
                <a:ext cx="2007251" cy="475451"/>
              </a:xfrm>
              <a:prstGeom prst="rect">
                <a:avLst/>
              </a:prstGeom>
              <a:blipFill>
                <a:blip r:embed="rId12"/>
                <a:stretch>
                  <a:fillRect l="-304"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AD6F932-F6D1-AC84-B3C7-BEACEB2DD97E}"/>
                  </a:ext>
                </a:extLst>
              </p:cNvPr>
              <p:cNvSpPr txBox="1"/>
              <p:nvPr/>
            </p:nvSpPr>
            <p:spPr>
              <a:xfrm>
                <a:off x="5732049" y="1178480"/>
                <a:ext cx="2007251" cy="475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+ 0.7MIP cut</a:t>
                </a: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AD6F932-F6D1-AC84-B3C7-BEACEB2DD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49" y="1178480"/>
                <a:ext cx="2007251" cy="475451"/>
              </a:xfrm>
              <a:prstGeom prst="rect">
                <a:avLst/>
              </a:prstGeom>
              <a:blipFill>
                <a:blip r:embed="rId13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64FF639A-75C7-B540-5D50-C31DE07F0E95}"/>
                  </a:ext>
                </a:extLst>
              </p:cNvPr>
              <p:cNvSpPr txBox="1"/>
              <p:nvPr/>
            </p:nvSpPr>
            <p:spPr>
              <a:xfrm>
                <a:off x="8478541" y="1164545"/>
                <a:ext cx="2007251" cy="475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+ 0.8MIP cut</a:t>
                </a: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64FF639A-75C7-B540-5D50-C31DE07F0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541" y="1164545"/>
                <a:ext cx="2007251" cy="475451"/>
              </a:xfrm>
              <a:prstGeom prst="rect">
                <a:avLst/>
              </a:prstGeom>
              <a:blipFill>
                <a:blip r:embed="rId14"/>
                <a:stretch>
                  <a:fillRect l="-304"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>
            <a:extLst>
              <a:ext uri="{FF2B5EF4-FFF2-40B4-BE49-F238E27FC236}">
                <a16:creationId xmlns:a16="http://schemas.microsoft.com/office/drawing/2014/main" id="{B161F55B-C5A3-470C-E51A-1038007F9F0C}"/>
              </a:ext>
            </a:extLst>
          </p:cNvPr>
          <p:cNvSpPr/>
          <p:nvPr/>
        </p:nvSpPr>
        <p:spPr>
          <a:xfrm>
            <a:off x="132090" y="5939780"/>
            <a:ext cx="114312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MIP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谱的单光电子峰可见，拟合范围选取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高阈值事例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会引起拟合结果的波动，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MPV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越小影响越大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87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6D4AC-68F9-1568-75F7-95BBCF86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10um SiPM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713BED4-A552-1C1C-CE1E-AD84F7311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000"/>
                  </a:spcBef>
                </a:pPr>
                <a:r>
                  <a:rPr lang="en-US" altLang="zh-CN" dirty="0"/>
                  <a:t>SiPM</a:t>
                </a:r>
                <a:r>
                  <a:rPr lang="zh-CN" altLang="en-US" dirty="0"/>
                  <a:t>增益不均匀性</a:t>
                </a:r>
                <a:r>
                  <a:rPr lang="en-US" altLang="zh-CN" dirty="0"/>
                  <a:t>0.5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+ </a:t>
                </a:r>
                <a:r>
                  <a:rPr lang="zh-CN" altLang="en-US" dirty="0"/>
                  <a:t>光电子</a:t>
                </a:r>
                <a:r>
                  <a:rPr lang="en-US" altLang="zh-CN" dirty="0"/>
                  <a:t>Poisson</a:t>
                </a:r>
                <a:r>
                  <a:rPr lang="zh-CN" altLang="en-US" dirty="0"/>
                  <a:t>分布 </a:t>
                </a:r>
                <a:r>
                  <a:rPr lang="en-US" altLang="zh-CN" dirty="0"/>
                  <a:t>+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threshold cut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713BED4-A552-1C1C-CE1E-AD84F7311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" t="-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7DC81-6619-C629-E6EB-E2390500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4A1-1C45-41CE-8EF3-3D05EA5B9F74}" type="datetime1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6A58-D707-5456-B02B-65476078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4C6C55-BE7B-17EF-D4B3-1E4FB29ABF35}"/>
                  </a:ext>
                </a:extLst>
              </p:cNvPr>
              <p:cNvSpPr txBox="1"/>
              <p:nvPr/>
            </p:nvSpPr>
            <p:spPr>
              <a:xfrm>
                <a:off x="926454" y="1229135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 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no</a:t>
                </a:r>
                <a:r>
                  <a:rPr lang="zh-CN" altLang="en-US" sz="1200" b="1" dirty="0"/>
                  <a:t> </a:t>
                </a:r>
                <a:r>
                  <a:rPr lang="en-US" altLang="zh-CN" sz="1200" b="1" dirty="0"/>
                  <a:t>threshold cut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4C6C55-BE7B-17EF-D4B3-1E4FB29AB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54" y="1229135"/>
                <a:ext cx="2007251" cy="660117"/>
              </a:xfrm>
              <a:prstGeom prst="rect">
                <a:avLst/>
              </a:prstGeom>
              <a:blipFill>
                <a:blip r:embed="rId3"/>
                <a:stretch>
                  <a:fillRect l="-304" t="-926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7758E2CF-819D-F122-3E08-EBCBFC44A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18" y="1889252"/>
            <a:ext cx="2458256" cy="21577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5E92F61-EDD0-A5CB-ADB2-A58D6BAB2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14" y="4197869"/>
            <a:ext cx="2458255" cy="17401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5EDB89C-451E-A658-F5E9-845E2CD48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423" y="1908302"/>
            <a:ext cx="2558808" cy="221443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B1BD352-0771-8109-56D1-D0A47D243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112" y="4219744"/>
            <a:ext cx="2354769" cy="166783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2FF7FBD-FD8E-82B3-E97A-9902762317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467" y="4219744"/>
            <a:ext cx="2458255" cy="174018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2449E3C-4754-8BF7-7906-02FE4C967B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9184" y="1948926"/>
            <a:ext cx="2544431" cy="2214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B78777-6531-DEDE-2E02-37CF355C5A57}"/>
                  </a:ext>
                </a:extLst>
              </p:cNvPr>
              <p:cNvSpPr txBox="1"/>
              <p:nvPr/>
            </p:nvSpPr>
            <p:spPr>
              <a:xfrm>
                <a:off x="3495710" y="1229135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 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+ 0.5MIP cut</a:t>
                </a: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B78777-6531-DEDE-2E02-37CF355C5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10" y="1229135"/>
                <a:ext cx="2007251" cy="660117"/>
              </a:xfrm>
              <a:prstGeom prst="rect">
                <a:avLst/>
              </a:prstGeom>
              <a:blipFill>
                <a:blip r:embed="rId10"/>
                <a:stretch>
                  <a:fillRect t="-926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06143BB-A3D4-14B7-3FE7-3CCD18AA8EE5}"/>
                  </a:ext>
                </a:extLst>
              </p:cNvPr>
              <p:cNvSpPr txBox="1"/>
              <p:nvPr/>
            </p:nvSpPr>
            <p:spPr>
              <a:xfrm>
                <a:off x="6122377" y="1235163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 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+ 0.6MIP cut</a:t>
                </a: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06143BB-A3D4-14B7-3FE7-3CCD18AA8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377" y="1235163"/>
                <a:ext cx="2007251" cy="660117"/>
              </a:xfrm>
              <a:prstGeom prst="rect">
                <a:avLst/>
              </a:prstGeom>
              <a:blipFill>
                <a:blip r:embed="rId11"/>
                <a:stretch>
                  <a:fillRect t="-926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C98D13A-6E5A-2E25-1895-33C87315660D}"/>
                  </a:ext>
                </a:extLst>
              </p:cNvPr>
              <p:cNvSpPr txBox="1"/>
              <p:nvPr/>
            </p:nvSpPr>
            <p:spPr>
              <a:xfrm>
                <a:off x="8905011" y="1229135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 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+ 0.7MIP cut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C98D13A-6E5A-2E25-1895-33C873156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011" y="1229135"/>
                <a:ext cx="2007251" cy="660117"/>
              </a:xfrm>
              <a:prstGeom prst="rect">
                <a:avLst/>
              </a:prstGeom>
              <a:blipFill>
                <a:blip r:embed="rId12"/>
                <a:stretch>
                  <a:fillRect l="-304" t="-926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1FE596EB-A1C0-C145-A22E-D4B8FE9346D2}"/>
              </a:ext>
            </a:extLst>
          </p:cNvPr>
          <p:cNvSpPr/>
          <p:nvPr/>
        </p:nvSpPr>
        <p:spPr>
          <a:xfrm>
            <a:off x="132090" y="5939780"/>
            <a:ext cx="114312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光电子的泊松分布会显著的影响，对于</a:t>
            </a:r>
            <a:r>
              <a:rPr lang="en-US" altLang="zh-CN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10um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SiPM(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光产额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7~8p.e./MIP)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，约有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5~7%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影响</a:t>
            </a:r>
            <a:endParaRPr lang="en-US" altLang="zh-C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此外，光电子的泊松分布对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MIP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展宽作用导致阈值影响更严重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4882EAF6-5D09-BB8D-0AD7-46886C5D7C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9464" y="1941455"/>
            <a:ext cx="2354769" cy="210689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8C24F4-E08E-4C1A-19E0-C0EDFA08DD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8454" y="4135717"/>
            <a:ext cx="2544431" cy="18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4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019620-BDE5-CFE8-1ACB-0F8976A2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first two layer hit no distribution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660ADB-9F33-35B5-CB45-EF74BA952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9E6D14-9E41-9CB3-5578-3EF76230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D19-B209-49C9-8560-030B59043EF2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58678-941A-9226-0656-097F0481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21C1AF08-3BBA-C901-317D-4337CB7DD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73" y="997230"/>
            <a:ext cx="3061637" cy="27631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A1824C-328F-0023-8E65-BDD3AFCC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39" y="1862294"/>
            <a:ext cx="6657805" cy="18981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78AEC94-CC95-F264-E907-1D83E73AD9DF}"/>
              </a:ext>
            </a:extLst>
          </p:cNvPr>
          <p:cNvSpPr txBox="1"/>
          <p:nvPr/>
        </p:nvSpPr>
        <p:spPr>
          <a:xfrm>
            <a:off x="5054978" y="1132535"/>
            <a:ext cx="550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GausY1: </a:t>
            </a:r>
            <a:r>
              <a:rPr lang="en-US" altLang="zh-CN" b="1" dirty="0">
                <a:solidFill>
                  <a:srgbClr val="FF0000"/>
                </a:solidFill>
              </a:rPr>
              <a:t>7.962, 9.838 </a:t>
            </a:r>
          </a:p>
          <a:p>
            <a:r>
              <a:rPr lang="en-US" altLang="zh-CN" dirty="0"/>
              <a:t>GausY2: 8.792, 55.144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64FF11-4BA1-C4CF-A660-726C4B061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06" y="3760428"/>
            <a:ext cx="2986104" cy="276319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4803204-9FF1-494A-78E3-CA4087C801A1}"/>
              </a:ext>
            </a:extLst>
          </p:cNvPr>
          <p:cNvSpPr txBox="1"/>
          <p:nvPr/>
        </p:nvSpPr>
        <p:spPr>
          <a:xfrm>
            <a:off x="5054978" y="4179922"/>
            <a:ext cx="550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GausX1: </a:t>
            </a:r>
            <a:r>
              <a:rPr lang="en-US" altLang="zh-CN" b="1" dirty="0">
                <a:solidFill>
                  <a:srgbClr val="FF0000"/>
                </a:solidFill>
              </a:rPr>
              <a:t>-1.846, 12.954 </a:t>
            </a:r>
          </a:p>
          <a:p>
            <a:r>
              <a:rPr lang="en-US" altLang="zh-CN" dirty="0"/>
              <a:t>GausX2: 2.181, 45.128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2FF0C6B-E6E4-C995-AEC3-921B32ACC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139" y="4826253"/>
            <a:ext cx="6945628" cy="15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9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6D4AC-68F9-1568-75F7-95BBCF86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Issue 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13BED4-A552-1C1C-CE1E-AD84F7311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Energy asymmetry spectrum with large width</a:t>
            </a:r>
          </a:p>
          <a:p>
            <a:r>
              <a:rPr lang="en-US" altLang="zh-CN" dirty="0"/>
              <a:t>Probable reason check</a:t>
            </a:r>
          </a:p>
          <a:p>
            <a:pPr lvl="1"/>
            <a:r>
              <a:rPr lang="en-US" altLang="zh-CN" dirty="0"/>
              <a:t>Low gain value decrease</a:t>
            </a:r>
          </a:p>
          <a:p>
            <a:pPr lvl="1"/>
            <a:r>
              <a:rPr lang="en-US" altLang="zh-CN" dirty="0"/>
              <a:t>Low gain saturation</a:t>
            </a:r>
          </a:p>
          <a:p>
            <a:pPr lvl="1"/>
            <a:r>
              <a:rPr lang="en-US" altLang="zh-CN" dirty="0"/>
              <a:t>MIP spectrum calibration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7DC81-6619-C629-E6EB-E2390500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6F3-8797-453C-9F0A-40DD31F8359A}" type="datetime1">
              <a:rPr lang="zh-CN" altLang="en-US" smtClean="0"/>
              <a:t>2024/11/7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6A58-D707-5456-B02B-65476078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98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2C111-6FAF-8D78-6D5B-0CF3796E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 gain value decrease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6B20C3-3E3C-0C0E-AD01-79711CEA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3" y="786832"/>
            <a:ext cx="6650272" cy="5389990"/>
          </a:xfrm>
        </p:spPr>
        <p:txBody>
          <a:bodyPr/>
          <a:lstStyle/>
          <a:p>
            <a:r>
              <a:rPr lang="en-US" altLang="zh-CN" dirty="0"/>
              <a:t>Low gain ADC(pedestal excluded) below the fit line </a:t>
            </a:r>
          </a:p>
          <a:p>
            <a:pPr lvl="1"/>
            <a:r>
              <a:rPr lang="en-US" altLang="zh-CN" dirty="0"/>
              <a:t>40 GeV electron data @SPS H2</a:t>
            </a:r>
          </a:p>
          <a:p>
            <a:pPr lvl="1"/>
            <a:r>
              <a:rPr lang="en-US" altLang="zh-CN" dirty="0"/>
              <a:t>Basically on central channels</a:t>
            </a:r>
          </a:p>
          <a:p>
            <a:r>
              <a:rPr lang="en-US" altLang="zh-CN" dirty="0"/>
              <a:t>Suppose: only low gain value decrease </a:t>
            </a:r>
          </a:p>
          <a:p>
            <a:pPr lvl="1"/>
            <a:r>
              <a:rPr lang="en-US" altLang="zh-CN" dirty="0"/>
              <a:t>Low gain ADC decrease on most central channels</a:t>
            </a:r>
          </a:p>
          <a:p>
            <a:pPr lvl="2"/>
            <a:r>
              <a:rPr lang="en-US" altLang="zh-CN" dirty="0"/>
              <a:t>Large energy deposition</a:t>
            </a:r>
          </a:p>
          <a:p>
            <a:pPr lvl="2"/>
            <a:r>
              <a:rPr lang="en-US" altLang="zh-CN" dirty="0"/>
              <a:t>Large statistics quantities</a:t>
            </a:r>
          </a:p>
          <a:p>
            <a:pPr lvl="1"/>
            <a:r>
              <a:rPr lang="en-US" altLang="zh-CN" dirty="0"/>
              <a:t>These abnormal hits don’t</a:t>
            </a:r>
            <a:r>
              <a:rPr lang="zh-CN" altLang="en-US" dirty="0"/>
              <a:t> </a:t>
            </a:r>
            <a:r>
              <a:rPr lang="en-US" altLang="zh-CN" dirty="0"/>
              <a:t>belong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single event</a:t>
            </a:r>
          </a:p>
          <a:p>
            <a:pPr lvl="1"/>
            <a:r>
              <a:rPr lang="en-US" altLang="zh-CN" dirty="0"/>
              <a:t>Idea: implemented in digitization 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DA9B52-654F-52EE-A728-A27404B7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D331-5C12-443A-94F2-CA376F633674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373EAC-6C0B-CF1A-5230-6B07948F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570DBC1-D479-41DB-71FD-DAFFFA3A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726" y="845491"/>
            <a:ext cx="4440477" cy="39769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BA344F2-FB19-215E-4763-93741BA9A1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30"/>
          <a:stretch/>
        </p:blipFill>
        <p:spPr>
          <a:xfrm>
            <a:off x="832980" y="4863638"/>
            <a:ext cx="10225414" cy="14680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8FAA829-5FE1-92F4-53D3-B3F0547DBE29}"/>
              </a:ext>
            </a:extLst>
          </p:cNvPr>
          <p:cNvSpPr/>
          <p:nvPr/>
        </p:nvSpPr>
        <p:spPr>
          <a:xfrm>
            <a:off x="7077205" y="4684734"/>
            <a:ext cx="2091847" cy="1759907"/>
          </a:xfrm>
          <a:custGeom>
            <a:avLst/>
            <a:gdLst>
              <a:gd name="connsiteX0" fmla="*/ 0 w 2091847"/>
              <a:gd name="connsiteY0" fmla="*/ 0 h 1759907"/>
              <a:gd name="connsiteX1" fmla="*/ 522962 w 2091847"/>
              <a:gd name="connsiteY1" fmla="*/ 0 h 1759907"/>
              <a:gd name="connsiteX2" fmla="*/ 1066842 w 2091847"/>
              <a:gd name="connsiteY2" fmla="*/ 0 h 1759907"/>
              <a:gd name="connsiteX3" fmla="*/ 1527048 w 2091847"/>
              <a:gd name="connsiteY3" fmla="*/ 0 h 1759907"/>
              <a:gd name="connsiteX4" fmla="*/ 2091847 w 2091847"/>
              <a:gd name="connsiteY4" fmla="*/ 0 h 1759907"/>
              <a:gd name="connsiteX5" fmla="*/ 2091847 w 2091847"/>
              <a:gd name="connsiteY5" fmla="*/ 533838 h 1759907"/>
              <a:gd name="connsiteX6" fmla="*/ 2091847 w 2091847"/>
              <a:gd name="connsiteY6" fmla="*/ 1085276 h 1759907"/>
              <a:gd name="connsiteX7" fmla="*/ 2091847 w 2091847"/>
              <a:gd name="connsiteY7" fmla="*/ 1759907 h 1759907"/>
              <a:gd name="connsiteX8" fmla="*/ 1547967 w 2091847"/>
              <a:gd name="connsiteY8" fmla="*/ 1759907 h 1759907"/>
              <a:gd name="connsiteX9" fmla="*/ 983168 w 2091847"/>
              <a:gd name="connsiteY9" fmla="*/ 1759907 h 1759907"/>
              <a:gd name="connsiteX10" fmla="*/ 481125 w 2091847"/>
              <a:gd name="connsiteY10" fmla="*/ 1759907 h 1759907"/>
              <a:gd name="connsiteX11" fmla="*/ 0 w 2091847"/>
              <a:gd name="connsiteY11" fmla="*/ 1759907 h 1759907"/>
              <a:gd name="connsiteX12" fmla="*/ 0 w 2091847"/>
              <a:gd name="connsiteY12" fmla="*/ 1155672 h 1759907"/>
              <a:gd name="connsiteX13" fmla="*/ 0 w 2091847"/>
              <a:gd name="connsiteY13" fmla="*/ 586636 h 1759907"/>
              <a:gd name="connsiteX14" fmla="*/ 0 w 2091847"/>
              <a:gd name="connsiteY14" fmla="*/ 0 h 175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1847" h="1759907" extrusionOk="0">
                <a:moveTo>
                  <a:pt x="0" y="0"/>
                </a:moveTo>
                <a:cubicBezTo>
                  <a:pt x="166932" y="-10813"/>
                  <a:pt x="283487" y="53967"/>
                  <a:pt x="522962" y="0"/>
                </a:cubicBezTo>
                <a:cubicBezTo>
                  <a:pt x="762437" y="-53967"/>
                  <a:pt x="830987" y="59033"/>
                  <a:pt x="1066842" y="0"/>
                </a:cubicBezTo>
                <a:cubicBezTo>
                  <a:pt x="1302697" y="-59033"/>
                  <a:pt x="1357151" y="53226"/>
                  <a:pt x="1527048" y="0"/>
                </a:cubicBezTo>
                <a:cubicBezTo>
                  <a:pt x="1696945" y="-53226"/>
                  <a:pt x="1829539" y="41554"/>
                  <a:pt x="2091847" y="0"/>
                </a:cubicBezTo>
                <a:cubicBezTo>
                  <a:pt x="2121301" y="173788"/>
                  <a:pt x="2037124" y="376130"/>
                  <a:pt x="2091847" y="533838"/>
                </a:cubicBezTo>
                <a:cubicBezTo>
                  <a:pt x="2146570" y="691546"/>
                  <a:pt x="2044789" y="838923"/>
                  <a:pt x="2091847" y="1085276"/>
                </a:cubicBezTo>
                <a:cubicBezTo>
                  <a:pt x="2138905" y="1331629"/>
                  <a:pt x="2069968" y="1468599"/>
                  <a:pt x="2091847" y="1759907"/>
                </a:cubicBezTo>
                <a:cubicBezTo>
                  <a:pt x="1857631" y="1807201"/>
                  <a:pt x="1804552" y="1721935"/>
                  <a:pt x="1547967" y="1759907"/>
                </a:cubicBezTo>
                <a:cubicBezTo>
                  <a:pt x="1291382" y="1797879"/>
                  <a:pt x="1255097" y="1733219"/>
                  <a:pt x="983168" y="1759907"/>
                </a:cubicBezTo>
                <a:cubicBezTo>
                  <a:pt x="711239" y="1786595"/>
                  <a:pt x="632541" y="1750042"/>
                  <a:pt x="481125" y="1759907"/>
                </a:cubicBezTo>
                <a:cubicBezTo>
                  <a:pt x="329709" y="1769772"/>
                  <a:pt x="211987" y="1726202"/>
                  <a:pt x="0" y="1759907"/>
                </a:cubicBezTo>
                <a:cubicBezTo>
                  <a:pt x="-25823" y="1608172"/>
                  <a:pt x="1437" y="1368316"/>
                  <a:pt x="0" y="1155672"/>
                </a:cubicBezTo>
                <a:cubicBezTo>
                  <a:pt x="-1437" y="943028"/>
                  <a:pt x="39015" y="845040"/>
                  <a:pt x="0" y="586636"/>
                </a:cubicBezTo>
                <a:cubicBezTo>
                  <a:pt x="-39015" y="328232"/>
                  <a:pt x="50034" y="200883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7961755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14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C0845-2E66-434C-57DB-89C6CD24D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E6A3-001C-362C-5C73-8258388E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Point rotation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DFFF55-621A-8FEE-666E-750DB013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8015609" cy="5389990"/>
          </a:xfrm>
        </p:spPr>
        <p:txBody>
          <a:bodyPr/>
          <a:lstStyle/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Evaluate the proportion of abnormal hit number</a:t>
            </a:r>
          </a:p>
          <a:p>
            <a:r>
              <a:rPr lang="en-US" altLang="zh-CN" dirty="0"/>
              <a:t>Points rotate anticlockwise by certain degrees</a:t>
            </a:r>
          </a:p>
          <a:p>
            <a:pPr lvl="1"/>
            <a:r>
              <a:rPr lang="en-US" altLang="zh-CN" dirty="0"/>
              <a:t>Rotate matrix</a:t>
            </a:r>
          </a:p>
          <a:p>
            <a:pPr lvl="1"/>
            <a:r>
              <a:rPr lang="en-US" altLang="zh-CN" dirty="0"/>
              <a:t>Points selection: only in the fit range</a:t>
            </a:r>
          </a:p>
          <a:p>
            <a:pPr marL="415800" lvl="1" indent="0">
              <a:buNone/>
            </a:pP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DDC4AF-C35F-CDF9-9838-64959DBA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0362-9958-40E0-B6C7-0A0150CD960A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84274D-23EA-4D30-CE3B-E0AB0E82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DFCD3CF-2086-DFCF-6B99-D30C5ED91392}"/>
              </a:ext>
            </a:extLst>
          </p:cNvPr>
          <p:cNvGrpSpPr/>
          <p:nvPr/>
        </p:nvGrpSpPr>
        <p:grpSpPr>
          <a:xfrm>
            <a:off x="501975" y="2911352"/>
            <a:ext cx="3455470" cy="3209864"/>
            <a:chOff x="3445081" y="2075728"/>
            <a:chExt cx="3718706" cy="3330513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E1CBC69-6EE7-8F56-B771-D5828C7DDFA3}"/>
                </a:ext>
              </a:extLst>
            </p:cNvPr>
            <p:cNvGrpSpPr/>
            <p:nvPr/>
          </p:nvGrpSpPr>
          <p:grpSpPr>
            <a:xfrm>
              <a:off x="3445081" y="2075728"/>
              <a:ext cx="3718706" cy="3330513"/>
              <a:chOff x="3231476" y="2101946"/>
              <a:chExt cx="3718706" cy="333051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B6C52B3-A454-43E2-C2FA-2A53DC964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31476" y="2101946"/>
                <a:ext cx="3718706" cy="3330513"/>
              </a:xfrm>
              <a:prstGeom prst="rect">
                <a:avLst/>
              </a:prstGeom>
            </p:spPr>
          </p:pic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43C924BC-CA8E-5811-465F-C94399517B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9094" y="2436313"/>
                <a:ext cx="0" cy="2674306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C47FC49A-5626-5BF0-F388-1BC9213123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360" y="2436313"/>
                <a:ext cx="0" cy="2674306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" name="箭头: 上弧形 15">
              <a:extLst>
                <a:ext uri="{FF2B5EF4-FFF2-40B4-BE49-F238E27FC236}">
                  <a16:creationId xmlns:a16="http://schemas.microsoft.com/office/drawing/2014/main" id="{5BE84279-797F-51F2-D2C9-B002DB6D32CA}"/>
                </a:ext>
              </a:extLst>
            </p:cNvPr>
            <p:cNvSpPr/>
            <p:nvPr/>
          </p:nvSpPr>
          <p:spPr>
            <a:xfrm rot="14000448" flipV="1">
              <a:off x="4380916" y="4055631"/>
              <a:ext cx="291705" cy="142189"/>
            </a:xfrm>
            <a:prstGeom prst="curved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465F405-9179-5E64-6129-F52F07E5AA9D}"/>
              </a:ext>
            </a:extLst>
          </p:cNvPr>
          <p:cNvGrpSpPr/>
          <p:nvPr/>
        </p:nvGrpSpPr>
        <p:grpSpPr>
          <a:xfrm>
            <a:off x="4328266" y="2502106"/>
            <a:ext cx="3926784" cy="4235883"/>
            <a:chOff x="4571893" y="2319543"/>
            <a:chExt cx="3926784" cy="423588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11D732B-2D26-FB67-70C4-43ADE7104BA2}"/>
                </a:ext>
              </a:extLst>
            </p:cNvPr>
            <p:cNvGrpSpPr/>
            <p:nvPr/>
          </p:nvGrpSpPr>
          <p:grpSpPr>
            <a:xfrm>
              <a:off x="4876210" y="2319543"/>
              <a:ext cx="3622467" cy="4053321"/>
              <a:chOff x="5780357" y="786832"/>
              <a:chExt cx="4553615" cy="5139470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F248A969-C48B-FCB9-CE02-4E4B22421D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0357" y="786832"/>
                <a:ext cx="4553615" cy="4014372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3774F468-2710-1760-A685-7BEC7D8EF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-463" t="4397" r="463" b="-1872"/>
              <a:stretch/>
            </p:blipFill>
            <p:spPr>
              <a:xfrm>
                <a:off x="5855513" y="4622104"/>
                <a:ext cx="4058838" cy="1304198"/>
              </a:xfrm>
              <a:prstGeom prst="rect">
                <a:avLst/>
              </a:prstGeom>
            </p:spPr>
          </p:pic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9140964-8C13-E3C0-6129-3EF11123AC57}"/>
                </a:ext>
              </a:extLst>
            </p:cNvPr>
            <p:cNvSpPr txBox="1"/>
            <p:nvPr/>
          </p:nvSpPr>
          <p:spPr>
            <a:xfrm rot="16200000">
              <a:off x="4146065" y="2984860"/>
              <a:ext cx="11132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Arial" panose="020B0604020202020204" pitchFamily="34" charset="0"/>
                  <a:cs typeface="Arial" panose="020B0604020202020204" pitchFamily="34" charset="0"/>
                </a:rPr>
                <a:t>Rotate Y axis </a:t>
              </a:r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1E5A180-A0C2-3BB4-C650-CCEA153FAB82}"/>
                </a:ext>
              </a:extLst>
            </p:cNvPr>
            <p:cNvSpPr txBox="1"/>
            <p:nvPr/>
          </p:nvSpPr>
          <p:spPr>
            <a:xfrm>
              <a:off x="7110933" y="6293816"/>
              <a:ext cx="10505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Rotate X axis 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094B1719-6BBF-94D6-E4AC-594E4A26068C}"/>
              </a:ext>
            </a:extLst>
          </p:cNvPr>
          <p:cNvSpPr txBox="1"/>
          <p:nvPr/>
        </p:nvSpPr>
        <p:spPr>
          <a:xfrm>
            <a:off x="1772261" y="4647455"/>
            <a:ext cx="1050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F4958C2-454C-0DDA-191C-68C2C78E84EA}"/>
              </a:ext>
            </a:extLst>
          </p:cNvPr>
          <p:cNvSpPr txBox="1"/>
          <p:nvPr/>
        </p:nvSpPr>
        <p:spPr>
          <a:xfrm>
            <a:off x="5565632" y="5287814"/>
            <a:ext cx="222495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Fit the projectionX of the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band with Gaussian 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3BD05DB-90E3-C965-DD62-4EDF8F4CB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115" y="839374"/>
            <a:ext cx="2927375" cy="273851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C6CD5E-4EBC-D98E-72C5-62130E376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116" y="3672298"/>
            <a:ext cx="2953612" cy="2854719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50B23E1-8DFC-020E-638F-0852775A67BB}"/>
              </a:ext>
            </a:extLst>
          </p:cNvPr>
          <p:cNvSpPr txBox="1"/>
          <p:nvPr/>
        </p:nvSpPr>
        <p:spPr>
          <a:xfrm>
            <a:off x="10340802" y="1243398"/>
            <a:ext cx="17889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Evaluate the proportion of abnormal hits beyond 3 sigma of  Gaussian distribution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ECE20DA-3057-C505-FB3B-5F12293F05F5}"/>
              </a:ext>
            </a:extLst>
          </p:cNvPr>
          <p:cNvSpPr txBox="1"/>
          <p:nvPr/>
        </p:nvSpPr>
        <p:spPr>
          <a:xfrm>
            <a:off x="10340802" y="4439563"/>
            <a:ext cx="17889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Evaluate the max decrease ADC value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B0507402-4F62-D46A-A978-C2BD6BC72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816" y="681178"/>
            <a:ext cx="2222525" cy="184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8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8CC3811-DCBD-5216-2753-094157784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601" y="2629994"/>
            <a:ext cx="5023572" cy="373788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40200B3-3F73-9663-AB19-CD5B41CA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 implementation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9FB596-CFAA-52C7-6F2B-6618FFB61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5529193" cy="5389990"/>
          </a:xfrm>
        </p:spPr>
        <p:txBody>
          <a:bodyPr/>
          <a:lstStyle/>
          <a:p>
            <a:r>
              <a:rPr lang="en-US" altLang="zh-CN" dirty="0"/>
              <a:t>Affect on energy reconstruction</a:t>
            </a:r>
          </a:p>
          <a:p>
            <a:pPr lvl="1"/>
            <a:r>
              <a:rPr lang="en-US" altLang="zh-CN" dirty="0"/>
              <a:t>MC settings</a:t>
            </a:r>
          </a:p>
          <a:p>
            <a:pPr lvl="2"/>
            <a:r>
              <a:rPr lang="en-US" altLang="zh-CN" dirty="0"/>
              <a:t>Let central channels low gain decrease</a:t>
            </a:r>
          </a:p>
          <a:p>
            <a:pPr lvl="2"/>
            <a:r>
              <a:rPr lang="en-US" altLang="zh-CN" dirty="0"/>
              <a:t>Uniform distribution (0~140)</a:t>
            </a:r>
          </a:p>
          <a:p>
            <a:pPr lvl="1"/>
            <a:r>
              <a:rPr lang="en-US" altLang="zh-CN" dirty="0"/>
              <a:t>0, 1.5%, 5% hits low gain decrease</a:t>
            </a:r>
          </a:p>
          <a:p>
            <a:r>
              <a:rPr lang="en-US" altLang="zh-CN" dirty="0"/>
              <a:t>With the low-gain-decrease hitNo increase, the total energy will decrease</a:t>
            </a:r>
          </a:p>
          <a:p>
            <a:r>
              <a:rPr lang="en-US" altLang="zh-CN" dirty="0"/>
              <a:t>Until now, unfortunately, the reason is still unknown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05B3E5-363D-4607-34A9-8C28CB5A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7BF4-4BA6-47DC-A9EB-AE0FE22D9DC9}" type="datetime1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6A82C8-59B3-284F-C33D-62976885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4EB97E2-5B01-97D9-059C-7F044F37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95" y="856580"/>
            <a:ext cx="2092230" cy="177341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E13C7C-72E5-3C45-B775-8A5F57C14507}"/>
              </a:ext>
            </a:extLst>
          </p:cNvPr>
          <p:cNvSpPr txBox="1"/>
          <p:nvPr/>
        </p:nvSpPr>
        <p:spPr>
          <a:xfrm>
            <a:off x="6876789" y="3105834"/>
            <a:ext cx="281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等线" panose="02010600030101010101" pitchFamily="2" charset="-122"/>
              <a:buChar char="―"/>
            </a:pPr>
            <a:r>
              <a:rPr lang="en-US" altLang="zh-CN" sz="1200" b="1" dirty="0">
                <a:solidFill>
                  <a:srgbClr val="0E0ED6"/>
                </a:solidFill>
              </a:rPr>
              <a:t>0 hits low gain decrease</a:t>
            </a:r>
          </a:p>
          <a:p>
            <a:pPr marL="285750" indent="-285750">
              <a:buFont typeface="等线" panose="02010600030101010101" pitchFamily="2" charset="-122"/>
              <a:buChar char="―"/>
            </a:pPr>
            <a:r>
              <a:rPr lang="en-US" altLang="zh-CN" sz="1200" b="1" dirty="0">
                <a:solidFill>
                  <a:srgbClr val="FF0000"/>
                </a:solidFill>
              </a:rPr>
              <a:t>1.5% hits low gain decrease</a:t>
            </a:r>
          </a:p>
          <a:p>
            <a:pPr marL="285750" indent="-285750">
              <a:buFont typeface="等线" panose="02010600030101010101" pitchFamily="2" charset="-122"/>
              <a:buChar char="―"/>
            </a:pPr>
            <a:r>
              <a:rPr lang="en-US" altLang="zh-CN" sz="1200" b="1" dirty="0">
                <a:solidFill>
                  <a:srgbClr val="FF00FF"/>
                </a:solidFill>
              </a:rPr>
              <a:t>5% hits low gain decrease</a:t>
            </a:r>
            <a:endParaRPr lang="zh-CN" altLang="en-US" sz="1200" b="1" dirty="0">
              <a:solidFill>
                <a:srgbClr val="FF00FF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EE95440-448A-F806-ED21-DA73CA2CE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147" y="856580"/>
            <a:ext cx="1956026" cy="18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3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4EA961-FAB9-CB23-85EE-9551570E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 gain saturation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7BD2E-EA53-0E40-52DD-7EAF2D046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Low gain ADC statistics of 36 channels on the central chip </a:t>
            </a:r>
          </a:p>
          <a:p>
            <a:pPr marL="54900" indent="0">
              <a:buNone/>
            </a:pP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A1D776-E49A-3325-15D7-B554D835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33BE-D91C-48E0-AA7C-762145DC0054}" type="datetime1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D18276-5B0E-82C9-0F7F-B50F5BEB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E85A316-4A59-BE8B-DA10-2B173A34F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254" y="1374480"/>
            <a:ext cx="3201542" cy="26708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A56DBFF-8E18-97E8-B1E7-71460E5F6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935" y="4052609"/>
            <a:ext cx="3281610" cy="26853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D65BA52-FFD0-10F5-1E63-4BCDF0FB8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944" y="4086667"/>
            <a:ext cx="3148162" cy="26708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5D0D9EA-48B8-E5C5-57C0-4DD33FF5C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77" y="4101738"/>
            <a:ext cx="3321620" cy="2587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99AD2A0-F32D-8D05-7D87-893AE35CB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935" y="1367228"/>
            <a:ext cx="3319506" cy="268538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B3422B6-6C15-A11E-9FCB-E9C416422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777" y="1319957"/>
            <a:ext cx="3261345" cy="2726485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70E576E-10A2-74A3-6391-CFA81283505B}"/>
              </a:ext>
            </a:extLst>
          </p:cNvPr>
          <p:cNvSpPr/>
          <p:nvPr/>
        </p:nvSpPr>
        <p:spPr>
          <a:xfrm>
            <a:off x="2137587" y="1926762"/>
            <a:ext cx="1295379" cy="1000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10GeV e-</a:t>
            </a:r>
          </a:p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</a:t>
            </a:r>
            <a:r>
              <a:rPr lang="en-US" altLang="zh-CN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zh-CN" sz="11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11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6EE3BDD-A424-4CF0-114F-1A58EE9619AF}"/>
              </a:ext>
            </a:extLst>
          </p:cNvPr>
          <p:cNvSpPr/>
          <p:nvPr/>
        </p:nvSpPr>
        <p:spPr>
          <a:xfrm>
            <a:off x="5803538" y="1951326"/>
            <a:ext cx="1295379" cy="1000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0GeV e-</a:t>
            </a:r>
          </a:p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</a:t>
            </a:r>
            <a:r>
              <a:rPr lang="en-US" altLang="zh-CN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zh-CN" sz="11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11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78620C7-BDEB-2049-1E9A-C7D5E5AC3B07}"/>
              </a:ext>
            </a:extLst>
          </p:cNvPr>
          <p:cNvSpPr/>
          <p:nvPr/>
        </p:nvSpPr>
        <p:spPr>
          <a:xfrm>
            <a:off x="9293479" y="1943295"/>
            <a:ext cx="1295379" cy="1000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40GeV e-</a:t>
            </a:r>
          </a:p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</a:t>
            </a:r>
            <a:r>
              <a:rPr lang="en-US" altLang="zh-CN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zh-CN" sz="11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11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57BE0B7-4974-4234-6E74-B846AD4A979C}"/>
              </a:ext>
            </a:extLst>
          </p:cNvPr>
          <p:cNvSpPr/>
          <p:nvPr/>
        </p:nvSpPr>
        <p:spPr>
          <a:xfrm>
            <a:off x="2149401" y="4844805"/>
            <a:ext cx="1295379" cy="1000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60GeV e-</a:t>
            </a:r>
          </a:p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</a:t>
            </a:r>
            <a:r>
              <a:rPr lang="en-US" altLang="zh-CN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zh-CN" sz="11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11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81967ED-5C2D-0C4B-9038-3D133E4498A5}"/>
              </a:ext>
            </a:extLst>
          </p:cNvPr>
          <p:cNvSpPr/>
          <p:nvPr/>
        </p:nvSpPr>
        <p:spPr>
          <a:xfrm>
            <a:off x="5698028" y="4921968"/>
            <a:ext cx="1295379" cy="1000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80GeV e-</a:t>
            </a:r>
          </a:p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</a:t>
            </a:r>
            <a:r>
              <a:rPr lang="en-US" altLang="zh-CN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zh-CN" sz="11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11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96936BD-7F7C-EE5D-36C5-1C221F558B42}"/>
              </a:ext>
            </a:extLst>
          </p:cNvPr>
          <p:cNvSpPr/>
          <p:nvPr/>
        </p:nvSpPr>
        <p:spPr>
          <a:xfrm>
            <a:off x="9190413" y="4844805"/>
            <a:ext cx="1456710" cy="1000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100GeV e-</a:t>
            </a:r>
          </a:p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</a:t>
            </a:r>
            <a:r>
              <a:rPr lang="en-US" altLang="zh-CN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zh-CN" sz="11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11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60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24AD-6442-4F01-60A9-47A6DAFF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10um SiPM MIP spectrum status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80505A-679D-B82A-A9CA-3AE3AD900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10um SiPMs: low SNR</a:t>
            </a:r>
          </a:p>
          <a:p>
            <a:pPr lvl="1"/>
            <a:r>
              <a:rPr lang="en-US" altLang="zh-CN" dirty="0"/>
              <a:t>To exclude the dark count in MIP spectrum during TB , we set a strict threshold cut on each layer individually</a:t>
            </a:r>
          </a:p>
          <a:p>
            <a:pPr lvl="1"/>
            <a:r>
              <a:rPr lang="en-US" altLang="zh-CN" dirty="0"/>
              <a:t>Left missing part of the landau convoluted gaussian function heavily affect MPV calibration</a:t>
            </a:r>
          </a:p>
          <a:p>
            <a:r>
              <a:rPr lang="en-US" altLang="zh-CN" dirty="0"/>
              <a:t>Compared with 15um SiPMs whose MPV is around 400ADC, the typical value of 10um SiPM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D722DA-495D-0B56-0EEB-0E6D671E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7BF4-4BA6-47DC-A9EB-AE0FE22D9DC9}" type="datetime1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87200A-3F25-FCC7-DBF4-D89C099D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BCB3DED-EA59-242B-D0AD-20702832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10" y="2855133"/>
            <a:ext cx="4546155" cy="34197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4CDC34-232B-0A0B-BDEF-DD9AAABF8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795" y="2811292"/>
            <a:ext cx="4589710" cy="346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2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369AA-4714-0DC0-104B-3B5B59F4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Toy MC for 10um SiPMs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1DE931-C78D-D5FB-F12D-D597F961E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10570919" cy="5389990"/>
          </a:xfrm>
        </p:spPr>
        <p:txBody>
          <a:bodyPr/>
          <a:lstStyle/>
          <a:p>
            <a:r>
              <a:rPr lang="en-US" altLang="zh-CN" dirty="0"/>
              <a:t>Toy MC test for 10um SiPMs’ landau convoluted gaussian spectrum</a:t>
            </a:r>
          </a:p>
          <a:p>
            <a:r>
              <a:rPr lang="en-US" altLang="zh-CN" dirty="0"/>
              <a:t>Two main factors affect the MIP most probable value</a:t>
            </a:r>
          </a:p>
          <a:p>
            <a:pPr lvl="1"/>
            <a:r>
              <a:rPr lang="en-US" altLang="zh-CN" dirty="0"/>
              <a:t>Fit left limits -&gt; MIP MPV fluctuation</a:t>
            </a:r>
          </a:p>
          <a:p>
            <a:pPr lvl="1"/>
            <a:r>
              <a:rPr lang="en-US" altLang="zh-CN" dirty="0"/>
              <a:t>Poisson -&gt; MIP MPV decrease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94A3C2-E2A6-DBD0-C5D7-8C1D5877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6944-6C44-4BD6-9A72-00DC8A575BC7}" type="datetime1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7DBEA0-EF84-01AC-B3A4-DCA980B1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B8AB8F-8BEB-A5DC-F29C-0EBBC588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99" y="2953692"/>
            <a:ext cx="3416851" cy="24187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F37843-1098-A84B-AA78-F4D37AAC5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2" y="2642435"/>
            <a:ext cx="3666220" cy="31907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2257367-EC92-0CBA-EE9D-3A473A007CCE}"/>
              </a:ext>
            </a:extLst>
          </p:cNvPr>
          <p:cNvSpPr txBox="1"/>
          <p:nvPr/>
        </p:nvSpPr>
        <p:spPr>
          <a:xfrm>
            <a:off x="1532716" y="3018188"/>
            <a:ext cx="200725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Poisson distribution</a:t>
            </a:r>
          </a:p>
          <a:p>
            <a:r>
              <a:rPr lang="en-US" altLang="zh-CN" sz="1200" b="1" dirty="0"/>
              <a:t>+ 0.7MIP cut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23DBA7F-697C-1BBF-DBBD-18433F461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564" y="3056058"/>
            <a:ext cx="3706894" cy="231041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4A6AFF8-9B3F-DFB4-2527-D490C07F209C}"/>
              </a:ext>
            </a:extLst>
          </p:cNvPr>
          <p:cNvSpPr/>
          <p:nvPr/>
        </p:nvSpPr>
        <p:spPr>
          <a:xfrm>
            <a:off x="1206680" y="5866181"/>
            <a:ext cx="9778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 Interpolation method by add more MPV points to do correction</a:t>
            </a:r>
            <a:r>
              <a:rPr lang="zh-CN" altLang="en-US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zh-CN" altLang="en-US" sz="2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96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4973AA-FC34-DB0A-9180-91A60E71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energy gravity distribution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E262F8-48D2-930E-BD84-1415F9FF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1" y="786831"/>
            <a:ext cx="4635742" cy="5682861"/>
          </a:xfrm>
        </p:spPr>
        <p:txBody>
          <a:bodyPr>
            <a:normAutofit/>
          </a:bodyPr>
          <a:lstStyle/>
          <a:p>
            <a:r>
              <a:rPr lang="en-US" altLang="zh-CN" dirty="0"/>
              <a:t>MC Beam size</a:t>
            </a:r>
          </a:p>
          <a:p>
            <a:pPr lvl="1"/>
            <a:r>
              <a:rPr lang="en-US" altLang="zh-CN" dirty="0"/>
              <a:t>Determined by shower max layer</a:t>
            </a:r>
          </a:p>
          <a:p>
            <a:pPr lvl="2"/>
            <a:r>
              <a:rPr lang="en-US" altLang="zh-CN" dirty="0"/>
              <a:t>40GeV electron: layer 9, 10</a:t>
            </a:r>
          </a:p>
          <a:p>
            <a:pPr lvl="2"/>
            <a:r>
              <a:rPr lang="en-US" altLang="zh-CN" dirty="0"/>
              <a:t>Energy gravity  gaussian distribution </a:t>
            </a:r>
          </a:p>
          <a:p>
            <a:pPr lvl="1"/>
            <a:r>
              <a:rPr lang="en-US" altLang="zh-CN" dirty="0"/>
              <a:t>Digitization 2d-profile check</a:t>
            </a:r>
          </a:p>
          <a:p>
            <a:pPr lvl="2"/>
            <a:r>
              <a:rPr lang="en-US" altLang="zh-CN" dirty="0"/>
              <a:t>Mean and Sigma hardly change</a:t>
            </a:r>
          </a:p>
          <a:p>
            <a:pPr lvl="2"/>
            <a:r>
              <a:rPr lang="en-US" altLang="zh-CN" dirty="0"/>
              <a:t>In MC, the gravity distribution are much more concentrated indicated by fit parameter constant</a:t>
            </a:r>
          </a:p>
          <a:p>
            <a:r>
              <a:rPr lang="en-US" altLang="zh-CN" dirty="0"/>
              <a:t>The method to determine beam size or Digitization is not perfect or beam structure is more complicated</a:t>
            </a:r>
          </a:p>
          <a:p>
            <a:r>
              <a:rPr lang="en-US" altLang="zh-CN" dirty="0"/>
              <a:t>Some events should be excluded in certain way as not all the channels get calibrated very well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EB3780-AC9B-BE82-F56B-73D0957E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D29E-34E6-4BE1-A5B8-C811B788386D}" type="datetime1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4B0FE6-5C25-AB7C-2FD2-6FB027FA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9</a:t>
            </a:fld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49F1959-AA1D-A336-185A-07E82E4CBF04}"/>
              </a:ext>
            </a:extLst>
          </p:cNvPr>
          <p:cNvGrpSpPr/>
          <p:nvPr/>
        </p:nvGrpSpPr>
        <p:grpSpPr>
          <a:xfrm>
            <a:off x="8647592" y="803617"/>
            <a:ext cx="3118099" cy="2906870"/>
            <a:chOff x="8085893" y="1262059"/>
            <a:chExt cx="2859248" cy="25845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2E3C9B9-09CC-3703-AD7C-0022EBA10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5893" y="1262059"/>
              <a:ext cx="2859248" cy="25845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58F8C17-FD4C-D1FF-726A-1B2EE8CFB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4650" y="1575066"/>
              <a:ext cx="1507553" cy="4571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ED948BD0-E3F7-DB01-4564-532A44A0E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806" t="9576" r="5080" b="6692"/>
            <a:stretch/>
          </p:blipFill>
          <p:spPr>
            <a:xfrm>
              <a:off x="8429698" y="2978649"/>
              <a:ext cx="2074333" cy="611712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E4AA67B-15E2-C7F8-2B3E-AB01ACE1E2C9}"/>
              </a:ext>
            </a:extLst>
          </p:cNvPr>
          <p:cNvGrpSpPr/>
          <p:nvPr/>
        </p:nvGrpSpPr>
        <p:grpSpPr>
          <a:xfrm>
            <a:off x="8567769" y="3802679"/>
            <a:ext cx="3219619" cy="2906870"/>
            <a:chOff x="8263201" y="4022875"/>
            <a:chExt cx="2967451" cy="2534003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0DC6493E-D106-B212-7935-01833230D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3201" y="4022875"/>
              <a:ext cx="2967451" cy="253400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1AB04DC-D798-814E-68CC-CF82AC2D5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8057" y="4405172"/>
              <a:ext cx="1504595" cy="43497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E96A370-4617-BDD0-1302-D19EC6DF2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0335" r="6845"/>
            <a:stretch/>
          </p:blipFill>
          <p:spPr>
            <a:xfrm rot="16200000">
              <a:off x="9609700" y="4908232"/>
              <a:ext cx="1885036" cy="673364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FA79761-C02C-7BD3-B980-2960C76CB7CD}"/>
              </a:ext>
            </a:extLst>
          </p:cNvPr>
          <p:cNvGrpSpPr/>
          <p:nvPr/>
        </p:nvGrpSpPr>
        <p:grpSpPr>
          <a:xfrm>
            <a:off x="5129273" y="786832"/>
            <a:ext cx="3219619" cy="2923654"/>
            <a:chOff x="448349" y="1147766"/>
            <a:chExt cx="3566479" cy="3166734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BCAA739E-4646-851C-BCCF-0C889749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8349" y="1147766"/>
              <a:ext cx="3566479" cy="3166734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084D20-5615-24DD-CC0F-B095483AD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6744" y="1555340"/>
              <a:ext cx="1842330" cy="460582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4B80A9E-865C-0FDF-6BA7-A33EC59FB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6744" y="3251935"/>
              <a:ext cx="2628754" cy="687688"/>
            </a:xfrm>
            <a:prstGeom prst="rect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8F6467C-96B9-C496-BF42-E71324A3034A}"/>
              </a:ext>
            </a:extLst>
          </p:cNvPr>
          <p:cNvGrpSpPr/>
          <p:nvPr/>
        </p:nvGrpSpPr>
        <p:grpSpPr>
          <a:xfrm>
            <a:off x="5129273" y="3804526"/>
            <a:ext cx="3219619" cy="2945160"/>
            <a:chOff x="4784511" y="3832965"/>
            <a:chExt cx="3219619" cy="294516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4BA61E1E-BA9F-DC45-F509-E3CEA88FB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4511" y="3832965"/>
              <a:ext cx="3219619" cy="294516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B9BE2EFE-AD17-90A3-1524-3A4795448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71242" y="4244714"/>
              <a:ext cx="1702311" cy="50869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AA03130D-86F5-6ED6-23C2-2D9F312F9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6200000">
              <a:off x="6143146" y="4974222"/>
              <a:ext cx="2273251" cy="625679"/>
            </a:xfrm>
            <a:prstGeom prst="rect">
              <a:avLst/>
            </a:prstGeom>
          </p:spPr>
        </p:pic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5F97C532-9E23-B41B-B7C4-E1F56C92BEE4}"/>
              </a:ext>
            </a:extLst>
          </p:cNvPr>
          <p:cNvSpPr/>
          <p:nvPr/>
        </p:nvSpPr>
        <p:spPr>
          <a:xfrm>
            <a:off x="7005404" y="2640846"/>
            <a:ext cx="1048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</a:t>
            </a:r>
            <a:r>
              <a:rPr lang="en-US" altLang="zh-CN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zh-CN" sz="11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11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4C5984A-87FC-2FCB-F3D4-5B3B8795FD10}"/>
              </a:ext>
            </a:extLst>
          </p:cNvPr>
          <p:cNvSpPr/>
          <p:nvPr/>
        </p:nvSpPr>
        <p:spPr>
          <a:xfrm>
            <a:off x="6984187" y="5682008"/>
            <a:ext cx="1048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</a:t>
            </a:r>
            <a:r>
              <a:rPr lang="en-US" altLang="zh-CN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zh-CN" sz="11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11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09DDB29-54B3-D39C-949F-4E57D62B2C88}"/>
              </a:ext>
            </a:extLst>
          </p:cNvPr>
          <p:cNvSpPr/>
          <p:nvPr/>
        </p:nvSpPr>
        <p:spPr>
          <a:xfrm>
            <a:off x="10359108" y="2608574"/>
            <a:ext cx="1048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Digit</a:t>
            </a:r>
            <a:r>
              <a:rPr lang="en-US" altLang="zh-CN" sz="28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zh-CN" sz="11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11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64CA93B-D98E-7344-2380-62E0B9AA1C1B}"/>
              </a:ext>
            </a:extLst>
          </p:cNvPr>
          <p:cNvSpPr/>
          <p:nvPr/>
        </p:nvSpPr>
        <p:spPr>
          <a:xfrm>
            <a:off x="10399399" y="5641191"/>
            <a:ext cx="1048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Digit</a:t>
            </a:r>
            <a:r>
              <a:rPr lang="en-US" altLang="zh-CN" sz="28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zh-CN" sz="11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11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563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_update.potx" id="{06A62707-4089-4FE0-91EA-654A9CFBB859}" vid="{627E3F17-D035-480B-B43A-D00C4BA9609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meeting_update</Template>
  <TotalTime>1140</TotalTime>
  <Words>873</Words>
  <Application>Microsoft Office PowerPoint</Application>
  <PresentationFormat>宽屏</PresentationFormat>
  <Paragraphs>180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PingFang SC</vt:lpstr>
      <vt:lpstr>Söhne</vt:lpstr>
      <vt:lpstr>等线</vt:lpstr>
      <vt:lpstr>华光小标宋_CNKI</vt:lpstr>
      <vt:lpstr>Arial</vt:lpstr>
      <vt:lpstr>Cambria Math</vt:lpstr>
      <vt:lpstr>Wingdings</vt:lpstr>
      <vt:lpstr>Office 主题​​</vt:lpstr>
      <vt:lpstr>Issue Overview of Sci-ECAL Analysis</vt:lpstr>
      <vt:lpstr>Issue Overview</vt:lpstr>
      <vt:lpstr>Low gain value decrease</vt:lpstr>
      <vt:lpstr>Point rotation </vt:lpstr>
      <vt:lpstr>Digitization implementation</vt:lpstr>
      <vt:lpstr>Low gain saturation</vt:lpstr>
      <vt:lpstr>10um SiPM MIP spectrum status</vt:lpstr>
      <vt:lpstr>Toy MC for 10um SiPMs</vt:lpstr>
      <vt:lpstr>Layer energy gravity distribution</vt:lpstr>
      <vt:lpstr>Position cut by Energy gravity</vt:lpstr>
      <vt:lpstr>Summary &amp;&amp; Prospect</vt:lpstr>
      <vt:lpstr>Backup</vt:lpstr>
      <vt:lpstr>Motivation: which factor affect MPV</vt:lpstr>
      <vt:lpstr>10um SiPM : threshold cut</vt:lpstr>
      <vt:lpstr>10um SiPM</vt:lpstr>
      <vt:lpstr>The first two layer hit no distribution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jiaxuan wang</dc:creator>
  <cp:lastModifiedBy>jiaxuan wang</cp:lastModifiedBy>
  <cp:revision>14</cp:revision>
  <dcterms:created xsi:type="dcterms:W3CDTF">2024-11-07T06:59:06Z</dcterms:created>
  <dcterms:modified xsi:type="dcterms:W3CDTF">2024-11-08T01:59:14Z</dcterms:modified>
</cp:coreProperties>
</file>