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258" r:id="rId2"/>
    <p:sldId id="1080" r:id="rId3"/>
    <p:sldId id="1165" r:id="rId4"/>
    <p:sldId id="1144" r:id="rId5"/>
    <p:sldId id="1158" r:id="rId6"/>
    <p:sldId id="1204" r:id="rId7"/>
    <p:sldId id="1205" r:id="rId8"/>
    <p:sldId id="1206" r:id="rId9"/>
    <p:sldId id="1207" r:id="rId10"/>
    <p:sldId id="1208" r:id="rId11"/>
    <p:sldId id="1210" r:id="rId12"/>
    <p:sldId id="1212" r:id="rId13"/>
    <p:sldId id="1217" r:id="rId14"/>
    <p:sldId id="1214" r:id="rId15"/>
    <p:sldId id="1215" r:id="rId16"/>
    <p:sldId id="1218" r:id="rId17"/>
    <p:sldId id="1219" r:id="rId18"/>
    <p:sldId id="1220" r:id="rId1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>
        <p:scale>
          <a:sx n="66" d="100"/>
          <a:sy n="66" d="100"/>
        </p:scale>
        <p:origin x="2562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磁通密度模 (T), 点: 409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80</c:v>
                </c:pt>
                <c:pt idx="1">
                  <c:v>120</c:v>
                </c:pt>
                <c:pt idx="2">
                  <c:v>160</c:v>
                </c:pt>
                <c:pt idx="3">
                  <c:v>200</c:v>
                </c:pt>
              </c:numCache>
            </c:numRef>
          </c:xVal>
          <c:yVal>
            <c:numRef>
              <c:f>Sheet1!$D$2:$D$5</c:f>
              <c:numCache>
                <c:formatCode>0.00E+00</c:formatCode>
                <c:ptCount val="4"/>
                <c:pt idx="0">
                  <c:v>3.9119000000000003E-5</c:v>
                </c:pt>
                <c:pt idx="1">
                  <c:v>3.3791000000000002E-5</c:v>
                </c:pt>
                <c:pt idx="2">
                  <c:v>3.2193999999999997E-5</c:v>
                </c:pt>
                <c:pt idx="3">
                  <c:v>3.1433999999999998E-5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A3-4382-B1C1-28FB523DD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556656"/>
        <c:axId val="244557904"/>
      </c:scatterChart>
      <c:valAx>
        <c:axId val="24455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core_len(mm)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4557904"/>
        <c:crosses val="autoZero"/>
        <c:crossBetween val="midCat"/>
      </c:valAx>
      <c:valAx>
        <c:axId val="24455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B(T)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4556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2024/10/15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613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8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01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0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47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9144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2757" y="1247775"/>
            <a:ext cx="8234969" cy="51011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5" y="6553202"/>
            <a:ext cx="20574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2024/10/15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8025" y="6489702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5704" y="6492877"/>
            <a:ext cx="2057400" cy="365125"/>
          </a:xfrm>
        </p:spPr>
        <p:txBody>
          <a:bodyPr/>
          <a:lstStyle>
            <a:lvl1pPr>
              <a:defRPr sz="135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5710813" y="86996"/>
            <a:ext cx="3284090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236" y="135064"/>
            <a:ext cx="5876925" cy="709072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35" y="154528"/>
            <a:ext cx="3035243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2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  <p:sldLayoutId id="214748366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信噪比优化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78A0A3-371E-4F75-AC6B-88DF45D4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13EA69-2113-44B0-96E5-FF647CB88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5811D7-9170-4673-B190-AEA1C8534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24" y="1750628"/>
            <a:ext cx="4475659" cy="33567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369491E-17F7-4FE5-BF86-B2757B2D2C42}"/>
              </a:ext>
            </a:extLst>
          </p:cNvPr>
          <p:cNvSpPr txBox="1"/>
          <p:nvPr/>
        </p:nvSpPr>
        <p:spPr>
          <a:xfrm>
            <a:off x="400051" y="6073273"/>
            <a:ext cx="4572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磁芯越长，磁芯中的磁感应强度越大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4ED931-079F-4457-9923-AA3369F61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" y="180900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3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78A0A3-371E-4F75-AC6B-88DF45D4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13EA69-2113-44B0-96E5-FF647CB88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69491E-17F7-4FE5-BF86-B2757B2D2C42}"/>
              </a:ext>
            </a:extLst>
          </p:cNvPr>
          <p:cNvSpPr txBox="1"/>
          <p:nvPr/>
        </p:nvSpPr>
        <p:spPr>
          <a:xfrm>
            <a:off x="400051" y="6073273"/>
            <a:ext cx="4572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磁感应强度越大，产生的传导电流越大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AEC22A-DCFC-4E47-B9FA-BDE5C2498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4" y="1809000"/>
            <a:ext cx="4320000" cy="324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B7DF3DB-908A-4E15-93F1-2E58E2484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338" y="180900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2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78A0A3-371E-4F75-AC6B-88DF45D4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13EA69-2113-44B0-96E5-FF647CB88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69491E-17F7-4FE5-BF86-B2757B2D2C42}"/>
              </a:ext>
            </a:extLst>
          </p:cNvPr>
          <p:cNvSpPr txBox="1"/>
          <p:nvPr/>
        </p:nvSpPr>
        <p:spPr>
          <a:xfrm>
            <a:off x="400051" y="6073273"/>
            <a:ext cx="4572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传导电流越大，产生的单位体积损耗越大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98D78F9-4647-4CA7-A24A-4FDCF228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4" y="1809000"/>
            <a:ext cx="4320000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A9309C-46F0-4E1D-B5FF-8CDD42605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336" y="1809000"/>
            <a:ext cx="4320000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34846E-87C4-43F1-B200-671EA6540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441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78A0A3-371E-4F75-AC6B-88DF45D4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13EA69-2113-44B0-96E5-FF647CB88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  <a:r>
              <a:rPr lang="en-US" altLang="zh-CN" dirty="0"/>
              <a:t>4</a:t>
            </a:r>
            <a:endParaRPr lang="zh-CN" altLang="en-US" dirty="0"/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7BE38820-1CC9-4514-8F17-F3E32A0DA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951878"/>
              </p:ext>
            </p:extLst>
          </p:nvPr>
        </p:nvGraphicFramePr>
        <p:xfrm>
          <a:off x="10668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B3A6208D-0FB6-424D-A5B9-D7EBFB630D70}"/>
              </a:ext>
            </a:extLst>
          </p:cNvPr>
          <p:cNvSpPr txBox="1"/>
          <p:nvPr/>
        </p:nvSpPr>
        <p:spPr>
          <a:xfrm>
            <a:off x="400051" y="6073273"/>
            <a:ext cx="4572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磁芯越长，线圈中的磁感应强度越小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78A0A3-371E-4F75-AC6B-88DF45D4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13EA69-2113-44B0-96E5-FF647CB88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假设</a:t>
            </a:r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86F9C05-D356-4203-844B-DF21A11F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00" y="1297046"/>
            <a:ext cx="3360000" cy="25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4123AC6-2C44-4904-BED5-BDA266F2F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0" y="4184929"/>
            <a:ext cx="3360000" cy="252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F52D587-754B-4A87-B96B-EC280941896C}"/>
              </a:ext>
            </a:extLst>
          </p:cNvPr>
          <p:cNvSpPr txBox="1"/>
          <p:nvPr/>
        </p:nvSpPr>
        <p:spPr>
          <a:xfrm>
            <a:off x="6861600" y="2555400"/>
            <a:ext cx="21408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调整一系列</a:t>
            </a:r>
            <a:r>
              <a:rPr lang="en-US" altLang="zh-CN" dirty="0"/>
              <a:t>σ</a:t>
            </a:r>
            <a:r>
              <a:rPr lang="zh-CN" altLang="en-US" dirty="0"/>
              <a:t>值，可以观察到交流电阻符合预期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C411FF5-6C18-4BBA-B144-0F890D93D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0" y="1295400"/>
            <a:ext cx="3360000" cy="25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E4EE182-231D-41BD-A6EB-DE13345C4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600" y="4183283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7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78A0A3-371E-4F75-AC6B-88DF45D4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13EA69-2113-44B0-96E5-FF647CB88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假设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F52D587-754B-4A87-B96B-EC280941896C}"/>
              </a:ext>
            </a:extLst>
          </p:cNvPr>
          <p:cNvSpPr txBox="1"/>
          <p:nvPr/>
        </p:nvSpPr>
        <p:spPr>
          <a:xfrm>
            <a:off x="4953000" y="4457964"/>
            <a:ext cx="356235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调整一系列</a:t>
            </a:r>
            <a:r>
              <a:rPr lang="en-US" altLang="zh-CN" dirty="0"/>
              <a:t>μ</a:t>
            </a:r>
            <a:r>
              <a:rPr lang="zh-CN" altLang="en-US" dirty="0"/>
              <a:t>值，交流电阻变化不明显，基本认为假设</a:t>
            </a:r>
            <a:r>
              <a:rPr lang="en-US" altLang="zh-CN" dirty="0"/>
              <a:t>1</a:t>
            </a:r>
            <a:r>
              <a:rPr lang="zh-CN" altLang="en-US" dirty="0"/>
              <a:t>更值得相信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磁芯的电导率（各向异性）</a:t>
            </a:r>
            <a:r>
              <a:rPr lang="en-US" altLang="zh-CN" dirty="0">
                <a:solidFill>
                  <a:srgbClr val="C00000"/>
                </a:solidFill>
              </a:rPr>
              <a:t>…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8D5BDAF-6C23-4EF0-8B85-E1A212433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0" y="4054032"/>
            <a:ext cx="3360000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7918B72-99B9-41C2-9EF7-9A58D33D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50" y="1371600"/>
            <a:ext cx="3360000" cy="252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BDBDCFC-D331-48DC-9C34-6A01EBC14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0" y="13716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0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测试结果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674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A37204-0FAD-4263-813C-C7B87B02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1542EC-200A-46F2-979F-1CC3A5947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原先问题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22D580-43CD-4439-BC29-4300C056853B}"/>
              </a:ext>
            </a:extLst>
          </p:cNvPr>
          <p:cNvSpPr txBox="1"/>
          <p:nvPr/>
        </p:nvSpPr>
        <p:spPr>
          <a:xfrm>
            <a:off x="290660" y="1371600"/>
            <a:ext cx="60960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、波形存在震荡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、使用过阈触发，应该使用外部触发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C4554A-BBDD-4225-8B47-3C837A0AE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1" y="1979315"/>
            <a:ext cx="5183956" cy="20465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6BD9F9-386B-42D0-8614-9129A483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903" y="1745428"/>
            <a:ext cx="2285714" cy="12571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CBFA7D-73E6-4D45-9BE7-C9147C923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43" y="1905000"/>
            <a:ext cx="3508077" cy="18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1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4D32BF-9B35-4343-8E99-B0D0DAD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E56C68-51B9-467E-9838-0C9D628C1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解决方案与测试结果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424D39-6680-4A90-8DFF-B23BB4A5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3731"/>
            <a:ext cx="9144000" cy="20390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F55E23B-8140-4B08-A135-013B41939D38}"/>
              </a:ext>
            </a:extLst>
          </p:cNvPr>
          <p:cNvSpPr txBox="1"/>
          <p:nvPr/>
        </p:nvSpPr>
        <p:spPr>
          <a:xfrm>
            <a:off x="152400" y="1298378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增大后级增益，解决震荡问题；使用外部触发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F5A4F47-891E-41A3-AD8E-68D2F79729E5}"/>
              </a:ext>
            </a:extLst>
          </p:cNvPr>
          <p:cNvSpPr txBox="1"/>
          <p:nvPr/>
        </p:nvSpPr>
        <p:spPr>
          <a:xfrm>
            <a:off x="228600" y="3925293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测试方法和测试结果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7D05DEE-E838-42D6-8B6F-DCFF01BB4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619843"/>
            <a:ext cx="3634342" cy="18340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3CD1C20-80B0-4E00-A9C9-9256E1180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780498"/>
            <a:ext cx="6212304" cy="30867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538D87A-6466-4EA8-865C-53AB8DD13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800" y="1653580"/>
            <a:ext cx="91440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8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05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05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优化总结（基于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V4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线圈）</a:t>
            </a:r>
          </a:p>
        </p:txBody>
      </p:sp>
      <p:graphicFrame>
        <p:nvGraphicFramePr>
          <p:cNvPr id="9" name="表格 6">
            <a:extLst>
              <a:ext uri="{FF2B5EF4-FFF2-40B4-BE49-F238E27FC236}">
                <a16:creationId xmlns:a16="http://schemas.microsoft.com/office/drawing/2014/main" id="{8D2046CA-B869-48DE-A40B-9FAB8A0599E6}"/>
              </a:ext>
            </a:extLst>
          </p:cNvPr>
          <p:cNvGraphicFramePr>
            <a:graphicFrameLocks noGrp="1"/>
          </p:cNvGraphicFramePr>
          <p:nvPr/>
        </p:nvGraphicFramePr>
        <p:xfrm>
          <a:off x="143508" y="1693956"/>
          <a:ext cx="8856986" cy="42054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85926">
                  <a:extLst>
                    <a:ext uri="{9D8B030D-6E8A-4147-A177-3AD203B41FA5}">
                      <a16:colId xmlns:a16="http://schemas.microsoft.com/office/drawing/2014/main" val="1403552514"/>
                    </a:ext>
                  </a:extLst>
                </a:gridCol>
                <a:gridCol w="1257014">
                  <a:extLst>
                    <a:ext uri="{9D8B030D-6E8A-4147-A177-3AD203B41FA5}">
                      <a16:colId xmlns:a16="http://schemas.microsoft.com/office/drawing/2014/main" val="2523501440"/>
                    </a:ext>
                  </a:extLst>
                </a:gridCol>
                <a:gridCol w="1257014">
                  <a:extLst>
                    <a:ext uri="{9D8B030D-6E8A-4147-A177-3AD203B41FA5}">
                      <a16:colId xmlns:a16="http://schemas.microsoft.com/office/drawing/2014/main" val="4250532544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532940378"/>
                    </a:ext>
                  </a:extLst>
                </a:gridCol>
              </a:tblGrid>
              <a:tr h="3408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优化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SNR0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SNR1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说明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46517442"/>
                  </a:ext>
                </a:extLst>
              </a:tr>
              <a:tr h="9736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优化前</a:t>
                      </a:r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，</a:t>
                      </a:r>
                      <a:r>
                        <a:rPr lang="zh-CN" alt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直接电压读出方案</a:t>
                      </a:r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运放输入电压噪声</a:t>
                      </a:r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3.2nV/sqrt(Hz)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3.80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0.11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78568"/>
                  </a:ext>
                </a:extLst>
              </a:tr>
              <a:tr h="9736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通过并联</a:t>
                      </a:r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5</a:t>
                      </a:r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极</a:t>
                      </a:r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JFET</a:t>
                      </a:r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管，使得输入电压噪声降为</a:t>
                      </a:r>
                      <a:r>
                        <a:rPr lang="en-US" altLang="zh-CN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568pV/sqrt(Hz)</a:t>
                      </a:r>
                      <a:endParaRPr lang="zh-CN" altLang="en-US" sz="1400" b="1" u="none" strike="noStrike" kern="1200" dirty="0">
                        <a:solidFill>
                          <a:srgbClr val="0000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3.80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1.72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132861"/>
                  </a:ext>
                </a:extLst>
              </a:tr>
              <a:tr h="9587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直接电压读出方案</a:t>
                      </a:r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，采用磁芯线圈，预估的测试参数，其中信号</a:t>
                      </a:r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*10</a:t>
                      </a:r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，交流电阻成比例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307.34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153.55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13996"/>
                  </a:ext>
                </a:extLst>
              </a:tr>
              <a:tr h="9587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原子磁力计读出方案</a:t>
                      </a:r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，采用磁芯线圈，预估的测试参数，其中信号</a:t>
                      </a:r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*10</a:t>
                      </a:r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，交流电阻成比例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307.34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163.01</a:t>
                      </a:r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98536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AE3399EF-A44F-4FB0-A936-CEF8471F9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839" y="2051952"/>
            <a:ext cx="1209131" cy="945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1A470C9-32C5-4ABD-BDB3-CAE046A01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38" y="3024060"/>
            <a:ext cx="1279514" cy="945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56668D3-FB9A-4CF8-8D93-075D80D81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918" y="3992596"/>
            <a:ext cx="1167353" cy="945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4CE1BB-86AA-4009-87DC-D0C7B4FCA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3" y="4946525"/>
            <a:ext cx="1179281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59622"/>
      </p:ext>
    </p:extLst>
  </p:cSld>
  <p:clrMapOvr>
    <a:masterClrMapping/>
  </p:clrMapOvr>
  <p:transition advTm="639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信号增益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噪声（磁芯损耗）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861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19BFF0-589A-49BE-B46A-006E5C08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02DB09-0253-41FA-B5DD-72A1B8D59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实验线圈与磁芯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7F96D5-69BF-4437-BC24-DBEC1AB7FCD5}"/>
              </a:ext>
            </a:extLst>
          </p:cNvPr>
          <p:cNvSpPr txBox="1"/>
          <p:nvPr/>
        </p:nvSpPr>
        <p:spPr>
          <a:xfrm>
            <a:off x="76200" y="974748"/>
            <a:ext cx="8991600" cy="512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en-US" sz="2000" dirty="0"/>
              <a:t>线圈每种</a:t>
            </a:r>
            <a:r>
              <a:rPr lang="zh-CN" altLang="zh-CN" sz="2000" dirty="0"/>
              <a:t>各</a:t>
            </a:r>
            <a:r>
              <a:rPr lang="zh-CN" altLang="en-US" sz="2000" dirty="0"/>
              <a:t>三</a:t>
            </a:r>
            <a:r>
              <a:rPr lang="zh-CN" altLang="zh-CN" sz="2000" dirty="0"/>
              <a:t>只，参数依次为，绕线内径，绕线外径，绕线高度（</a:t>
            </a:r>
            <a:r>
              <a:rPr lang="en-US" altLang="zh-CN" sz="2000" dirty="0"/>
              <a:t>mm</a:t>
            </a:r>
            <a:r>
              <a:rPr lang="zh-CN" altLang="zh-CN" sz="2000" dirty="0"/>
              <a:t>）：</a:t>
            </a:r>
          </a:p>
          <a:p>
            <a:pPr lvl="1"/>
            <a:r>
              <a:rPr lang="zh-CN" altLang="en-US" dirty="0"/>
              <a:t>第一组： </a:t>
            </a:r>
            <a:r>
              <a:rPr lang="en-US" altLang="zh-CN" dirty="0"/>
              <a:t>40//57//30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*50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第二组： </a:t>
            </a:r>
            <a:r>
              <a:rPr lang="en-US" altLang="zh-CN" dirty="0"/>
              <a:t>40//57//45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*75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第三组：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第四组：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1.27</a:t>
            </a:r>
            <a:r>
              <a:rPr lang="zh-CN" altLang="zh-CN" dirty="0"/>
              <a:t>实心线，</a:t>
            </a:r>
            <a:r>
              <a:rPr lang="en-US" altLang="zh-CN" dirty="0"/>
              <a:t>6</a:t>
            </a:r>
            <a:r>
              <a:rPr lang="zh-CN" altLang="zh-CN" dirty="0"/>
              <a:t>层</a:t>
            </a:r>
            <a:r>
              <a:rPr lang="en-US" altLang="zh-CN" dirty="0"/>
              <a:t>*47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第五组：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en-US" dirty="0"/>
              <a:t>利兹</a:t>
            </a:r>
            <a:r>
              <a:rPr lang="zh-CN" altLang="zh-CN" dirty="0"/>
              <a:t>线，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  <a:p>
            <a:r>
              <a:rPr lang="zh-CN" altLang="en-US" sz="2000" dirty="0"/>
              <a:t>磁芯每种</a:t>
            </a:r>
            <a:r>
              <a:rPr lang="zh-CN" altLang="zh-CN" sz="2000" dirty="0"/>
              <a:t>各</a:t>
            </a:r>
            <a:r>
              <a:rPr lang="zh-CN" altLang="en-US" sz="2000" dirty="0"/>
              <a:t>两</a:t>
            </a:r>
            <a:r>
              <a:rPr lang="zh-CN" altLang="zh-CN" sz="2000" dirty="0"/>
              <a:t>只</a:t>
            </a:r>
            <a:r>
              <a:rPr lang="zh-CN" altLang="en-US" sz="2000" dirty="0"/>
              <a:t>，直径为：</a:t>
            </a:r>
            <a:r>
              <a:rPr lang="en-US" altLang="zh-CN" sz="2000" dirty="0"/>
              <a:t>35 mm</a:t>
            </a:r>
            <a:r>
              <a:rPr lang="zh-CN" altLang="en-US" sz="2000" dirty="0"/>
              <a:t>（</a:t>
            </a:r>
            <a:r>
              <a:rPr lang="en-US" altLang="zh-CN" sz="2000" dirty="0"/>
              <a:t>32~34mm</a:t>
            </a:r>
            <a:r>
              <a:rPr lang="zh-CN" altLang="en-US" sz="2000" dirty="0"/>
              <a:t>），以下参数为</a:t>
            </a:r>
            <a:r>
              <a:rPr lang="zh-CN" altLang="zh-CN" sz="2000" dirty="0"/>
              <a:t>高度（</a:t>
            </a:r>
            <a:r>
              <a:rPr lang="en-US" altLang="zh-CN" sz="2000" dirty="0"/>
              <a:t>mm</a:t>
            </a:r>
            <a:r>
              <a:rPr lang="zh-CN" altLang="zh-CN" sz="2000" dirty="0"/>
              <a:t>）：</a:t>
            </a:r>
          </a:p>
          <a:p>
            <a:pPr lvl="1"/>
            <a:r>
              <a:rPr lang="zh-CN" altLang="en-US" dirty="0"/>
              <a:t>第一组：</a:t>
            </a:r>
            <a:r>
              <a:rPr lang="en-US" altLang="zh-CN" dirty="0"/>
              <a:t>80</a:t>
            </a:r>
          </a:p>
          <a:p>
            <a:pPr lvl="1"/>
            <a:r>
              <a:rPr lang="zh-CN" altLang="en-US" dirty="0"/>
              <a:t>第二组：</a:t>
            </a:r>
            <a:r>
              <a:rPr lang="en-US" altLang="zh-CN" dirty="0"/>
              <a:t>120</a:t>
            </a:r>
          </a:p>
          <a:p>
            <a:pPr lvl="1"/>
            <a:r>
              <a:rPr lang="zh-CN" altLang="en-US" dirty="0"/>
              <a:t>第三组：</a:t>
            </a:r>
            <a:r>
              <a:rPr lang="en-US" altLang="zh-CN" dirty="0"/>
              <a:t>160</a:t>
            </a:r>
          </a:p>
          <a:p>
            <a:pPr lvl="1"/>
            <a:r>
              <a:rPr lang="zh-CN" altLang="en-US" dirty="0"/>
              <a:t>第四组：</a:t>
            </a:r>
            <a:r>
              <a:rPr lang="en-US" altLang="zh-CN" dirty="0"/>
              <a:t>200</a:t>
            </a:r>
          </a:p>
          <a:p>
            <a:pPr marL="457200" lvl="1" indent="0">
              <a:buNone/>
            </a:pP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4330A5-221F-4880-AE18-BDE46B36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 b="23324"/>
          <a:stretch/>
        </p:blipFill>
        <p:spPr>
          <a:xfrm>
            <a:off x="5867400" y="1736748"/>
            <a:ext cx="3105150" cy="1552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A28EFB-11D6-40EC-9E85-794454ACB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2271" y="3874677"/>
            <a:ext cx="1800000" cy="24009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3E1E16F-9AB9-4F73-B04C-EE6E862A3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4175147"/>
            <a:ext cx="1349472" cy="18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FB2844E-E0AC-450F-93EB-AE85389EE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75147"/>
            <a:ext cx="1349472" cy="1800000"/>
          </a:xfrm>
          <a:prstGeom prst="rect">
            <a:avLst/>
          </a:prstGeom>
        </p:spPr>
      </p:pic>
      <p:graphicFrame>
        <p:nvGraphicFramePr>
          <p:cNvPr id="7" name="表格 14">
            <a:extLst>
              <a:ext uri="{FF2B5EF4-FFF2-40B4-BE49-F238E27FC236}">
                <a16:creationId xmlns:a16="http://schemas.microsoft.com/office/drawing/2014/main" id="{E89E485B-3DA2-47B2-B76E-7BC20E5B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98248"/>
              </p:ext>
            </p:extLst>
          </p:nvPr>
        </p:nvGraphicFramePr>
        <p:xfrm>
          <a:off x="212774" y="5888628"/>
          <a:ext cx="8855025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675">
                  <a:extLst>
                    <a:ext uri="{9D8B030D-6E8A-4147-A177-3AD203B41FA5}">
                      <a16:colId xmlns:a16="http://schemas.microsoft.com/office/drawing/2014/main" val="2091607772"/>
                    </a:ext>
                  </a:extLst>
                </a:gridCol>
                <a:gridCol w="2951675">
                  <a:extLst>
                    <a:ext uri="{9D8B030D-6E8A-4147-A177-3AD203B41FA5}">
                      <a16:colId xmlns:a16="http://schemas.microsoft.com/office/drawing/2014/main" val="506990006"/>
                    </a:ext>
                  </a:extLst>
                </a:gridCol>
                <a:gridCol w="2951675">
                  <a:extLst>
                    <a:ext uri="{9D8B030D-6E8A-4147-A177-3AD203B41FA5}">
                      <a16:colId xmlns:a16="http://schemas.microsoft.com/office/drawing/2014/main" val="4153461271"/>
                    </a:ext>
                  </a:extLst>
                </a:gridCol>
              </a:tblGrid>
              <a:tr h="210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铁氧体类型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初始相对磁导率 </a:t>
                      </a:r>
                      <a:r>
                        <a:rPr lang="en-US" altLang="zh-CN" dirty="0"/>
                        <a:t>(</a:t>
                      </a:r>
                      <a:r>
                        <a:rPr lang="el-GR" dirty="0"/>
                        <a:t>μ)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电导率 </a:t>
                      </a:r>
                      <a:r>
                        <a:rPr lang="en-US" altLang="zh-CN" dirty="0"/>
                        <a:t>(σ</a:t>
                      </a:r>
                      <a:r>
                        <a:rPr lang="el-GR" dirty="0"/>
                        <a:t>) (</a:t>
                      </a:r>
                      <a:r>
                        <a:rPr lang="en-US" altLang="zh-CN" dirty="0"/>
                        <a:t>S/</a:t>
                      </a:r>
                      <a:r>
                        <a:rPr lang="en-US" dirty="0"/>
                        <a:t>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414081"/>
                  </a:ext>
                </a:extLst>
              </a:tr>
              <a:tr h="21424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新铁氧体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2300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405822"/>
                  </a:ext>
                </a:extLst>
              </a:tr>
              <a:tr h="21424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旧铁氧体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800~1000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1/3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592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86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79D2E6-D976-4E9A-B2D0-9F55F77F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BD3FF9-7FF0-48D5-B9D5-C7858DCFE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测试结果 </a:t>
            </a:r>
            <a:r>
              <a:rPr lang="en-US" altLang="zh-CN" dirty="0"/>
              <a:t>vs </a:t>
            </a:r>
            <a:r>
              <a:rPr lang="zh-CN" altLang="en-US" dirty="0"/>
              <a:t>仿真结果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7D962A4-3499-4616-BA66-F0EDEEC2F9FA}"/>
              </a:ext>
            </a:extLst>
          </p:cNvPr>
          <p:cNvSpPr txBox="1"/>
          <p:nvPr/>
        </p:nvSpPr>
        <p:spPr>
          <a:xfrm>
            <a:off x="27200" y="5715000"/>
            <a:ext cx="9089599" cy="114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对于固定尺寸的磁芯，表现出来的增益稳定 （</a:t>
            </a:r>
            <a:r>
              <a:rPr lang="en-US" altLang="zh-CN" dirty="0">
                <a:solidFill>
                  <a:srgbClr val="FF0000"/>
                </a:solidFill>
              </a:rPr>
              <a:t>coil3 </a:t>
            </a:r>
            <a:r>
              <a:rPr lang="zh-CN" altLang="en-US" dirty="0">
                <a:solidFill>
                  <a:srgbClr val="FF0000"/>
                </a:solidFill>
              </a:rPr>
              <a:t>和 </a:t>
            </a:r>
            <a:r>
              <a:rPr lang="en-US" altLang="zh-CN" dirty="0">
                <a:solidFill>
                  <a:srgbClr val="FF0000"/>
                </a:solidFill>
              </a:rPr>
              <a:t>coil5 </a:t>
            </a:r>
            <a:r>
              <a:rPr lang="zh-CN" altLang="en-US" dirty="0">
                <a:solidFill>
                  <a:srgbClr val="FF0000"/>
                </a:solidFill>
              </a:rPr>
              <a:t>对比）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磁芯越长，增益越大 （组内对比）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测试结果和仿真结果符合较好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06589CCE-F23F-40C9-A60C-205F2A3E4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29176"/>
              </p:ext>
            </p:extLst>
          </p:nvPr>
        </p:nvGraphicFramePr>
        <p:xfrm>
          <a:off x="0" y="1981200"/>
          <a:ext cx="9144003" cy="365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433">
                  <a:extLst>
                    <a:ext uri="{9D8B030D-6E8A-4147-A177-3AD203B41FA5}">
                      <a16:colId xmlns:a16="http://schemas.microsoft.com/office/drawing/2014/main" val="2309833677"/>
                    </a:ext>
                  </a:extLst>
                </a:gridCol>
                <a:gridCol w="1152215">
                  <a:extLst>
                    <a:ext uri="{9D8B030D-6E8A-4147-A177-3AD203B41FA5}">
                      <a16:colId xmlns:a16="http://schemas.microsoft.com/office/drawing/2014/main" val="2928521916"/>
                    </a:ext>
                  </a:extLst>
                </a:gridCol>
                <a:gridCol w="1148550">
                  <a:extLst>
                    <a:ext uri="{9D8B030D-6E8A-4147-A177-3AD203B41FA5}">
                      <a16:colId xmlns:a16="http://schemas.microsoft.com/office/drawing/2014/main" val="1560694778"/>
                    </a:ext>
                  </a:extLst>
                </a:gridCol>
                <a:gridCol w="1148550">
                  <a:extLst>
                    <a:ext uri="{9D8B030D-6E8A-4147-A177-3AD203B41FA5}">
                      <a16:colId xmlns:a16="http://schemas.microsoft.com/office/drawing/2014/main" val="4023178479"/>
                    </a:ext>
                  </a:extLst>
                </a:gridCol>
                <a:gridCol w="1148550">
                  <a:extLst>
                    <a:ext uri="{9D8B030D-6E8A-4147-A177-3AD203B41FA5}">
                      <a16:colId xmlns:a16="http://schemas.microsoft.com/office/drawing/2014/main" val="1510843491"/>
                    </a:ext>
                  </a:extLst>
                </a:gridCol>
                <a:gridCol w="1148550">
                  <a:extLst>
                    <a:ext uri="{9D8B030D-6E8A-4147-A177-3AD203B41FA5}">
                      <a16:colId xmlns:a16="http://schemas.microsoft.com/office/drawing/2014/main" val="3314684428"/>
                    </a:ext>
                  </a:extLst>
                </a:gridCol>
                <a:gridCol w="1148550">
                  <a:extLst>
                    <a:ext uri="{9D8B030D-6E8A-4147-A177-3AD203B41FA5}">
                      <a16:colId xmlns:a16="http://schemas.microsoft.com/office/drawing/2014/main" val="3066942277"/>
                    </a:ext>
                  </a:extLst>
                </a:gridCol>
                <a:gridCol w="1148550">
                  <a:extLst>
                    <a:ext uri="{9D8B030D-6E8A-4147-A177-3AD203B41FA5}">
                      <a16:colId xmlns:a16="http://schemas.microsoft.com/office/drawing/2014/main" val="987686373"/>
                    </a:ext>
                  </a:extLst>
                </a:gridCol>
                <a:gridCol w="608055">
                  <a:extLst>
                    <a:ext uri="{9D8B030D-6E8A-4147-A177-3AD203B41FA5}">
                      <a16:colId xmlns:a16="http://schemas.microsoft.com/office/drawing/2014/main" val="2809667169"/>
                    </a:ext>
                  </a:extLst>
                </a:gridCol>
              </a:tblGrid>
              <a:tr h="530165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Core_height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 (mm)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L_core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 (H)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L_no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 core(H)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Ratio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L_core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 (H)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L_no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 core(H)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Ratio_pre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147353"/>
                  </a:ext>
                </a:extLst>
              </a:tr>
              <a:tr h="390929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coil3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2.1611E-01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4.5644E-02</a:t>
                      </a: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4.7347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2.2172E-01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4.6628E-02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4.7551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138425"/>
                  </a:ext>
                </a:extLst>
              </a:tr>
              <a:tr h="390929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3.0494E-01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6.6809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3.1478E-01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6.7509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018379"/>
                  </a:ext>
                </a:extLst>
              </a:tr>
              <a:tr h="390929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3.7929E-01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8.3098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3.9324E-01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8.4336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453401"/>
                  </a:ext>
                </a:extLst>
              </a:tr>
              <a:tr h="390929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4.4639E-01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9.7798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4.6386E-01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4.5000E-01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9.9481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697656"/>
                  </a:ext>
                </a:extLst>
              </a:tr>
              <a:tr h="390929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coil5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1.9869E-01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4.2301E-02</a:t>
                      </a: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4.6972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736224"/>
                  </a:ext>
                </a:extLst>
              </a:tr>
              <a:tr h="390929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2.8017E-01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6.6232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638695"/>
                  </a:ext>
                </a:extLst>
              </a:tr>
              <a:tr h="390929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3.4716E-01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8.2070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86838"/>
                  </a:ext>
                </a:extLst>
              </a:tr>
              <a:tr h="390929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4.1065E-01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9.7079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05718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6976FC7C-B490-4BB5-B098-5030EB6D7BD2}"/>
              </a:ext>
            </a:extLst>
          </p:cNvPr>
          <p:cNvSpPr txBox="1"/>
          <p:nvPr/>
        </p:nvSpPr>
        <p:spPr>
          <a:xfrm>
            <a:off x="76199" y="1023861"/>
            <a:ext cx="8077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更改仿真条件：磁芯直径</a:t>
            </a:r>
            <a:r>
              <a:rPr lang="en-US" altLang="zh-CN" dirty="0"/>
              <a:t>32mm</a:t>
            </a:r>
            <a:r>
              <a:rPr lang="zh-CN" altLang="en-US" dirty="0"/>
              <a:t>；磁芯磁导率</a:t>
            </a:r>
            <a:r>
              <a:rPr lang="en-US" altLang="zh-CN" dirty="0"/>
              <a:t>2300</a:t>
            </a:r>
            <a:r>
              <a:rPr lang="zh-CN" altLang="en-US" dirty="0"/>
              <a:t>；电导率</a:t>
            </a:r>
            <a:r>
              <a:rPr lang="en-US" altLang="zh-CN" dirty="0"/>
              <a:t>0.1 S/m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原先仿真条件：磁芯直径</a:t>
            </a:r>
            <a:r>
              <a:rPr lang="en-US" altLang="zh-CN" dirty="0"/>
              <a:t>35mm</a:t>
            </a:r>
            <a:r>
              <a:rPr lang="zh-CN" altLang="en-US" dirty="0"/>
              <a:t>；磁芯磁导率</a:t>
            </a:r>
            <a:r>
              <a:rPr lang="en-US" altLang="zh-CN" dirty="0"/>
              <a:t>1000</a:t>
            </a:r>
            <a:r>
              <a:rPr lang="zh-CN" altLang="en-US" dirty="0"/>
              <a:t>；电导率</a:t>
            </a:r>
            <a:r>
              <a:rPr lang="en-US" altLang="zh-CN" dirty="0"/>
              <a:t>1e-4 S/m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088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1B6BE8-221F-40B9-8AF1-5DC8DBE6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B0C5D0-1EDE-4D4F-B79E-C9D73E9AF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221E17-7136-4F14-9550-A0027296C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901800"/>
            <a:ext cx="3840000" cy="2880000"/>
          </a:xfrm>
          <a:prstGeom prst="rect">
            <a:avLst/>
          </a:prstGeom>
        </p:spPr>
      </p:pic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A0BD1F3B-F1BC-4273-BE24-F6646CDEB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59813"/>
              </p:ext>
            </p:extLst>
          </p:nvPr>
        </p:nvGraphicFramePr>
        <p:xfrm>
          <a:off x="519823" y="2213250"/>
          <a:ext cx="3472576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546">
                  <a:extLst>
                    <a:ext uri="{9D8B030D-6E8A-4147-A177-3AD203B41FA5}">
                      <a16:colId xmlns:a16="http://schemas.microsoft.com/office/drawing/2014/main" val="2824858430"/>
                    </a:ext>
                  </a:extLst>
                </a:gridCol>
                <a:gridCol w="1389030">
                  <a:extLst>
                    <a:ext uri="{9D8B030D-6E8A-4147-A177-3AD203B41FA5}">
                      <a16:colId xmlns:a16="http://schemas.microsoft.com/office/drawing/2014/main" val="1331696812"/>
                    </a:ext>
                  </a:extLst>
                </a:gridCol>
              </a:tblGrid>
              <a:tr h="24315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Range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06481"/>
                  </a:ext>
                </a:extLst>
              </a:tr>
              <a:tr h="2431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磁芯磁导率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100:100:2300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172166"/>
                  </a:ext>
                </a:extLst>
              </a:tr>
              <a:tr h="2431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磁芯电导率（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S/m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0.05:0.05:0.5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149160"/>
                  </a:ext>
                </a:extLst>
              </a:tr>
              <a:tr h="2431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磁芯直径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气隙（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mm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30:1:36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864376"/>
                  </a:ext>
                </a:extLst>
              </a:tr>
              <a:tr h="24315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磁芯高度（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mm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80:40:200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64440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01A425BC-C084-49EA-BA80-ED0111314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900" y="998292"/>
            <a:ext cx="3839999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F08207-890A-4C84-8158-3CC8E2010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900" y="3901800"/>
            <a:ext cx="3840000" cy="288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DAB61C2-D74D-4E55-BBC0-D3C47A80DAA4}"/>
              </a:ext>
            </a:extLst>
          </p:cNvPr>
          <p:cNvSpPr txBox="1"/>
          <p:nvPr/>
        </p:nvSpPr>
        <p:spPr>
          <a:xfrm>
            <a:off x="150828" y="1039737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高磁导率，低磁芯高度时，磁导率对信号增益几乎无影响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电导率对信号增益几乎无影响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气隙显著影响信号增益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788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信号增益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噪声（磁芯损耗）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6044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9249DC-9E8D-4DCE-BC9E-252B800A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A72386-D1EB-4D58-8589-13FEEEE89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vs</a:t>
            </a:r>
            <a:r>
              <a:rPr lang="zh-CN" altLang="en-US" dirty="0"/>
              <a:t>实测结果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DA7C93-E702-418D-A098-C3A2E7C3AF52}"/>
              </a:ext>
            </a:extLst>
          </p:cNvPr>
          <p:cNvSpPr txBox="1"/>
          <p:nvPr/>
        </p:nvSpPr>
        <p:spPr>
          <a:xfrm>
            <a:off x="256713" y="5481714"/>
            <a:ext cx="8077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仿真出来的交流电阻的结果和实测的交流电阻结果存在较大差距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仿真结果中，磁芯越短，最终表现出的交流电阻越大；实测结果中，磁芯越短，最终表现出的交流电阻越小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0E75663-662A-41CC-A9EE-550D623F94F1}"/>
              </a:ext>
            </a:extLst>
          </p:cNvPr>
          <p:cNvSpPr txBox="1"/>
          <p:nvPr/>
        </p:nvSpPr>
        <p:spPr>
          <a:xfrm>
            <a:off x="228600" y="4891168"/>
            <a:ext cx="86634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仿真条件：磁芯直径</a:t>
            </a:r>
            <a:r>
              <a:rPr lang="en-US" altLang="zh-CN" dirty="0">
                <a:solidFill>
                  <a:schemeClr val="accent1"/>
                </a:solidFill>
              </a:rPr>
              <a:t>32mm</a:t>
            </a:r>
            <a:r>
              <a:rPr lang="zh-CN" altLang="en-US" dirty="0">
                <a:solidFill>
                  <a:schemeClr val="accent1"/>
                </a:solidFill>
              </a:rPr>
              <a:t>；磁芯磁导率</a:t>
            </a:r>
            <a:r>
              <a:rPr lang="en-US" altLang="zh-CN" dirty="0">
                <a:solidFill>
                  <a:schemeClr val="accent1"/>
                </a:solidFill>
              </a:rPr>
              <a:t>2300</a:t>
            </a:r>
            <a:r>
              <a:rPr lang="zh-CN" altLang="en-US" dirty="0">
                <a:solidFill>
                  <a:schemeClr val="accent1"/>
                </a:solidFill>
              </a:rPr>
              <a:t>；电导率</a:t>
            </a:r>
            <a:r>
              <a:rPr lang="en-US" altLang="zh-CN" dirty="0">
                <a:solidFill>
                  <a:schemeClr val="accent1"/>
                </a:solidFill>
              </a:rPr>
              <a:t>0.1 S/m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FED9E5F-15C5-4EDE-972C-BA0844371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1219200"/>
            <a:ext cx="4552950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5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CED0F53-A1BD-466A-939D-AADF46C6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675054-75A9-47EA-BCFD-5337C6A4C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相关讨论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58233B-B8B5-4011-A6F1-45FCD2550EF3}"/>
                  </a:ext>
                </a:extLst>
              </p:cNvPr>
              <p:cNvSpPr txBox="1"/>
              <p:nvPr/>
            </p:nvSpPr>
            <p:spPr>
              <a:xfrm>
                <a:off x="228600" y="1295867"/>
                <a:ext cx="8610600" cy="503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交流电阻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总</m:t>
                    </m:r>
                  </m:oMath>
                </a14:m>
                <a:r>
                  <a:rPr lang="zh-CN" altLang="en-US" dirty="0"/>
                  <a:t>损耗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磁芯损耗</a:t>
                </a:r>
                <a:r>
                  <a:rPr lang="en-US" altLang="zh-CN" dirty="0"/>
                  <a:t>+</a:t>
                </a:r>
                <a:r>
                  <a:rPr lang="zh-CN" altLang="en-US" dirty="0"/>
                  <a:t>线圈损耗</a:t>
                </a:r>
                <a:r>
                  <a:rPr lang="en-US" altLang="zh-CN" dirty="0"/>
                  <a:t>=(</a:t>
                </a:r>
                <a:r>
                  <a:rPr lang="zh-CN" altLang="en-US" dirty="0"/>
                  <a:t>涡流损耗</a:t>
                </a:r>
                <a:r>
                  <a:rPr lang="en-US" altLang="zh-CN" dirty="0"/>
                  <a:t>+</a:t>
                </a:r>
                <a:r>
                  <a:rPr lang="zh-CN" altLang="en-US" dirty="0"/>
                  <a:t>磁滞损耗</a:t>
                </a:r>
                <a:r>
                  <a:rPr lang="en-US" altLang="zh-CN" dirty="0"/>
                  <a:t>)+</a:t>
                </a:r>
                <a:r>
                  <a:rPr lang="zh-CN" altLang="en-US" dirty="0"/>
                  <a:t>线圈损耗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涡流损耗：磁芯越长，损耗越大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磁滞损耗：磁芯越长，损耗越大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线圈损耗：磁芯越长，损耗越小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猜测，磁芯损耗被过分低估。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假设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：现仿真使用的材料电导率远低于实际的材料电导率，磁芯损耗仿真偏小，磁芯损耗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&lt;&lt;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线圈自身损耗，导致出现的交流电阻仿真结果不符合预期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假设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2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：现仿真使用的材料磁导率远低于实际的材料磁导率，磁芯损耗仿真偏小，磁芯损耗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&lt;&lt;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线圈自身损耗，导致出现的交流电阻仿真结果不符合预期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58233B-B8B5-4011-A6F1-45FCD2550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867"/>
                <a:ext cx="8610600" cy="5036122"/>
              </a:xfrm>
              <a:prstGeom prst="rect">
                <a:avLst/>
              </a:prstGeom>
              <a:blipFill>
                <a:blip r:embed="rId2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8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429960</TotalTime>
  <Words>904</Words>
  <Application>Microsoft Office PowerPoint</Application>
  <PresentationFormat>全屏显示(4:3)</PresentationFormat>
  <Paragraphs>192</Paragraphs>
  <Slides>18</Slides>
  <Notes>7</Notes>
  <HiddenSlides>4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黑体</vt:lpstr>
      <vt:lpstr>Arial</vt:lpstr>
      <vt:lpstr>Cambria Math</vt:lpstr>
      <vt:lpstr>Wingdings</vt:lpstr>
      <vt:lpstr>Office 主题​​</vt:lpstr>
      <vt:lpstr>信噪比优化</vt:lpstr>
      <vt:lpstr>优化总结（基于V4线圈）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SiPM 测试结果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5410</cp:revision>
  <cp:lastPrinted>2023-09-04T07:35:07Z</cp:lastPrinted>
  <dcterms:created xsi:type="dcterms:W3CDTF">1601-01-01T00:00:00Z</dcterms:created>
  <dcterms:modified xsi:type="dcterms:W3CDTF">2024-10-15T08:06:37Z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