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4.xml" ContentType="application/vnd.openxmlformats-officedocument.drawingml.diagramData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9"/>
  </p:notesMasterIdLst>
  <p:handoutMasterIdLst>
    <p:handoutMasterId r:id="rId30"/>
  </p:handoutMasterIdLst>
  <p:sldIdLst>
    <p:sldId id="256" r:id="rId2"/>
    <p:sldId id="1488" r:id="rId3"/>
    <p:sldId id="601" r:id="rId4"/>
    <p:sldId id="703" r:id="rId5"/>
    <p:sldId id="260" r:id="rId6"/>
    <p:sldId id="702" r:id="rId7"/>
    <p:sldId id="602" r:id="rId8"/>
    <p:sldId id="606" r:id="rId9"/>
    <p:sldId id="1459" r:id="rId10"/>
    <p:sldId id="290" r:id="rId11"/>
    <p:sldId id="699" r:id="rId12"/>
    <p:sldId id="694" r:id="rId13"/>
    <p:sldId id="704" r:id="rId14"/>
    <p:sldId id="1465" r:id="rId15"/>
    <p:sldId id="1450" r:id="rId16"/>
    <p:sldId id="1451" r:id="rId17"/>
    <p:sldId id="1464" r:id="rId18"/>
    <p:sldId id="1462" r:id="rId19"/>
    <p:sldId id="698" r:id="rId20"/>
    <p:sldId id="1466" r:id="rId21"/>
    <p:sldId id="1463" r:id="rId22"/>
    <p:sldId id="1467" r:id="rId23"/>
    <p:sldId id="1489" r:id="rId24"/>
    <p:sldId id="1490" r:id="rId25"/>
    <p:sldId id="600" r:id="rId26"/>
    <p:sldId id="258" r:id="rId27"/>
    <p:sldId id="60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 xiaorong" initials="zx" lastIdx="2" clrIdx="0">
    <p:extLst>
      <p:ext uri="{19B8F6BF-5375-455C-9EA6-DF929625EA0E}">
        <p15:presenceInfo xmlns:p15="http://schemas.microsoft.com/office/powerpoint/2012/main" userId="d563c460d0eff0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97D2FF"/>
    <a:srgbClr val="0000FF"/>
    <a:srgbClr val="CC0066"/>
    <a:srgbClr val="99CC66"/>
    <a:srgbClr val="FF9900"/>
    <a:srgbClr val="CCCC00"/>
    <a:srgbClr val="000066"/>
    <a:srgbClr val="9900FF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14" autoAdjust="0"/>
    <p:restoredTop sz="81519" autoAdjust="0"/>
  </p:normalViewPr>
  <p:slideViewPr>
    <p:cSldViewPr snapToGrid="0">
      <p:cViewPr>
        <p:scale>
          <a:sx n="95" d="100"/>
          <a:sy n="95" d="100"/>
        </p:scale>
        <p:origin x="771" y="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131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18BA3D-623A-4C86-824A-531D37ABF5DE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C7C2317-40A5-48DA-8AC8-A1E1101C9D71}">
      <dgm:prSet/>
      <dgm:spPr/>
      <dgm:t>
        <a:bodyPr/>
        <a:lstStyle/>
        <a:p>
          <a:r>
            <a:rPr lang="en-US" dirty="0"/>
            <a:t>Energy loss </a:t>
          </a:r>
          <a:endParaRPr lang="zh-CN" dirty="0"/>
        </a:p>
      </dgm:t>
    </dgm:pt>
    <dgm:pt modelId="{BD35ED99-3033-4646-98AA-F733A1DE0E1F}" type="parTrans" cxnId="{C376A8DA-81CE-4443-831C-3B9662F0EFF4}">
      <dgm:prSet/>
      <dgm:spPr/>
      <dgm:t>
        <a:bodyPr/>
        <a:lstStyle/>
        <a:p>
          <a:endParaRPr lang="zh-CN" altLang="en-US"/>
        </a:p>
      </dgm:t>
    </dgm:pt>
    <dgm:pt modelId="{1162E2DE-4F00-47DC-BF17-DE5932D39DAF}" type="sibTrans" cxnId="{C376A8DA-81CE-4443-831C-3B9662F0EFF4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9A674778-FDEC-444E-8595-CD0D53CF5879}">
          <dgm:prSet custT="1"/>
          <dgm:spPr/>
          <dgm:t>
            <a:bodyPr/>
            <a:lstStyle/>
            <a:p>
              <a14:m>
                <m:oMath xmlns:m="http://schemas.openxmlformats.org/officeDocument/2006/math">
                  <m:r>
                    <a:rPr lang="en-US" altLang="zh-CN" sz="2000" b="0" i="1" smtClean="0">
                      <a:latin typeface="Cambria Math" panose="02040503050406030204" pitchFamily="18" charset="0"/>
                    </a:rPr>
                    <m:t>𝐸𝐿</m:t>
                  </m:r>
                  <m:r>
                    <a:rPr lang="en-US" altLang="zh-CN" sz="20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≅</m:t>
                  </m:r>
                  <m:sSub>
                    <m:sSubPr>
                      <m:ctrlP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e>
                    <m:sub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sub>
                  </m:sSub>
                  <m:r>
                    <a:rPr lang="en-US" altLang="zh-CN" sz="20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−</m:t>
                  </m:r>
                  <m:sSub>
                    <m:sSubPr>
                      <m:ctrlP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e>
                    <m:sub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</m:sub>
                  </m:sSub>
                  <m:r>
                    <a:rPr lang="en-US" altLang="zh-CN" sz="20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∝</m:t>
                  </m:r>
                  <m:r>
                    <a:rPr lang="zh-CN" altLang="en-US" sz="20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𝜌</m:t>
                  </m:r>
                  <m:r>
                    <a:rPr lang="en-US" altLang="zh-CN" sz="20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h</m:t>
                  </m:r>
                  <m:r>
                    <a:rPr lang="en-US" altLang="zh-CN" sz="20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, </m:t>
                  </m:r>
                </m:oMath>
              </a14:m>
              <a:r>
                <a:rPr lang="en-US" altLang="zh-CN" sz="2000" dirty="0"/>
                <a:t>matter density and thickness following Bethe equation.</a:t>
              </a:r>
              <a:endParaRPr lang="zh-CN" sz="2000" dirty="0"/>
            </a:p>
          </dgm:t>
        </dgm:pt>
      </mc:Choice>
      <mc:Fallback xmlns="">
        <dgm:pt modelId="{9A674778-FDEC-444E-8595-CD0D53CF5879}">
          <dgm:prSet custT="1"/>
          <dgm:spPr/>
          <dgm:t>
            <a:bodyPr/>
            <a:lstStyle/>
            <a:p>
              <a:r>
                <a:rPr lang="en-US" altLang="zh-CN" sz="2000" b="0" i="0">
                  <a:latin typeface="Cambria Math" panose="02040503050406030204" pitchFamily="18" charset="0"/>
                </a:rPr>
                <a:t>𝐸𝐿</a:t>
              </a:r>
              <a:r>
                <a:rPr lang="en-US" altLang="zh-CN" sz="20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≅𝐸_𝑓−𝐸_𝑖∝</a:t>
              </a:r>
              <a:r>
                <a:rPr lang="zh-CN" altLang="en-US" sz="20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𝜌</a:t>
              </a:r>
              <a:r>
                <a:rPr lang="en-US" altLang="zh-CN" sz="20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ℎ, </a:t>
              </a:r>
              <a:r>
                <a:rPr lang="en-US" altLang="zh-CN" sz="2000" dirty="0"/>
                <a:t>matter density and thickness following Bethe equation.</a:t>
              </a:r>
              <a:endParaRPr lang="zh-CN" sz="2000" dirty="0"/>
            </a:p>
          </dgm:t>
        </dgm:pt>
      </mc:Fallback>
    </mc:AlternateContent>
    <dgm:pt modelId="{1525C880-D0CF-4CCC-B466-08C557AB6B8C}" type="parTrans" cxnId="{68200A10-CAB3-40CA-8A34-1FFAEE31DBC1}">
      <dgm:prSet/>
      <dgm:spPr/>
      <dgm:t>
        <a:bodyPr/>
        <a:lstStyle/>
        <a:p>
          <a:endParaRPr lang="zh-CN" altLang="en-US"/>
        </a:p>
      </dgm:t>
    </dgm:pt>
    <dgm:pt modelId="{A09FE170-BE9E-4570-BB3C-AD71531F2289}" type="sibTrans" cxnId="{68200A10-CAB3-40CA-8A34-1FFAEE31DBC1}">
      <dgm:prSet/>
      <dgm:spPr/>
      <dgm:t>
        <a:bodyPr/>
        <a:lstStyle/>
        <a:p>
          <a:endParaRPr lang="zh-CN" altLang="en-US"/>
        </a:p>
      </dgm:t>
    </dgm:pt>
    <dgm:pt modelId="{1630CCB7-F0FE-47D7-A60C-DD788A9079CA}">
      <dgm:prSet custT="1"/>
      <dgm:spPr/>
      <dgm:t>
        <a:bodyPr/>
        <a:lstStyle/>
        <a:p>
          <a:r>
            <a:rPr lang="en-US" altLang="zh-CN" sz="2000" dirty="0"/>
            <a:t>A better decoding can be achieved with normalized EL .</a:t>
          </a:r>
          <a:endParaRPr lang="zh-CN" sz="2000" dirty="0"/>
        </a:p>
      </dgm:t>
    </dgm:pt>
    <dgm:pt modelId="{5CD38476-2F09-404C-9563-E0FE2C39D7B8}" type="parTrans" cxnId="{59363791-F8C0-402F-A424-6CB5171D6008}">
      <dgm:prSet/>
      <dgm:spPr/>
      <dgm:t>
        <a:bodyPr/>
        <a:lstStyle/>
        <a:p>
          <a:endParaRPr lang="zh-CN" altLang="en-US"/>
        </a:p>
      </dgm:t>
    </dgm:pt>
    <dgm:pt modelId="{634AFDBC-FAE3-4F84-869E-628852C47777}" type="sibTrans" cxnId="{59363791-F8C0-402F-A424-6CB5171D6008}">
      <dgm:prSet/>
      <dgm:spPr/>
      <dgm:t>
        <a:bodyPr/>
        <a:lstStyle/>
        <a:p>
          <a:endParaRPr lang="zh-CN" altLang="en-US"/>
        </a:p>
      </dgm:t>
    </dgm:pt>
    <dgm:pt modelId="{742980B4-E8F9-45A8-9FAC-51E97D33F484}" type="pres">
      <dgm:prSet presAssocID="{7118BA3D-623A-4C86-824A-531D37ABF5DE}" presName="Name0" presStyleCnt="0">
        <dgm:presLayoutVars>
          <dgm:dir/>
          <dgm:animLvl val="lvl"/>
          <dgm:resizeHandles val="exact"/>
        </dgm:presLayoutVars>
      </dgm:prSet>
      <dgm:spPr/>
    </dgm:pt>
    <dgm:pt modelId="{CDCF8A94-9762-49C0-9D7E-2D54356F65BD}" type="pres">
      <dgm:prSet presAssocID="{FC7C2317-40A5-48DA-8AC8-A1E1101C9D71}" presName="composite" presStyleCnt="0"/>
      <dgm:spPr/>
    </dgm:pt>
    <dgm:pt modelId="{132B7237-1DDE-482D-9C68-3EE49ECC799B}" type="pres">
      <dgm:prSet presAssocID="{FC7C2317-40A5-48DA-8AC8-A1E1101C9D7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7FD6540E-2D36-4FFD-B9D5-02AB71DA44C3}" type="pres">
      <dgm:prSet presAssocID="{FC7C2317-40A5-48DA-8AC8-A1E1101C9D71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8200A10-CAB3-40CA-8A34-1FFAEE31DBC1}" srcId="{FC7C2317-40A5-48DA-8AC8-A1E1101C9D71}" destId="{9A674778-FDEC-444E-8595-CD0D53CF5879}" srcOrd="0" destOrd="0" parTransId="{1525C880-D0CF-4CCC-B466-08C557AB6B8C}" sibTransId="{A09FE170-BE9E-4570-BB3C-AD71531F2289}"/>
    <dgm:cxn modelId="{59363791-F8C0-402F-A424-6CB5171D6008}" srcId="{FC7C2317-40A5-48DA-8AC8-A1E1101C9D71}" destId="{1630CCB7-F0FE-47D7-A60C-DD788A9079CA}" srcOrd="1" destOrd="0" parTransId="{5CD38476-2F09-404C-9563-E0FE2C39D7B8}" sibTransId="{634AFDBC-FAE3-4F84-869E-628852C47777}"/>
    <dgm:cxn modelId="{F46E61A8-ECDA-47EB-A3D7-3E1DDB0000C0}" type="presOf" srcId="{1630CCB7-F0FE-47D7-A60C-DD788A9079CA}" destId="{7FD6540E-2D36-4FFD-B9D5-02AB71DA44C3}" srcOrd="0" destOrd="1" presId="urn:microsoft.com/office/officeart/2005/8/layout/hList1"/>
    <dgm:cxn modelId="{579B45AD-7598-4AE3-80D3-452291DA62E6}" type="presOf" srcId="{FC7C2317-40A5-48DA-8AC8-A1E1101C9D71}" destId="{132B7237-1DDE-482D-9C68-3EE49ECC799B}" srcOrd="0" destOrd="0" presId="urn:microsoft.com/office/officeart/2005/8/layout/hList1"/>
    <dgm:cxn modelId="{6466F7B4-0CB6-4BF2-AA98-8E00E8DB349A}" type="presOf" srcId="{7118BA3D-623A-4C86-824A-531D37ABF5DE}" destId="{742980B4-E8F9-45A8-9FAC-51E97D33F484}" srcOrd="0" destOrd="0" presId="urn:microsoft.com/office/officeart/2005/8/layout/hList1"/>
    <dgm:cxn modelId="{D7E7FFC1-0EFB-4947-9CBC-9DB5861DE978}" type="presOf" srcId="{9A674778-FDEC-444E-8595-CD0D53CF5879}" destId="{7FD6540E-2D36-4FFD-B9D5-02AB71DA44C3}" srcOrd="0" destOrd="0" presId="urn:microsoft.com/office/officeart/2005/8/layout/hList1"/>
    <dgm:cxn modelId="{C376A8DA-81CE-4443-831C-3B9662F0EFF4}" srcId="{7118BA3D-623A-4C86-824A-531D37ABF5DE}" destId="{FC7C2317-40A5-48DA-8AC8-A1E1101C9D71}" srcOrd="0" destOrd="0" parTransId="{BD35ED99-3033-4646-98AA-F733A1DE0E1F}" sibTransId="{1162E2DE-4F00-47DC-BF17-DE5932D39DAF}"/>
    <dgm:cxn modelId="{AD8A033C-0F96-4D96-B89C-913E9EF843A7}" type="presParOf" srcId="{742980B4-E8F9-45A8-9FAC-51E97D33F484}" destId="{CDCF8A94-9762-49C0-9D7E-2D54356F65BD}" srcOrd="0" destOrd="0" presId="urn:microsoft.com/office/officeart/2005/8/layout/hList1"/>
    <dgm:cxn modelId="{A2AA9713-293D-4B96-8F36-DF5FA27EBC54}" type="presParOf" srcId="{CDCF8A94-9762-49C0-9D7E-2D54356F65BD}" destId="{132B7237-1DDE-482D-9C68-3EE49ECC799B}" srcOrd="0" destOrd="0" presId="urn:microsoft.com/office/officeart/2005/8/layout/hList1"/>
    <dgm:cxn modelId="{5059EFD1-47BD-49E7-9645-C5D31C52A092}" type="presParOf" srcId="{CDCF8A94-9762-49C0-9D7E-2D54356F65BD}" destId="{7FD6540E-2D36-4FFD-B9D5-02AB71DA44C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18BA3D-623A-4C86-824A-531D37ABF5DE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C7C2317-40A5-48DA-8AC8-A1E1101C9D71}">
      <dgm:prSet/>
      <dgm:spPr/>
      <dgm:t>
        <a:bodyPr/>
        <a:lstStyle/>
        <a:p>
          <a:r>
            <a:rPr lang="en-US" dirty="0"/>
            <a:t>Energy loss </a:t>
          </a:r>
          <a:endParaRPr lang="zh-CN" dirty="0"/>
        </a:p>
      </dgm:t>
    </dgm:pt>
    <dgm:pt modelId="{BD35ED99-3033-4646-98AA-F733A1DE0E1F}" type="parTrans" cxnId="{C376A8DA-81CE-4443-831C-3B9662F0EFF4}">
      <dgm:prSet/>
      <dgm:spPr/>
      <dgm:t>
        <a:bodyPr/>
        <a:lstStyle/>
        <a:p>
          <a:endParaRPr lang="zh-CN" altLang="en-US"/>
        </a:p>
      </dgm:t>
    </dgm:pt>
    <dgm:pt modelId="{1162E2DE-4F00-47DC-BF17-DE5932D39DAF}" type="sibTrans" cxnId="{C376A8DA-81CE-4443-831C-3B9662F0EFF4}">
      <dgm:prSet/>
      <dgm:spPr/>
      <dgm:t>
        <a:bodyPr/>
        <a:lstStyle/>
        <a:p>
          <a:endParaRPr lang="zh-CN" altLang="en-US"/>
        </a:p>
      </dgm:t>
    </dgm:pt>
    <dgm:pt modelId="{9A674778-FDEC-444E-8595-CD0D53CF5879}">
      <dgm:prSet custT="1"/>
      <dgm:spPr>
        <a:blipFill>
          <a:blip xmlns:r="http://schemas.openxmlformats.org/officeDocument/2006/relationships" r:embed="rId1"/>
          <a:stretch>
            <a:fillRect l="-979"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1525C880-D0CF-4CCC-B466-08C557AB6B8C}" type="parTrans" cxnId="{68200A10-CAB3-40CA-8A34-1FFAEE31DBC1}">
      <dgm:prSet/>
      <dgm:spPr/>
      <dgm:t>
        <a:bodyPr/>
        <a:lstStyle/>
        <a:p>
          <a:endParaRPr lang="zh-CN" altLang="en-US"/>
        </a:p>
      </dgm:t>
    </dgm:pt>
    <dgm:pt modelId="{A09FE170-BE9E-4570-BB3C-AD71531F2289}" type="sibTrans" cxnId="{68200A10-CAB3-40CA-8A34-1FFAEE31DBC1}">
      <dgm:prSet/>
      <dgm:spPr/>
      <dgm:t>
        <a:bodyPr/>
        <a:lstStyle/>
        <a:p>
          <a:endParaRPr lang="zh-CN" altLang="en-US"/>
        </a:p>
      </dgm:t>
    </dgm:pt>
    <dgm:pt modelId="{1630CCB7-F0FE-47D7-A60C-DD788A9079CA}">
      <dgm:prSet custT="1"/>
      <dgm:spPr/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5CD38476-2F09-404C-9563-E0FE2C39D7B8}" type="parTrans" cxnId="{59363791-F8C0-402F-A424-6CB5171D6008}">
      <dgm:prSet/>
      <dgm:spPr/>
      <dgm:t>
        <a:bodyPr/>
        <a:lstStyle/>
        <a:p>
          <a:endParaRPr lang="zh-CN" altLang="en-US"/>
        </a:p>
      </dgm:t>
    </dgm:pt>
    <dgm:pt modelId="{634AFDBC-FAE3-4F84-869E-628852C47777}" type="sibTrans" cxnId="{59363791-F8C0-402F-A424-6CB5171D6008}">
      <dgm:prSet/>
      <dgm:spPr/>
      <dgm:t>
        <a:bodyPr/>
        <a:lstStyle/>
        <a:p>
          <a:endParaRPr lang="zh-CN" altLang="en-US"/>
        </a:p>
      </dgm:t>
    </dgm:pt>
    <dgm:pt modelId="{742980B4-E8F9-45A8-9FAC-51E97D33F484}" type="pres">
      <dgm:prSet presAssocID="{7118BA3D-623A-4C86-824A-531D37ABF5DE}" presName="Name0" presStyleCnt="0">
        <dgm:presLayoutVars>
          <dgm:dir/>
          <dgm:animLvl val="lvl"/>
          <dgm:resizeHandles val="exact"/>
        </dgm:presLayoutVars>
      </dgm:prSet>
      <dgm:spPr/>
    </dgm:pt>
    <dgm:pt modelId="{CDCF8A94-9762-49C0-9D7E-2D54356F65BD}" type="pres">
      <dgm:prSet presAssocID="{FC7C2317-40A5-48DA-8AC8-A1E1101C9D71}" presName="composite" presStyleCnt="0"/>
      <dgm:spPr/>
    </dgm:pt>
    <dgm:pt modelId="{132B7237-1DDE-482D-9C68-3EE49ECC799B}" type="pres">
      <dgm:prSet presAssocID="{FC7C2317-40A5-48DA-8AC8-A1E1101C9D7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7FD6540E-2D36-4FFD-B9D5-02AB71DA44C3}" type="pres">
      <dgm:prSet presAssocID="{FC7C2317-40A5-48DA-8AC8-A1E1101C9D71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8200A10-CAB3-40CA-8A34-1FFAEE31DBC1}" srcId="{FC7C2317-40A5-48DA-8AC8-A1E1101C9D71}" destId="{9A674778-FDEC-444E-8595-CD0D53CF5879}" srcOrd="0" destOrd="0" parTransId="{1525C880-D0CF-4CCC-B466-08C557AB6B8C}" sibTransId="{A09FE170-BE9E-4570-BB3C-AD71531F2289}"/>
    <dgm:cxn modelId="{59363791-F8C0-402F-A424-6CB5171D6008}" srcId="{FC7C2317-40A5-48DA-8AC8-A1E1101C9D71}" destId="{1630CCB7-F0FE-47D7-A60C-DD788A9079CA}" srcOrd="1" destOrd="0" parTransId="{5CD38476-2F09-404C-9563-E0FE2C39D7B8}" sibTransId="{634AFDBC-FAE3-4F84-869E-628852C47777}"/>
    <dgm:cxn modelId="{F46E61A8-ECDA-47EB-A3D7-3E1DDB0000C0}" type="presOf" srcId="{1630CCB7-F0FE-47D7-A60C-DD788A9079CA}" destId="{7FD6540E-2D36-4FFD-B9D5-02AB71DA44C3}" srcOrd="0" destOrd="1" presId="urn:microsoft.com/office/officeart/2005/8/layout/hList1"/>
    <dgm:cxn modelId="{579B45AD-7598-4AE3-80D3-452291DA62E6}" type="presOf" srcId="{FC7C2317-40A5-48DA-8AC8-A1E1101C9D71}" destId="{132B7237-1DDE-482D-9C68-3EE49ECC799B}" srcOrd="0" destOrd="0" presId="urn:microsoft.com/office/officeart/2005/8/layout/hList1"/>
    <dgm:cxn modelId="{6466F7B4-0CB6-4BF2-AA98-8E00E8DB349A}" type="presOf" srcId="{7118BA3D-623A-4C86-824A-531D37ABF5DE}" destId="{742980B4-E8F9-45A8-9FAC-51E97D33F484}" srcOrd="0" destOrd="0" presId="urn:microsoft.com/office/officeart/2005/8/layout/hList1"/>
    <dgm:cxn modelId="{D7E7FFC1-0EFB-4947-9CBC-9DB5861DE978}" type="presOf" srcId="{9A674778-FDEC-444E-8595-CD0D53CF5879}" destId="{7FD6540E-2D36-4FFD-B9D5-02AB71DA44C3}" srcOrd="0" destOrd="0" presId="urn:microsoft.com/office/officeart/2005/8/layout/hList1"/>
    <dgm:cxn modelId="{C376A8DA-81CE-4443-831C-3B9662F0EFF4}" srcId="{7118BA3D-623A-4C86-824A-531D37ABF5DE}" destId="{FC7C2317-40A5-48DA-8AC8-A1E1101C9D71}" srcOrd="0" destOrd="0" parTransId="{BD35ED99-3033-4646-98AA-F733A1DE0E1F}" sibTransId="{1162E2DE-4F00-47DC-BF17-DE5932D39DAF}"/>
    <dgm:cxn modelId="{AD8A033C-0F96-4D96-B89C-913E9EF843A7}" type="presParOf" srcId="{742980B4-E8F9-45A8-9FAC-51E97D33F484}" destId="{CDCF8A94-9762-49C0-9D7E-2D54356F65BD}" srcOrd="0" destOrd="0" presId="urn:microsoft.com/office/officeart/2005/8/layout/hList1"/>
    <dgm:cxn modelId="{A2AA9713-293D-4B96-8F36-DF5FA27EBC54}" type="presParOf" srcId="{CDCF8A94-9762-49C0-9D7E-2D54356F65BD}" destId="{132B7237-1DDE-482D-9C68-3EE49ECC799B}" srcOrd="0" destOrd="0" presId="urn:microsoft.com/office/officeart/2005/8/layout/hList1"/>
    <dgm:cxn modelId="{5059EFD1-47BD-49E7-9645-C5D31C52A092}" type="presParOf" srcId="{CDCF8A94-9762-49C0-9D7E-2D54356F65BD}" destId="{7FD6540E-2D36-4FFD-B9D5-02AB71DA44C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18BA3D-623A-4C86-824A-531D37ABF5DE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19323DF-7121-4387-8F88-669BF476ED42}">
      <dgm:prSet/>
      <dgm:spPr/>
      <dgm:t>
        <a:bodyPr/>
        <a:lstStyle/>
        <a:p>
          <a:r>
            <a:rPr lang="en-US" dirty="0"/>
            <a:t>Scattering angle</a:t>
          </a:r>
          <a:endParaRPr lang="zh-CN" dirty="0"/>
        </a:p>
      </dgm:t>
    </dgm:pt>
    <dgm:pt modelId="{5949D308-9DA0-4C6C-9E75-33C6789E5D83}" type="sibTrans" cxnId="{0A7969DF-357C-4457-80A7-E96A5B70B1E6}">
      <dgm:prSet/>
      <dgm:spPr/>
      <dgm:t>
        <a:bodyPr/>
        <a:lstStyle/>
        <a:p>
          <a:endParaRPr lang="zh-CN" altLang="en-US"/>
        </a:p>
      </dgm:t>
    </dgm:pt>
    <dgm:pt modelId="{D8C3E924-375C-4E96-BE3B-B479FFC482E7}" type="parTrans" cxnId="{0A7969DF-357C-4457-80A7-E96A5B70B1E6}">
      <dgm:prSet/>
      <dgm:spPr/>
      <dgm:t>
        <a:bodyPr/>
        <a:lstStyle/>
        <a:p>
          <a:endParaRPr lang="zh-CN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6DE1A8B8-88DB-494C-9849-381918D28C02}">
          <dgm:prSet custT="1"/>
          <dgm:spPr/>
          <dgm:t>
            <a:bodyPr/>
            <a:lstStyle/>
            <a:p>
              <a14:m>
                <m:oMath xmlns:m="http://schemas.openxmlformats.org/officeDocument/2006/math">
                  <m:r>
                    <a:rPr lang="en-US" altLang="zh-CN" sz="2000" kern="1200" smtClean="0">
                      <a:latin typeface="Cambria Math" panose="02040503050406030204" pitchFamily="18" charset="0"/>
                      <a:ea typeface="等线" panose="02010600030101010101" pitchFamily="2" charset="-122"/>
                      <a:cs typeface="+mn-cs"/>
                    </a:rPr>
                    <m:t>𝑆𝐴</m:t>
                  </m:r>
                  <m:r>
                    <a:rPr lang="en-US" altLang="zh-CN" sz="2000" kern="1200" smtClean="0">
                      <a:latin typeface="Cambria Math" panose="02040503050406030204" pitchFamily="18" charset="0"/>
                      <a:ea typeface="等线" panose="02010600030101010101" pitchFamily="2" charset="-122"/>
                      <a:cs typeface="+mn-cs"/>
                    </a:rPr>
                    <m:t>∝</m:t>
                  </m:r>
                  <m:f>
                    <m:fPr>
                      <m:ctrlPr>
                        <a:rPr lang="en-US" altLang="zh-CN" sz="2000" i="1" kern="1200" smtClean="0">
                          <a:latin typeface="Cambria Math" panose="02040503050406030204" pitchFamily="18" charset="0"/>
                          <a:ea typeface="等线" panose="02010600030101010101" pitchFamily="2" charset="-122"/>
                          <a:cs typeface="+mn-cs"/>
                        </a:rPr>
                      </m:ctrlPr>
                    </m:fPr>
                    <m:num>
                      <m:r>
                        <a:rPr lang="en-US" altLang="zh-CN" sz="2000" kern="1200" smtClean="0">
                          <a:latin typeface="Cambria Math" panose="02040503050406030204" pitchFamily="18" charset="0"/>
                          <a:ea typeface="等线" panose="02010600030101010101" pitchFamily="2" charset="-122"/>
                          <a:cs typeface="+mn-cs"/>
                        </a:rPr>
                        <m:t>1</m:t>
                      </m:r>
                    </m:num>
                    <m:den>
                      <m:rad>
                        <m:radPr>
                          <m:degHide m:val="on"/>
                          <m:ctrlPr>
                            <a:rPr lang="en-US" altLang="zh-CN" sz="2000" i="1" kern="1200" smtClean="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+mn-cs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sz="2000" i="1" kern="1200" smtClean="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altLang="zh-CN" sz="2000" kern="1200" smtClean="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+mn-cs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sz="2000" kern="1200" smtClean="0"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den>
                  </m:f>
                </m:oMath>
              </a14:m>
              <a:r>
                <a:rPr lang="en-US" altLang="zh-CN" sz="2000" kern="1200" dirty="0">
                  <a:latin typeface="Calibri" panose="020F0502020204030204"/>
                  <a:ea typeface="等线" panose="02010600030101010101" pitchFamily="2" charset="-122"/>
                  <a:cs typeface="+mn-cs"/>
                </a:rPr>
                <a:t>, radiation length which links to matter density and thickness.</a:t>
              </a:r>
              <a:endParaRPr lang="zh-CN" sz="2000" kern="1200" dirty="0"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dgm:t>
        </dgm:pt>
      </mc:Choice>
      <mc:Fallback xmlns="">
        <dgm:pt modelId="{6DE1A8B8-88DB-494C-9849-381918D28C02}">
          <dgm:prSet custT="1"/>
          <dgm:spPr/>
          <dgm:t>
            <a:bodyPr/>
            <a:lstStyle/>
            <a:p>
              <a:r>
                <a:rPr lang="en-US" altLang="zh-CN" sz="2000" i="0" kern="1200">
                  <a:latin typeface="Cambria Math" panose="02040503050406030204" pitchFamily="18" charset="0"/>
                  <a:ea typeface="等线" panose="02010600030101010101" pitchFamily="2" charset="-122"/>
                  <a:cs typeface="+mn-cs"/>
                </a:rPr>
                <a:t>𝑆𝐴∝1/√(𝑋_0 )</a:t>
              </a:r>
              <a:r>
                <a:rPr lang="en-US" altLang="zh-CN" sz="2000" kern="1200" dirty="0">
                  <a:latin typeface="Calibri" panose="020F0502020204030204"/>
                  <a:ea typeface="等线" panose="02010600030101010101" pitchFamily="2" charset="-122"/>
                  <a:cs typeface="+mn-cs"/>
                </a:rPr>
                <a:t>, radiation length which links to matter density and thickness.</a:t>
              </a:r>
              <a:endParaRPr lang="zh-CN" sz="2000" kern="1200" dirty="0"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dgm:t>
        </dgm:pt>
      </mc:Fallback>
    </mc:AlternateContent>
    <dgm:pt modelId="{93FAD22C-497A-49BC-B07D-4A3DA158ED18}" type="sibTrans" cxnId="{71998995-1A04-49C9-A54E-04360343C3D2}">
      <dgm:prSet/>
      <dgm:spPr/>
      <dgm:t>
        <a:bodyPr/>
        <a:lstStyle/>
        <a:p>
          <a:endParaRPr lang="zh-CN" altLang="en-US"/>
        </a:p>
      </dgm:t>
    </dgm:pt>
    <dgm:pt modelId="{C4678DC4-99F3-4479-807E-479A5FDACB0E}" type="parTrans" cxnId="{71998995-1A04-49C9-A54E-04360343C3D2}">
      <dgm:prSet/>
      <dgm:spPr/>
      <dgm:t>
        <a:bodyPr/>
        <a:lstStyle/>
        <a:p>
          <a:endParaRPr lang="zh-CN" altLang="en-US"/>
        </a:p>
      </dgm:t>
    </dgm:pt>
    <dgm:pt modelId="{742980B4-E8F9-45A8-9FAC-51E97D33F484}" type="pres">
      <dgm:prSet presAssocID="{7118BA3D-623A-4C86-824A-531D37ABF5DE}" presName="Name0" presStyleCnt="0">
        <dgm:presLayoutVars>
          <dgm:dir/>
          <dgm:animLvl val="lvl"/>
          <dgm:resizeHandles val="exact"/>
        </dgm:presLayoutVars>
      </dgm:prSet>
      <dgm:spPr/>
    </dgm:pt>
    <dgm:pt modelId="{D8DA7CE0-1EDF-4561-8BFA-08E00F6EDCCC}" type="pres">
      <dgm:prSet presAssocID="{F19323DF-7121-4387-8F88-669BF476ED42}" presName="composite" presStyleCnt="0"/>
      <dgm:spPr/>
    </dgm:pt>
    <dgm:pt modelId="{51A3309C-8A7C-4DAB-A35C-DA2D770572EB}" type="pres">
      <dgm:prSet presAssocID="{F19323DF-7121-4387-8F88-669BF476ED4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87BACB4-E3A3-4F3E-98D2-11370882F523}" type="pres">
      <dgm:prSet presAssocID="{F19323DF-7121-4387-8F88-669BF476ED42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C6B34D0D-C2EC-4225-9373-C360881EF1E9}" type="presOf" srcId="{F19323DF-7121-4387-8F88-669BF476ED42}" destId="{51A3309C-8A7C-4DAB-A35C-DA2D770572EB}" srcOrd="0" destOrd="0" presId="urn:microsoft.com/office/officeart/2005/8/layout/hList1"/>
    <dgm:cxn modelId="{71998995-1A04-49C9-A54E-04360343C3D2}" srcId="{F19323DF-7121-4387-8F88-669BF476ED42}" destId="{6DE1A8B8-88DB-494C-9849-381918D28C02}" srcOrd="0" destOrd="0" parTransId="{C4678DC4-99F3-4479-807E-479A5FDACB0E}" sibTransId="{93FAD22C-497A-49BC-B07D-4A3DA158ED18}"/>
    <dgm:cxn modelId="{6466F7B4-0CB6-4BF2-AA98-8E00E8DB349A}" type="presOf" srcId="{7118BA3D-623A-4C86-824A-531D37ABF5DE}" destId="{742980B4-E8F9-45A8-9FAC-51E97D33F484}" srcOrd="0" destOrd="0" presId="urn:microsoft.com/office/officeart/2005/8/layout/hList1"/>
    <dgm:cxn modelId="{923E45BC-4C20-4B5F-86EF-DDBE388D8917}" type="presOf" srcId="{6DE1A8B8-88DB-494C-9849-381918D28C02}" destId="{187BACB4-E3A3-4F3E-98D2-11370882F523}" srcOrd="0" destOrd="0" presId="urn:microsoft.com/office/officeart/2005/8/layout/hList1"/>
    <dgm:cxn modelId="{0A7969DF-357C-4457-80A7-E96A5B70B1E6}" srcId="{7118BA3D-623A-4C86-824A-531D37ABF5DE}" destId="{F19323DF-7121-4387-8F88-669BF476ED42}" srcOrd="0" destOrd="0" parTransId="{D8C3E924-375C-4E96-BE3B-B479FFC482E7}" sibTransId="{5949D308-9DA0-4C6C-9E75-33C6789E5D83}"/>
    <dgm:cxn modelId="{CB0A5FB2-54F8-443B-8CB1-8B309C9E8736}" type="presParOf" srcId="{742980B4-E8F9-45A8-9FAC-51E97D33F484}" destId="{D8DA7CE0-1EDF-4561-8BFA-08E00F6EDCCC}" srcOrd="0" destOrd="0" presId="urn:microsoft.com/office/officeart/2005/8/layout/hList1"/>
    <dgm:cxn modelId="{2C1D1088-BBBF-4636-B122-B45A4A4431FF}" type="presParOf" srcId="{D8DA7CE0-1EDF-4561-8BFA-08E00F6EDCCC}" destId="{51A3309C-8A7C-4DAB-A35C-DA2D770572EB}" srcOrd="0" destOrd="0" presId="urn:microsoft.com/office/officeart/2005/8/layout/hList1"/>
    <dgm:cxn modelId="{7BEDB488-4D74-4A76-B2C5-983E84A85B49}" type="presParOf" srcId="{D8DA7CE0-1EDF-4561-8BFA-08E00F6EDCCC}" destId="{187BACB4-E3A3-4F3E-98D2-11370882F5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18BA3D-623A-4C86-824A-531D37ABF5DE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19323DF-7121-4387-8F88-669BF476ED42}">
      <dgm:prSet/>
      <dgm:spPr/>
      <dgm:t>
        <a:bodyPr/>
        <a:lstStyle/>
        <a:p>
          <a:r>
            <a:rPr lang="en-US" dirty="0"/>
            <a:t>Scattering angle</a:t>
          </a:r>
          <a:endParaRPr lang="zh-CN" dirty="0"/>
        </a:p>
      </dgm:t>
    </dgm:pt>
    <dgm:pt modelId="{5949D308-9DA0-4C6C-9E75-33C6789E5D83}" type="sibTrans" cxnId="{0A7969DF-357C-4457-80A7-E96A5B70B1E6}">
      <dgm:prSet/>
      <dgm:spPr/>
      <dgm:t>
        <a:bodyPr/>
        <a:lstStyle/>
        <a:p>
          <a:endParaRPr lang="zh-CN" altLang="en-US"/>
        </a:p>
      </dgm:t>
    </dgm:pt>
    <dgm:pt modelId="{D8C3E924-375C-4E96-BE3B-B479FFC482E7}" type="parTrans" cxnId="{0A7969DF-357C-4457-80A7-E96A5B70B1E6}">
      <dgm:prSet/>
      <dgm:spPr/>
      <dgm:t>
        <a:bodyPr/>
        <a:lstStyle/>
        <a:p>
          <a:endParaRPr lang="zh-CN" altLang="en-US"/>
        </a:p>
      </dgm:t>
    </dgm:pt>
    <dgm:pt modelId="{6DE1A8B8-88DB-494C-9849-381918D28C02}">
      <dgm:prSet custT="1"/>
      <dgm:spPr>
        <a:blipFill>
          <a:blip xmlns:r="http://schemas.openxmlformats.org/officeDocument/2006/relationships" r:embed="rId1"/>
          <a:stretch>
            <a:fillRect l="-920"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93FAD22C-497A-49BC-B07D-4A3DA158ED18}" type="sibTrans" cxnId="{71998995-1A04-49C9-A54E-04360343C3D2}">
      <dgm:prSet/>
      <dgm:spPr/>
      <dgm:t>
        <a:bodyPr/>
        <a:lstStyle/>
        <a:p>
          <a:endParaRPr lang="zh-CN" altLang="en-US"/>
        </a:p>
      </dgm:t>
    </dgm:pt>
    <dgm:pt modelId="{C4678DC4-99F3-4479-807E-479A5FDACB0E}" type="parTrans" cxnId="{71998995-1A04-49C9-A54E-04360343C3D2}">
      <dgm:prSet/>
      <dgm:spPr/>
      <dgm:t>
        <a:bodyPr/>
        <a:lstStyle/>
        <a:p>
          <a:endParaRPr lang="zh-CN" altLang="en-US"/>
        </a:p>
      </dgm:t>
    </dgm:pt>
    <dgm:pt modelId="{742980B4-E8F9-45A8-9FAC-51E97D33F484}" type="pres">
      <dgm:prSet presAssocID="{7118BA3D-623A-4C86-824A-531D37ABF5DE}" presName="Name0" presStyleCnt="0">
        <dgm:presLayoutVars>
          <dgm:dir/>
          <dgm:animLvl val="lvl"/>
          <dgm:resizeHandles val="exact"/>
        </dgm:presLayoutVars>
      </dgm:prSet>
      <dgm:spPr/>
    </dgm:pt>
    <dgm:pt modelId="{D8DA7CE0-1EDF-4561-8BFA-08E00F6EDCCC}" type="pres">
      <dgm:prSet presAssocID="{F19323DF-7121-4387-8F88-669BF476ED42}" presName="composite" presStyleCnt="0"/>
      <dgm:spPr/>
    </dgm:pt>
    <dgm:pt modelId="{51A3309C-8A7C-4DAB-A35C-DA2D770572EB}" type="pres">
      <dgm:prSet presAssocID="{F19323DF-7121-4387-8F88-669BF476ED4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87BACB4-E3A3-4F3E-98D2-11370882F523}" type="pres">
      <dgm:prSet presAssocID="{F19323DF-7121-4387-8F88-669BF476ED42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C6B34D0D-C2EC-4225-9373-C360881EF1E9}" type="presOf" srcId="{F19323DF-7121-4387-8F88-669BF476ED42}" destId="{51A3309C-8A7C-4DAB-A35C-DA2D770572EB}" srcOrd="0" destOrd="0" presId="urn:microsoft.com/office/officeart/2005/8/layout/hList1"/>
    <dgm:cxn modelId="{71998995-1A04-49C9-A54E-04360343C3D2}" srcId="{F19323DF-7121-4387-8F88-669BF476ED42}" destId="{6DE1A8B8-88DB-494C-9849-381918D28C02}" srcOrd="0" destOrd="0" parTransId="{C4678DC4-99F3-4479-807E-479A5FDACB0E}" sibTransId="{93FAD22C-497A-49BC-B07D-4A3DA158ED18}"/>
    <dgm:cxn modelId="{6466F7B4-0CB6-4BF2-AA98-8E00E8DB349A}" type="presOf" srcId="{7118BA3D-623A-4C86-824A-531D37ABF5DE}" destId="{742980B4-E8F9-45A8-9FAC-51E97D33F484}" srcOrd="0" destOrd="0" presId="urn:microsoft.com/office/officeart/2005/8/layout/hList1"/>
    <dgm:cxn modelId="{923E45BC-4C20-4B5F-86EF-DDBE388D8917}" type="presOf" srcId="{6DE1A8B8-88DB-494C-9849-381918D28C02}" destId="{187BACB4-E3A3-4F3E-98D2-11370882F523}" srcOrd="0" destOrd="0" presId="urn:microsoft.com/office/officeart/2005/8/layout/hList1"/>
    <dgm:cxn modelId="{0A7969DF-357C-4457-80A7-E96A5B70B1E6}" srcId="{7118BA3D-623A-4C86-824A-531D37ABF5DE}" destId="{F19323DF-7121-4387-8F88-669BF476ED42}" srcOrd="0" destOrd="0" parTransId="{D8C3E924-375C-4E96-BE3B-B479FFC482E7}" sibTransId="{5949D308-9DA0-4C6C-9E75-33C6789E5D83}"/>
    <dgm:cxn modelId="{CB0A5FB2-54F8-443B-8CB1-8B309C9E8736}" type="presParOf" srcId="{742980B4-E8F9-45A8-9FAC-51E97D33F484}" destId="{D8DA7CE0-1EDF-4561-8BFA-08E00F6EDCCC}" srcOrd="0" destOrd="0" presId="urn:microsoft.com/office/officeart/2005/8/layout/hList1"/>
    <dgm:cxn modelId="{2C1D1088-BBBF-4636-B122-B45A4A4431FF}" type="presParOf" srcId="{D8DA7CE0-1EDF-4561-8BFA-08E00F6EDCCC}" destId="{51A3309C-8A7C-4DAB-A35C-DA2D770572EB}" srcOrd="0" destOrd="0" presId="urn:microsoft.com/office/officeart/2005/8/layout/hList1"/>
    <dgm:cxn modelId="{7BEDB488-4D74-4A76-B2C5-983E84A85B49}" type="presParOf" srcId="{D8DA7CE0-1EDF-4561-8BFA-08E00F6EDCCC}" destId="{187BACB4-E3A3-4F3E-98D2-11370882F52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F5AF29-4496-4622-AAD0-BFCAD4F7E55D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B29DEFEF-DE67-4372-A11F-F09F9B7AC545}">
      <dgm:prSet custT="1"/>
      <dgm:spPr/>
      <dgm:t>
        <a:bodyPr/>
        <a:lstStyle/>
        <a:p>
          <a:r>
            <a:rPr lang="en-US" altLang="zh-CN" sz="1600" dirty="0"/>
            <a:t>Early attempt: 1956,  rock density with </a:t>
          </a:r>
          <a:r>
            <a:rPr lang="en-US" altLang="zh-CN" sz="1600" b="1" dirty="0"/>
            <a:t>Geiger counter, </a:t>
          </a:r>
          <a:r>
            <a:rPr lang="en-US" altLang="zh-CN" sz="1600" dirty="0"/>
            <a:t>without imaging (</a:t>
          </a:r>
          <a:r>
            <a:rPr lang="en-US" sz="1600" b="0" i="0" dirty="0"/>
            <a:t>Australian</a:t>
          </a:r>
          <a:r>
            <a:rPr lang="en-US" altLang="zh-CN" sz="1600" dirty="0"/>
            <a:t>)</a:t>
          </a:r>
          <a:endParaRPr lang="zh-CN" sz="1600" dirty="0"/>
        </a:p>
      </dgm:t>
    </dgm:pt>
    <dgm:pt modelId="{1684CB03-4DC5-44E5-9C85-80EB4C3DB74C}" type="parTrans" cxnId="{F93E6038-08F8-4FBD-885D-A64A180AB3B6}">
      <dgm:prSet/>
      <dgm:spPr/>
      <dgm:t>
        <a:bodyPr/>
        <a:lstStyle/>
        <a:p>
          <a:endParaRPr lang="zh-CN" altLang="en-US"/>
        </a:p>
      </dgm:t>
    </dgm:pt>
    <dgm:pt modelId="{8B7BAEE2-E18E-4AA1-B97E-76A52DED839C}" type="sibTrans" cxnId="{F93E6038-08F8-4FBD-885D-A64A180AB3B6}">
      <dgm:prSet/>
      <dgm:spPr/>
      <dgm:t>
        <a:bodyPr/>
        <a:lstStyle/>
        <a:p>
          <a:endParaRPr lang="zh-CN" altLang="en-US"/>
        </a:p>
      </dgm:t>
    </dgm:pt>
    <dgm:pt modelId="{56E0070C-B4CB-48F6-BE45-52A35D2BE535}">
      <dgm:prSet custT="1"/>
      <dgm:spPr/>
      <dgm:t>
        <a:bodyPr/>
        <a:lstStyle/>
        <a:p>
          <a:r>
            <a:rPr lang="en-US" altLang="zh-CN" sz="1600" kern="1200" dirty="0"/>
            <a:t>First </a:t>
          </a:r>
          <a:r>
            <a:rPr lang="en-US" altLang="zh-CN" sz="1600" kern="1200" dirty="0" err="1"/>
            <a:t>muograph</a:t>
          </a:r>
          <a:r>
            <a:rPr lang="en-US" altLang="zh-CN" sz="1600" kern="1200" dirty="0"/>
            <a:t>: 1970, imaging </a:t>
          </a: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Pyramid of Khafre (American)</a:t>
          </a:r>
          <a:endParaRPr lang="zh-CN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等线" panose="02010600030101010101" pitchFamily="2" charset="-122"/>
            <a:cs typeface="+mn-cs"/>
          </a:endParaRPr>
        </a:p>
      </dgm:t>
    </dgm:pt>
    <dgm:pt modelId="{7F330D82-1604-4F8B-8102-E8A025B95D0F}" type="parTrans" cxnId="{76E410C6-27E3-4FC6-A9A0-B5BB9B261785}">
      <dgm:prSet/>
      <dgm:spPr/>
      <dgm:t>
        <a:bodyPr/>
        <a:lstStyle/>
        <a:p>
          <a:endParaRPr lang="zh-CN" altLang="en-US"/>
        </a:p>
      </dgm:t>
    </dgm:pt>
    <dgm:pt modelId="{20BEF1CD-B373-4E7A-8EBE-1622E7629988}" type="sibTrans" cxnId="{76E410C6-27E3-4FC6-A9A0-B5BB9B261785}">
      <dgm:prSet/>
      <dgm:spPr/>
      <dgm:t>
        <a:bodyPr/>
        <a:lstStyle/>
        <a:p>
          <a:endParaRPr lang="zh-CN" altLang="en-US"/>
        </a:p>
      </dgm:t>
    </dgm:pt>
    <dgm:pt modelId="{A0B38474-4C17-4578-9244-7D3F2443C4B2}">
      <dgm:prSet custT="1"/>
      <dgm:spPr/>
      <dgm:t>
        <a:bodyPr/>
        <a:lstStyle/>
        <a:p>
          <a:r>
            <a:rPr lang="en-US" altLang="zh-CN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Development: 2007, imaging </a:t>
          </a: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active volcano (Japan)</a:t>
          </a:r>
          <a:endParaRPr lang="zh-CN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等线" panose="02010600030101010101" pitchFamily="2" charset="-122"/>
            <a:cs typeface="+mn-cs"/>
          </a:endParaRPr>
        </a:p>
      </dgm:t>
    </dgm:pt>
    <dgm:pt modelId="{5666E875-246B-4EB1-A6BB-FBB053255E6C}" type="parTrans" cxnId="{74189746-DC75-41DD-81C5-58A61E4E1132}">
      <dgm:prSet/>
      <dgm:spPr/>
      <dgm:t>
        <a:bodyPr/>
        <a:lstStyle/>
        <a:p>
          <a:endParaRPr lang="zh-CN" altLang="en-US"/>
        </a:p>
      </dgm:t>
    </dgm:pt>
    <dgm:pt modelId="{B34D15C6-197C-4F3E-909A-093C9E4376EA}" type="sibTrans" cxnId="{74189746-DC75-41DD-81C5-58A61E4E1132}">
      <dgm:prSet/>
      <dgm:spPr/>
      <dgm:t>
        <a:bodyPr/>
        <a:lstStyle/>
        <a:p>
          <a:endParaRPr lang="zh-CN" altLang="en-US"/>
        </a:p>
      </dgm:t>
    </dgm:pt>
    <dgm:pt modelId="{553312DA-BE9E-4283-8D87-79A7602E6076}" type="pres">
      <dgm:prSet presAssocID="{03F5AF29-4496-4622-AAD0-BFCAD4F7E55D}" presName="arrowDiagram" presStyleCnt="0">
        <dgm:presLayoutVars>
          <dgm:chMax val="5"/>
          <dgm:dir/>
          <dgm:resizeHandles val="exact"/>
        </dgm:presLayoutVars>
      </dgm:prSet>
      <dgm:spPr/>
    </dgm:pt>
    <dgm:pt modelId="{0D8520F3-07F2-40D0-9A54-437FCB3D430B}" type="pres">
      <dgm:prSet presAssocID="{03F5AF29-4496-4622-AAD0-BFCAD4F7E55D}" presName="arrow" presStyleLbl="bgShp" presStyleIdx="0" presStyleCnt="1"/>
      <dgm:spPr/>
    </dgm:pt>
    <dgm:pt modelId="{D2D963BD-0839-470C-897C-174E4D8AB99D}" type="pres">
      <dgm:prSet presAssocID="{03F5AF29-4496-4622-AAD0-BFCAD4F7E55D}" presName="arrowDiagram3" presStyleCnt="0"/>
      <dgm:spPr/>
    </dgm:pt>
    <dgm:pt modelId="{D739E1D1-376F-453F-AEFB-384A99F9628C}" type="pres">
      <dgm:prSet presAssocID="{B29DEFEF-DE67-4372-A11F-F09F9B7AC545}" presName="bullet3a" presStyleLbl="node1" presStyleIdx="0" presStyleCnt="3"/>
      <dgm:spPr/>
    </dgm:pt>
    <dgm:pt modelId="{22237AC2-FB25-49BA-9F8A-5769228FD208}" type="pres">
      <dgm:prSet presAssocID="{B29DEFEF-DE67-4372-A11F-F09F9B7AC545}" presName="textBox3a" presStyleLbl="revTx" presStyleIdx="0" presStyleCnt="3">
        <dgm:presLayoutVars>
          <dgm:bulletEnabled val="1"/>
        </dgm:presLayoutVars>
      </dgm:prSet>
      <dgm:spPr/>
    </dgm:pt>
    <dgm:pt modelId="{548FBEF7-650F-400A-9C13-968B20967DD3}" type="pres">
      <dgm:prSet presAssocID="{56E0070C-B4CB-48F6-BE45-52A35D2BE535}" presName="bullet3b" presStyleLbl="node1" presStyleIdx="1" presStyleCnt="3"/>
      <dgm:spPr/>
    </dgm:pt>
    <dgm:pt modelId="{98C179BE-3BD2-43BB-B216-771567D2B155}" type="pres">
      <dgm:prSet presAssocID="{56E0070C-B4CB-48F6-BE45-52A35D2BE535}" presName="textBox3b" presStyleLbl="revTx" presStyleIdx="1" presStyleCnt="3">
        <dgm:presLayoutVars>
          <dgm:bulletEnabled val="1"/>
        </dgm:presLayoutVars>
      </dgm:prSet>
      <dgm:spPr/>
    </dgm:pt>
    <dgm:pt modelId="{60CE39B9-FD2A-4B1E-8A09-F3075BCB27C3}" type="pres">
      <dgm:prSet presAssocID="{A0B38474-4C17-4578-9244-7D3F2443C4B2}" presName="bullet3c" presStyleLbl="node1" presStyleIdx="2" presStyleCnt="3"/>
      <dgm:spPr/>
    </dgm:pt>
    <dgm:pt modelId="{5BFEEAC8-1FB0-41A9-98B5-BB322F11D532}" type="pres">
      <dgm:prSet presAssocID="{A0B38474-4C17-4578-9244-7D3F2443C4B2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F93E6038-08F8-4FBD-885D-A64A180AB3B6}" srcId="{03F5AF29-4496-4622-AAD0-BFCAD4F7E55D}" destId="{B29DEFEF-DE67-4372-A11F-F09F9B7AC545}" srcOrd="0" destOrd="0" parTransId="{1684CB03-4DC5-44E5-9C85-80EB4C3DB74C}" sibTransId="{8B7BAEE2-E18E-4AA1-B97E-76A52DED839C}"/>
    <dgm:cxn modelId="{74189746-DC75-41DD-81C5-58A61E4E1132}" srcId="{03F5AF29-4496-4622-AAD0-BFCAD4F7E55D}" destId="{A0B38474-4C17-4578-9244-7D3F2443C4B2}" srcOrd="2" destOrd="0" parTransId="{5666E875-246B-4EB1-A6BB-FBB053255E6C}" sibTransId="{B34D15C6-197C-4F3E-909A-093C9E4376EA}"/>
    <dgm:cxn modelId="{7D27EA8A-60D5-4598-9C8B-CDA21C337E4D}" type="presOf" srcId="{56E0070C-B4CB-48F6-BE45-52A35D2BE535}" destId="{98C179BE-3BD2-43BB-B216-771567D2B155}" srcOrd="0" destOrd="0" presId="urn:microsoft.com/office/officeart/2005/8/layout/arrow2"/>
    <dgm:cxn modelId="{C2CE1493-5593-4ED7-8C82-3FB05404A76C}" type="presOf" srcId="{B29DEFEF-DE67-4372-A11F-F09F9B7AC545}" destId="{22237AC2-FB25-49BA-9F8A-5769228FD208}" srcOrd="0" destOrd="0" presId="urn:microsoft.com/office/officeart/2005/8/layout/arrow2"/>
    <dgm:cxn modelId="{4C7E7C95-ED52-4504-A661-0DE54E398B01}" type="presOf" srcId="{A0B38474-4C17-4578-9244-7D3F2443C4B2}" destId="{5BFEEAC8-1FB0-41A9-98B5-BB322F11D532}" srcOrd="0" destOrd="0" presId="urn:microsoft.com/office/officeart/2005/8/layout/arrow2"/>
    <dgm:cxn modelId="{76E410C6-27E3-4FC6-A9A0-B5BB9B261785}" srcId="{03F5AF29-4496-4622-AAD0-BFCAD4F7E55D}" destId="{56E0070C-B4CB-48F6-BE45-52A35D2BE535}" srcOrd="1" destOrd="0" parTransId="{7F330D82-1604-4F8B-8102-E8A025B95D0F}" sibTransId="{20BEF1CD-B373-4E7A-8EBE-1622E7629988}"/>
    <dgm:cxn modelId="{8831C6E7-70FA-4A1B-B91D-7E497F6EDA2A}" type="presOf" srcId="{03F5AF29-4496-4622-AAD0-BFCAD4F7E55D}" destId="{553312DA-BE9E-4283-8D87-79A7602E6076}" srcOrd="0" destOrd="0" presId="urn:microsoft.com/office/officeart/2005/8/layout/arrow2"/>
    <dgm:cxn modelId="{EBE0D95A-79CE-4F9F-A961-E095397C7784}" type="presParOf" srcId="{553312DA-BE9E-4283-8D87-79A7602E6076}" destId="{0D8520F3-07F2-40D0-9A54-437FCB3D430B}" srcOrd="0" destOrd="0" presId="urn:microsoft.com/office/officeart/2005/8/layout/arrow2"/>
    <dgm:cxn modelId="{E9163B56-738E-4208-B3AF-12BCDEB3E409}" type="presParOf" srcId="{553312DA-BE9E-4283-8D87-79A7602E6076}" destId="{D2D963BD-0839-470C-897C-174E4D8AB99D}" srcOrd="1" destOrd="0" presId="urn:microsoft.com/office/officeart/2005/8/layout/arrow2"/>
    <dgm:cxn modelId="{62BB6C0D-60E6-42CE-80BD-CB5505C385CA}" type="presParOf" srcId="{D2D963BD-0839-470C-897C-174E4D8AB99D}" destId="{D739E1D1-376F-453F-AEFB-384A99F9628C}" srcOrd="0" destOrd="0" presId="urn:microsoft.com/office/officeart/2005/8/layout/arrow2"/>
    <dgm:cxn modelId="{920957D0-73D7-45F2-8604-9067BCD9BD61}" type="presParOf" srcId="{D2D963BD-0839-470C-897C-174E4D8AB99D}" destId="{22237AC2-FB25-49BA-9F8A-5769228FD208}" srcOrd="1" destOrd="0" presId="urn:microsoft.com/office/officeart/2005/8/layout/arrow2"/>
    <dgm:cxn modelId="{DDFC5948-E717-4F83-8552-003A58EF2A89}" type="presParOf" srcId="{D2D963BD-0839-470C-897C-174E4D8AB99D}" destId="{548FBEF7-650F-400A-9C13-968B20967DD3}" srcOrd="2" destOrd="0" presId="urn:microsoft.com/office/officeart/2005/8/layout/arrow2"/>
    <dgm:cxn modelId="{2B43CFE7-1586-4394-8323-BD624647934B}" type="presParOf" srcId="{D2D963BD-0839-470C-897C-174E4D8AB99D}" destId="{98C179BE-3BD2-43BB-B216-771567D2B155}" srcOrd="3" destOrd="0" presId="urn:microsoft.com/office/officeart/2005/8/layout/arrow2"/>
    <dgm:cxn modelId="{A11F0F90-2FC6-483C-B92C-4A13C18C3CCD}" type="presParOf" srcId="{D2D963BD-0839-470C-897C-174E4D8AB99D}" destId="{60CE39B9-FD2A-4B1E-8A09-F3075BCB27C3}" srcOrd="4" destOrd="0" presId="urn:microsoft.com/office/officeart/2005/8/layout/arrow2"/>
    <dgm:cxn modelId="{23A30595-0E91-4829-84A3-E9884D169F77}" type="presParOf" srcId="{D2D963BD-0839-470C-897C-174E4D8AB99D}" destId="{5BFEEAC8-1FB0-41A9-98B5-BB322F11D53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B7237-1DDE-482D-9C68-3EE49ECC799B}">
      <dsp:nvSpPr>
        <dsp:cNvPr id="0" name=""/>
        <dsp:cNvSpPr/>
      </dsp:nvSpPr>
      <dsp:spPr>
        <a:xfrm>
          <a:off x="0" y="9601"/>
          <a:ext cx="4975281" cy="662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Energy loss </a:t>
          </a:r>
          <a:endParaRPr lang="zh-CN" sz="2300" kern="1200" dirty="0"/>
        </a:p>
      </dsp:txBody>
      <dsp:txXfrm>
        <a:off x="0" y="9601"/>
        <a:ext cx="4975281" cy="662400"/>
      </dsp:txXfrm>
    </dsp:sp>
    <dsp:sp modelId="{7FD6540E-2D36-4FFD-B9D5-02AB71DA44C3}">
      <dsp:nvSpPr>
        <dsp:cNvPr id="0" name=""/>
        <dsp:cNvSpPr/>
      </dsp:nvSpPr>
      <dsp:spPr>
        <a:xfrm>
          <a:off x="0" y="672001"/>
          <a:ext cx="4975281" cy="14521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r>
                <a:rPr lang="en-US" altLang="zh-CN" sz="2000" b="0" i="1" kern="1200" smtClean="0">
                  <a:latin typeface="Cambria Math" panose="02040503050406030204" pitchFamily="18" charset="0"/>
                </a:rPr>
                <m:t>𝐸𝐿</m:t>
              </m:r>
              <m:r>
                <a:rPr lang="en-US" altLang="zh-CN" sz="20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≅</m:t>
              </m:r>
              <m:sSub>
                <m:sSubPr>
                  <m:ctrlPr>
                    <a:rPr lang="en-US" altLang="zh-CN" sz="20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m:ctrlPr>
                </m:sSubPr>
                <m:e>
                  <m:r>
                    <a:rPr lang="en-US" altLang="zh-CN" sz="20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𝐸</m:t>
                  </m:r>
                </m:e>
                <m:sub>
                  <m:r>
                    <a:rPr lang="en-US" altLang="zh-CN" sz="20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𝑓</m:t>
                  </m:r>
                </m:sub>
              </m:sSub>
              <m:r>
                <a:rPr lang="en-US" altLang="zh-CN" sz="20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−</m:t>
              </m:r>
              <m:sSub>
                <m:sSubPr>
                  <m:ctrlPr>
                    <a:rPr lang="en-US" altLang="zh-CN" sz="20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m:ctrlPr>
                </m:sSubPr>
                <m:e>
                  <m:r>
                    <a:rPr lang="en-US" altLang="zh-CN" sz="20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𝐸</m:t>
                  </m:r>
                </m:e>
                <m:sub>
                  <m:r>
                    <a:rPr lang="en-US" altLang="zh-CN" sz="20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𝑖</m:t>
                  </m:r>
                </m:sub>
              </m:sSub>
              <m:r>
                <a:rPr lang="en-US" altLang="zh-CN" sz="20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∝</m:t>
              </m:r>
              <m:r>
                <a:rPr lang="zh-CN" altLang="en-US" sz="20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𝜌</m:t>
              </m:r>
              <m:r>
                <a:rPr lang="en-US" altLang="zh-CN" sz="20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h</m:t>
              </m:r>
              <m:r>
                <a:rPr lang="en-US" altLang="zh-CN" sz="20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, </m:t>
              </m:r>
            </m:oMath>
          </a14:m>
          <a:r>
            <a:rPr lang="en-US" altLang="zh-CN" sz="2000" kern="1200" dirty="0"/>
            <a:t>matter density and thickness following Bethe equation.</a:t>
          </a:r>
          <a:endParaRPr lang="zh-C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A better decoding can be achieved with normalized EL .</a:t>
          </a:r>
          <a:endParaRPr lang="zh-CN" sz="2000" kern="1200" dirty="0"/>
        </a:p>
      </dsp:txBody>
      <dsp:txXfrm>
        <a:off x="0" y="672001"/>
        <a:ext cx="4975281" cy="14521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3309C-8A7C-4DAB-A35C-DA2D770572EB}">
      <dsp:nvSpPr>
        <dsp:cNvPr id="0" name=""/>
        <dsp:cNvSpPr/>
      </dsp:nvSpPr>
      <dsp:spPr>
        <a:xfrm>
          <a:off x="0" y="12413"/>
          <a:ext cx="5300719" cy="835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Scattering angle</a:t>
          </a:r>
          <a:endParaRPr lang="zh-CN" sz="2900" kern="1200" dirty="0"/>
        </a:p>
      </dsp:txBody>
      <dsp:txXfrm>
        <a:off x="0" y="12413"/>
        <a:ext cx="5300719" cy="835200"/>
      </dsp:txXfrm>
    </dsp:sp>
    <dsp:sp modelId="{187BACB4-E3A3-4F3E-98D2-11370882F523}">
      <dsp:nvSpPr>
        <dsp:cNvPr id="0" name=""/>
        <dsp:cNvSpPr/>
      </dsp:nvSpPr>
      <dsp:spPr>
        <a:xfrm>
          <a:off x="0" y="847613"/>
          <a:ext cx="5300719" cy="1273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r>
                <a:rPr lang="en-US" altLang="zh-CN" sz="2000" kern="1200" smtClean="0">
                  <a:latin typeface="Cambria Math" panose="02040503050406030204" pitchFamily="18" charset="0"/>
                  <a:ea typeface="等线" panose="02010600030101010101" pitchFamily="2" charset="-122"/>
                  <a:cs typeface="+mn-cs"/>
                </a:rPr>
                <m:t>𝑆𝐴</m:t>
              </m:r>
              <m:r>
                <a:rPr lang="en-US" altLang="zh-CN" sz="2000" kern="1200" smtClean="0">
                  <a:latin typeface="Cambria Math" panose="02040503050406030204" pitchFamily="18" charset="0"/>
                  <a:ea typeface="等线" panose="02010600030101010101" pitchFamily="2" charset="-122"/>
                  <a:cs typeface="+mn-cs"/>
                </a:rPr>
                <m:t>∝</m:t>
              </m:r>
              <m:f>
                <m:fPr>
                  <m:ctrlPr>
                    <a:rPr lang="en-US" altLang="zh-CN" sz="2000" i="1" kern="1200" smtClean="0">
                      <a:latin typeface="Cambria Math" panose="02040503050406030204" pitchFamily="18" charset="0"/>
                      <a:ea typeface="等线" panose="02010600030101010101" pitchFamily="2" charset="-122"/>
                      <a:cs typeface="+mn-cs"/>
                    </a:rPr>
                  </m:ctrlPr>
                </m:fPr>
                <m:num>
                  <m:r>
                    <a:rPr lang="en-US" altLang="zh-CN" sz="2000" kern="1200" smtClean="0">
                      <a:latin typeface="Cambria Math" panose="02040503050406030204" pitchFamily="18" charset="0"/>
                      <a:ea typeface="等线" panose="02010600030101010101" pitchFamily="2" charset="-122"/>
                      <a:cs typeface="+mn-cs"/>
                    </a:rPr>
                    <m:t>1</m:t>
                  </m:r>
                </m:num>
                <m:den>
                  <m:rad>
                    <m:radPr>
                      <m:degHide m:val="on"/>
                      <m:ctrlPr>
                        <a:rPr lang="en-US" altLang="zh-CN" sz="2000" i="1" kern="1200" smtClean="0">
                          <a:latin typeface="Cambria Math" panose="02040503050406030204" pitchFamily="18" charset="0"/>
                          <a:ea typeface="等线" panose="02010600030101010101" pitchFamily="2" charset="-122"/>
                          <a:cs typeface="+mn-cs"/>
                        </a:rPr>
                      </m:ctrlPr>
                    </m:radPr>
                    <m:deg/>
                    <m:e>
                      <m:sSub>
                        <m:sSubPr>
                          <m:ctrlPr>
                            <a:rPr lang="en-US" altLang="zh-CN" sz="2000" i="1" kern="1200" smtClean="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altLang="zh-CN" sz="2000" kern="1200" smtClean="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+mn-cs"/>
                            </a:rPr>
                            <m:t>𝑋</m:t>
                          </m:r>
                        </m:e>
                        <m:sub>
                          <m:r>
                            <a:rPr lang="en-US" altLang="zh-CN" sz="2000" kern="1200" smtClean="0"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+mn-cs"/>
                            </a:rPr>
                            <m:t>0</m:t>
                          </m:r>
                        </m:sub>
                      </m:sSub>
                    </m:e>
                  </m:rad>
                </m:den>
              </m:f>
            </m:oMath>
          </a14:m>
          <a:r>
            <a:rPr lang="en-US" altLang="zh-CN" sz="2000" kern="1200" dirty="0">
              <a:latin typeface="Calibri" panose="020F0502020204030204"/>
              <a:ea typeface="等线" panose="02010600030101010101" pitchFamily="2" charset="-122"/>
              <a:cs typeface="+mn-cs"/>
            </a:rPr>
            <a:t>, radiation length which links to matter density and thickness.</a:t>
          </a:r>
          <a:endParaRPr lang="zh-CN" sz="2000" kern="1200" dirty="0">
            <a:latin typeface="Calibri" panose="020F0502020204030204"/>
            <a:ea typeface="等线" panose="02010600030101010101" pitchFamily="2" charset="-122"/>
            <a:cs typeface="+mn-cs"/>
          </a:endParaRPr>
        </a:p>
      </dsp:txBody>
      <dsp:txXfrm>
        <a:off x="0" y="847613"/>
        <a:ext cx="5300719" cy="12736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520F3-07F2-40D0-9A54-437FCB3D430B}">
      <dsp:nvSpPr>
        <dsp:cNvPr id="0" name=""/>
        <dsp:cNvSpPr/>
      </dsp:nvSpPr>
      <dsp:spPr>
        <a:xfrm>
          <a:off x="1526281" y="0"/>
          <a:ext cx="7885537" cy="492846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9E1D1-376F-453F-AEFB-384A99F9628C}">
      <dsp:nvSpPr>
        <dsp:cNvPr id="0" name=""/>
        <dsp:cNvSpPr/>
      </dsp:nvSpPr>
      <dsp:spPr>
        <a:xfrm>
          <a:off x="2527744" y="3401623"/>
          <a:ext cx="205023" cy="2050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7AC2-FB25-49BA-9F8A-5769228FD208}">
      <dsp:nvSpPr>
        <dsp:cNvPr id="0" name=""/>
        <dsp:cNvSpPr/>
      </dsp:nvSpPr>
      <dsp:spPr>
        <a:xfrm>
          <a:off x="2630256" y="3504135"/>
          <a:ext cx="1837330" cy="1424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638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/>
            <a:t>Early attempt: 1956,  rock density with </a:t>
          </a:r>
          <a:r>
            <a:rPr lang="en-US" altLang="zh-CN" sz="1600" b="1" kern="1200" dirty="0"/>
            <a:t>Geiger counter, </a:t>
          </a:r>
          <a:r>
            <a:rPr lang="en-US" altLang="zh-CN" sz="1600" kern="1200" dirty="0"/>
            <a:t>without imaging (</a:t>
          </a:r>
          <a:r>
            <a:rPr lang="en-US" sz="1600" b="0" i="0" kern="1200" dirty="0"/>
            <a:t>Australian</a:t>
          </a:r>
          <a:r>
            <a:rPr lang="en-US" altLang="zh-CN" sz="1600" kern="1200" dirty="0"/>
            <a:t>)</a:t>
          </a:r>
          <a:endParaRPr lang="zh-CN" sz="1600" kern="1200" dirty="0"/>
        </a:p>
      </dsp:txBody>
      <dsp:txXfrm>
        <a:off x="2630256" y="3504135"/>
        <a:ext cx="1837330" cy="1424325"/>
      </dsp:txXfrm>
    </dsp:sp>
    <dsp:sp modelId="{548FBEF7-650F-400A-9C13-968B20967DD3}">
      <dsp:nvSpPr>
        <dsp:cNvPr id="0" name=""/>
        <dsp:cNvSpPr/>
      </dsp:nvSpPr>
      <dsp:spPr>
        <a:xfrm>
          <a:off x="4337475" y="2062068"/>
          <a:ext cx="370620" cy="3706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179BE-3BD2-43BB-B216-771567D2B155}">
      <dsp:nvSpPr>
        <dsp:cNvPr id="0" name=""/>
        <dsp:cNvSpPr/>
      </dsp:nvSpPr>
      <dsp:spPr>
        <a:xfrm>
          <a:off x="4522785" y="2247378"/>
          <a:ext cx="1892529" cy="2681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384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/>
            <a:t>First </a:t>
          </a:r>
          <a:r>
            <a:rPr lang="en-US" altLang="zh-CN" sz="1600" kern="1200" dirty="0" err="1"/>
            <a:t>muograph</a:t>
          </a:r>
          <a:r>
            <a:rPr lang="en-US" altLang="zh-CN" sz="1600" kern="1200" dirty="0"/>
            <a:t>: 1970, imaging </a:t>
          </a: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Pyramid of Khafre (American)</a:t>
          </a:r>
          <a:endParaRPr lang="zh-CN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等线" panose="02010600030101010101" pitchFamily="2" charset="-122"/>
            <a:cs typeface="+mn-cs"/>
          </a:endParaRPr>
        </a:p>
      </dsp:txBody>
      <dsp:txXfrm>
        <a:off x="4522785" y="2247378"/>
        <a:ext cx="1892529" cy="2681082"/>
      </dsp:txXfrm>
    </dsp:sp>
    <dsp:sp modelId="{60CE39B9-FD2A-4B1E-8A09-F3075BCB27C3}">
      <dsp:nvSpPr>
        <dsp:cNvPr id="0" name=""/>
        <dsp:cNvSpPr/>
      </dsp:nvSpPr>
      <dsp:spPr>
        <a:xfrm>
          <a:off x="6513883" y="1246900"/>
          <a:ext cx="512559" cy="5125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EEAC8-1FB0-41A9-98B5-BB322F11D532}">
      <dsp:nvSpPr>
        <dsp:cNvPr id="0" name=""/>
        <dsp:cNvSpPr/>
      </dsp:nvSpPr>
      <dsp:spPr>
        <a:xfrm>
          <a:off x="6770163" y="1503180"/>
          <a:ext cx="1892529" cy="342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595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Development: 2007, imaging </a:t>
          </a: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等线" panose="02010600030101010101" pitchFamily="2" charset="-122"/>
              <a:cs typeface="+mn-cs"/>
            </a:rPr>
            <a:t>active volcano (Japan)</a:t>
          </a:r>
          <a:endParaRPr lang="zh-CN" sz="16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等线" panose="02010600030101010101" pitchFamily="2" charset="-122"/>
            <a:cs typeface="+mn-cs"/>
          </a:endParaRPr>
        </a:p>
      </dsp:txBody>
      <dsp:txXfrm>
        <a:off x="6770163" y="1503180"/>
        <a:ext cx="1892529" cy="3425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8043D88-447C-41AF-9EF2-5BDB65B209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C9228AE-B0A3-431F-95E7-1237E83131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15C9D-2D40-4214-95FC-9C420828B833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21EAF6-8C48-4384-824B-4921EFBBC1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492957-D872-4899-9234-5A7E01A433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1933F-F810-4456-B4FD-E849EE4CD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2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8D4F-73CC-4F06-B937-2173671676BB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3A102-C040-45B2-BAA1-C8B41635F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06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86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381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335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16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663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添加右侧</a:t>
            </a:r>
            <a:r>
              <a:rPr lang="en-US" altLang="zh-CN" dirty="0"/>
              <a:t>2</a:t>
            </a:r>
            <a:r>
              <a:rPr lang="zh-CN" altLang="en-US" dirty="0"/>
              <a:t>图的引用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415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Nuclear Inst. and Methods in Physics Research, A 1015 (2021) 165768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74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需要重新梳理文字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71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几何信息需要添加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μ </a:t>
            </a:r>
            <a:r>
              <a:rPr lang="zh-CN" altLang="en-US" dirty="0"/>
              <a:t>子探测技术方案</a:t>
            </a:r>
            <a:r>
              <a:rPr lang="en-US" altLang="zh-CN" dirty="0"/>
              <a:t>(</a:t>
            </a:r>
            <a:r>
              <a:rPr lang="zh-CN" altLang="en-US" dirty="0"/>
              <a:t>闪烁体探测器、核乳胶探测器、气体 探测器、切伦科夫探测器等</a:t>
            </a:r>
            <a:r>
              <a:rPr lang="en-US" altLang="zh-CN" dirty="0"/>
              <a:t>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039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检查</a:t>
            </a:r>
            <a:r>
              <a:rPr lang="en-US" altLang="zh-CN" dirty="0" err="1"/>
              <a:t>pdg</a:t>
            </a:r>
            <a:r>
              <a:rPr lang="en-US" altLang="zh-CN" dirty="0"/>
              <a:t> </a:t>
            </a:r>
            <a:r>
              <a:rPr lang="zh-CN" altLang="en-US" dirty="0"/>
              <a:t>关于 </a:t>
            </a:r>
            <a:r>
              <a:rPr lang="en-US" altLang="zh-CN" dirty="0"/>
              <a:t>x0</a:t>
            </a:r>
            <a:r>
              <a:rPr lang="zh-CN" altLang="en-US" dirty="0"/>
              <a:t>的表达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693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18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39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702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00865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130C-4D66-4CD1-9E18-F0AC625197E3}" type="datetime1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18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D953-BA34-41E1-A2ED-F118BC5CBFFE}" type="datetime1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43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4859-D98F-41BF-8ED4-4FAA5111CAA3}" type="datetime1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813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658701" y="1092061"/>
            <a:ext cx="10938100" cy="5382411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45686B-F511-406E-90A1-9B8C3B53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00" y="88043"/>
            <a:ext cx="10938101" cy="791688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AD4B343-C51B-47A6-A904-30F728E10E35}"/>
              </a:ext>
            </a:extLst>
          </p:cNvPr>
          <p:cNvSpPr txBox="1"/>
          <p:nvPr userDrawn="1"/>
        </p:nvSpPr>
        <p:spPr>
          <a:xfrm>
            <a:off x="11484244" y="713649"/>
            <a:ext cx="707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/>
              <a:t>page </a:t>
            </a:r>
            <a:fld id="{5F24FAEF-F85D-934A-9D39-BAF082DCC493}" type="slidenum">
              <a:rPr lang="en-US" altLang="zh-CN" sz="1200" b="1" smtClean="0"/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altLang="zh-CN" sz="1200" b="1" dirty="0"/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CFEA3136-55A3-87D6-23CD-F5BFB694427E}"/>
              </a:ext>
            </a:extLst>
          </p:cNvPr>
          <p:cNvCxnSpPr>
            <a:cxnSpLocks/>
          </p:cNvCxnSpPr>
          <p:nvPr userDrawn="1"/>
        </p:nvCxnSpPr>
        <p:spPr>
          <a:xfrm>
            <a:off x="0" y="990648"/>
            <a:ext cx="12192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1"/>
                </a:gs>
                <a:gs pos="26000">
                  <a:schemeClr val="accent6">
                    <a:lumMod val="40000"/>
                    <a:lumOff val="60000"/>
                  </a:schemeClr>
                </a:gs>
                <a:gs pos="56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008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330F2DE-49C8-43BB-9F89-0C8533BB7695}"/>
              </a:ext>
            </a:extLst>
          </p:cNvPr>
          <p:cNvSpPr/>
          <p:nvPr userDrawn="1"/>
        </p:nvSpPr>
        <p:spPr>
          <a:xfrm>
            <a:off x="0" y="930168"/>
            <a:ext cx="12192000" cy="5350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04EFFC-443E-4E47-8E1A-A5A93424C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229622"/>
            <a:ext cx="10628456" cy="504643"/>
          </a:xfrm>
        </p:spPr>
        <p:txBody>
          <a:bodyPr>
            <a:noAutofit/>
          </a:bodyPr>
          <a:lstStyle>
            <a:lvl1pPr>
              <a:defRPr sz="3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F2AEE30-0EAF-4BB5-BCC4-56F7B253D166}"/>
              </a:ext>
            </a:extLst>
          </p:cNvPr>
          <p:cNvSpPr txBox="1"/>
          <p:nvPr userDrawn="1"/>
        </p:nvSpPr>
        <p:spPr>
          <a:xfrm>
            <a:off x="11599531" y="6518192"/>
            <a:ext cx="389850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24FAEF-F85D-934A-9D39-BAF082DCC493}" type="slidenum">
              <a:rPr lang="en-US" altLang="zh-CN" sz="1351" b="1" smtClean="0"/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altLang="zh-CN" sz="1351" b="1" dirty="0"/>
          </a:p>
        </p:txBody>
      </p:sp>
    </p:spTree>
    <p:extLst>
      <p:ext uri="{BB962C8B-B14F-4D97-AF65-F5344CB8AC3E}">
        <p14:creationId xmlns:p14="http://schemas.microsoft.com/office/powerpoint/2010/main" val="2388190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793006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3869"/>
            <a:ext cx="10515600" cy="4873094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1DBF-CADB-4163-AA16-6CBD03BE1C8E}" type="datetime1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A172FF1-12B0-49DE-8C33-E4853660F9CF}"/>
              </a:ext>
            </a:extLst>
          </p:cNvPr>
          <p:cNvCxnSpPr>
            <a:cxnSpLocks/>
          </p:cNvCxnSpPr>
          <p:nvPr userDrawn="1"/>
        </p:nvCxnSpPr>
        <p:spPr>
          <a:xfrm>
            <a:off x="0" y="990648"/>
            <a:ext cx="12192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1"/>
                </a:gs>
                <a:gs pos="26000">
                  <a:schemeClr val="accent6">
                    <a:lumMod val="40000"/>
                    <a:lumOff val="60000"/>
                  </a:schemeClr>
                </a:gs>
                <a:gs pos="56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D2FCA61B-3388-E684-E758-E732FD0BC6BF}"/>
              </a:ext>
            </a:extLst>
          </p:cNvPr>
          <p:cNvSpPr txBox="1"/>
          <p:nvPr userDrawn="1"/>
        </p:nvSpPr>
        <p:spPr>
          <a:xfrm>
            <a:off x="11731618" y="64886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24FAEF-F85D-934A-9D39-BAF082DCC493}" type="slidenum">
              <a:rPr lang="en-US" altLang="zh-CN" sz="1800" b="1" smtClean="0"/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altLang="zh-CN" sz="1800" b="1" dirty="0"/>
          </a:p>
        </p:txBody>
      </p:sp>
    </p:spTree>
    <p:extLst>
      <p:ext uri="{BB962C8B-B14F-4D97-AF65-F5344CB8AC3E}">
        <p14:creationId xmlns:p14="http://schemas.microsoft.com/office/powerpoint/2010/main" val="321511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1D1AB-ADFC-419D-B61C-6F60B718D3A8}" type="datetime1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53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4EE9-CE7F-4064-B092-AE13F788FAFF}" type="datetime1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8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C5CA7-5F6B-46E6-8135-9232751C95D1}" type="datetime1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973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E32C-EC15-406F-B025-3F70225ACA10}" type="datetime1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356349"/>
            <a:ext cx="2743200" cy="365125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14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597D7-A591-461D-8BD0-AC63B7EF827A}" type="datetime1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514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FEAC-396A-4B95-8431-563F6E6B2D72}" type="datetime1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75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3593C-3CAC-4DB8-BD65-3F8217044026}" type="datetime1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12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88DC-6B21-4940-A7DB-BD8EDF11BCD4}" type="datetime1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49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5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andard_Mode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notesSlide" Target="../notesSlides/notesSlide7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2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Relationship Id="rId1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3E3F02F2-0AE4-2497-B65C-FAF06C6C04F5}"/>
              </a:ext>
            </a:extLst>
          </p:cNvPr>
          <p:cNvSpPr txBox="1">
            <a:spLocks/>
          </p:cNvSpPr>
          <p:nvPr/>
        </p:nvSpPr>
        <p:spPr>
          <a:xfrm>
            <a:off x="1233652" y="2464229"/>
            <a:ext cx="9894132" cy="1746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375"/>
              </a:lnSpc>
              <a:spcBef>
                <a:spcPts val="900"/>
              </a:spcBef>
            </a:pPr>
            <a:r>
              <a:rPr lang="en-US" altLang="zh-CN" sz="4800" b="1" dirty="0">
                <a:solidFill>
                  <a:srgbClr val="0033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Simulation Study of Imaging Widgets with CSNS  Muon Beam</a:t>
            </a:r>
            <a:endParaRPr lang="zh-CN" altLang="en-US" sz="4800" b="1" dirty="0">
              <a:solidFill>
                <a:srgbClr val="00336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7439143-DF24-4A6B-9ACF-502F2C0F784C}"/>
              </a:ext>
            </a:extLst>
          </p:cNvPr>
          <p:cNvSpPr>
            <a:spLocks noGrp="1" noChangeArrowheads="1"/>
          </p:cNvSpPr>
          <p:nvPr>
            <p:ph sz="quarter" idx="10"/>
          </p:nvPr>
        </p:nvSpPr>
        <p:spPr>
          <a:xfrm>
            <a:off x="658701" y="4825139"/>
            <a:ext cx="10938100" cy="164933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Hu </a:t>
            </a:r>
            <a:r>
              <a:rPr lang="en-US" altLang="zh-CN" sz="28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Jifeng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(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胡继峰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South China Normal University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8835A3F-BE51-7C87-C13A-AC2E74959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3" y="1135685"/>
            <a:ext cx="1227155" cy="13285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BEF17C2-C976-A228-C1C7-340BF98D33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75852"/>
            <a:ext cx="7381875" cy="55245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238F1F6A-DDDE-9A10-2100-8898D29E80E6}"/>
              </a:ext>
            </a:extLst>
          </p:cNvPr>
          <p:cNvGrpSpPr/>
          <p:nvPr/>
        </p:nvGrpSpPr>
        <p:grpSpPr>
          <a:xfrm>
            <a:off x="9787277" y="1031960"/>
            <a:ext cx="2361856" cy="1328544"/>
            <a:chOff x="9830144" y="1031960"/>
            <a:chExt cx="2361856" cy="132854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5BF30E9-2BA1-4EE1-2D61-63D29EC3A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0144" y="1031960"/>
              <a:ext cx="2361856" cy="1328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0399C397-C6C0-AF11-000D-8F302156EE51}"/>
                </a:ext>
              </a:extLst>
            </p:cNvPr>
            <p:cNvSpPr txBox="1"/>
            <p:nvPr/>
          </p:nvSpPr>
          <p:spPr>
            <a:xfrm>
              <a:off x="9871472" y="1047246"/>
              <a:ext cx="8441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rgbClr val="003366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CSNS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07773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</a:t>
            </a:r>
            <a:r>
              <a:rPr lang="en-US" altLang="zh-CN" sz="40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</a:t>
            </a:r>
            <a:r>
              <a:rPr lang="en-US" altLang="zh-CN" sz="4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/dx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</a:t>
            </a:r>
            <a:r>
              <a:rPr lang="en-US" sz="4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alidation through air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F979E2C-3864-8802-A252-399C9044DD64}"/>
              </a:ext>
            </a:extLst>
          </p:cNvPr>
          <p:cNvGrpSpPr/>
          <p:nvPr/>
        </p:nvGrpSpPr>
        <p:grpSpPr>
          <a:xfrm>
            <a:off x="5446935" y="1759014"/>
            <a:ext cx="6703735" cy="4718365"/>
            <a:chOff x="5380253" y="1525643"/>
            <a:chExt cx="6703735" cy="4718365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DEBDB2A7-0CE2-647D-603A-A51952B2CB77}"/>
                </a:ext>
              </a:extLst>
            </p:cNvPr>
            <p:cNvGrpSpPr/>
            <p:nvPr/>
          </p:nvGrpSpPr>
          <p:grpSpPr>
            <a:xfrm>
              <a:off x="5380253" y="1525643"/>
              <a:ext cx="6703735" cy="4313075"/>
              <a:chOff x="2051028" y="1344641"/>
              <a:chExt cx="7547302" cy="4855813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1EF17387-18BA-4E3D-6197-D35DE271ED05}"/>
                  </a:ext>
                </a:extLst>
              </p:cNvPr>
              <p:cNvGrpSpPr/>
              <p:nvPr/>
            </p:nvGrpSpPr>
            <p:grpSpPr>
              <a:xfrm>
                <a:off x="2051028" y="1344641"/>
                <a:ext cx="7547302" cy="4855813"/>
                <a:chOff x="527028" y="1344640"/>
                <a:chExt cx="7547302" cy="4855813"/>
              </a:xfrm>
            </p:grpSpPr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88162FC5-58CD-ACBF-6F1A-6396C101EA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849"/>
                <a:stretch/>
              </p:blipFill>
              <p:spPr>
                <a:xfrm>
                  <a:off x="527028" y="1344640"/>
                  <a:ext cx="7547302" cy="485581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CA0750D9-349B-D0FE-FE9E-3E615A81DD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262271" y="1421385"/>
                  <a:ext cx="6681812" cy="3337955"/>
                </a:xfrm>
                <a:prstGeom prst="rect">
                  <a:avLst/>
                </a:prstGeom>
              </p:spPr>
            </p:pic>
          </p:grpSp>
          <p:sp>
            <p:nvSpPr>
              <p:cNvPr id="17" name="标注: 线形(带强调线) 16">
                <a:extLst>
                  <a:ext uri="{FF2B5EF4-FFF2-40B4-BE49-F238E27FC236}">
                    <a16:creationId xmlns:a16="http://schemas.microsoft.com/office/drawing/2014/main" id="{069C6B5F-12C9-0499-6F88-11FD7A1C8991}"/>
                  </a:ext>
                </a:extLst>
              </p:cNvPr>
              <p:cNvSpPr/>
              <p:nvPr/>
            </p:nvSpPr>
            <p:spPr>
              <a:xfrm flipH="1">
                <a:off x="3764163" y="3848928"/>
                <a:ext cx="737249" cy="194869"/>
              </a:xfrm>
              <a:prstGeom prst="accentCallout1">
                <a:avLst>
                  <a:gd name="adj1" fmla="val 18750"/>
                  <a:gd name="adj2" fmla="val -8333"/>
                  <a:gd name="adj3" fmla="val 171567"/>
                  <a:gd name="adj4" fmla="val -66437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/>
                  <a:t>30 MeV</a:t>
                </a:r>
                <a:endParaRPr lang="zh-CN" altLang="en-US" sz="1050" dirty="0"/>
              </a:p>
            </p:txBody>
          </p:sp>
          <p:sp>
            <p:nvSpPr>
              <p:cNvPr id="18" name="标注: 线形(带强调线) 17">
                <a:extLst>
                  <a:ext uri="{FF2B5EF4-FFF2-40B4-BE49-F238E27FC236}">
                    <a16:creationId xmlns:a16="http://schemas.microsoft.com/office/drawing/2014/main" id="{C452BC74-E3AF-9E7A-FC79-0C9E3DE76473}"/>
                  </a:ext>
                </a:extLst>
              </p:cNvPr>
              <p:cNvSpPr/>
              <p:nvPr/>
            </p:nvSpPr>
            <p:spPr>
              <a:xfrm flipH="1">
                <a:off x="3893519" y="4109719"/>
                <a:ext cx="737248" cy="194869"/>
              </a:xfrm>
              <a:prstGeom prst="accentCallout1">
                <a:avLst>
                  <a:gd name="adj1" fmla="val 18750"/>
                  <a:gd name="adj2" fmla="val -8333"/>
                  <a:gd name="adj3" fmla="val 118183"/>
                  <a:gd name="adj4" fmla="val -59238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/>
                  <a:t>40 MeV</a:t>
                </a:r>
                <a:endParaRPr lang="zh-CN" altLang="en-US" sz="1050" dirty="0"/>
              </a:p>
            </p:txBody>
          </p:sp>
          <p:sp>
            <p:nvSpPr>
              <p:cNvPr id="19" name="标注: 线形(带强调线) 18">
                <a:extLst>
                  <a:ext uri="{FF2B5EF4-FFF2-40B4-BE49-F238E27FC236}">
                    <a16:creationId xmlns:a16="http://schemas.microsoft.com/office/drawing/2014/main" id="{F9878A19-02DA-16F2-C1EF-63265586582B}"/>
                  </a:ext>
                </a:extLst>
              </p:cNvPr>
              <p:cNvSpPr/>
              <p:nvPr/>
            </p:nvSpPr>
            <p:spPr>
              <a:xfrm flipH="1">
                <a:off x="4006439" y="4370510"/>
                <a:ext cx="737248" cy="194869"/>
              </a:xfrm>
              <a:prstGeom prst="accentCallout1">
                <a:avLst>
                  <a:gd name="adj1" fmla="val 18750"/>
                  <a:gd name="adj2" fmla="val -8333"/>
                  <a:gd name="adj3" fmla="val 14105"/>
                  <a:gd name="adj4" fmla="val -5268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/>
                  <a:t>50 MeV</a:t>
                </a:r>
                <a:endParaRPr lang="zh-CN" altLang="en-US" sz="1050" dirty="0"/>
              </a:p>
            </p:txBody>
          </p:sp>
          <p:sp>
            <p:nvSpPr>
              <p:cNvPr id="20" name="标注: 线形(带强调线) 19">
                <a:extLst>
                  <a:ext uri="{FF2B5EF4-FFF2-40B4-BE49-F238E27FC236}">
                    <a16:creationId xmlns:a16="http://schemas.microsoft.com/office/drawing/2014/main" id="{6BB183F2-57F5-A3F9-9F3A-A216633DE91F}"/>
                  </a:ext>
                </a:extLst>
              </p:cNvPr>
              <p:cNvSpPr/>
              <p:nvPr/>
            </p:nvSpPr>
            <p:spPr>
              <a:xfrm>
                <a:off x="4958572" y="3000363"/>
                <a:ext cx="744192" cy="179999"/>
              </a:xfrm>
              <a:prstGeom prst="accentCallout1">
                <a:avLst>
                  <a:gd name="adj1" fmla="val 18750"/>
                  <a:gd name="adj2" fmla="val -8333"/>
                  <a:gd name="adj3" fmla="val 167017"/>
                  <a:gd name="adj4" fmla="val -44164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dirty="0"/>
                  <a:t>4 MeV</a:t>
                </a:r>
                <a:endParaRPr lang="zh-CN" altLang="en-US" sz="1100" dirty="0"/>
              </a:p>
            </p:txBody>
          </p:sp>
          <p:sp>
            <p:nvSpPr>
              <p:cNvPr id="21" name="标注: 线形(带强调线) 20">
                <a:extLst>
                  <a:ext uri="{FF2B5EF4-FFF2-40B4-BE49-F238E27FC236}">
                    <a16:creationId xmlns:a16="http://schemas.microsoft.com/office/drawing/2014/main" id="{F854FB56-2C8E-77E0-38FA-80D421238F54}"/>
                  </a:ext>
                </a:extLst>
              </p:cNvPr>
              <p:cNvSpPr/>
              <p:nvPr/>
            </p:nvSpPr>
            <p:spPr>
              <a:xfrm>
                <a:off x="5038214" y="3241292"/>
                <a:ext cx="744192" cy="180000"/>
              </a:xfrm>
              <a:prstGeom prst="accentCallout1">
                <a:avLst>
                  <a:gd name="adj1" fmla="val 18750"/>
                  <a:gd name="adj2" fmla="val -8333"/>
                  <a:gd name="adj3" fmla="val 273573"/>
                  <a:gd name="adj4" fmla="val -36146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/>
                  <a:t>10 MeV</a:t>
                </a:r>
                <a:endParaRPr lang="zh-CN" altLang="en-US" sz="1050" dirty="0"/>
              </a:p>
            </p:txBody>
          </p:sp>
          <p:sp>
            <p:nvSpPr>
              <p:cNvPr id="22" name="标注: 线形(带强调线) 21">
                <a:extLst>
                  <a:ext uri="{FF2B5EF4-FFF2-40B4-BE49-F238E27FC236}">
                    <a16:creationId xmlns:a16="http://schemas.microsoft.com/office/drawing/2014/main" id="{57759A06-7722-D417-8E2B-8B1CD459B917}"/>
                  </a:ext>
                </a:extLst>
              </p:cNvPr>
              <p:cNvSpPr/>
              <p:nvPr/>
            </p:nvSpPr>
            <p:spPr>
              <a:xfrm>
                <a:off x="5090766" y="3482223"/>
                <a:ext cx="744191" cy="180000"/>
              </a:xfrm>
              <a:prstGeom prst="accentCallout1">
                <a:avLst>
                  <a:gd name="adj1" fmla="val 18750"/>
                  <a:gd name="adj2" fmla="val -8333"/>
                  <a:gd name="adj3" fmla="val 305788"/>
                  <a:gd name="adj4" fmla="val -27401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/>
                  <a:t>20 MeV</a:t>
                </a:r>
                <a:endParaRPr lang="zh-CN" altLang="en-US" sz="1050" dirty="0"/>
              </a:p>
            </p:txBody>
          </p:sp>
        </p:grp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0A9D313-9D6B-94FA-42B3-92D4382AA5E0}"/>
                </a:ext>
              </a:extLst>
            </p:cNvPr>
            <p:cNvSpPr txBox="1"/>
            <p:nvPr/>
          </p:nvSpPr>
          <p:spPr>
            <a:xfrm>
              <a:off x="6426444" y="5905454"/>
              <a:ext cx="51963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6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Well agreements within kinetic energy range of  CSNS beam</a:t>
              </a:r>
              <a:endPara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39AA0051-E34D-D2EF-0FF0-DBA96E29F54F}"/>
              </a:ext>
            </a:extLst>
          </p:cNvPr>
          <p:cNvSpPr/>
          <p:nvPr/>
        </p:nvSpPr>
        <p:spPr>
          <a:xfrm>
            <a:off x="7738251" y="4608163"/>
            <a:ext cx="480448" cy="12181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/>
              <a:t>CSNS</a:t>
            </a:r>
            <a:endParaRPr lang="zh-CN" altLang="en-US" sz="800" b="1" dirty="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94C3A16-57A7-8510-78C5-AADE5EBAEC92}"/>
              </a:ext>
            </a:extLst>
          </p:cNvPr>
          <p:cNvGrpSpPr/>
          <p:nvPr/>
        </p:nvGrpSpPr>
        <p:grpSpPr>
          <a:xfrm>
            <a:off x="41325" y="1703659"/>
            <a:ext cx="5589722" cy="4148627"/>
            <a:chOff x="41330" y="1470288"/>
            <a:chExt cx="5589722" cy="4148627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D5073EC-859F-2085-4B47-3F4CE214C17E}"/>
                </a:ext>
              </a:extLst>
            </p:cNvPr>
            <p:cNvGrpSpPr/>
            <p:nvPr/>
          </p:nvGrpSpPr>
          <p:grpSpPr>
            <a:xfrm>
              <a:off x="41330" y="1470288"/>
              <a:ext cx="5589722" cy="3664817"/>
              <a:chOff x="3014127" y="1339539"/>
              <a:chExt cx="5589722" cy="4178923"/>
            </a:xfrm>
          </p:grpSpPr>
          <p:sp>
            <p:nvSpPr>
              <p:cNvPr id="5" name="标注: 线形(带强调线) 4">
                <a:extLst>
                  <a:ext uri="{FF2B5EF4-FFF2-40B4-BE49-F238E27FC236}">
                    <a16:creationId xmlns:a16="http://schemas.microsoft.com/office/drawing/2014/main" id="{4BD4FD37-DBAE-D09E-C35D-117E6275BE0B}"/>
                  </a:ext>
                </a:extLst>
              </p:cNvPr>
              <p:cNvSpPr/>
              <p:nvPr/>
            </p:nvSpPr>
            <p:spPr>
              <a:xfrm flipH="1">
                <a:off x="4363193" y="4028128"/>
                <a:ext cx="612000" cy="180000"/>
              </a:xfrm>
              <a:prstGeom prst="accentCallout1">
                <a:avLst>
                  <a:gd name="adj1" fmla="val 18750"/>
                  <a:gd name="adj2" fmla="val -8333"/>
                  <a:gd name="adj3" fmla="val 179001"/>
                  <a:gd name="adj4" fmla="val -59878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/>
                  <a:t>30 MeV</a:t>
                </a:r>
                <a:endParaRPr lang="zh-CN" altLang="en-US" sz="1050" dirty="0"/>
              </a:p>
            </p:txBody>
          </p:sp>
          <p:sp>
            <p:nvSpPr>
              <p:cNvPr id="6" name="标注: 线形(带强调线) 5">
                <a:extLst>
                  <a:ext uri="{FF2B5EF4-FFF2-40B4-BE49-F238E27FC236}">
                    <a16:creationId xmlns:a16="http://schemas.microsoft.com/office/drawing/2014/main" id="{F52034F8-A71B-693C-34CD-EFF5CB83F06C}"/>
                  </a:ext>
                </a:extLst>
              </p:cNvPr>
              <p:cNvSpPr/>
              <p:nvPr/>
            </p:nvSpPr>
            <p:spPr>
              <a:xfrm flipH="1">
                <a:off x="4492547" y="4288919"/>
                <a:ext cx="612000" cy="180000"/>
              </a:xfrm>
              <a:prstGeom prst="accentCallout1">
                <a:avLst>
                  <a:gd name="adj1" fmla="val 18750"/>
                  <a:gd name="adj2" fmla="val -8333"/>
                  <a:gd name="adj3" fmla="val 81012"/>
                  <a:gd name="adj4" fmla="val -44661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/>
                  <a:t>40 MeV</a:t>
                </a:r>
                <a:endParaRPr lang="zh-CN" altLang="en-US" sz="1050" dirty="0"/>
              </a:p>
            </p:txBody>
          </p:sp>
          <p:sp>
            <p:nvSpPr>
              <p:cNvPr id="7" name="标注: 线形(带强调线) 6">
                <a:extLst>
                  <a:ext uri="{FF2B5EF4-FFF2-40B4-BE49-F238E27FC236}">
                    <a16:creationId xmlns:a16="http://schemas.microsoft.com/office/drawing/2014/main" id="{FB3C7808-0764-38CE-9FB9-F0DECFDD2D9E}"/>
                  </a:ext>
                </a:extLst>
              </p:cNvPr>
              <p:cNvSpPr/>
              <p:nvPr/>
            </p:nvSpPr>
            <p:spPr>
              <a:xfrm flipH="1">
                <a:off x="4605467" y="4549710"/>
                <a:ext cx="612000" cy="180000"/>
              </a:xfrm>
              <a:prstGeom prst="accentCallout1">
                <a:avLst>
                  <a:gd name="adj1" fmla="val 18750"/>
                  <a:gd name="adj2" fmla="val -8333"/>
                  <a:gd name="adj3" fmla="val -10676"/>
                  <a:gd name="adj4" fmla="val -33002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/>
                  <a:t>50 MeV</a:t>
                </a:r>
                <a:endParaRPr lang="zh-CN" altLang="en-US" sz="1050" dirty="0"/>
              </a:p>
            </p:txBody>
          </p:sp>
          <p:sp>
            <p:nvSpPr>
              <p:cNvPr id="8" name="标注: 线形(带强调线) 7">
                <a:extLst>
                  <a:ext uri="{FF2B5EF4-FFF2-40B4-BE49-F238E27FC236}">
                    <a16:creationId xmlns:a16="http://schemas.microsoft.com/office/drawing/2014/main" id="{0E37B73A-9B24-8095-E810-4050F0FBEF4D}"/>
                  </a:ext>
                </a:extLst>
              </p:cNvPr>
              <p:cNvSpPr/>
              <p:nvPr/>
            </p:nvSpPr>
            <p:spPr>
              <a:xfrm>
                <a:off x="5414514" y="3130502"/>
                <a:ext cx="612000" cy="180000"/>
              </a:xfrm>
              <a:prstGeom prst="accentCallout1">
                <a:avLst>
                  <a:gd name="adj1" fmla="val 18750"/>
                  <a:gd name="adj2" fmla="val -8333"/>
                  <a:gd name="adj3" fmla="val 167017"/>
                  <a:gd name="adj4" fmla="val -44164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dirty="0"/>
                  <a:t>4 MeV</a:t>
                </a:r>
                <a:endParaRPr lang="zh-CN" altLang="en-US" sz="1100" dirty="0"/>
              </a:p>
            </p:txBody>
          </p:sp>
          <p:sp>
            <p:nvSpPr>
              <p:cNvPr id="9" name="标注: 线形(带强调线) 8">
                <a:extLst>
                  <a:ext uri="{FF2B5EF4-FFF2-40B4-BE49-F238E27FC236}">
                    <a16:creationId xmlns:a16="http://schemas.microsoft.com/office/drawing/2014/main" id="{46034A54-3A80-80A9-7A1E-BF5A75C20135}"/>
                  </a:ext>
                </a:extLst>
              </p:cNvPr>
              <p:cNvSpPr/>
              <p:nvPr/>
            </p:nvSpPr>
            <p:spPr>
              <a:xfrm>
                <a:off x="5494155" y="3371432"/>
                <a:ext cx="612000" cy="180000"/>
              </a:xfrm>
              <a:prstGeom prst="accentCallout1">
                <a:avLst>
                  <a:gd name="adj1" fmla="val 18750"/>
                  <a:gd name="adj2" fmla="val -8333"/>
                  <a:gd name="adj3" fmla="val 273573"/>
                  <a:gd name="adj4" fmla="val -36146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/>
                  <a:t>10 MeV</a:t>
                </a:r>
                <a:endParaRPr lang="zh-CN" altLang="en-US" sz="1050" dirty="0"/>
              </a:p>
            </p:txBody>
          </p:sp>
          <p:sp>
            <p:nvSpPr>
              <p:cNvPr id="10" name="标注: 线形(带强调线) 9">
                <a:extLst>
                  <a:ext uri="{FF2B5EF4-FFF2-40B4-BE49-F238E27FC236}">
                    <a16:creationId xmlns:a16="http://schemas.microsoft.com/office/drawing/2014/main" id="{530CC2D9-F50F-B553-0BA8-4FF31C30CAAA}"/>
                  </a:ext>
                </a:extLst>
              </p:cNvPr>
              <p:cNvSpPr/>
              <p:nvPr/>
            </p:nvSpPr>
            <p:spPr>
              <a:xfrm>
                <a:off x="5546706" y="3612363"/>
                <a:ext cx="612000" cy="180000"/>
              </a:xfrm>
              <a:prstGeom prst="accentCallout1">
                <a:avLst>
                  <a:gd name="adj1" fmla="val 18750"/>
                  <a:gd name="adj2" fmla="val -8333"/>
                  <a:gd name="adj3" fmla="val 303309"/>
                  <a:gd name="adj4" fmla="val -33232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/>
                  <a:t>20 MeV</a:t>
                </a:r>
                <a:endParaRPr lang="zh-CN" altLang="en-US" sz="1050" dirty="0"/>
              </a:p>
            </p:txBody>
          </p:sp>
          <p:sp>
            <p:nvSpPr>
              <p:cNvPr id="11" name="标注: 线形(带强调线) 10">
                <a:extLst>
                  <a:ext uri="{FF2B5EF4-FFF2-40B4-BE49-F238E27FC236}">
                    <a16:creationId xmlns:a16="http://schemas.microsoft.com/office/drawing/2014/main" id="{A1FA14CB-25E6-88A7-4087-1FB2849B7D17}"/>
                  </a:ext>
                </a:extLst>
              </p:cNvPr>
              <p:cNvSpPr/>
              <p:nvPr/>
            </p:nvSpPr>
            <p:spPr>
              <a:xfrm>
                <a:off x="5733529" y="4081295"/>
                <a:ext cx="612000" cy="180000"/>
              </a:xfrm>
              <a:prstGeom prst="accentCallout1">
                <a:avLst>
                  <a:gd name="adj1" fmla="val 18750"/>
                  <a:gd name="adj2" fmla="val -8333"/>
                  <a:gd name="adj3" fmla="val 273573"/>
                  <a:gd name="adj4" fmla="val -36146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/>
                  <a:t>80 MeV</a:t>
                </a:r>
                <a:endParaRPr lang="zh-CN" altLang="en-US" sz="1050" dirty="0"/>
              </a:p>
            </p:txBody>
          </p:sp>
          <p:sp>
            <p:nvSpPr>
              <p:cNvPr id="12" name="标注: 线形(带强调线) 11">
                <a:extLst>
                  <a:ext uri="{FF2B5EF4-FFF2-40B4-BE49-F238E27FC236}">
                    <a16:creationId xmlns:a16="http://schemas.microsoft.com/office/drawing/2014/main" id="{38217C66-AAF2-30A7-517C-D2DA03D246F0}"/>
                  </a:ext>
                </a:extLst>
              </p:cNvPr>
              <p:cNvSpPr/>
              <p:nvPr/>
            </p:nvSpPr>
            <p:spPr>
              <a:xfrm>
                <a:off x="5852706" y="4369838"/>
                <a:ext cx="675961" cy="180000"/>
              </a:xfrm>
              <a:prstGeom prst="accentCallout1">
                <a:avLst>
                  <a:gd name="adj1" fmla="val 18750"/>
                  <a:gd name="adj2" fmla="val -8333"/>
                  <a:gd name="adj3" fmla="val 184363"/>
                  <a:gd name="adj4" fmla="val -27953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/>
                  <a:t>200 MeV</a:t>
                </a:r>
                <a:endParaRPr lang="zh-CN" altLang="en-US" sz="1050" dirty="0"/>
              </a:p>
            </p:txBody>
          </p:sp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19C5AF4-417E-36B3-3B58-D813BEE818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322" r="1634"/>
              <a:stretch/>
            </p:blipFill>
            <p:spPr>
              <a:xfrm>
                <a:off x="3014127" y="1339539"/>
                <a:ext cx="5589722" cy="4178923"/>
              </a:xfrm>
              <a:prstGeom prst="rect">
                <a:avLst/>
              </a:prstGeom>
            </p:spPr>
          </p:pic>
        </p:grp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EE128DBC-F0C3-6717-7B45-911D8E9CA556}"/>
                </a:ext>
              </a:extLst>
            </p:cNvPr>
            <p:cNvSpPr txBox="1"/>
            <p:nvPr/>
          </p:nvSpPr>
          <p:spPr>
            <a:xfrm>
              <a:off x="1587338" y="5280361"/>
              <a:ext cx="34109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6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Sampling 8 kinetic energies within air.</a:t>
              </a:r>
              <a:endPara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60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6"/>
    </mc:Choice>
    <mc:Fallback xmlns="">
      <p:transition spd="slow" advTm="60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E7BAFF83-74AD-84F7-B32C-3ACCA5EF4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Penetration power</a:t>
            </a:r>
            <a:r>
              <a:rPr lang="zh-CN" altLang="en-US" dirty="0"/>
              <a:t> </a:t>
            </a:r>
            <a:r>
              <a:rPr lang="en-US" altLang="zh-CN" dirty="0"/>
              <a:t>(Flux Efficiency)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8E82455-F094-D528-1604-15C22B22E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536" y="1389996"/>
            <a:ext cx="7489911" cy="546912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E3C8990-5780-7CB6-8B2A-0BA962079FEF}"/>
              </a:ext>
            </a:extLst>
          </p:cNvPr>
          <p:cNvSpPr txBox="1"/>
          <p:nvPr/>
        </p:nvSpPr>
        <p:spPr>
          <a:xfrm>
            <a:off x="3115183" y="1051442"/>
            <a:ext cx="6555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16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events, continuous energy spectrum ranging from 30 MeV to 60 MeV</a:t>
            </a:r>
            <a:endParaRPr lang="zh-CN" altLang="en-US" sz="16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CD6A2A-A4EA-3C46-994C-7FDECBAC6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24" y="2953287"/>
            <a:ext cx="1460613" cy="146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33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2970C9-1277-1A84-A465-83969423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Flux image with mu+ beam (</a:t>
            </a:r>
            <a:r>
              <a:rPr lang="en-US" altLang="zh-CN" dirty="0" err="1"/>
              <a:t>Muograph</a:t>
            </a:r>
            <a:r>
              <a:rPr lang="en-US" altLang="zh-CN" dirty="0"/>
              <a:t>)</a:t>
            </a:r>
            <a:endParaRPr lang="zh-CN" altLang="en-US" baseline="30000" dirty="0"/>
          </a:p>
        </p:txBody>
      </p:sp>
      <p:graphicFrame>
        <p:nvGraphicFramePr>
          <p:cNvPr id="11" name="表格 11">
            <a:extLst>
              <a:ext uri="{FF2B5EF4-FFF2-40B4-BE49-F238E27FC236}">
                <a16:creationId xmlns:a16="http://schemas.microsoft.com/office/drawing/2014/main" id="{46DC4F14-C020-28E5-23B8-72A579C35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423810"/>
              </p:ext>
            </p:extLst>
          </p:nvPr>
        </p:nvGraphicFramePr>
        <p:xfrm>
          <a:off x="1973984" y="1210204"/>
          <a:ext cx="824403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697">
                  <a:extLst>
                    <a:ext uri="{9D8B030D-6E8A-4147-A177-3AD203B41FA5}">
                      <a16:colId xmlns:a16="http://schemas.microsoft.com/office/drawing/2014/main" val="1619773528"/>
                    </a:ext>
                  </a:extLst>
                </a:gridCol>
                <a:gridCol w="2227319">
                  <a:extLst>
                    <a:ext uri="{9D8B030D-6E8A-4147-A177-3AD203B41FA5}">
                      <a16:colId xmlns:a16="http://schemas.microsoft.com/office/drawing/2014/main" val="1243904399"/>
                    </a:ext>
                  </a:extLst>
                </a:gridCol>
                <a:gridCol w="2061008">
                  <a:extLst>
                    <a:ext uri="{9D8B030D-6E8A-4147-A177-3AD203B41FA5}">
                      <a16:colId xmlns:a16="http://schemas.microsoft.com/office/drawing/2014/main" val="1513530378"/>
                    </a:ext>
                  </a:extLst>
                </a:gridCol>
                <a:gridCol w="2061008">
                  <a:extLst>
                    <a:ext uri="{9D8B030D-6E8A-4147-A177-3AD203B41FA5}">
                      <a16:colId xmlns:a16="http://schemas.microsoft.com/office/drawing/2014/main" val="2631206075"/>
                    </a:ext>
                  </a:extLst>
                </a:gridCol>
              </a:tblGrid>
              <a:tr h="221167">
                <a:tc>
                  <a:txBody>
                    <a:bodyPr/>
                    <a:lstStyle/>
                    <a:p>
                      <a:r>
                        <a:rPr lang="en-US" altLang="zh-CN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Beam parameters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Beam parameters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62993"/>
                  </a:ext>
                </a:extLst>
              </a:tr>
              <a:tr h="254494">
                <a:tc>
                  <a:txBody>
                    <a:bodyPr/>
                    <a:lstStyle/>
                    <a:p>
                      <a:r>
                        <a:rPr lang="en-US" altLang="zh-CN" dirty="0"/>
                        <a:t>Kinetic energy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 MeV, 50 MeV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Energy spread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~2 keV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60230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r>
                        <a:rPr lang="en-US" altLang="zh-CN" dirty="0"/>
                        <a:t>Integrated flux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</a:t>
                      </a:r>
                      <a:r>
                        <a:rPr lang="en-US" altLang="zh-CN" baseline="30000" dirty="0"/>
                        <a:t>7 </a:t>
                      </a:r>
                      <a:r>
                        <a:rPr lang="en-US" altLang="zh-CN" baseline="0" dirty="0"/>
                        <a:t>mu+ (100~1000 s)</a:t>
                      </a:r>
                      <a:endParaRPr lang="zh-CN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Coverage area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8x8 cm</a:t>
                      </a:r>
                      <a:r>
                        <a:rPr lang="en-US" altLang="zh-CN" baseline="30000" dirty="0"/>
                        <a:t>2</a:t>
                      </a:r>
                      <a:endParaRPr lang="zh-CN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252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r>
                        <a:rPr lang="en-US" altLang="zh-CN" dirty="0"/>
                        <a:t>Direction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Z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Emittance diversity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degree level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32380"/>
                  </a:ext>
                </a:extLst>
              </a:tr>
            </a:tbl>
          </a:graphicData>
        </a:graphic>
      </p:graphicFrame>
      <p:grpSp>
        <p:nvGrpSpPr>
          <p:cNvPr id="8" name="组合 7">
            <a:extLst>
              <a:ext uri="{FF2B5EF4-FFF2-40B4-BE49-F238E27FC236}">
                <a16:creationId xmlns:a16="http://schemas.microsoft.com/office/drawing/2014/main" id="{131D9BA9-5F1C-B4C0-9671-967C7D3A4796}"/>
              </a:ext>
            </a:extLst>
          </p:cNvPr>
          <p:cNvGrpSpPr/>
          <p:nvPr/>
        </p:nvGrpSpPr>
        <p:grpSpPr>
          <a:xfrm>
            <a:off x="-80580" y="2886864"/>
            <a:ext cx="12272580" cy="3380587"/>
            <a:chOff x="-80580" y="2886864"/>
            <a:chExt cx="12272580" cy="338058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3045130-4194-956F-458C-B31CD8246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886864"/>
              <a:ext cx="12192000" cy="2598748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5D6C5F-C9D9-8ADB-9D2E-2406A4D16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900" y="5438791"/>
              <a:ext cx="828660" cy="82866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D4545B9-4C80-C4C0-347B-D0EE1A3BE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237" y="5438791"/>
              <a:ext cx="828660" cy="828660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FB41BAD-9E90-41E8-B255-02FECB1E58D6}"/>
                </a:ext>
              </a:extLst>
            </p:cNvPr>
            <p:cNvSpPr txBox="1"/>
            <p:nvPr/>
          </p:nvSpPr>
          <p:spPr>
            <a:xfrm>
              <a:off x="6973705" y="5699232"/>
              <a:ext cx="1316386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4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Air background</a:t>
              </a:r>
              <a:endPara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9B9276F-B7B8-0173-5F75-8D519F5D545F}"/>
                </a:ext>
              </a:extLst>
            </p:cNvPr>
            <p:cNvSpPr txBox="1"/>
            <p:nvPr/>
          </p:nvSpPr>
          <p:spPr>
            <a:xfrm>
              <a:off x="766815" y="5699232"/>
              <a:ext cx="1316386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4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Air background</a:t>
              </a:r>
              <a:endPara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6D239256-2F80-2005-971A-91323C1CBF04}"/>
                </a:ext>
              </a:extLst>
            </p:cNvPr>
            <p:cNvSpPr txBox="1"/>
            <p:nvPr/>
          </p:nvSpPr>
          <p:spPr>
            <a:xfrm>
              <a:off x="1176382" y="5276366"/>
              <a:ext cx="4972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cm</a:t>
              </a:r>
              <a:endPara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D85EC9CA-AF4B-2448-B08C-31D651382267}"/>
                </a:ext>
              </a:extLst>
            </p:cNvPr>
            <p:cNvSpPr txBox="1"/>
            <p:nvPr/>
          </p:nvSpPr>
          <p:spPr>
            <a:xfrm rot="16200000">
              <a:off x="-129151" y="3986183"/>
              <a:ext cx="4972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cm</a:t>
              </a:r>
              <a:endPara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40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EFD0322-0F82-5EA3-A08A-639F2355B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Flux image with 8 kinetic energies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AB6C87-7020-DFDB-48AA-02CC3BBC2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663"/>
            <a:ext cx="12192000" cy="563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71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F4263F3-28A8-3C43-47EC-DC0E133D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Flux image (low-energy-loss pass filter)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F729A2F-D375-F2C9-D326-6BE4AC7CB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636"/>
            <a:ext cx="12192000" cy="559136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0FB35B0-234D-8975-02C0-50F233C12AF5}"/>
              </a:ext>
            </a:extLst>
          </p:cNvPr>
          <p:cNvSpPr txBox="1"/>
          <p:nvPr/>
        </p:nvSpPr>
        <p:spPr>
          <a:xfrm>
            <a:off x="5423070" y="1060499"/>
            <a:ext cx="1409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Δ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 &lt; 1.5 MeV</a:t>
            </a:r>
            <a:endParaRPr lang="zh-CN" altLang="en-US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587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D1431C4-6956-7E8C-C01E-57CCAEC6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Ionization energy loss spectrum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CC85A1B-3699-BD43-331C-75AE81084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0" y="5776601"/>
            <a:ext cx="828660" cy="82866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2350138-9F83-0CA2-AADC-F88CD7E748C9}"/>
              </a:ext>
            </a:extLst>
          </p:cNvPr>
          <p:cNvSpPr txBox="1"/>
          <p:nvPr/>
        </p:nvSpPr>
        <p:spPr>
          <a:xfrm>
            <a:off x="3283894" y="5942371"/>
            <a:ext cx="568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Two bumps reveal two different thickness in the coin.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4B64424-2228-776E-C8C1-C3DA271D7E9B}"/>
              </a:ext>
            </a:extLst>
          </p:cNvPr>
          <p:cNvGrpSpPr/>
          <p:nvPr/>
        </p:nvGrpSpPr>
        <p:grpSpPr>
          <a:xfrm>
            <a:off x="5737951" y="1228371"/>
            <a:ext cx="6108680" cy="4201203"/>
            <a:chOff x="5737951" y="1228371"/>
            <a:chExt cx="6108680" cy="420120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729692F-4BA7-89CA-992E-213F761B5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8421" y="1792638"/>
              <a:ext cx="5308210" cy="3636936"/>
            </a:xfrm>
            <a:prstGeom prst="rect">
              <a:avLst/>
            </a:prstGeom>
          </p:spPr>
        </p:pic>
        <p:sp>
          <p:nvSpPr>
            <p:cNvPr id="8" name="箭头: 右 7">
              <a:extLst>
                <a:ext uri="{FF2B5EF4-FFF2-40B4-BE49-F238E27FC236}">
                  <a16:creationId xmlns:a16="http://schemas.microsoft.com/office/drawing/2014/main" id="{88738AF8-AE78-4895-E082-89DD06A65414}"/>
                </a:ext>
              </a:extLst>
            </p:cNvPr>
            <p:cNvSpPr/>
            <p:nvPr/>
          </p:nvSpPr>
          <p:spPr>
            <a:xfrm>
              <a:off x="5737951" y="3363131"/>
              <a:ext cx="783963" cy="330631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E0BBC0B1-C345-8751-E45C-1FAF80FDE673}"/>
                </a:ext>
              </a:extLst>
            </p:cNvPr>
            <p:cNvSpPr txBox="1"/>
            <p:nvPr/>
          </p:nvSpPr>
          <p:spPr>
            <a:xfrm>
              <a:off x="6961323" y="1228371"/>
              <a:ext cx="35784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Normalized energy loss with air</a:t>
              </a:r>
              <a:endPara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706C6C43-7EDF-52B9-13E3-C176903A1CA3}"/>
              </a:ext>
            </a:extLst>
          </p:cNvPr>
          <p:cNvSpPr txBox="1"/>
          <p:nvPr/>
        </p:nvSpPr>
        <p:spPr>
          <a:xfrm>
            <a:off x="1555886" y="1228371"/>
            <a:ext cx="1382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Energy loss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2B486-9B37-B97D-4A06-AE3D265AD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69" y="1792638"/>
            <a:ext cx="5376075" cy="363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5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7BB3633-80CB-B260-7C6D-B21BA916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MST Image using the EL method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A72E70-5AB3-983E-F861-11CD64FB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" y="1097630"/>
            <a:ext cx="12192000" cy="576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2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8370E26-F3AA-337C-3904-456A1AB4D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MST Image using the SA method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D2622C-F756-B03C-F46C-706633566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" r="-78"/>
          <a:stretch/>
        </p:blipFill>
        <p:spPr>
          <a:xfrm>
            <a:off x="0" y="1152407"/>
            <a:ext cx="12192000" cy="56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98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01AFBF-2E63-45D6-D605-45C798EB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MST images (ideal cases)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2B3C550-4E56-5FA9-9696-CE96A1369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60898" y="-641285"/>
            <a:ext cx="5670205" cy="915227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C93467-58FF-8517-403D-B61693920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4" y="2906998"/>
            <a:ext cx="828660" cy="8286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4800E02-2800-2B18-03C3-1A16D6B6A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987" y="2906998"/>
            <a:ext cx="828660" cy="8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91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01AFBF-2E63-45D6-D605-45C798EB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to X Image (copper coin)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221DF24-EDAD-F033-1709-C7BC1B146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28" y="3244907"/>
            <a:ext cx="1173773" cy="11737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E125BBC-1B28-24FF-23BF-9139498E6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0" y="3244907"/>
            <a:ext cx="1173773" cy="11737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A46674F-03CF-AD9E-E466-67289DB05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538" y="1153171"/>
            <a:ext cx="7688925" cy="535724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F82EECC-422D-D058-8482-EED2AEF4E7CF}"/>
              </a:ext>
            </a:extLst>
          </p:cNvPr>
          <p:cNvGrpSpPr/>
          <p:nvPr/>
        </p:nvGrpSpPr>
        <p:grpSpPr>
          <a:xfrm>
            <a:off x="2251537" y="2968831"/>
            <a:ext cx="7804884" cy="3541587"/>
            <a:chOff x="2251537" y="2968831"/>
            <a:chExt cx="7804884" cy="3541587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D800605E-C1BF-D676-9659-3AB7BDBA1BC1}"/>
                </a:ext>
              </a:extLst>
            </p:cNvPr>
            <p:cNvCxnSpPr/>
            <p:nvPr/>
          </p:nvCxnSpPr>
          <p:spPr>
            <a:xfrm>
              <a:off x="7932717" y="2968831"/>
              <a:ext cx="0" cy="172192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E324D761-6D4A-2DB2-317A-A7ED93F9ACE3}"/>
                </a:ext>
              </a:extLst>
            </p:cNvPr>
            <p:cNvCxnSpPr>
              <a:cxnSpLocks/>
            </p:cNvCxnSpPr>
            <p:nvPr/>
          </p:nvCxnSpPr>
          <p:spPr>
            <a:xfrm>
              <a:off x="10056421" y="2968831"/>
              <a:ext cx="0" cy="354158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8A27651-FBE9-21E1-F619-D1193CBB84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1537" y="4690753"/>
              <a:ext cx="56811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0A530BD6-0BD0-FC32-937E-F61510739D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1538" y="6510418"/>
              <a:ext cx="7804883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4111490-2697-FA2E-48D4-4D7D2AEEF3C4}"/>
                </a:ext>
              </a:extLst>
            </p:cNvPr>
            <p:cNvCxnSpPr/>
            <p:nvPr/>
          </p:nvCxnSpPr>
          <p:spPr>
            <a:xfrm>
              <a:off x="7932717" y="2968831"/>
              <a:ext cx="2123704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03667CCB-3CF4-6676-AA34-E08EBD77C729}"/>
                </a:ext>
              </a:extLst>
            </p:cNvPr>
            <p:cNvCxnSpPr>
              <a:cxnSpLocks/>
            </p:cNvCxnSpPr>
            <p:nvPr/>
          </p:nvCxnSpPr>
          <p:spPr>
            <a:xfrm>
              <a:off x="2251537" y="4690753"/>
              <a:ext cx="1" cy="181966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3287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7BB1C340-FAD6-4B58-B919-8A74020883C1}"/>
              </a:ext>
            </a:extLst>
          </p:cNvPr>
          <p:cNvGrpSpPr/>
          <p:nvPr/>
        </p:nvGrpSpPr>
        <p:grpSpPr>
          <a:xfrm>
            <a:off x="1776001" y="4779081"/>
            <a:ext cx="8834849" cy="1954931"/>
            <a:chOff x="-3701765" y="3179962"/>
            <a:chExt cx="11779798" cy="2606574"/>
          </a:xfrm>
        </p:grpSpPr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400448D8-C6A9-4458-AB9D-6563C8B1C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89224" y="3268990"/>
              <a:ext cx="1528671" cy="1528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C0AE948-EA2F-451F-B32E-EAAF739A63D1}"/>
                </a:ext>
              </a:extLst>
            </p:cNvPr>
            <p:cNvGrpSpPr/>
            <p:nvPr/>
          </p:nvGrpSpPr>
          <p:grpSpPr>
            <a:xfrm>
              <a:off x="-3701765" y="3179962"/>
              <a:ext cx="2056901" cy="2606574"/>
              <a:chOff x="-3704932" y="3364612"/>
              <a:chExt cx="2056901" cy="2606574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6AFB348F-AD1A-40D1-B57E-360C6E9A034C}"/>
                  </a:ext>
                </a:extLst>
              </p:cNvPr>
              <p:cNvGrpSpPr/>
              <p:nvPr/>
            </p:nvGrpSpPr>
            <p:grpSpPr>
              <a:xfrm>
                <a:off x="-3704930" y="3364612"/>
                <a:ext cx="1995985" cy="1052947"/>
                <a:chOff x="-6639458" y="3504740"/>
                <a:chExt cx="2424100" cy="1278789"/>
              </a:xfrm>
            </p:grpSpPr>
            <p:pic>
              <p:nvPicPr>
                <p:cNvPr id="31" name="Picture 22">
                  <a:extLst>
                    <a:ext uri="{FF2B5EF4-FFF2-40B4-BE49-F238E27FC236}">
                      <a16:creationId xmlns:a16="http://schemas.microsoft.com/office/drawing/2014/main" id="{F026F0C3-5F4E-4783-AB22-93C4849410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103" b="19508"/>
                <a:stretch/>
              </p:blipFill>
              <p:spPr bwMode="auto">
                <a:xfrm>
                  <a:off x="-6639458" y="3504740"/>
                  <a:ext cx="2424100" cy="12433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52B1F62C-9D32-4E83-A63A-8D2387B38DEF}"/>
                    </a:ext>
                  </a:extLst>
                </p:cNvPr>
                <p:cNvSpPr txBox="1"/>
                <p:nvPr/>
              </p:nvSpPr>
              <p:spPr>
                <a:xfrm>
                  <a:off x="-6476793" y="4372359"/>
                  <a:ext cx="2261433" cy="4111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>
                    <a:defRPr sz="200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zh-CN" altLang="en-US" sz="105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北京正负电子对撞机</a:t>
                  </a:r>
                </a:p>
              </p:txBody>
            </p: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1D9F2AF1-3D22-4D5F-A55E-3ED668EBBF76}"/>
                  </a:ext>
                </a:extLst>
              </p:cNvPr>
              <p:cNvGrpSpPr/>
              <p:nvPr/>
            </p:nvGrpSpPr>
            <p:grpSpPr>
              <a:xfrm>
                <a:off x="-3704932" y="4473131"/>
                <a:ext cx="2056901" cy="1498055"/>
                <a:chOff x="-6930940" y="4807105"/>
                <a:chExt cx="2502894" cy="1736090"/>
              </a:xfrm>
            </p:grpSpPr>
            <p:pic>
              <p:nvPicPr>
                <p:cNvPr id="29" name="Picture 24">
                  <a:extLst>
                    <a:ext uri="{FF2B5EF4-FFF2-40B4-BE49-F238E27FC236}">
                      <a16:creationId xmlns:a16="http://schemas.microsoft.com/office/drawing/2014/main" id="{0E5A9C5E-CA30-4070-927F-085C107E73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401" b="1212"/>
                <a:stretch/>
              </p:blipFill>
              <p:spPr bwMode="auto">
                <a:xfrm>
                  <a:off x="-6930940" y="4807105"/>
                  <a:ext cx="2424099" cy="17360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C9341519-5531-48C0-92E5-7F218B5C624E}"/>
                    </a:ext>
                  </a:extLst>
                </p:cNvPr>
                <p:cNvSpPr txBox="1"/>
                <p:nvPr/>
              </p:nvSpPr>
              <p:spPr>
                <a:xfrm>
                  <a:off x="-6842082" y="4864157"/>
                  <a:ext cx="2414036" cy="3923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05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CERN</a:t>
                  </a:r>
                  <a:r>
                    <a:rPr lang="zh-CN" altLang="en-US" sz="105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大型强子对撞机</a:t>
                  </a:r>
                </a:p>
              </p:txBody>
            </p:sp>
          </p:grp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7D15A3F-2D36-445E-AB02-0130A5ECCC2C}"/>
                </a:ext>
              </a:extLst>
            </p:cNvPr>
            <p:cNvGrpSpPr/>
            <p:nvPr/>
          </p:nvGrpSpPr>
          <p:grpSpPr>
            <a:xfrm>
              <a:off x="-602675" y="3307643"/>
              <a:ext cx="8680708" cy="2416831"/>
              <a:chOff x="-651053" y="3473528"/>
              <a:chExt cx="8680708" cy="2416831"/>
            </a:xfrm>
          </p:grpSpPr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9B166BC9-8D1F-4B1D-B38F-1354838FDBC5}"/>
                  </a:ext>
                </a:extLst>
              </p:cNvPr>
              <p:cNvGrpSpPr/>
              <p:nvPr/>
            </p:nvGrpSpPr>
            <p:grpSpPr>
              <a:xfrm>
                <a:off x="-651053" y="4913651"/>
                <a:ext cx="2775901" cy="976708"/>
                <a:chOff x="-2190028" y="5465397"/>
                <a:chExt cx="3305442" cy="1163026"/>
              </a:xfrm>
            </p:grpSpPr>
            <p:pic>
              <p:nvPicPr>
                <p:cNvPr id="25" name="图片 24">
                  <a:extLst>
                    <a:ext uri="{FF2B5EF4-FFF2-40B4-BE49-F238E27FC236}">
                      <a16:creationId xmlns:a16="http://schemas.microsoft.com/office/drawing/2014/main" id="{53211BDE-A423-4614-BE23-34E1D116A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190028" y="5465397"/>
                  <a:ext cx="3305442" cy="1163026"/>
                </a:xfrm>
                <a:prstGeom prst="rect">
                  <a:avLst/>
                </a:prstGeom>
              </p:spPr>
            </p:pic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A032047F-C5CD-40A3-80D1-85B39AC8F080}"/>
                    </a:ext>
                  </a:extLst>
                </p:cNvPr>
                <p:cNvSpPr txBox="1"/>
                <p:nvPr/>
              </p:nvSpPr>
              <p:spPr>
                <a:xfrm>
                  <a:off x="-1861789" y="6225285"/>
                  <a:ext cx="1810050" cy="4031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05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European XFEL</a:t>
                  </a:r>
                  <a:endParaRPr lang="zh-CN" altLang="en-US" sz="105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08F8D74B-DF44-4E2A-BA78-51578972E418}"/>
                  </a:ext>
                </a:extLst>
              </p:cNvPr>
              <p:cNvGrpSpPr/>
              <p:nvPr/>
            </p:nvGrpSpPr>
            <p:grpSpPr>
              <a:xfrm>
                <a:off x="-235018" y="3473528"/>
                <a:ext cx="8264673" cy="1479264"/>
                <a:chOff x="-2380066" y="3630877"/>
                <a:chExt cx="10653575" cy="1906849"/>
              </a:xfrm>
            </p:grpSpPr>
            <p:pic>
              <p:nvPicPr>
                <p:cNvPr id="23" name="Picture 20">
                  <a:extLst>
                    <a:ext uri="{FF2B5EF4-FFF2-40B4-BE49-F238E27FC236}">
                      <a16:creationId xmlns:a16="http://schemas.microsoft.com/office/drawing/2014/main" id="{250EB73D-6338-4394-B58B-FED9E7CA7F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2380066" y="3630877"/>
                  <a:ext cx="2293006" cy="15286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AAB2E728-6C08-4285-9279-1EB6C5F552D8}"/>
                    </a:ext>
                  </a:extLst>
                </p:cNvPr>
                <p:cNvSpPr txBox="1"/>
                <p:nvPr/>
              </p:nvSpPr>
              <p:spPr>
                <a:xfrm>
                  <a:off x="6129385" y="4823594"/>
                  <a:ext cx="2144124" cy="7141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05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上海同步辐射光源</a:t>
                  </a:r>
                </a:p>
              </p:txBody>
            </p:sp>
          </p:grp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637BA6E4-AE27-4DBC-ABB9-D3DCB0DCBA51}"/>
                </a:ext>
              </a:extLst>
            </p:cNvPr>
            <p:cNvGrpSpPr/>
            <p:nvPr/>
          </p:nvGrpSpPr>
          <p:grpSpPr>
            <a:xfrm>
              <a:off x="5594159" y="3248496"/>
              <a:ext cx="1747821" cy="2449806"/>
              <a:chOff x="6196666" y="3567863"/>
              <a:chExt cx="1971460" cy="2763264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8A163A3C-8FB5-4ABF-AADF-E632C3950246}"/>
                  </a:ext>
                </a:extLst>
              </p:cNvPr>
              <p:cNvGrpSpPr/>
              <p:nvPr/>
            </p:nvGrpSpPr>
            <p:grpSpPr>
              <a:xfrm>
                <a:off x="6196666" y="3585981"/>
                <a:ext cx="1971460" cy="2745146"/>
                <a:chOff x="6272297" y="3549405"/>
                <a:chExt cx="1971460" cy="2745146"/>
              </a:xfrm>
            </p:grpSpPr>
            <p:pic>
              <p:nvPicPr>
                <p:cNvPr id="19" name="Picture 12">
                  <a:extLst>
                    <a:ext uri="{FF2B5EF4-FFF2-40B4-BE49-F238E27FC236}">
                      <a16:creationId xmlns:a16="http://schemas.microsoft.com/office/drawing/2014/main" id="{340A77BA-2ACD-4079-BDC3-237B9ACCF6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8288" y="3549405"/>
                  <a:ext cx="1965469" cy="13377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14">
                  <a:extLst>
                    <a:ext uri="{FF2B5EF4-FFF2-40B4-BE49-F238E27FC236}">
                      <a16:creationId xmlns:a16="http://schemas.microsoft.com/office/drawing/2014/main" id="{B792A38D-2057-484C-87A5-958AF2E2AE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2297" y="4984237"/>
                  <a:ext cx="1965470" cy="131031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959156A1-1DF9-48A3-B2A4-ACAF9E4BC58D}"/>
                  </a:ext>
                </a:extLst>
              </p:cNvPr>
              <p:cNvSpPr txBox="1"/>
              <p:nvPr/>
            </p:nvSpPr>
            <p:spPr>
              <a:xfrm>
                <a:off x="6837516" y="5006406"/>
                <a:ext cx="683768" cy="381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05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天眼</a:t>
                </a: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4AF2A4D-5E98-4C5F-B1F9-C3522B6F1F19}"/>
                  </a:ext>
                </a:extLst>
              </p:cNvPr>
              <p:cNvSpPr txBox="1"/>
              <p:nvPr/>
            </p:nvSpPr>
            <p:spPr>
              <a:xfrm>
                <a:off x="6690864" y="3567863"/>
                <a:ext cx="1477262" cy="381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05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哈勃望远镜</a:t>
                </a:r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56D2BF9-4AD9-48B5-AC20-5256899135E2}"/>
                </a:ext>
              </a:extLst>
            </p:cNvPr>
            <p:cNvSpPr txBox="1"/>
            <p:nvPr/>
          </p:nvSpPr>
          <p:spPr>
            <a:xfrm>
              <a:off x="2336480" y="5210723"/>
              <a:ext cx="2708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i="1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这里仅以部分大型装置为例</a:t>
              </a:r>
            </a:p>
          </p:txBody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94602807-D2AC-48EC-987C-8ECEBB2E3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物质尺度与观测装置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A649AE-DAC0-4252-85F7-ACFBD68B32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6000" y="1149097"/>
            <a:ext cx="8712000" cy="3158100"/>
          </a:xfrm>
          <a:prstGeom prst="rect">
            <a:avLst/>
          </a:prstGeom>
        </p:spPr>
      </p:pic>
      <p:sp>
        <p:nvSpPr>
          <p:cNvPr id="6" name="左大括号 5">
            <a:extLst>
              <a:ext uri="{FF2B5EF4-FFF2-40B4-BE49-F238E27FC236}">
                <a16:creationId xmlns:a16="http://schemas.microsoft.com/office/drawing/2014/main" id="{E0E40FF3-B1D6-4209-BE28-DBF0FD8D8FD5}"/>
              </a:ext>
            </a:extLst>
          </p:cNvPr>
          <p:cNvSpPr/>
          <p:nvPr/>
        </p:nvSpPr>
        <p:spPr>
          <a:xfrm rot="16200000">
            <a:off x="2661873" y="3500336"/>
            <a:ext cx="339882" cy="211712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DE133CE4-B153-4108-AE0A-9ECB0ED38798}"/>
              </a:ext>
            </a:extLst>
          </p:cNvPr>
          <p:cNvSpPr/>
          <p:nvPr/>
        </p:nvSpPr>
        <p:spPr>
          <a:xfrm rot="16200000">
            <a:off x="4948931" y="3341458"/>
            <a:ext cx="373894" cy="245191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sp>
        <p:nvSpPr>
          <p:cNvPr id="8" name="左大括号 7">
            <a:extLst>
              <a:ext uri="{FF2B5EF4-FFF2-40B4-BE49-F238E27FC236}">
                <a16:creationId xmlns:a16="http://schemas.microsoft.com/office/drawing/2014/main" id="{2F6E92E0-3642-44D9-AD82-67CEE63D7B6E}"/>
              </a:ext>
            </a:extLst>
          </p:cNvPr>
          <p:cNvSpPr/>
          <p:nvPr/>
        </p:nvSpPr>
        <p:spPr>
          <a:xfrm rot="16200000">
            <a:off x="7238078" y="3574872"/>
            <a:ext cx="373895" cy="198777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sp>
        <p:nvSpPr>
          <p:cNvPr id="9" name="左大括号 8">
            <a:extLst>
              <a:ext uri="{FF2B5EF4-FFF2-40B4-BE49-F238E27FC236}">
                <a16:creationId xmlns:a16="http://schemas.microsoft.com/office/drawing/2014/main" id="{0084BC23-2CB9-42BF-BD77-8CE06789AC1C}"/>
              </a:ext>
            </a:extLst>
          </p:cNvPr>
          <p:cNvSpPr/>
          <p:nvPr/>
        </p:nvSpPr>
        <p:spPr>
          <a:xfrm rot="16200000">
            <a:off x="9304356" y="3565666"/>
            <a:ext cx="355486" cy="198777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F0202FA-18F8-4DE2-BCEC-FDDEAB0BAB51}"/>
              </a:ext>
            </a:extLst>
          </p:cNvPr>
          <p:cNvSpPr txBox="1"/>
          <p:nvPr/>
        </p:nvSpPr>
        <p:spPr>
          <a:xfrm>
            <a:off x="4838192" y="5554495"/>
            <a:ext cx="7163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上海光源</a:t>
            </a:r>
          </a:p>
        </p:txBody>
      </p:sp>
    </p:spTree>
    <p:extLst>
      <p:ext uri="{BB962C8B-B14F-4D97-AF65-F5344CB8AC3E}">
        <p14:creationId xmlns:p14="http://schemas.microsoft.com/office/powerpoint/2010/main" val="2962961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01AFBF-2E63-45D6-D605-45C798EB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to X Image (gold coin)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221DF24-EDAD-F033-1709-C7BC1B146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28" y="3244907"/>
            <a:ext cx="1173773" cy="11737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E125BBC-1B28-24FF-23BF-9139498E6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0" y="3244907"/>
            <a:ext cx="1173773" cy="11737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7BDA29B-E049-00A7-2846-F2BA3ACE1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9" y="1736024"/>
            <a:ext cx="8361643" cy="37741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F129051-83CE-2117-8478-7438C93AB242}"/>
              </a:ext>
            </a:extLst>
          </p:cNvPr>
          <p:cNvSpPr txBox="1"/>
          <p:nvPr/>
        </p:nvSpPr>
        <p:spPr>
          <a:xfrm>
            <a:off x="6206296" y="5327389"/>
            <a:ext cx="1919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Xray 120 keV</a:t>
            </a:r>
          </a:p>
          <a:p>
            <a:pPr algn="l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does NOT work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0F3B764-5120-AF40-FF95-85E1E498976F}"/>
              </a:ext>
            </a:extLst>
          </p:cNvPr>
          <p:cNvSpPr txBox="1"/>
          <p:nvPr/>
        </p:nvSpPr>
        <p:spPr>
          <a:xfrm>
            <a:off x="8168885" y="5308271"/>
            <a:ext cx="2254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Muon+ 30-60 MeV</a:t>
            </a:r>
          </a:p>
          <a:p>
            <a:pPr algn="l"/>
            <a:r>
              <a:rPr lang="en-US" altLang="zh-CN" sz="20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muography</a:t>
            </a:r>
            <a:endParaRPr lang="zh-CN" altLang="en-US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C8A03CE-C95C-3B83-50F7-5BF6F2304FBF}"/>
              </a:ext>
            </a:extLst>
          </p:cNvPr>
          <p:cNvSpPr txBox="1"/>
          <p:nvPr/>
        </p:nvSpPr>
        <p:spPr>
          <a:xfrm>
            <a:off x="3191145" y="5256236"/>
            <a:ext cx="2254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Muon+ 30-60 MeV</a:t>
            </a:r>
          </a:p>
          <a:p>
            <a:pPr algn="l"/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MST</a:t>
            </a:r>
            <a:endParaRPr lang="zh-CN" altLang="en-US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269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01AFBF-2E63-45D6-D605-45C798EB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to X Image (chin)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784A2B2-AB0F-8BD2-04EC-1F7989D89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544"/>
          <a:stretch/>
        </p:blipFill>
        <p:spPr>
          <a:xfrm>
            <a:off x="2309813" y="1099140"/>
            <a:ext cx="7572375" cy="524337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2627E5-1B3D-D2F8-C413-E629FF12D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69" t="76193" r="49857"/>
          <a:stretch/>
        </p:blipFill>
        <p:spPr>
          <a:xfrm>
            <a:off x="10167937" y="3005623"/>
            <a:ext cx="1807814" cy="16327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B454660-12C5-7ED5-1768-C098BEFA5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193" r="74737"/>
          <a:stretch/>
        </p:blipFill>
        <p:spPr>
          <a:xfrm>
            <a:off x="216249" y="3005623"/>
            <a:ext cx="1913050" cy="163270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05D6AF4-F1E5-4A6B-410E-E36B01CEEE08}"/>
              </a:ext>
            </a:extLst>
          </p:cNvPr>
          <p:cNvGrpSpPr/>
          <p:nvPr/>
        </p:nvGrpSpPr>
        <p:grpSpPr>
          <a:xfrm>
            <a:off x="2251537" y="2968831"/>
            <a:ext cx="7804884" cy="3541587"/>
            <a:chOff x="2251537" y="2968831"/>
            <a:chExt cx="7804884" cy="3541587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4057E7E4-6C0E-D580-B338-C96686DBE4A6}"/>
                </a:ext>
              </a:extLst>
            </p:cNvPr>
            <p:cNvCxnSpPr/>
            <p:nvPr/>
          </p:nvCxnSpPr>
          <p:spPr>
            <a:xfrm>
              <a:off x="7932717" y="2968831"/>
              <a:ext cx="0" cy="172192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BE24A13-9CDC-164F-4C2C-2475D181807E}"/>
                </a:ext>
              </a:extLst>
            </p:cNvPr>
            <p:cNvCxnSpPr>
              <a:cxnSpLocks/>
            </p:cNvCxnSpPr>
            <p:nvPr/>
          </p:nvCxnSpPr>
          <p:spPr>
            <a:xfrm>
              <a:off x="10056421" y="2968831"/>
              <a:ext cx="0" cy="354158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93219E38-222F-A8EC-17E2-6E09986893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1537" y="4690753"/>
              <a:ext cx="568118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9E828A38-1DBA-FF31-8677-FDBC1BC6E9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1538" y="6510418"/>
              <a:ext cx="7804883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E007116C-90F0-819D-593D-2993778FE7B6}"/>
                </a:ext>
              </a:extLst>
            </p:cNvPr>
            <p:cNvCxnSpPr/>
            <p:nvPr/>
          </p:nvCxnSpPr>
          <p:spPr>
            <a:xfrm>
              <a:off x="7932717" y="2968831"/>
              <a:ext cx="2123704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5AC5723C-F6C4-6D82-1500-181F2D003EEB}"/>
                </a:ext>
              </a:extLst>
            </p:cNvPr>
            <p:cNvCxnSpPr>
              <a:cxnSpLocks/>
            </p:cNvCxnSpPr>
            <p:nvPr/>
          </p:nvCxnSpPr>
          <p:spPr>
            <a:xfrm>
              <a:off x="2251537" y="4690753"/>
              <a:ext cx="1" cy="181966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7668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A386184A-5BCF-4A6F-AF49-94ED0C99BCD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009813" y="1139825"/>
            <a:ext cx="10235874" cy="5381625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5C16F55E-26CF-4987-BA9D-9D0FE407E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From 2D to 3D (parallel beam scan)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E6D39DF-E44D-4775-9194-2D40CA521873}"/>
              </a:ext>
            </a:extLst>
          </p:cNvPr>
          <p:cNvSpPr txBox="1"/>
          <p:nvPr/>
        </p:nvSpPr>
        <p:spPr>
          <a:xfrm>
            <a:off x="281729" y="4514850"/>
            <a:ext cx="72808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20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l-GR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48E582-25C9-4DB9-8B52-D007B6B5D133}"/>
              </a:ext>
            </a:extLst>
          </p:cNvPr>
          <p:cNvSpPr txBox="1"/>
          <p:nvPr/>
        </p:nvSpPr>
        <p:spPr>
          <a:xfrm>
            <a:off x="143616" y="2333625"/>
            <a:ext cx="8611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20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X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16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5978583-3E8B-4780-A662-C4593EC06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Projections and Density Spectrums</a:t>
            </a:r>
            <a:endParaRPr lang="zh-CN" altLang="en-US" dirty="0"/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D3FA9942-5FCC-4998-B7B8-B9C95749669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60788" y="1092200"/>
            <a:ext cx="10933925" cy="5381625"/>
          </a:xfrm>
        </p:spPr>
      </p:pic>
    </p:spTree>
    <p:extLst>
      <p:ext uri="{BB962C8B-B14F-4D97-AF65-F5344CB8AC3E}">
        <p14:creationId xmlns:p14="http://schemas.microsoft.com/office/powerpoint/2010/main" val="4039094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4A80C71-1F08-476D-A91C-8F999F40D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Reconstruction versus Original Phantom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DEFC06-BBB3-4DFC-B5F4-5C66954CB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059" y="2016715"/>
            <a:ext cx="5400000" cy="3676816"/>
          </a:xfrm>
          <a:prstGeom prst="rect">
            <a:avLst/>
          </a:prstGeom>
        </p:spPr>
      </p:pic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975D1421-2F4C-460F-AF55-F11A6F5DC6A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658700" y="2086499"/>
            <a:ext cx="5400000" cy="360703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DAD1D76-83A3-437D-A237-E6B3B87F5DC7}"/>
              </a:ext>
            </a:extLst>
          </p:cNvPr>
          <p:cNvSpPr txBox="1"/>
          <p:nvPr/>
        </p:nvSpPr>
        <p:spPr>
          <a:xfrm>
            <a:off x="2100105" y="5943599"/>
            <a:ext cx="64152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xCT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A45D776-501E-4BF2-A9EF-AABE256E47A8}"/>
              </a:ext>
            </a:extLst>
          </p:cNvPr>
          <p:cNvSpPr txBox="1"/>
          <p:nvPr/>
        </p:nvSpPr>
        <p:spPr>
          <a:xfrm>
            <a:off x="9179169" y="5943599"/>
            <a:ext cx="65114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μCT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208854C-0C3D-4568-90AC-3B2C490E61FB}"/>
              </a:ext>
            </a:extLst>
          </p:cNvPr>
          <p:cNvSpPr txBox="1"/>
          <p:nvPr/>
        </p:nvSpPr>
        <p:spPr>
          <a:xfrm>
            <a:off x="3461657" y="1248168"/>
            <a:ext cx="5402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82th slice reconstructed among 308 slices.</a:t>
            </a: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More quantitative measurements are under 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goging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5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>
            <a:extLst>
              <a:ext uri="{FF2B5EF4-FFF2-40B4-BE49-F238E27FC236}">
                <a16:creationId xmlns:a16="http://schemas.microsoft.com/office/drawing/2014/main" id="{18006622-3881-2242-1F26-2D976DD0D9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8701" y="1314451"/>
            <a:ext cx="10938100" cy="5160022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altLang="zh-CN" sz="2400" dirty="0"/>
              <a:t>We currently investigate some widgets, for example, a copper coin and a chin. We notice that,  these results are obtained at an ideal case.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400" dirty="0"/>
              <a:t>MST require a high performance spectrometer, tracker and range detectors are minimum.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400" dirty="0"/>
              <a:t>Compared to XCT, 3D reconstruction needs be improved.</a:t>
            </a:r>
          </a:p>
          <a:p>
            <a:pPr marL="457200" indent="-457200" algn="just">
              <a:buFont typeface="+mj-lt"/>
              <a:buAutoNum type="arabicPeriod"/>
            </a:pPr>
            <a:endParaRPr lang="en-US" altLang="zh-CN" sz="2400" dirty="0"/>
          </a:p>
          <a:p>
            <a:pPr marL="457200" indent="-457200" algn="just">
              <a:buFont typeface="+mj-lt"/>
              <a:buAutoNum type="arabicPeriod"/>
            </a:pPr>
            <a:endParaRPr lang="en-US" altLang="zh-CN" sz="2400" dirty="0"/>
          </a:p>
          <a:p>
            <a:pPr marL="457200" indent="-457200" algn="just">
              <a:buFont typeface="+mj-lt"/>
              <a:buAutoNum type="arabicPeriod"/>
            </a:pPr>
            <a:endParaRPr lang="en-US" altLang="zh-CN" sz="2400" dirty="0"/>
          </a:p>
          <a:p>
            <a:pPr marL="457200" indent="-457200" algn="just">
              <a:buFont typeface="+mj-lt"/>
              <a:buAutoNum type="arabicPeriod"/>
            </a:pPr>
            <a:r>
              <a:rPr lang="en-US" altLang="zh-CN" sz="2400" dirty="0"/>
              <a:t>In future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altLang="zh-CN" sz="2400" dirty="0"/>
              <a:t>Investigate more uncertainties.</a:t>
            </a:r>
          </a:p>
          <a:p>
            <a:pPr marL="914400" lvl="1" indent="-457200" algn="just">
              <a:buFont typeface="+mj-lt"/>
              <a:buAutoNum type="arabicPeriod"/>
            </a:pPr>
            <a:endParaRPr lang="en-US" altLang="zh-CN" sz="2400" dirty="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29D9F2D0-668E-2523-A709-A69AF2FB7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and Outlook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8C0EFDE-2A72-4EBB-9CD9-42D925D4A88B}"/>
              </a:ext>
            </a:extLst>
          </p:cNvPr>
          <p:cNvSpPr txBox="1"/>
          <p:nvPr/>
        </p:nvSpPr>
        <p:spPr>
          <a:xfrm>
            <a:off x="2708275" y="3549240"/>
            <a:ext cx="7000876" cy="830997"/>
          </a:xfrm>
          <a:prstGeom prst="rect">
            <a:avLst/>
          </a:prstGeom>
          <a:noFill/>
          <a:effectLst>
            <a:outerShdw blurRad="50800" dist="38100" dir="16200000" sx="32000" sy="32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altLang="zh-CN" sz="4800" b="1" i="1" dirty="0">
                <a:solidFill>
                  <a:srgbClr val="FF0000"/>
                </a:solidFill>
              </a:rPr>
              <a:t>Thanks for your attention!</a:t>
            </a:r>
            <a:endParaRPr lang="zh-CN" altLang="en-US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A8C165-0206-FF8A-E6CC-2AFC3ED8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Developments in past decades</a:t>
            </a:r>
            <a:endParaRPr lang="zh-CN" altLang="en-US" dirty="0"/>
          </a:p>
        </p:txBody>
      </p:sp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1FCD57D3-A168-A153-C26C-293E15A38378}"/>
              </a:ext>
            </a:extLst>
          </p:cNvPr>
          <p:cNvGraphicFramePr/>
          <p:nvPr/>
        </p:nvGraphicFramePr>
        <p:xfrm>
          <a:off x="658700" y="1095214"/>
          <a:ext cx="10938100" cy="4928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组合 2">
            <a:extLst>
              <a:ext uri="{FF2B5EF4-FFF2-40B4-BE49-F238E27FC236}">
                <a16:creationId xmlns:a16="http://schemas.microsoft.com/office/drawing/2014/main" id="{1A8458CE-797F-AC0E-1D7D-5D63A3A43A2B}"/>
              </a:ext>
            </a:extLst>
          </p:cNvPr>
          <p:cNvGrpSpPr/>
          <p:nvPr/>
        </p:nvGrpSpPr>
        <p:grpSpPr>
          <a:xfrm>
            <a:off x="8354441" y="3429000"/>
            <a:ext cx="2734743" cy="1990732"/>
            <a:chOff x="386170" y="1151626"/>
            <a:chExt cx="2734743" cy="1990732"/>
          </a:xfrm>
        </p:grpSpPr>
        <p:pic>
          <p:nvPicPr>
            <p:cNvPr id="4" name="Picture 4" descr="Muons reveal the interior of volcanoes - CERN Document Server">
              <a:extLst>
                <a:ext uri="{FF2B5EF4-FFF2-40B4-BE49-F238E27FC236}">
                  <a16:creationId xmlns:a16="http://schemas.microsoft.com/office/drawing/2014/main" id="{E483A259-BC19-D1E6-847B-745D048C0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96" y="1288908"/>
              <a:ext cx="2553411" cy="1739982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AB63862-436F-C7C0-A7D9-FC4BC3106BB0}"/>
                </a:ext>
              </a:extLst>
            </p:cNvPr>
            <p:cNvSpPr txBox="1"/>
            <p:nvPr/>
          </p:nvSpPr>
          <p:spPr>
            <a:xfrm>
              <a:off x="386170" y="1151626"/>
              <a:ext cx="883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Volcano</a:t>
              </a:r>
              <a:endParaRPr lang="zh-CN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E8B5986-A08A-7CCA-CAFD-543A3009D892}"/>
                </a:ext>
              </a:extLst>
            </p:cNvPr>
            <p:cNvSpPr txBox="1"/>
            <p:nvPr/>
          </p:nvSpPr>
          <p:spPr>
            <a:xfrm>
              <a:off x="411212" y="2865359"/>
              <a:ext cx="270970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200" dirty="0"/>
                <a:t>https://doi.org/10.1098/rspa.2021.0320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A975B28-EE82-5CCB-A39B-36B0FE1F9A69}"/>
              </a:ext>
            </a:extLst>
          </p:cNvPr>
          <p:cNvGrpSpPr/>
          <p:nvPr/>
        </p:nvGrpSpPr>
        <p:grpSpPr>
          <a:xfrm>
            <a:off x="2360720" y="1226361"/>
            <a:ext cx="2593120" cy="2541193"/>
            <a:chOff x="6430837" y="1145324"/>
            <a:chExt cx="2316050" cy="2269672"/>
          </a:xfrm>
        </p:grpSpPr>
        <p:pic>
          <p:nvPicPr>
            <p:cNvPr id="9" name="Picture 2" descr="Figure 4">
              <a:extLst>
                <a:ext uri="{FF2B5EF4-FFF2-40B4-BE49-F238E27FC236}">
                  <a16:creationId xmlns:a16="http://schemas.microsoft.com/office/drawing/2014/main" id="{8417D9BA-0924-251A-FAC5-4C3F92004B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" t="53349" r="71125"/>
            <a:stretch/>
          </p:blipFill>
          <p:spPr bwMode="auto">
            <a:xfrm>
              <a:off x="6430837" y="1151626"/>
              <a:ext cx="2316050" cy="223505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3919ECF-2BE0-D961-3E6F-138B6BB959EB}"/>
                </a:ext>
              </a:extLst>
            </p:cNvPr>
            <p:cNvSpPr txBox="1"/>
            <p:nvPr/>
          </p:nvSpPr>
          <p:spPr>
            <a:xfrm>
              <a:off x="6488096" y="1145324"/>
              <a:ext cx="1279542" cy="3023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Pyramid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BD7CB4F-448D-D7E7-FBF7-EDFF10C4B516}"/>
                </a:ext>
              </a:extLst>
            </p:cNvPr>
            <p:cNvSpPr txBox="1"/>
            <p:nvPr/>
          </p:nvSpPr>
          <p:spPr>
            <a:xfrm>
              <a:off x="6430837" y="3167594"/>
              <a:ext cx="1704674" cy="247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/>
                <a:t>Nature, 552, 386 (</a:t>
              </a:r>
              <a:r>
                <a:rPr lang="en-US" altLang="zh-CN" sz="1200" dirty="0">
                  <a:solidFill>
                    <a:srgbClr val="FF0000"/>
                  </a:solidFill>
                </a:rPr>
                <a:t>2017</a:t>
              </a:r>
              <a:r>
                <a:rPr lang="en-US" altLang="zh-CN" sz="1200" dirty="0"/>
                <a:t>).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5650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A8C165-0206-FF8A-E6CC-2AFC3ED8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Recent years</a:t>
            </a:r>
            <a:endParaRPr lang="zh-CN" altLang="en-US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999EE2A-D777-299D-2064-BD44903E446F}"/>
              </a:ext>
            </a:extLst>
          </p:cNvPr>
          <p:cNvGrpSpPr/>
          <p:nvPr/>
        </p:nvGrpSpPr>
        <p:grpSpPr>
          <a:xfrm>
            <a:off x="8469210" y="3725814"/>
            <a:ext cx="2664395" cy="2468615"/>
            <a:chOff x="411212" y="3377089"/>
            <a:chExt cx="2664395" cy="246861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D896478-8E5F-1D32-0F76-E0D356B2E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196" y="3516277"/>
              <a:ext cx="2553411" cy="232942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50B1873-D2CB-4D0A-1B90-519819E19B1D}"/>
                </a:ext>
              </a:extLst>
            </p:cNvPr>
            <p:cNvSpPr txBox="1"/>
            <p:nvPr/>
          </p:nvSpPr>
          <p:spPr>
            <a:xfrm>
              <a:off x="411212" y="3377089"/>
              <a:ext cx="102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Shipment</a:t>
              </a:r>
              <a:endParaRPr lang="zh-CN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FDB243C-B9C6-7F8C-D66F-2253F9910734}"/>
              </a:ext>
            </a:extLst>
          </p:cNvPr>
          <p:cNvGrpSpPr/>
          <p:nvPr/>
        </p:nvGrpSpPr>
        <p:grpSpPr>
          <a:xfrm>
            <a:off x="8257087" y="1262937"/>
            <a:ext cx="3034845" cy="2166063"/>
            <a:chOff x="3393029" y="1151626"/>
            <a:chExt cx="2630210" cy="1877263"/>
          </a:xfrm>
        </p:grpSpPr>
        <p:pic>
          <p:nvPicPr>
            <p:cNvPr id="1026" name="Picture 2" descr="TECK CORP, Pend Oreille Mine - WA, USA - Drill Less. Discover More. | Muon Tomography | Ideon ...">
              <a:extLst>
                <a:ext uri="{FF2B5EF4-FFF2-40B4-BE49-F238E27FC236}">
                  <a16:creationId xmlns:a16="http://schemas.microsoft.com/office/drawing/2014/main" id="{AED75F00-29A5-00D7-D375-F35993F72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9654" y="1288908"/>
              <a:ext cx="2583585" cy="173998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2A18DB4-2AF7-7317-C4D1-929A01FECFB4}"/>
                </a:ext>
              </a:extLst>
            </p:cNvPr>
            <p:cNvSpPr txBox="1"/>
            <p:nvPr/>
          </p:nvSpPr>
          <p:spPr>
            <a:xfrm>
              <a:off x="3395639" y="2772019"/>
              <a:ext cx="2594914" cy="2400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/>
                <a:t>Phys. Rev. RESEARCH 2, 023017 (</a:t>
              </a:r>
              <a:r>
                <a:rPr lang="en-US" altLang="zh-CN" sz="1200" dirty="0">
                  <a:solidFill>
                    <a:srgbClr val="FF0000"/>
                  </a:solidFill>
                </a:rPr>
                <a:t>2020</a:t>
              </a:r>
              <a:r>
                <a:rPr lang="en-US" altLang="zh-CN" sz="1200" dirty="0"/>
                <a:t>)</a:t>
              </a:r>
              <a:endParaRPr lang="zh-CN" altLang="en-US" sz="1200" dirty="0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3CF6858-3D02-C41C-3FD5-9267FBF92871}"/>
                </a:ext>
              </a:extLst>
            </p:cNvPr>
            <p:cNvSpPr txBox="1"/>
            <p:nvPr/>
          </p:nvSpPr>
          <p:spPr>
            <a:xfrm>
              <a:off x="3393029" y="1151626"/>
              <a:ext cx="1593332" cy="293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Deep underground</a:t>
              </a:r>
              <a:endParaRPr lang="zh-CN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61C533B-10BF-0670-8728-4A9D8D57E57A}"/>
              </a:ext>
            </a:extLst>
          </p:cNvPr>
          <p:cNvGrpSpPr/>
          <p:nvPr/>
        </p:nvGrpSpPr>
        <p:grpSpPr>
          <a:xfrm>
            <a:off x="900068" y="1772655"/>
            <a:ext cx="2631600" cy="3337907"/>
            <a:chOff x="3329876" y="3339118"/>
            <a:chExt cx="2803324" cy="333945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B248B87-DD32-4D8D-C5FD-DB61139F1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0359" y="3477618"/>
              <a:ext cx="2702359" cy="317160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369E45A-D0EE-FEB0-27C8-4D23E304788B}"/>
                </a:ext>
              </a:extLst>
            </p:cNvPr>
            <p:cNvSpPr txBox="1"/>
            <p:nvPr/>
          </p:nvSpPr>
          <p:spPr>
            <a:xfrm>
              <a:off x="3354589" y="3339118"/>
              <a:ext cx="12597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Nuclear fuel</a:t>
              </a:r>
              <a:endParaRPr lang="zh-CN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59C360A4-6281-7E35-E306-FF573394F5E9}"/>
                </a:ext>
              </a:extLst>
            </p:cNvPr>
            <p:cNvSpPr txBox="1"/>
            <p:nvPr/>
          </p:nvSpPr>
          <p:spPr>
            <a:xfrm>
              <a:off x="3329876" y="6032242"/>
              <a:ext cx="28033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/>
                <a:t>Nuclear Instruments and Methods in Physics Research Section A,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Volume 878 (</a:t>
              </a:r>
              <a:r>
                <a:rPr lang="en-US" altLang="zh-CN" sz="1200" dirty="0">
                  <a:solidFill>
                    <a:srgbClr val="FF0000"/>
                  </a:solidFill>
                </a:rPr>
                <a:t>2018</a:t>
              </a:r>
              <a:r>
                <a:rPr lang="en-US" altLang="zh-CN" sz="1200" dirty="0"/>
                <a:t>)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F2D484A1-B133-7436-432C-C58DD22ABF74}"/>
              </a:ext>
            </a:extLst>
          </p:cNvPr>
          <p:cNvGrpSpPr/>
          <p:nvPr/>
        </p:nvGrpSpPr>
        <p:grpSpPr>
          <a:xfrm>
            <a:off x="4402625" y="1913616"/>
            <a:ext cx="3050321" cy="2991992"/>
            <a:chOff x="4671276" y="3611091"/>
            <a:chExt cx="3050321" cy="2991992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FA7EDA8-A61C-82F4-DE84-497826261237}"/>
                </a:ext>
              </a:extLst>
            </p:cNvPr>
            <p:cNvGrpSpPr/>
            <p:nvPr/>
          </p:nvGrpSpPr>
          <p:grpSpPr>
            <a:xfrm>
              <a:off x="4703188" y="3752914"/>
              <a:ext cx="3018409" cy="2850169"/>
              <a:chOff x="8897938" y="1145325"/>
              <a:chExt cx="2433437" cy="2297803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150BBD48-CF67-2E3A-7320-E74424A68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74413" y="1145325"/>
                <a:ext cx="2159436" cy="2235058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E8AA005-E714-4DEA-16C8-A6ABE9A51BF3}"/>
                  </a:ext>
                </a:extLst>
              </p:cNvPr>
              <p:cNvSpPr txBox="1"/>
              <p:nvPr/>
            </p:nvSpPr>
            <p:spPr>
              <a:xfrm>
                <a:off x="8897938" y="3232218"/>
                <a:ext cx="2433437" cy="210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/>
                <a:r>
                  <a:rPr lang="en-US" altLang="zh-CN" sz="1050" dirty="0"/>
                  <a:t>Recorder Vol. 43, Issue No. 05 (</a:t>
                </a:r>
                <a:r>
                  <a:rPr lang="en-US" altLang="zh-CN" sz="1050" dirty="0">
                    <a:solidFill>
                      <a:srgbClr val="FF0000"/>
                    </a:solidFill>
                  </a:rPr>
                  <a:t>2018</a:t>
                </a:r>
                <a:r>
                  <a:rPr lang="en-US" altLang="zh-CN" sz="1050" dirty="0"/>
                  <a:t>)</a:t>
                </a:r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21E04E2-8BBC-AA69-851E-1A5E7D2414AC}"/>
                </a:ext>
              </a:extLst>
            </p:cNvPr>
            <p:cNvSpPr txBox="1"/>
            <p:nvPr/>
          </p:nvSpPr>
          <p:spPr>
            <a:xfrm>
              <a:off x="4671276" y="3611091"/>
              <a:ext cx="1457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Huge Building</a:t>
              </a:r>
              <a:endParaRPr lang="zh-CN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469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9286722D-4F02-0150-2FFE-24AD9B0843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33889" y="1595439"/>
            <a:ext cx="5999411" cy="4000499"/>
          </a:xfrm>
        </p:spPr>
        <p:txBody>
          <a:bodyPr>
            <a:normAutofit/>
          </a:bodyPr>
          <a:lstStyle/>
          <a:p>
            <a:pPr algn="just"/>
            <a:r>
              <a:rPr lang="en-US" altLang="zh-CN" dirty="0"/>
              <a:t>A fundamental particle, a lepton of the 2</a:t>
            </a:r>
            <a:r>
              <a:rPr lang="en-US" altLang="zh-CN" baseline="30000" dirty="0"/>
              <a:t>nd</a:t>
            </a:r>
            <a:r>
              <a:rPr lang="en-US" altLang="zh-CN" dirty="0"/>
              <a:t> generation, 200 times heavier than electron.</a:t>
            </a:r>
          </a:p>
          <a:p>
            <a:pPr algn="just"/>
            <a:r>
              <a:rPr lang="en-US" altLang="zh-CN" dirty="0"/>
              <a:t>Discovered in 1936 by </a:t>
            </a:r>
            <a:r>
              <a:rPr lang="en-US" altLang="zh-C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altLang="zh-CN" dirty="0"/>
              <a:t>Carl </a:t>
            </a:r>
            <a:r>
              <a:rPr lang="en-US" altLang="zh-CN" dirty="0" err="1"/>
              <a:t>D.Anderson</a:t>
            </a:r>
            <a:r>
              <a:rPr lang="en-US" altLang="zh-CN" dirty="0"/>
              <a:t> and Seth </a:t>
            </a:r>
            <a:r>
              <a:rPr lang="en-US" altLang="zh-CN" dirty="0" err="1"/>
              <a:t>Neddermeyer</a:t>
            </a:r>
            <a:r>
              <a:rPr lang="en-US" altLang="zh-CN" dirty="0"/>
              <a:t>.  Twenty years later, </a:t>
            </a:r>
            <a:r>
              <a:rPr lang="en-US" altLang="zh-CN" dirty="0" err="1"/>
              <a:t>muography</a:t>
            </a:r>
            <a:r>
              <a:rPr lang="en-US" altLang="zh-CN" dirty="0"/>
              <a:t> was developed.</a:t>
            </a:r>
          </a:p>
          <a:p>
            <a:pPr algn="just"/>
            <a:r>
              <a:rPr lang="en-US" altLang="zh-CN" b="1" dirty="0"/>
              <a:t>Science</a:t>
            </a:r>
            <a:r>
              <a:rPr lang="en-US" altLang="zh-CN" dirty="0"/>
              <a:t>: an important probe in searching for new physics beyond the standard model</a:t>
            </a:r>
          </a:p>
          <a:p>
            <a:pPr algn="just"/>
            <a:r>
              <a:rPr lang="en-US" altLang="zh-CN" b="1" dirty="0"/>
              <a:t>Technology</a:t>
            </a:r>
            <a:r>
              <a:rPr lang="en-US" altLang="zh-CN" dirty="0"/>
              <a:t>: a novel probe to imaging objects of high density since its strong penetration power, as a distinctive method compared to other radiography: </a:t>
            </a:r>
            <a:r>
              <a:rPr lang="en-US" altLang="zh-CN" dirty="0" err="1"/>
              <a:t>xCT</a:t>
            </a:r>
            <a:r>
              <a:rPr lang="en-US" altLang="zh-CN" dirty="0"/>
              <a:t>, MRI, </a:t>
            </a:r>
            <a:r>
              <a:rPr lang="en-US" altLang="zh-CN" dirty="0" err="1"/>
              <a:t>pCT</a:t>
            </a:r>
            <a:r>
              <a:rPr lang="en-US" altLang="zh-CN" dirty="0"/>
              <a:t>,  PET ...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0C7A5D0-63B0-2260-D12E-A86FE4DA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 as a natural probe</a:t>
            </a:r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8C16570-4CB0-3D78-460E-DB596E484776}"/>
              </a:ext>
            </a:extLst>
          </p:cNvPr>
          <p:cNvGrpSpPr/>
          <p:nvPr/>
        </p:nvGrpSpPr>
        <p:grpSpPr>
          <a:xfrm>
            <a:off x="658700" y="1415408"/>
            <a:ext cx="3881302" cy="4027183"/>
            <a:chOff x="5262698" y="1687894"/>
            <a:chExt cx="3881302" cy="402718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81BB7C1-2C91-C566-E332-665B49BD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2698" y="1687894"/>
              <a:ext cx="3881302" cy="3712191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1FDAF3C-4AFE-F8EE-59B9-B6927F2A9792}"/>
                </a:ext>
              </a:extLst>
            </p:cNvPr>
            <p:cNvSpPr txBox="1"/>
            <p:nvPr/>
          </p:nvSpPr>
          <p:spPr>
            <a:xfrm>
              <a:off x="5897901" y="5376523"/>
              <a:ext cx="261089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hlinkClick r:id="rId3"/>
                </a:rPr>
                <a:t>Standard Model - Wikipedia</a:t>
              </a:r>
              <a:endParaRPr lang="zh-CN" altLang="en-US" sz="1600" dirty="0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59CD9149-FE77-9188-D637-688C1200998A}"/>
              </a:ext>
            </a:extLst>
          </p:cNvPr>
          <p:cNvSpPr/>
          <p:nvPr/>
        </p:nvSpPr>
        <p:spPr>
          <a:xfrm>
            <a:off x="1652588" y="3638550"/>
            <a:ext cx="647700" cy="6381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连接符: 曲线 9">
            <a:extLst>
              <a:ext uri="{FF2B5EF4-FFF2-40B4-BE49-F238E27FC236}">
                <a16:creationId xmlns:a16="http://schemas.microsoft.com/office/drawing/2014/main" id="{CFD97B20-D111-4980-77B1-E7C7A057FE1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300288" y="3576638"/>
            <a:ext cx="3152775" cy="3810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23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A8C165-0206-FF8A-E6CC-2AFC3ED8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Muon passing through matter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16A67B4-D662-4BFD-8F6B-0B499F86CE07}"/>
              </a:ext>
            </a:extLst>
          </p:cNvPr>
          <p:cNvSpPr txBox="1"/>
          <p:nvPr/>
        </p:nvSpPr>
        <p:spPr>
          <a:xfrm>
            <a:off x="483517" y="1089243"/>
            <a:ext cx="20134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/>
              <a:t>https://pdg.lbl.gov/</a:t>
            </a:r>
            <a:endParaRPr lang="zh-CN" altLang="en-US" sz="1600" i="1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C6F90FE-08B7-C3FA-E422-4E5A2C87B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43"/>
          <a:stretch/>
        </p:blipFill>
        <p:spPr>
          <a:xfrm>
            <a:off x="373739" y="1770596"/>
            <a:ext cx="3873194" cy="569471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7FA958B6-D972-AF86-63D5-756D262E2750}"/>
              </a:ext>
            </a:extLst>
          </p:cNvPr>
          <p:cNvGrpSpPr/>
          <p:nvPr/>
        </p:nvGrpSpPr>
        <p:grpSpPr>
          <a:xfrm>
            <a:off x="3198201" y="1157229"/>
            <a:ext cx="8398600" cy="2271771"/>
            <a:chOff x="3198201" y="1157229"/>
            <a:chExt cx="8398600" cy="2271771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970F1D1C-6C74-3EFF-969A-3F09BF5BCA91}"/>
                </a:ext>
              </a:extLst>
            </p:cNvPr>
            <p:cNvSpPr/>
            <p:nvPr/>
          </p:nvSpPr>
          <p:spPr>
            <a:xfrm>
              <a:off x="3198201" y="1785900"/>
              <a:ext cx="767365" cy="569471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3014709-4B55-3E2A-BA89-48A14D41612B}"/>
                </a:ext>
              </a:extLst>
            </p:cNvPr>
            <p:cNvGrpSpPr/>
            <p:nvPr/>
          </p:nvGrpSpPr>
          <p:grpSpPr>
            <a:xfrm>
              <a:off x="3965566" y="1157229"/>
              <a:ext cx="7631235" cy="2271771"/>
              <a:chOff x="3965566" y="1157229"/>
              <a:chExt cx="7631235" cy="2271771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90FD5551-680F-D673-DB2C-4379E42A7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97782" y="1157229"/>
                <a:ext cx="3099019" cy="2271771"/>
              </a:xfrm>
              <a:prstGeom prst="rect">
                <a:avLst/>
              </a:prstGeom>
            </p:spPr>
          </p:pic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B2389B4C-5B50-64E1-558B-E0801C24D126}"/>
                  </a:ext>
                </a:extLst>
              </p:cNvPr>
              <p:cNvCxnSpPr>
                <a:cxnSpLocks/>
                <a:stCxn id="19" idx="3"/>
                <a:endCxn id="28" idx="1"/>
              </p:cNvCxnSpPr>
              <p:nvPr/>
            </p:nvCxnSpPr>
            <p:spPr>
              <a:xfrm>
                <a:off x="3965566" y="2070636"/>
                <a:ext cx="4532216" cy="2224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7341632F-9738-7769-19C0-FAE673FCF56E}"/>
                  </a:ext>
                </a:extLst>
              </p:cNvPr>
              <p:cNvSpPr txBox="1"/>
              <p:nvPr/>
            </p:nvSpPr>
            <p:spPr>
              <a:xfrm>
                <a:off x="5059634" y="1478723"/>
                <a:ext cx="3256967" cy="5847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/>
                  <a:t>pair production, bremsstrahlung, and photonuclear interaction.</a:t>
                </a:r>
                <a:endParaRPr lang="zh-CN" altLang="en-US" sz="1600" dirty="0"/>
              </a:p>
            </p:txBody>
          </p:sp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B64C174A-52D0-4095-A9F1-81A6E15A5215}"/>
              </a:ext>
            </a:extLst>
          </p:cNvPr>
          <p:cNvGrpSpPr/>
          <p:nvPr/>
        </p:nvGrpSpPr>
        <p:grpSpPr>
          <a:xfrm>
            <a:off x="483517" y="1770596"/>
            <a:ext cx="4576117" cy="1874320"/>
            <a:chOff x="483517" y="1770596"/>
            <a:chExt cx="4576117" cy="187432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CBB4A38-C7EE-7071-042B-7DA97C206ACE}"/>
                </a:ext>
              </a:extLst>
            </p:cNvPr>
            <p:cNvSpPr/>
            <p:nvPr/>
          </p:nvSpPr>
          <p:spPr>
            <a:xfrm>
              <a:off x="2149469" y="1770596"/>
              <a:ext cx="767365" cy="569471"/>
            </a:xfrm>
            <a:prstGeom prst="rect">
              <a:avLst/>
            </a:prstGeom>
            <a:noFill/>
            <a:ln w="19050">
              <a:solidFill>
                <a:srgbClr val="993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BBEDA6A7-2280-A9E3-629E-38979328C393}"/>
                </a:ext>
              </a:extLst>
            </p:cNvPr>
            <p:cNvCxnSpPr>
              <a:cxnSpLocks/>
              <a:stCxn id="16" idx="2"/>
              <a:endCxn id="18" idx="0"/>
            </p:cNvCxnSpPr>
            <p:nvPr/>
          </p:nvCxnSpPr>
          <p:spPr>
            <a:xfrm flipH="1">
              <a:off x="1600041" y="2340067"/>
              <a:ext cx="933111" cy="3216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ADF24BD1-9063-EF2E-EAF9-55A56CAC36CC}"/>
                </a:ext>
              </a:extLst>
            </p:cNvPr>
            <p:cNvGrpSpPr/>
            <p:nvPr/>
          </p:nvGrpSpPr>
          <p:grpSpPr>
            <a:xfrm>
              <a:off x="483517" y="2661701"/>
              <a:ext cx="4576117" cy="983215"/>
              <a:chOff x="526457" y="5580237"/>
              <a:chExt cx="4576117" cy="983215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34C2AE0-B7E7-3A14-3C05-84984321E609}"/>
                  </a:ext>
                </a:extLst>
              </p:cNvPr>
              <p:cNvSpPr txBox="1"/>
              <p:nvPr/>
            </p:nvSpPr>
            <p:spPr>
              <a:xfrm>
                <a:off x="526457" y="5580237"/>
                <a:ext cx="223304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ionization energy loss</a:t>
                </a:r>
                <a:endParaRPr lang="zh-CN" altLang="en-US" dirty="0"/>
              </a:p>
            </p:txBody>
          </p:sp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CA29DB62-8DDE-0E3C-BCDE-EF84ADA6F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457" y="5967625"/>
                <a:ext cx="4576117" cy="595827"/>
              </a:xfrm>
              <a:prstGeom prst="rect">
                <a:avLst/>
              </a:prstGeom>
            </p:spPr>
          </p:pic>
        </p:grpSp>
      </p:grpSp>
      <p:pic>
        <p:nvPicPr>
          <p:cNvPr id="64" name="图片 63">
            <a:extLst>
              <a:ext uri="{FF2B5EF4-FFF2-40B4-BE49-F238E27FC236}">
                <a16:creationId xmlns:a16="http://schemas.microsoft.com/office/drawing/2014/main" id="{1CBBEE42-62F2-05BF-F890-F3FFBFA8B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17" y="3740055"/>
            <a:ext cx="4403066" cy="2808798"/>
          </a:xfrm>
          <a:prstGeom prst="rect">
            <a:avLst/>
          </a:prstGeom>
        </p:spPr>
      </p:pic>
      <p:grpSp>
        <p:nvGrpSpPr>
          <p:cNvPr id="69" name="组合 68">
            <a:extLst>
              <a:ext uri="{FF2B5EF4-FFF2-40B4-BE49-F238E27FC236}">
                <a16:creationId xmlns:a16="http://schemas.microsoft.com/office/drawing/2014/main" id="{C6C4251D-8E90-825B-6451-A7CDC1BD7A5C}"/>
              </a:ext>
            </a:extLst>
          </p:cNvPr>
          <p:cNvGrpSpPr/>
          <p:nvPr/>
        </p:nvGrpSpPr>
        <p:grpSpPr>
          <a:xfrm>
            <a:off x="5260468" y="3914028"/>
            <a:ext cx="6611234" cy="2212998"/>
            <a:chOff x="5234637" y="3790041"/>
            <a:chExt cx="6611234" cy="2212998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4A5448EF-5718-2FAC-6DF6-30B45B0A4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4637" y="3790041"/>
              <a:ext cx="3170610" cy="2212998"/>
            </a:xfrm>
            <a:prstGeom prst="rect">
              <a:avLst/>
            </a:prstGeom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F6024FCB-DEBE-B7AA-ABF7-5DA149ADDF9D}"/>
                </a:ext>
              </a:extLst>
            </p:cNvPr>
            <p:cNvSpPr txBox="1"/>
            <p:nvPr/>
          </p:nvSpPr>
          <p:spPr>
            <a:xfrm>
              <a:off x="8456908" y="3865488"/>
              <a:ext cx="3388963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/>
              </a:lvl1pPr>
            </a:lstStyle>
            <a:p>
              <a:pPr marL="342900" indent="-342900" algn="just">
                <a:buAutoNum type="arabicPeriod"/>
              </a:pPr>
              <a:r>
                <a:rPr lang="en-US" altLang="zh-CN" dirty="0"/>
                <a:t>Critical energy determines how muons lose their energy in matter by what kinds of interaction.</a:t>
              </a:r>
            </a:p>
            <a:p>
              <a:pPr marL="342900" indent="-342900" algn="just">
                <a:buAutoNum type="arabicPeriod"/>
              </a:pPr>
              <a:r>
                <a:rPr lang="en-US" altLang="zh-CN" dirty="0"/>
                <a:t>Unlike cosmic rays, at CSNS the momentum of muon+ beam is small, thus ionization energy loss dominates.</a:t>
              </a:r>
              <a:endParaRPr lang="zh-CN" altLang="en-US" dirty="0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DB037782-0AE6-D61C-1240-7E9DE939AB08}"/>
                </a:ext>
              </a:extLst>
            </p:cNvPr>
            <p:cNvSpPr txBox="1"/>
            <p:nvPr/>
          </p:nvSpPr>
          <p:spPr>
            <a:xfrm>
              <a:off x="6925203" y="4301979"/>
              <a:ext cx="1447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6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critical energy</a:t>
              </a:r>
              <a:endPara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id="{128BF425-30E5-9FCE-B6BA-326507F08D05}"/>
              </a:ext>
            </a:extLst>
          </p:cNvPr>
          <p:cNvSpPr/>
          <p:nvPr/>
        </p:nvSpPr>
        <p:spPr>
          <a:xfrm>
            <a:off x="1751308" y="5549199"/>
            <a:ext cx="480448" cy="12181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/>
              <a:t>CSNS</a:t>
            </a:r>
            <a:endParaRPr lang="zh-CN" altLang="en-US" sz="800" b="1" dirty="0"/>
          </a:p>
        </p:txBody>
      </p:sp>
    </p:spTree>
    <p:extLst>
      <p:ext uri="{BB962C8B-B14F-4D97-AF65-F5344CB8AC3E}">
        <p14:creationId xmlns:p14="http://schemas.microsoft.com/office/powerpoint/2010/main" val="160840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extLst>
              <a:ext uri="{FF2B5EF4-FFF2-40B4-BE49-F238E27FC236}">
                <a16:creationId xmlns:a16="http://schemas.microsoft.com/office/drawing/2014/main" id="{BAE95A3B-09C0-E4E1-7A48-95F05E6B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Imaging with cosmic muons (</a:t>
            </a:r>
            <a:r>
              <a:rPr lang="en-US" altLang="zh-CN" dirty="0" err="1"/>
              <a:t>muography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F91978B-26CC-ECE2-091D-3140CDDCC805}"/>
              </a:ext>
            </a:extLst>
          </p:cNvPr>
          <p:cNvSpPr txBox="1"/>
          <p:nvPr/>
        </p:nvSpPr>
        <p:spPr>
          <a:xfrm>
            <a:off x="525329" y="1042143"/>
            <a:ext cx="457320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350" dirty="0"/>
              <a:t>https://cds.cern.ch/images/CMS-PHO-GEN-2017-008-1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D80DF3A-31DB-819C-EE2E-8EAA07BD0031}"/>
              </a:ext>
            </a:extLst>
          </p:cNvPr>
          <p:cNvGrpSpPr/>
          <p:nvPr/>
        </p:nvGrpSpPr>
        <p:grpSpPr>
          <a:xfrm>
            <a:off x="658699" y="1444708"/>
            <a:ext cx="7015418" cy="3151973"/>
            <a:chOff x="658699" y="1444708"/>
            <a:chExt cx="7015418" cy="315197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170CD4B-E658-9991-6F08-F2962C284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99" y="1444708"/>
              <a:ext cx="3151973" cy="315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EB75A53-E21B-5522-11C1-B3FFADD3E180}"/>
                </a:ext>
              </a:extLst>
            </p:cNvPr>
            <p:cNvSpPr txBox="1"/>
            <p:nvPr/>
          </p:nvSpPr>
          <p:spPr>
            <a:xfrm>
              <a:off x="3877369" y="1444708"/>
              <a:ext cx="3796748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buAutoNum type="arabicPeriod"/>
              </a:pPr>
              <a:r>
                <a:rPr lang="en-US" altLang="zh-CN" dirty="0"/>
                <a:t>Primary cosmic rays 99% are hydrogen and helium nuclei from the sun.</a:t>
              </a:r>
            </a:p>
            <a:p>
              <a:pPr marL="342900" indent="-342900" algn="just">
                <a:buAutoNum type="arabicPeriod"/>
              </a:pPr>
              <a:r>
                <a:rPr lang="en-US" altLang="zh-CN" b="1" dirty="0"/>
                <a:t>Sea-level cosmic rays. </a:t>
              </a:r>
              <a:r>
                <a:rPr lang="en-US" altLang="zh-CN" dirty="0"/>
                <a:t>At sea level most of the surviving rays are muons (μ) since their long lifetime (</a:t>
              </a:r>
              <a:r>
                <a:rPr lang="el-GR" altLang="zh-CN" dirty="0"/>
                <a:t>τ</a:t>
              </a:r>
              <a:r>
                <a:rPr lang="en-US" altLang="zh-CN" dirty="0"/>
                <a:t>=2.2</a:t>
              </a:r>
              <a:r>
                <a:rPr lang="el-GR" altLang="zh-CN" dirty="0"/>
                <a:t>μ</a:t>
              </a:r>
              <a:r>
                <a:rPr lang="en-US" altLang="zh-CN" dirty="0"/>
                <a:t>s).</a:t>
              </a:r>
              <a:endParaRPr lang="zh-CN" altLang="en-US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885F4F4-CD9E-9669-8793-662EE4097A5C}"/>
              </a:ext>
            </a:extLst>
          </p:cNvPr>
          <p:cNvGrpSpPr/>
          <p:nvPr/>
        </p:nvGrpSpPr>
        <p:grpSpPr>
          <a:xfrm>
            <a:off x="7874163" y="1030268"/>
            <a:ext cx="4195648" cy="5599417"/>
            <a:chOff x="7874163" y="1042143"/>
            <a:chExt cx="4195648" cy="559941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E8B240-769F-8816-7980-5F6E121E1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4163" y="1042143"/>
              <a:ext cx="4195648" cy="2713894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2A73AA3-8A41-DAF1-1F34-32F225AD5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79395" y="3765220"/>
              <a:ext cx="4090416" cy="287634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1EBFE9E-2433-27E0-4D32-AA75E9862549}"/>
              </a:ext>
            </a:extLst>
          </p:cNvPr>
          <p:cNvGrpSpPr/>
          <p:nvPr/>
        </p:nvGrpSpPr>
        <p:grpSpPr>
          <a:xfrm>
            <a:off x="658699" y="3626009"/>
            <a:ext cx="6852413" cy="2765266"/>
            <a:chOff x="658699" y="3626009"/>
            <a:chExt cx="6852413" cy="2765266"/>
          </a:xfrm>
        </p:grpSpPr>
        <p:sp>
          <p:nvSpPr>
            <p:cNvPr id="2" name="内容占位符 2">
              <a:extLst>
                <a:ext uri="{FF2B5EF4-FFF2-40B4-BE49-F238E27FC236}">
                  <a16:creationId xmlns:a16="http://schemas.microsoft.com/office/drawing/2014/main" id="{05E47208-F63B-08E3-9BCA-8190D8FF35A0}"/>
                </a:ext>
              </a:extLst>
            </p:cNvPr>
            <p:cNvSpPr txBox="1">
              <a:spLocks/>
            </p:cNvSpPr>
            <p:nvPr/>
          </p:nvSpPr>
          <p:spPr>
            <a:xfrm>
              <a:off x="658699" y="4717387"/>
              <a:ext cx="3151973" cy="16738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60000"/>
                </a:lnSpc>
                <a:buNone/>
              </a:pPr>
              <a:r>
                <a:rPr lang="en-US" altLang="zh-CN" sz="1200" b="1" dirty="0">
                  <a:solidFill>
                    <a:srgbClr val="333333"/>
                  </a:solidFill>
                  <a:latin typeface="Open Sans" panose="020B0606030504020204" pitchFamily="34" charset="0"/>
                </a:rPr>
                <a:t>Advantages: rich production in nature, low cost, suitable for large volumes where physical access is not possible, such as ancient buildings, volcanoes , nuclear reactors, or deep underground (water).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0A82A91-9907-09FC-8067-CC98E35C4D27}"/>
                </a:ext>
              </a:extLst>
            </p:cNvPr>
            <p:cNvGrpSpPr/>
            <p:nvPr/>
          </p:nvGrpSpPr>
          <p:grpSpPr>
            <a:xfrm>
              <a:off x="4423437" y="3626009"/>
              <a:ext cx="3087675" cy="2742298"/>
              <a:chOff x="4423437" y="3626009"/>
              <a:chExt cx="3087675" cy="2742298"/>
            </a:xfrm>
          </p:grpSpPr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67E7331-DB15-B5C5-08B5-BAECF58B23B1}"/>
                  </a:ext>
                </a:extLst>
              </p:cNvPr>
              <p:cNvSpPr txBox="1"/>
              <p:nvPr/>
            </p:nvSpPr>
            <p:spPr>
              <a:xfrm>
                <a:off x="4423437" y="5860476"/>
                <a:ext cx="3087675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750"/>
                  </a:spcAft>
                </a:pPr>
                <a:r>
                  <a:rPr lang="en-US" altLang="zh-CN" sz="1350" dirty="0">
                    <a:solidFill>
                      <a:srgbClr val="111111"/>
                    </a:solidFill>
                    <a:latin typeface="Open Sans" panose="020B0606030504020204" pitchFamily="34" charset="0"/>
                  </a:rPr>
                  <a:t>At Earth’s surface, muon rate ~ </a:t>
                </a:r>
                <a:r>
                  <a:rPr lang="en-US" altLang="zh-CN" sz="1350" b="1" dirty="0">
                    <a:solidFill>
                      <a:srgbClr val="111111"/>
                    </a:solidFill>
                    <a:latin typeface="Open Sans" panose="020B0606030504020204" pitchFamily="34" charset="0"/>
                  </a:rPr>
                  <a:t>10000</a:t>
                </a:r>
                <a:r>
                  <a:rPr lang="en-US" altLang="zh-CN" sz="1350" dirty="0">
                    <a:solidFill>
                      <a:srgbClr val="111111"/>
                    </a:solidFill>
                    <a:latin typeface="Open Sans" panose="020B0606030504020204" pitchFamily="34" charset="0"/>
                  </a:rPr>
                  <a:t> per square meter per minute!</a:t>
                </a:r>
                <a:endParaRPr lang="zh-CN" altLang="en-US" sz="1350" dirty="0"/>
              </a:p>
            </p:txBody>
          </p:sp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AF9F0C16-D5E9-42DC-6EB6-C51DBE493554}"/>
                  </a:ext>
                </a:extLst>
              </p:cNvPr>
              <p:cNvGrpSpPr/>
              <p:nvPr/>
            </p:nvGrpSpPr>
            <p:grpSpPr>
              <a:xfrm>
                <a:off x="4423437" y="3626009"/>
                <a:ext cx="2943193" cy="2031326"/>
                <a:chOff x="4423437" y="3626009"/>
                <a:chExt cx="2943193" cy="2031326"/>
              </a:xfrm>
            </p:grpSpPr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681A953F-F9F2-8E5D-71D1-B133BDE418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b="377"/>
                <a:stretch/>
              </p:blipFill>
              <p:spPr>
                <a:xfrm>
                  <a:off x="4423437" y="3626009"/>
                  <a:ext cx="2943193" cy="2031326"/>
                </a:xfrm>
                <a:prstGeom prst="rect">
                  <a:avLst/>
                </a:prstGeom>
              </p:spPr>
            </p:pic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FA0ABC9B-245F-47AB-0DBE-7E37E4CFCBB6}"/>
                    </a:ext>
                  </a:extLst>
                </p:cNvPr>
                <p:cNvSpPr txBox="1"/>
                <p:nvPr/>
              </p:nvSpPr>
              <p:spPr>
                <a:xfrm>
                  <a:off x="5410949" y="4717387"/>
                  <a:ext cx="157767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zh-CN" sz="1100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Decay</a:t>
                  </a:r>
                  <a:r>
                    <a:rPr lang="zh-CN" altLang="en-US" sz="1100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100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length</a:t>
                  </a:r>
                  <a:r>
                    <a:rPr lang="zh-CN" altLang="en-US" sz="1100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100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@</a:t>
                  </a:r>
                  <a:r>
                    <a:rPr lang="zh-CN" altLang="en-US" sz="1100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100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vacuum</a:t>
                  </a:r>
                  <a:endParaRPr lang="zh-CN" altLang="en-US" sz="11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C08B9FB1-6C67-B116-7E37-93F60235D952}"/>
              </a:ext>
            </a:extLst>
          </p:cNvPr>
          <p:cNvSpPr txBox="1"/>
          <p:nvPr/>
        </p:nvSpPr>
        <p:spPr>
          <a:xfrm>
            <a:off x="8115102" y="6488668"/>
            <a:ext cx="4073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/>
              <a:t>P</a:t>
            </a:r>
            <a:r>
              <a:rPr lang="zh-CN" altLang="en-US" i="1" dirty="0"/>
              <a:t>rogress in muon tomography</a:t>
            </a:r>
            <a:r>
              <a:rPr lang="en-US" altLang="zh-CN" i="1" dirty="0"/>
              <a:t>/</a:t>
            </a:r>
            <a:r>
              <a:rPr lang="zh-CN" altLang="en-US" i="1" dirty="0"/>
              <a:t>EPS-2017</a:t>
            </a:r>
          </a:p>
        </p:txBody>
      </p:sp>
    </p:spTree>
    <p:extLst>
      <p:ext uri="{BB962C8B-B14F-4D97-AF65-F5344CB8AC3E}">
        <p14:creationId xmlns:p14="http://schemas.microsoft.com/office/powerpoint/2010/main" val="352434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extLst>
              <a:ext uri="{FF2B5EF4-FFF2-40B4-BE49-F238E27FC236}">
                <a16:creationId xmlns:a16="http://schemas.microsoft.com/office/drawing/2014/main" id="{BAE95A3B-09C0-E4E1-7A48-95F05E6B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From cosmic muons to beam muons</a:t>
            </a:r>
            <a:endParaRPr lang="zh-CN" altLang="en-US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9C97493-5A23-E8EE-9706-555CDC3BAD86}"/>
              </a:ext>
            </a:extLst>
          </p:cNvPr>
          <p:cNvGrpSpPr/>
          <p:nvPr/>
        </p:nvGrpSpPr>
        <p:grpSpPr>
          <a:xfrm>
            <a:off x="1020631" y="1113500"/>
            <a:ext cx="3341820" cy="4971199"/>
            <a:chOff x="196718" y="1113500"/>
            <a:chExt cx="3341820" cy="497119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F91978B-26CC-ECE2-091D-3140CDDCC805}"/>
                </a:ext>
              </a:extLst>
            </p:cNvPr>
            <p:cNvSpPr txBox="1"/>
            <p:nvPr/>
          </p:nvSpPr>
          <p:spPr>
            <a:xfrm>
              <a:off x="196718" y="1113500"/>
              <a:ext cx="334182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100" dirty="0"/>
                <a:t>https://cds.cern.ch/images/CMS-PHO-GEN-2017-008-1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170CD4B-E658-9991-6F08-F2962C284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88" y="1410154"/>
              <a:ext cx="3151973" cy="315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内容占位符 2">
              <a:extLst>
                <a:ext uri="{FF2B5EF4-FFF2-40B4-BE49-F238E27FC236}">
                  <a16:creationId xmlns:a16="http://schemas.microsoft.com/office/drawing/2014/main" id="{05E47208-F63B-08E3-9BCA-8190D8FF35A0}"/>
                </a:ext>
              </a:extLst>
            </p:cNvPr>
            <p:cNvSpPr txBox="1">
              <a:spLocks/>
            </p:cNvSpPr>
            <p:nvPr/>
          </p:nvSpPr>
          <p:spPr>
            <a:xfrm>
              <a:off x="318976" y="4788744"/>
              <a:ext cx="3151973" cy="12959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5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60000"/>
                </a:lnSpc>
                <a:buNone/>
              </a:pPr>
              <a:r>
                <a:rPr lang="en-US" altLang="zh-CN" sz="2000" b="1" dirty="0">
                  <a:solidFill>
                    <a:srgbClr val="333333"/>
                  </a:solidFill>
                  <a:latin typeface="Open Sans" panose="020B0606030504020204" pitchFamily="34" charset="0"/>
                </a:rPr>
                <a:t>Advantages: rich production in nature, low cost, suitable for large volumes where physical access is not possible, such as ancient buildings, volcanoes , nuclear reactors, or deep underground (water).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D8675D2-B797-9DEB-B262-4D20C1ECD16D}"/>
              </a:ext>
            </a:extLst>
          </p:cNvPr>
          <p:cNvGrpSpPr/>
          <p:nvPr/>
        </p:nvGrpSpPr>
        <p:grpSpPr>
          <a:xfrm>
            <a:off x="4781550" y="1134324"/>
            <a:ext cx="6525142" cy="5578224"/>
            <a:chOff x="4781550" y="1134324"/>
            <a:chExt cx="6525142" cy="5578224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07C73C3C-FF4A-AFAC-824E-81B7338B28B2}"/>
                </a:ext>
              </a:extLst>
            </p:cNvPr>
            <p:cNvGrpSpPr/>
            <p:nvPr/>
          </p:nvGrpSpPr>
          <p:grpSpPr>
            <a:xfrm>
              <a:off x="4781550" y="1134324"/>
              <a:ext cx="5768692" cy="4490189"/>
              <a:chOff x="4781550" y="1134324"/>
              <a:chExt cx="5768692" cy="4490189"/>
            </a:xfrm>
          </p:grpSpPr>
          <p:sp>
            <p:nvSpPr>
              <p:cNvPr id="17" name="箭头: 右 16">
                <a:extLst>
                  <a:ext uri="{FF2B5EF4-FFF2-40B4-BE49-F238E27FC236}">
                    <a16:creationId xmlns:a16="http://schemas.microsoft.com/office/drawing/2014/main" id="{D95A7A0D-E2FE-F629-5829-4B8D634A566E}"/>
                  </a:ext>
                </a:extLst>
              </p:cNvPr>
              <p:cNvSpPr/>
              <p:nvPr/>
            </p:nvSpPr>
            <p:spPr>
              <a:xfrm>
                <a:off x="4781550" y="3300413"/>
                <a:ext cx="942975" cy="304800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A94AEEEA-2162-3D38-5EF5-ECD68F7B9A0A}"/>
                  </a:ext>
                </a:extLst>
              </p:cNvPr>
              <p:cNvGrpSpPr/>
              <p:nvPr/>
            </p:nvGrpSpPr>
            <p:grpSpPr>
              <a:xfrm>
                <a:off x="5886723" y="1134324"/>
                <a:ext cx="4663519" cy="3688299"/>
                <a:chOff x="5886723" y="1134324"/>
                <a:chExt cx="4663519" cy="3688299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86958B66-A8AA-3D10-C9BD-F813EAD0EC53}"/>
                    </a:ext>
                  </a:extLst>
                </p:cNvPr>
                <p:cNvGrpSpPr/>
                <p:nvPr/>
              </p:nvGrpSpPr>
              <p:grpSpPr>
                <a:xfrm>
                  <a:off x="5886723" y="1134324"/>
                  <a:ext cx="4663519" cy="3688299"/>
                  <a:chOff x="7495024" y="1255719"/>
                  <a:chExt cx="4663519" cy="3688299"/>
                </a:xfrm>
              </p:grpSpPr>
              <p:pic>
                <p:nvPicPr>
                  <p:cNvPr id="10" name="图片 9">
                    <a:extLst>
                      <a:ext uri="{FF2B5EF4-FFF2-40B4-BE49-F238E27FC236}">
                        <a16:creationId xmlns:a16="http://schemas.microsoft.com/office/drawing/2014/main" id="{608E0B6B-03FD-B589-BF3B-AE6B245C1C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495024" y="1255719"/>
                    <a:ext cx="4663519" cy="2618841"/>
                  </a:xfrm>
                  <a:prstGeom prst="rect">
                    <a:avLst/>
                  </a:prstGeom>
                </p:spPr>
              </p:pic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id="{8C99EA1D-0AE0-461B-F319-F9CAB319E9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671252" y="2805101"/>
                    <a:ext cx="4309156" cy="213891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5EF84A0B-6585-B08D-5F43-A34CE0FB2AF2}"/>
                    </a:ext>
                  </a:extLst>
                </p:cNvPr>
                <p:cNvSpPr txBox="1"/>
                <p:nvPr/>
              </p:nvSpPr>
              <p:spPr>
                <a:xfrm rot="19252380">
                  <a:off x="7672390" y="3253854"/>
                  <a:ext cx="126348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zh-CN" sz="2000" dirty="0">
                      <a:solidFill>
                        <a:schemeClr val="bg1">
                          <a:lumMod val="65000"/>
                        </a:schemeClr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simulation</a:t>
                  </a:r>
                  <a:endParaRPr lang="zh-CN" altLang="en-US" sz="2000" dirty="0">
                    <a:solidFill>
                      <a:schemeClr val="bg1">
                        <a:lumMod val="65000"/>
                      </a:schemeClr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8F3EF001-1CCF-75E5-5B40-F7EA303930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8146" y="4788744"/>
                <a:ext cx="3151973" cy="8357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60000"/>
                  </a:lnSpc>
                  <a:buNone/>
                </a:pPr>
                <a:r>
                  <a:rPr lang="en-US" altLang="zh-CN" sz="1400" b="1" dirty="0">
                    <a:solidFill>
                      <a:srgbClr val="333333"/>
                    </a:solidFill>
                    <a:latin typeface="Open Sans" panose="020B0606030504020204" pitchFamily="34" charset="0"/>
                  </a:rPr>
                  <a:t>Advantages: fast, real-time, and high precision imaging, and so on.</a:t>
                </a: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58D9F2D-56A7-B7D7-833C-6D96BCFDA52E}"/>
                </a:ext>
              </a:extLst>
            </p:cNvPr>
            <p:cNvSpPr txBox="1"/>
            <p:nvPr/>
          </p:nvSpPr>
          <p:spPr>
            <a:xfrm>
              <a:off x="6023889" y="6189328"/>
              <a:ext cx="528280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i="1" dirty="0"/>
                <a:t>Lot of developments recent years by many research groups.</a:t>
              </a:r>
            </a:p>
            <a:p>
              <a:r>
                <a:rPr lang="en-US" altLang="zh-CN" sz="1400" i="1" dirty="0"/>
                <a:t>Nuclear Inst. and Methods in Physics Research, A 1015 (2021) 165768</a:t>
              </a:r>
              <a:endParaRPr lang="zh-CN" altLang="en-U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65753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A8C165-0206-FF8A-E6CC-2AFC3ED8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Imaging widgets with CSNS  </a:t>
            </a:r>
            <a:r>
              <a:rPr lang="el-GR" altLang="zh-CN" dirty="0"/>
              <a:t>μ</a:t>
            </a:r>
            <a:r>
              <a:rPr lang="en-US" altLang="zh-CN"/>
              <a:t>+</a:t>
            </a:r>
            <a:r>
              <a:rPr lang="en-US" altLang="zh-CN" dirty="0"/>
              <a:t> </a:t>
            </a:r>
            <a:r>
              <a:rPr lang="en-US" altLang="zh-CN"/>
              <a:t>beam</a:t>
            </a:r>
            <a:endParaRPr lang="zh-CN" altLang="en-US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3A9BA9C-826A-CFAC-FB30-FE659E7D1F9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6950" y="4353572"/>
            <a:ext cx="10938100" cy="1680081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We would like to answer the following questions: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CN" sz="2000" dirty="0"/>
              <a:t>what kinds of objects (shape, material) are applicable ? ranges of density and thickness.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CN" sz="2000" dirty="0"/>
              <a:t>requirements on detector performance ? (position, momentum and energy resolutions)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CN" sz="2000" dirty="0"/>
              <a:t>technical solutions  for a </a:t>
            </a:r>
            <a:r>
              <a:rPr lang="en-US" altLang="zh-CN" sz="2000" b="1" dirty="0" err="1"/>
              <a:t>μCT</a:t>
            </a:r>
            <a:r>
              <a:rPr lang="en-US" altLang="zh-CN" sz="2000" dirty="0"/>
              <a:t> prototype construction. (gas-based, silicon, scintillator, crystal ...)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41C7ED-2ADB-028A-947C-4AAFBB790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348" y="1296482"/>
            <a:ext cx="5800178" cy="264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E7BAFF83-74AD-84F7-B32C-3ACCA5EF4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setup</a:t>
            </a:r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CB96BD1-2140-5D55-48F1-B5E769F85CAC}"/>
              </a:ext>
            </a:extLst>
          </p:cNvPr>
          <p:cNvGrpSpPr/>
          <p:nvPr/>
        </p:nvGrpSpPr>
        <p:grpSpPr>
          <a:xfrm>
            <a:off x="647242" y="1220482"/>
            <a:ext cx="3243529" cy="2938235"/>
            <a:chOff x="647242" y="1220482"/>
            <a:chExt cx="3243529" cy="2938235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67C3651-8FCB-D0F5-9E66-F84A9075F462}"/>
                </a:ext>
              </a:extLst>
            </p:cNvPr>
            <p:cNvSpPr txBox="1"/>
            <p:nvPr/>
          </p:nvSpPr>
          <p:spPr>
            <a:xfrm>
              <a:off x="647242" y="1220482"/>
              <a:ext cx="2829960" cy="20313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Back Detector</a:t>
              </a:r>
            </a:p>
            <a:p>
              <a:pPr marL="457200" indent="-457200">
                <a:buFontTx/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Tracker</a:t>
              </a:r>
            </a:p>
            <a:p>
              <a:pPr marL="457200" indent="-457200" algn="l"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Range detector</a:t>
              </a:r>
            </a:p>
            <a:p>
              <a:pPr marL="457200" indent="-457200" algn="l"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Timing detector</a:t>
              </a:r>
            </a:p>
            <a:p>
              <a:pPr algn="l"/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Purpose:</a:t>
              </a:r>
            </a:p>
            <a:p>
              <a:pPr marL="457200" indent="-457200" algn="l"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Outgoing position (</a:t>
              </a:r>
              <a:r>
                <a:rPr lang="en-US" altLang="zh-CN" dirty="0" err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x</a:t>
              </a:r>
              <a:r>
                <a:rPr lang="en-US" altLang="zh-CN" baseline="-25000" dirty="0" err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</a:t>
              </a: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)</a:t>
              </a:r>
            </a:p>
            <a:p>
              <a:pPr marL="457200" indent="-457200" algn="l"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Outgoing energy (E</a:t>
              </a:r>
              <a:r>
                <a:rPr lang="en-US" altLang="zh-CN" baseline="-25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</a:t>
              </a: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8F2DAFA5-BA46-852C-CD44-A49307AA9AB9}"/>
                </a:ext>
              </a:extLst>
            </p:cNvPr>
            <p:cNvCxnSpPr>
              <a:cxnSpLocks/>
              <a:stCxn id="18" idx="3"/>
              <a:endCxn id="5" idx="1"/>
            </p:cNvCxnSpPr>
            <p:nvPr/>
          </p:nvCxnSpPr>
          <p:spPr>
            <a:xfrm>
              <a:off x="3477202" y="2236145"/>
              <a:ext cx="413569" cy="19225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DBF5E39A-C927-2252-087B-CB0F96A61C1A}"/>
              </a:ext>
            </a:extLst>
          </p:cNvPr>
          <p:cNvSpPr txBox="1"/>
          <p:nvPr/>
        </p:nvSpPr>
        <p:spPr>
          <a:xfrm>
            <a:off x="3286124" y="5724143"/>
            <a:ext cx="677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run consists of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events, a collection of (x</a:t>
            </a:r>
            <a:r>
              <a:rPr lang="en-US" altLang="zh-CN" sz="2000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p</a:t>
            </a:r>
            <a:r>
              <a:rPr lang="en-US" altLang="zh-CN" sz="2000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2000" baseline="-25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p</a:t>
            </a:r>
            <a:r>
              <a:rPr lang="en-US" altLang="zh-CN" sz="2000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records for next analysis. Either parallel beam or cone beam is fine.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337D0F0-8EA1-1D63-B0E5-90254EB66094}"/>
              </a:ext>
            </a:extLst>
          </p:cNvPr>
          <p:cNvGrpSpPr/>
          <p:nvPr/>
        </p:nvGrpSpPr>
        <p:grpSpPr>
          <a:xfrm>
            <a:off x="3890771" y="2734314"/>
            <a:ext cx="5754306" cy="2808916"/>
            <a:chOff x="3890771" y="2734314"/>
            <a:chExt cx="5754306" cy="2808916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A114E350-114A-B971-CBC8-36FDE1130D79}"/>
                </a:ext>
              </a:extLst>
            </p:cNvPr>
            <p:cNvGrpSpPr/>
            <p:nvPr/>
          </p:nvGrpSpPr>
          <p:grpSpPr>
            <a:xfrm>
              <a:off x="3890771" y="2734314"/>
              <a:ext cx="5754306" cy="2808916"/>
              <a:chOff x="928031" y="1965965"/>
              <a:chExt cx="4320000" cy="2686913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B9CE61F0-900D-2EFA-9DF9-B5D6C7D790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8031" y="2004119"/>
                <a:ext cx="4320000" cy="2648759"/>
              </a:xfrm>
              <a:prstGeom prst="rect">
                <a:avLst/>
              </a:prstGeom>
            </p:spPr>
          </p:pic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19C80E7-5517-46BA-5212-A984853F00A0}"/>
                  </a:ext>
                </a:extLst>
              </p:cNvPr>
              <p:cNvSpPr txBox="1"/>
              <p:nvPr/>
            </p:nvSpPr>
            <p:spPr>
              <a:xfrm>
                <a:off x="2677529" y="1965965"/>
                <a:ext cx="1186178" cy="382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Y-Z view</a:t>
                </a:r>
                <a:endPara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C444455D-64C0-DD69-DAA3-297483F66B33}"/>
                </a:ext>
              </a:extLst>
            </p:cNvPr>
            <p:cNvGrpSpPr/>
            <p:nvPr/>
          </p:nvGrpSpPr>
          <p:grpSpPr>
            <a:xfrm>
              <a:off x="9145473" y="3153917"/>
              <a:ext cx="118820" cy="2138766"/>
              <a:chOff x="7955797" y="2510726"/>
              <a:chExt cx="118820" cy="2138766"/>
            </a:xfrm>
          </p:grpSpPr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6E6E24B8-B79A-66B3-D134-CA4FEE86E1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4617" y="2510726"/>
                <a:ext cx="0" cy="2138766"/>
              </a:xfrm>
              <a:prstGeom prst="line">
                <a:avLst/>
              </a:prstGeom>
              <a:ln w="19050">
                <a:solidFill>
                  <a:srgbClr val="99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344BB252-5C44-AE7E-16F4-5224A7FEBF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55797" y="2510726"/>
                <a:ext cx="0" cy="2138766"/>
              </a:xfrm>
              <a:prstGeom prst="line">
                <a:avLst/>
              </a:prstGeom>
              <a:ln w="19050">
                <a:solidFill>
                  <a:srgbClr val="99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3F1E4DB-7FF5-650B-F19B-4DE96D04DAAB}"/>
                </a:ext>
              </a:extLst>
            </p:cNvPr>
            <p:cNvSpPr txBox="1"/>
            <p:nvPr/>
          </p:nvSpPr>
          <p:spPr>
            <a:xfrm>
              <a:off x="4453950" y="5239885"/>
              <a:ext cx="2281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2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Distance detector to source 40 cm</a:t>
              </a:r>
              <a:endParaRPr lang="zh-CN" alt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8ADC87B-8DE0-BAC0-F548-7ED28B961227}"/>
                </a:ext>
              </a:extLst>
            </p:cNvPr>
            <p:cNvSpPr txBox="1"/>
            <p:nvPr/>
          </p:nvSpPr>
          <p:spPr>
            <a:xfrm>
              <a:off x="6821167" y="5235454"/>
              <a:ext cx="21327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2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Distance target to source 20 cm</a:t>
              </a:r>
              <a:endParaRPr lang="zh-CN" alt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4816502-7096-8B6B-63BF-ACD66692FD8B}"/>
                </a:ext>
              </a:extLst>
            </p:cNvPr>
            <p:cNvSpPr txBox="1"/>
            <p:nvPr/>
          </p:nvSpPr>
          <p:spPr>
            <a:xfrm>
              <a:off x="6365392" y="3473441"/>
              <a:ext cx="9525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8x8 cm</a:t>
              </a:r>
              <a:r>
                <a:rPr lang="en-US" altLang="zh-CN" baseline="300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0B738C24-AD88-55C0-7F6F-488D06D6A329}"/>
              </a:ext>
            </a:extLst>
          </p:cNvPr>
          <p:cNvGrpSpPr/>
          <p:nvPr/>
        </p:nvGrpSpPr>
        <p:grpSpPr>
          <a:xfrm>
            <a:off x="647242" y="3808002"/>
            <a:ext cx="5994852" cy="2612451"/>
            <a:chOff x="647242" y="3808002"/>
            <a:chExt cx="5994852" cy="2612451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381338CC-1FF1-682F-1F0C-EC5101FC073A}"/>
                </a:ext>
              </a:extLst>
            </p:cNvPr>
            <p:cNvSpPr txBox="1"/>
            <p:nvPr/>
          </p:nvSpPr>
          <p:spPr>
            <a:xfrm>
              <a:off x="2081449" y="4745207"/>
              <a:ext cx="76194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target</a:t>
              </a: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3AF3D7F-AEA1-5587-B37D-A56317E6A10B}"/>
                </a:ext>
              </a:extLst>
            </p:cNvPr>
            <p:cNvGrpSpPr/>
            <p:nvPr/>
          </p:nvGrpSpPr>
          <p:grpSpPr>
            <a:xfrm>
              <a:off x="647242" y="3808002"/>
              <a:ext cx="1220305" cy="2612451"/>
              <a:chOff x="647242" y="3808002"/>
              <a:chExt cx="1220305" cy="2612451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8B6EB217-C994-7A17-24FC-83B95F160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242" y="3808002"/>
                <a:ext cx="1220305" cy="1220305"/>
              </a:xfrm>
              <a:prstGeom prst="rect">
                <a:avLst/>
              </a:prstGeom>
            </p:spPr>
          </p:pic>
          <p:pic>
            <p:nvPicPr>
              <p:cNvPr id="66" name="图片 65">
                <a:extLst>
                  <a:ext uri="{FF2B5EF4-FFF2-40B4-BE49-F238E27FC236}">
                    <a16:creationId xmlns:a16="http://schemas.microsoft.com/office/drawing/2014/main" id="{2C248559-1F18-CBB4-414D-BF14BBD6C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242" y="5200148"/>
                <a:ext cx="1220305" cy="1220305"/>
              </a:xfrm>
              <a:prstGeom prst="rect">
                <a:avLst/>
              </a:prstGeom>
            </p:spPr>
          </p:pic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51162CE-2F29-E8E5-D8AB-6E8F0CF47D0B}"/>
                  </a:ext>
                </a:extLst>
              </p:cNvPr>
              <p:cNvSpPr txBox="1"/>
              <p:nvPr/>
            </p:nvSpPr>
            <p:spPr>
              <a:xfrm>
                <a:off x="647242" y="3808002"/>
                <a:ext cx="317614" cy="21544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8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Cu</a:t>
                </a:r>
                <a:endParaRPr lang="zh-CN" altLang="en-US" sz="8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79AFA3D-BA5D-DCEB-1C45-E7C9A0897988}"/>
                  </a:ext>
                </a:extLst>
              </p:cNvPr>
              <p:cNvSpPr txBox="1"/>
              <p:nvPr/>
            </p:nvSpPr>
            <p:spPr>
              <a:xfrm>
                <a:off x="647242" y="5200148"/>
                <a:ext cx="317614" cy="21544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8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Ca</a:t>
                </a:r>
                <a:endParaRPr lang="zh-CN" altLang="en-US" sz="8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9E09C8E-7AD6-F0DB-F91B-EFDE1E7DD5BB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 flipV="1">
              <a:off x="2843389" y="4491670"/>
              <a:ext cx="3798705" cy="45359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4657FDD-C63B-8262-3946-F73C38205AD9}"/>
              </a:ext>
            </a:extLst>
          </p:cNvPr>
          <p:cNvGrpSpPr/>
          <p:nvPr/>
        </p:nvGrpSpPr>
        <p:grpSpPr>
          <a:xfrm>
            <a:off x="9434513" y="1744772"/>
            <a:ext cx="2591606" cy="2413945"/>
            <a:chOff x="9434513" y="1744772"/>
            <a:chExt cx="2591606" cy="2413945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5A68E21-2DC0-44E9-4AD5-BDE096E9B186}"/>
                </a:ext>
              </a:extLst>
            </p:cNvPr>
            <p:cNvSpPr txBox="1"/>
            <p:nvPr/>
          </p:nvSpPr>
          <p:spPr>
            <a:xfrm>
              <a:off x="9960975" y="1744772"/>
              <a:ext cx="2065144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Muon beam</a:t>
              </a:r>
            </a:p>
            <a:p>
              <a:pPr marL="457200" indent="-457200" algn="l"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parallel</a:t>
              </a:r>
            </a:p>
            <a:p>
              <a:pPr marL="457200" indent="-457200" algn="l"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8x8 cm</a:t>
              </a:r>
              <a:r>
                <a:rPr lang="en-US" altLang="zh-CN" baseline="30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</a:p>
            <a:p>
              <a:pPr marL="457200" indent="-457200" algn="l"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10</a:t>
              </a:r>
              <a:r>
                <a:rPr lang="en-US" altLang="zh-CN" baseline="30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7 </a:t>
              </a: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muons</a:t>
              </a: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6D53FF9B-2358-7599-C2A2-A96969FB694A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9434513" y="2344937"/>
              <a:ext cx="526462" cy="181378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BE670A4-CB59-76DF-0D53-ABFAD30DCD2F}"/>
              </a:ext>
            </a:extLst>
          </p:cNvPr>
          <p:cNvGrpSpPr/>
          <p:nvPr/>
        </p:nvGrpSpPr>
        <p:grpSpPr>
          <a:xfrm>
            <a:off x="6156566" y="1068359"/>
            <a:ext cx="2988907" cy="2256209"/>
            <a:chOff x="6156566" y="1068359"/>
            <a:chExt cx="2988907" cy="2256209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DFA92907-77C4-C23A-3933-78AF03B8BE1E}"/>
                </a:ext>
              </a:extLst>
            </p:cNvPr>
            <p:cNvSpPr txBox="1"/>
            <p:nvPr/>
          </p:nvSpPr>
          <p:spPr>
            <a:xfrm>
              <a:off x="6156566" y="1068359"/>
              <a:ext cx="2536272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Front Tracker</a:t>
              </a:r>
            </a:p>
            <a:p>
              <a:pPr marL="457200" indent="-457200" algn="l"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Tracker</a:t>
              </a:r>
            </a:p>
            <a:p>
              <a:pPr algn="l"/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Purpose:</a:t>
              </a:r>
            </a:p>
            <a:p>
              <a:pPr marL="457200" indent="-457200" algn="l"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Ingoing position (x</a:t>
              </a:r>
              <a:r>
                <a:rPr lang="en-US" altLang="zh-CN" baseline="-25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i</a:t>
              </a: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)</a:t>
              </a:r>
            </a:p>
            <a:p>
              <a:pPr marL="457200" indent="-457200" algn="l">
                <a:buAutoNum type="arabicPeriod"/>
              </a:pP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Ingoing energy (E</a:t>
              </a:r>
              <a:r>
                <a:rPr lang="en-US" altLang="zh-CN" baseline="-25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i</a:t>
              </a:r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8DD3E1F2-622C-08EB-3F33-23D4705BABC1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>
              <a:off x="7424702" y="2545687"/>
              <a:ext cx="1720771" cy="77888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191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内容占位符 3">
                <a:extLst>
                  <a:ext uri="{FF2B5EF4-FFF2-40B4-BE49-F238E27FC236}">
                    <a16:creationId xmlns:a16="http://schemas.microsoft.com/office/drawing/2014/main" id="{18C4020F-EDD7-5EFA-12B9-19278804D8F7}"/>
                  </a:ext>
                </a:extLst>
              </p:cNvPr>
              <p:cNvGraphicFramePr>
                <a:graphicFrameLocks noGrp="1"/>
              </p:cNvGraphicFramePr>
              <p:nvPr>
                <p:ph sz="quarter" idx="10"/>
                <p:extLst>
                  <p:ext uri="{D42A27DB-BD31-4B8C-83A1-F6EECF244321}">
                    <p14:modId xmlns:p14="http://schemas.microsoft.com/office/powerpoint/2010/main" val="4196319417"/>
                  </p:ext>
                </p:extLst>
              </p:nvPr>
            </p:nvGraphicFramePr>
            <p:xfrm>
              <a:off x="806394" y="1559515"/>
              <a:ext cx="4975282" cy="213370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>
          <p:graphicFrame>
            <p:nvGraphicFramePr>
              <p:cNvPr id="4" name="内容占位符 3">
                <a:extLst>
                  <a:ext uri="{FF2B5EF4-FFF2-40B4-BE49-F238E27FC236}">
                    <a16:creationId xmlns:a16="http://schemas.microsoft.com/office/drawing/2014/main" id="{18C4020F-EDD7-5EFA-12B9-19278804D8F7}"/>
                  </a:ext>
                </a:extLst>
              </p:cNvPr>
              <p:cNvGraphicFramePr>
                <a:graphicFrameLocks noGrp="1"/>
              </p:cNvGraphicFramePr>
              <p:nvPr>
                <p:ph sz="quarter" idx="10"/>
                <p:extLst>
                  <p:ext uri="{D42A27DB-BD31-4B8C-83A1-F6EECF244321}">
                    <p14:modId xmlns:p14="http://schemas.microsoft.com/office/powerpoint/2010/main" val="4196319417"/>
                  </p:ext>
                </p:extLst>
              </p:nvPr>
            </p:nvGraphicFramePr>
            <p:xfrm>
              <a:off x="806394" y="1559515"/>
              <a:ext cx="4975282" cy="213370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4" r:qs="rId5" r:cs="rId6"/>
              </a:graphicData>
            </a:graphic>
          </p:graphicFrame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80C8EE89-52D6-C6B1-086D-9EB963F7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kern="1200" dirty="0"/>
              <a:t>Muon scattering tomography 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BF37436-5296-67C1-ADDE-B3FE6D5DEF63}"/>
              </a:ext>
            </a:extLst>
          </p:cNvPr>
          <p:cNvSpPr txBox="1"/>
          <p:nvPr/>
        </p:nvSpPr>
        <p:spPr>
          <a:xfrm>
            <a:off x="658700" y="1065430"/>
            <a:ext cx="20134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/>
              <a:t>https://pdg.lbl.gov/</a:t>
            </a:r>
            <a:endParaRPr lang="zh-CN" altLang="en-US" sz="1600" i="1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579CBFF-F3D4-E1FF-F3A1-82EF41BCE21A}"/>
              </a:ext>
            </a:extLst>
          </p:cNvPr>
          <p:cNvGrpSpPr/>
          <p:nvPr/>
        </p:nvGrpSpPr>
        <p:grpSpPr>
          <a:xfrm>
            <a:off x="801460" y="3698464"/>
            <a:ext cx="4576117" cy="2693411"/>
            <a:chOff x="801460" y="3698464"/>
            <a:chExt cx="4576117" cy="2693411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3E3E109-F55D-F6D0-E489-3CACFC65F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460" y="5796048"/>
              <a:ext cx="4576117" cy="595827"/>
            </a:xfrm>
            <a:prstGeom prst="rect">
              <a:avLst/>
            </a:prstGeom>
          </p:spPr>
        </p:pic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91BDF05F-90F5-D3D1-69E1-127B98165BC1}"/>
                </a:ext>
              </a:extLst>
            </p:cNvPr>
            <p:cNvGrpSpPr/>
            <p:nvPr/>
          </p:nvGrpSpPr>
          <p:grpSpPr>
            <a:xfrm>
              <a:off x="1363171" y="3698464"/>
              <a:ext cx="3783702" cy="1803252"/>
              <a:chOff x="1037707" y="3693222"/>
              <a:chExt cx="3783702" cy="1803252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59E578E-8318-CD51-13EA-B8B63649A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37707" y="3693222"/>
                <a:ext cx="3783702" cy="1803252"/>
              </a:xfrm>
              <a:prstGeom prst="rect">
                <a:avLst/>
              </a:prstGeom>
            </p:spPr>
          </p:pic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987D87F-47DB-3FCF-B356-7AF3B4A2BD25}"/>
                  </a:ext>
                </a:extLst>
              </p:cNvPr>
              <p:cNvSpPr txBox="1"/>
              <p:nvPr/>
            </p:nvSpPr>
            <p:spPr>
              <a:xfrm>
                <a:off x="1037707" y="4021540"/>
                <a:ext cx="4042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000" b="1" i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i</a:t>
                </a:r>
                <a:endParaRPr lang="zh-CN" altLang="en-US" sz="2000" b="1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7E2157A-94CC-15EA-47A0-EBE65D24C67B}"/>
                  </a:ext>
                </a:extLst>
              </p:cNvPr>
              <p:cNvSpPr txBox="1"/>
              <p:nvPr/>
            </p:nvSpPr>
            <p:spPr>
              <a:xfrm>
                <a:off x="4002545" y="5021606"/>
                <a:ext cx="4138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000" b="1" i="1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f</a:t>
                </a:r>
                <a:endParaRPr lang="zh-CN" altLang="en-US" sz="2000" b="1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A19F46E-3557-EA8A-C0B3-85CB545BD8BF}"/>
              </a:ext>
            </a:extLst>
          </p:cNvPr>
          <p:cNvGrpSpPr/>
          <p:nvPr/>
        </p:nvGrpSpPr>
        <p:grpSpPr>
          <a:xfrm>
            <a:off x="6915149" y="3698464"/>
            <a:ext cx="4240543" cy="2693411"/>
            <a:chOff x="6915149" y="3698464"/>
            <a:chExt cx="4240543" cy="269341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FCD594F-F66D-55AD-5CA0-843FB51BBCF2}"/>
                </a:ext>
              </a:extLst>
            </p:cNvPr>
            <p:cNvGrpSpPr/>
            <p:nvPr/>
          </p:nvGrpSpPr>
          <p:grpSpPr>
            <a:xfrm>
              <a:off x="6915149" y="3698464"/>
              <a:ext cx="4240543" cy="2693411"/>
              <a:chOff x="6915149" y="3698464"/>
              <a:chExt cx="4240543" cy="2693411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C49E10E5-44BE-D32C-C946-EC5A7FA99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15149" y="5773535"/>
                <a:ext cx="4124326" cy="618340"/>
              </a:xfrm>
              <a:prstGeom prst="rect">
                <a:avLst/>
              </a:prstGeom>
            </p:spPr>
          </p:pic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C1F01784-5411-9282-6516-7A6AC51FA658}"/>
                  </a:ext>
                </a:extLst>
              </p:cNvPr>
              <p:cNvGrpSpPr/>
              <p:nvPr/>
            </p:nvGrpSpPr>
            <p:grpSpPr>
              <a:xfrm>
                <a:off x="7105789" y="3698464"/>
                <a:ext cx="4049903" cy="1803252"/>
                <a:chOff x="7634287" y="3393717"/>
                <a:chExt cx="3176726" cy="1414463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ACCF7563-EB9B-D106-BEEA-8AE8704CAA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634287" y="3393717"/>
                  <a:ext cx="2967919" cy="1414463"/>
                </a:xfrm>
                <a:prstGeom prst="rect">
                  <a:avLst/>
                </a:prstGeom>
              </p:spPr>
            </p:pic>
            <p:sp>
              <p:nvSpPr>
                <p:cNvPr id="2" name="文本框 1">
                  <a:extLst>
                    <a:ext uri="{FF2B5EF4-FFF2-40B4-BE49-F238E27FC236}">
                      <a16:creationId xmlns:a16="http://schemas.microsoft.com/office/drawing/2014/main" id="{740B6FFF-99FC-240C-A8F3-CC9E92EA4725}"/>
                    </a:ext>
                  </a:extLst>
                </p:cNvPr>
                <p:cNvSpPr txBox="1"/>
                <p:nvPr/>
              </p:nvSpPr>
              <p:spPr>
                <a:xfrm>
                  <a:off x="10501313" y="4371767"/>
                  <a:ext cx="3097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l-GR" altLang="zh-CN" sz="1200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θ</a:t>
                  </a:r>
                  <a:r>
                    <a:rPr lang="en-US" altLang="zh-CN" sz="1200" baseline="-25000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0</a:t>
                  </a:r>
                  <a:endParaRPr lang="zh-CN" altLang="en-US" sz="1200" baseline="-25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B7E490B-D111-4598-F38F-2C8286963070}"/>
                </a:ext>
              </a:extLst>
            </p:cNvPr>
            <p:cNvSpPr txBox="1"/>
            <p:nvPr/>
          </p:nvSpPr>
          <p:spPr>
            <a:xfrm>
              <a:off x="7105789" y="4032628"/>
              <a:ext cx="360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</a:t>
              </a:r>
              <a:r>
                <a:rPr lang="en-US" altLang="zh-CN" sz="2000" b="1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i</a:t>
              </a:r>
              <a:endParaRPr lang="zh-CN" altLang="en-US" sz="20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952EEC1-59DA-3CB9-61D6-4C6E433494AE}"/>
                </a:ext>
              </a:extLst>
            </p:cNvPr>
            <p:cNvSpPr txBox="1"/>
            <p:nvPr/>
          </p:nvSpPr>
          <p:spPr>
            <a:xfrm>
              <a:off x="10109623" y="5026848"/>
              <a:ext cx="385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</a:t>
              </a:r>
              <a:r>
                <a:rPr lang="en-US" altLang="zh-CN" sz="2000" b="1" i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</a:t>
              </a:r>
              <a:endParaRPr lang="zh-CN" altLang="en-US" sz="20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内容占位符 3">
                <a:extLst>
                  <a:ext uri="{FF2B5EF4-FFF2-40B4-BE49-F238E27FC236}">
                    <a16:creationId xmlns:a16="http://schemas.microsoft.com/office/drawing/2014/main" id="{32DB5C2F-F215-C992-E3C2-443E784CC12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17630007"/>
                  </p:ext>
                </p:extLst>
              </p:nvPr>
            </p:nvGraphicFramePr>
            <p:xfrm>
              <a:off x="6410326" y="1559514"/>
              <a:ext cx="5300720" cy="213370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</mc:Choice>
        <mc:Fallback>
          <p:graphicFrame>
            <p:nvGraphicFramePr>
              <p:cNvPr id="7" name="内容占位符 3">
                <a:extLst>
                  <a:ext uri="{FF2B5EF4-FFF2-40B4-BE49-F238E27FC236}">
                    <a16:creationId xmlns:a16="http://schemas.microsoft.com/office/drawing/2014/main" id="{32DB5C2F-F215-C992-E3C2-443E784CC12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17630007"/>
                  </p:ext>
                </p:extLst>
              </p:nvPr>
            </p:nvGraphicFramePr>
            <p:xfrm>
              <a:off x="6410326" y="1559514"/>
              <a:ext cx="5300720" cy="213370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7" r:lo="rId13" r:qs="rId14" r:cs="rId15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748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00"/>
        </a:solidFill>
      </a:spPr>
      <a:bodyPr wrap="square" rtlCol="0">
        <a:spAutoFit/>
      </a:bodyPr>
      <a:lstStyle>
        <a:defPPr algn="l">
          <a:defRPr sz="2000" dirty="0" smtClean="0">
            <a:latin typeface="Times New Roman" panose="02020603050405020304" pitchFamily="18" charset="0"/>
            <a:ea typeface="黑体" panose="02010609060101010101" pitchFamily="49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30413</TotalTime>
  <Words>1164</Words>
  <Application>Microsoft Office PowerPoint</Application>
  <PresentationFormat>宽屏</PresentationFormat>
  <Paragraphs>196</Paragraphs>
  <Slides>27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等线</vt:lpstr>
      <vt:lpstr>微软雅黑</vt:lpstr>
      <vt:lpstr>微软雅黑</vt:lpstr>
      <vt:lpstr>Arial</vt:lpstr>
      <vt:lpstr>Calibri</vt:lpstr>
      <vt:lpstr>Calibri Light</vt:lpstr>
      <vt:lpstr>Cambria Math</vt:lpstr>
      <vt:lpstr>Open Sans</vt:lpstr>
      <vt:lpstr>Times New Roman</vt:lpstr>
      <vt:lpstr>1_Office 主题​​</vt:lpstr>
      <vt:lpstr>PowerPoint 演示文稿</vt:lpstr>
      <vt:lpstr>物质尺度与观测装置</vt:lpstr>
      <vt:lpstr>Muon as a natural probe</vt:lpstr>
      <vt:lpstr>Muon passing through matter</vt:lpstr>
      <vt:lpstr>Imaging with cosmic muons (muography)</vt:lpstr>
      <vt:lpstr>From cosmic muons to beam muons</vt:lpstr>
      <vt:lpstr>Imaging widgets with CSNS  μ+ beam</vt:lpstr>
      <vt:lpstr>Simulation setup</vt:lpstr>
      <vt:lpstr>Muon scattering tomography </vt:lpstr>
      <vt:lpstr>dE/dx validation through air</vt:lpstr>
      <vt:lpstr>Penetration power (Flux Efficiency)</vt:lpstr>
      <vt:lpstr>Flux image with mu+ beam (Muograph)</vt:lpstr>
      <vt:lpstr>Flux image with 8 kinetic energies</vt:lpstr>
      <vt:lpstr>Flux image (low-energy-loss pass filter)</vt:lpstr>
      <vt:lpstr>Ionization energy loss spectrum</vt:lpstr>
      <vt:lpstr>MST Image using the EL method</vt:lpstr>
      <vt:lpstr>MST Image using the SA method</vt:lpstr>
      <vt:lpstr>MST images (ideal cases)</vt:lpstr>
      <vt:lpstr>Comparison to X Image (copper coin)</vt:lpstr>
      <vt:lpstr>Comparison to X Image (gold coin)</vt:lpstr>
      <vt:lpstr>Comparison to X Image (chin)</vt:lpstr>
      <vt:lpstr>From 2D to 3D (parallel beam scan)</vt:lpstr>
      <vt:lpstr>Projections and Density Spectrums</vt:lpstr>
      <vt:lpstr>Reconstruction versus Original Phantom</vt:lpstr>
      <vt:lpstr>Summary and Outlook</vt:lpstr>
      <vt:lpstr>Developments in past decades</vt:lpstr>
      <vt:lpstr>Recent years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Baryons_TLFF</dc:title>
  <dc:creator>hujf</dc:creator>
  <cp:lastModifiedBy>Jifeng Hu</cp:lastModifiedBy>
  <cp:revision>1883</cp:revision>
  <dcterms:created xsi:type="dcterms:W3CDTF">2021-06-08T11:12:26Z</dcterms:created>
  <dcterms:modified xsi:type="dcterms:W3CDTF">2024-11-08T04:59:52Z</dcterms:modified>
</cp:coreProperties>
</file>