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747" r:id="rId3"/>
    <p:sldId id="3753" r:id="rId4"/>
    <p:sldId id="272" r:id="rId5"/>
    <p:sldId id="3712" r:id="rId6"/>
    <p:sldId id="3762" r:id="rId7"/>
    <p:sldId id="3767" r:id="rId8"/>
    <p:sldId id="3713" r:id="rId9"/>
    <p:sldId id="3752" r:id="rId10"/>
    <p:sldId id="3777" r:id="rId11"/>
    <p:sldId id="3769" r:id="rId12"/>
    <p:sldId id="3772" r:id="rId13"/>
    <p:sldId id="3770" r:id="rId14"/>
    <p:sldId id="3780" r:id="rId15"/>
    <p:sldId id="350" r:id="rId16"/>
    <p:sldId id="352" r:id="rId17"/>
    <p:sldId id="360" r:id="rId18"/>
    <p:sldId id="3763" r:id="rId19"/>
    <p:sldId id="3745" r:id="rId20"/>
    <p:sldId id="3768" r:id="rId21"/>
    <p:sldId id="3749" r:id="rId22"/>
    <p:sldId id="3750" r:id="rId23"/>
    <p:sldId id="3778" r:id="rId24"/>
    <p:sldId id="357" r:id="rId25"/>
    <p:sldId id="3776" r:id="rId26"/>
    <p:sldId id="3774" r:id="rId27"/>
    <p:sldId id="349" r:id="rId28"/>
    <p:sldId id="363" r:id="rId29"/>
    <p:sldId id="258" r:id="rId30"/>
    <p:sldId id="3754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294BF1A-A976-4240-860C-3123FDFE6880}">
          <p14:sldIdLst>
            <p14:sldId id="257"/>
            <p14:sldId id="3747"/>
            <p14:sldId id="3753"/>
            <p14:sldId id="272"/>
            <p14:sldId id="3712"/>
            <p14:sldId id="3762"/>
            <p14:sldId id="3767"/>
            <p14:sldId id="3713"/>
            <p14:sldId id="3752"/>
            <p14:sldId id="3777"/>
            <p14:sldId id="3769"/>
            <p14:sldId id="3772"/>
            <p14:sldId id="3770"/>
            <p14:sldId id="3780"/>
            <p14:sldId id="350"/>
            <p14:sldId id="352"/>
            <p14:sldId id="360"/>
            <p14:sldId id="3763"/>
            <p14:sldId id="3745"/>
            <p14:sldId id="3768"/>
            <p14:sldId id="3749"/>
            <p14:sldId id="3750"/>
            <p14:sldId id="3778"/>
            <p14:sldId id="357"/>
            <p14:sldId id="3776"/>
            <p14:sldId id="3774"/>
            <p14:sldId id="349"/>
            <p14:sldId id="363"/>
            <p14:sldId id="258"/>
            <p14:sldId id="3754"/>
          </p14:sldIdLst>
        </p14:section>
        <p14:section name="无标题节" id="{32184DCA-958A-43C4-BBBD-4FC4C8AB8E5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25FFC-0E54-409F-A728-081C866BF7C9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E057E-14A0-4544-8861-4D3A939FE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0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4853-3523-4D5F-9F52-0839C22A6BD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868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244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425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47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dirty="0"/>
              <a:t>我们对重离子打靶后的</a:t>
            </a:r>
            <a:r>
              <a:rPr lang="en-US" altLang="zh-CN" dirty="0"/>
              <a:t>pion</a:t>
            </a:r>
            <a:r>
              <a:rPr lang="zh-CN" altLang="en-US" dirty="0"/>
              <a:t>产生进行了初步的模拟。模拟结果显示，以</a:t>
            </a:r>
            <a:r>
              <a:rPr lang="en-US" altLang="zh-CN" dirty="0"/>
              <a:t>2.6GeV/u</a:t>
            </a:r>
            <a:r>
              <a:rPr lang="zh-CN" altLang="en-US" dirty="0"/>
              <a:t>的</a:t>
            </a:r>
            <a:r>
              <a:rPr lang="en-US" altLang="zh-CN" dirty="0"/>
              <a:t>O18</a:t>
            </a:r>
            <a:r>
              <a:rPr lang="zh-CN" altLang="en-US" dirty="0"/>
              <a:t>为例，每个</a:t>
            </a:r>
            <a:r>
              <a:rPr lang="en-US" altLang="zh-CN" dirty="0"/>
              <a:t>O18</a:t>
            </a:r>
            <a:r>
              <a:rPr lang="zh-CN" altLang="en-US" dirty="0"/>
              <a:t>最终可以产生</a:t>
            </a:r>
            <a:r>
              <a:rPr lang="en-US" altLang="zh-CN" dirty="0"/>
              <a:t>0.007-0.008</a:t>
            </a:r>
            <a:r>
              <a:rPr lang="zh-CN" altLang="en-US" dirty="0"/>
              <a:t>个</a:t>
            </a:r>
            <a:r>
              <a:rPr lang="en-US" altLang="zh-CN" dirty="0"/>
              <a:t>pion</a:t>
            </a:r>
            <a:r>
              <a:rPr lang="zh-CN" altLang="en-US" dirty="0"/>
              <a:t>进入</a:t>
            </a:r>
            <a:r>
              <a:rPr lang="en-US" altLang="zh-CN" dirty="0"/>
              <a:t>HFRS</a:t>
            </a:r>
            <a:r>
              <a:rPr lang="zh-CN" altLang="en-US" dirty="0"/>
              <a:t>束线，考虑到</a:t>
            </a:r>
            <a:r>
              <a:rPr lang="en-US" altLang="zh-CN" dirty="0"/>
              <a:t>HIAF</a:t>
            </a:r>
            <a:r>
              <a:rPr lang="zh-CN" altLang="en-US" dirty="0"/>
              <a:t>上每秒可以提供</a:t>
            </a:r>
            <a:r>
              <a:rPr lang="en-US" altLang="zh-CN" dirty="0"/>
              <a:t>2.4</a:t>
            </a:r>
            <a:r>
              <a:rPr lang="zh-CN" altLang="en-US" dirty="0"/>
              <a:t>*</a:t>
            </a:r>
            <a:r>
              <a:rPr lang="en-US" altLang="zh-CN" dirty="0"/>
              <a:t>10^12</a:t>
            </a:r>
            <a:r>
              <a:rPr lang="zh-CN" altLang="en-US" dirty="0"/>
              <a:t>个</a:t>
            </a:r>
            <a:r>
              <a:rPr lang="en-US" altLang="zh-CN" dirty="0"/>
              <a:t>O18</a:t>
            </a:r>
            <a:r>
              <a:rPr lang="zh-CN" altLang="en-US" dirty="0"/>
              <a:t>， 束线入口每秒注入的</a:t>
            </a:r>
            <a:r>
              <a:rPr lang="en-US" altLang="zh-CN" dirty="0"/>
              <a:t>pion</a:t>
            </a:r>
            <a:r>
              <a:rPr lang="zh-CN" altLang="en-US" dirty="0"/>
              <a:t>可以达到</a:t>
            </a:r>
            <a:r>
              <a:rPr lang="en-US" altLang="zh-CN" dirty="0"/>
              <a:t>10^10</a:t>
            </a:r>
            <a:r>
              <a:rPr lang="zh-CN" altLang="en-US" dirty="0"/>
              <a:t>，最终，我们预期在束线出口处得到的缪子束流的流强相当可观。</a:t>
            </a:r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47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39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822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3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D42A8-EEF9-0E38-899E-D407A4E35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E3BD0A2-DCA4-3716-6D2C-45E3ABF0CA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BFFFF4B9-275C-D8F4-F7BB-EA1E3AD13B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809CD8E0-394B-F72C-C36D-3650F2F43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06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193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079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D0DFA2A-9821-4E5B-B1FF-F8FAF6CB9FF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2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9762F0-8AFD-E961-4C8D-CFA204766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EA31235-A918-B3A4-609F-24DC69FF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0B7DEB-76E0-08D0-1531-7B00272E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A1742B-47EE-4BC9-18A9-3CB6803F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CEC9E0-5CD8-7107-3D05-2291AA40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0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C7E5E2-3A59-7D1F-7CA4-CBA3F82E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1CBF4A-14E5-8CD2-0639-6B957CCF1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464650-795A-9C8A-E752-6671FB99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9DC112-69BF-FEAE-20CB-9269BDEA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9E79BD-447F-E7AE-8EEA-9DDB64F0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5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2EA84D-66EC-986C-1BB5-8C7247E83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CA25AA4-E2FB-734D-1E05-CD39C39BC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CFA19D-8C72-774A-05E0-CD6634B89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F9E3CB-36BA-A7A3-D28F-B5F986B81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58D888-843D-647E-FA4B-36D31F03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16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5FD2CD-58DC-5B8D-CDD4-1E9F6B6C7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3E400B-2FA4-1CC9-E7BF-1B8FF8F74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B21FB-7378-738D-F7B0-E03AADD3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C4F722-6063-5899-A11B-94D27AB0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2A609C-C132-8654-7D74-5C4573D9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206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852509-A818-A120-2D39-567841BB3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E3A78F-14FE-9B30-A7A2-2B81F006F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5523AB-0011-4B95-C05D-54DA4128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F28794-464B-C3D7-C4AB-5D72227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44A54-A561-17E6-BEFD-3D2935B6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46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5BBDA9-F18B-B2F8-9B05-D83497352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97DA75-7754-BEAD-21A2-6BAA2C451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80B3F8-DC99-B920-6A66-C2ADF07F5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0D3D7B-4B49-0F1B-B1EC-1B8824EDF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BA8BE3-9CA4-1D8B-EEB0-7DBB686E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E50CC0-2726-400F-BE83-473E9EB8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48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F1769D-2D8D-4775-9430-D12C8D41D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66BF19-CFD9-EEB6-E558-E9876A131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4B3463-398D-944D-117F-245076D03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98F8A81-B42F-D559-4B4D-0DAAB2AFB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8B01A59-85A3-9291-0D31-530A6F502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243B3C2-BB11-77F0-D1B7-69FB2541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30F92E-B5FE-41A9-3573-0923A51B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D6C698-E7BE-9F69-AC96-DB4AE92B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78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F9167A-AFC9-288C-3D5F-34450A46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E6A195A-79FE-62E4-74EC-BD2DA072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DF1961-1241-28F7-EF0F-AB3328F6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ABD96B-535D-5DE5-D5C9-1600EE015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02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580FE7B-3560-5519-EF7B-113B7AC2A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D472BD-EBC9-D1FF-C388-CB0FB260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FE01ED-5D06-CDA8-7209-151EAC18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26A9C-9AD1-55E0-DACF-D2D4D2D7D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80CD7A-6335-AD19-5CA7-4DC45B74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1E04E4-D559-F2E3-1505-24A793619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C8D7B-9CEE-6BC1-C91E-36DF9D32B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2840C2-D08F-74B5-1AB4-840BE6A0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321A8-8850-8735-D5C5-839E1A7A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54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828F9-0FB2-8E2E-3148-EA2AAEA3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EA01CFE-E06E-893C-A23F-12AB36D62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026D53-D65A-A906-637D-B4B725B5C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E4754-9B33-7A91-2F2A-D34CF4A8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D9DED9-D668-F7D0-8691-1553490B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82CB69-A054-4505-4CB0-8D537102F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96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E44A8B4-86BC-15D9-C6D2-DEE45099A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340A1C-735B-2DEE-9754-C4200433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8C0606-A9BF-B10A-16D0-1248368B7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32F5A0-4D2C-412D-AF38-067C9977B061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74602D-85C7-110B-D36A-8B5C35C5C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93F119-0637-7759-B68E-FF5006E6D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501CF-8A49-46B9-80A5-04F81B2F64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42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7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4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8" Type="http://schemas.openxmlformats.org/officeDocument/2006/relationships/image" Target="../media/image40.png"/><Relationship Id="rId3" Type="http://schemas.openxmlformats.org/officeDocument/2006/relationships/image" Target="../media/image22.png"/><Relationship Id="rId21" Type="http://schemas.openxmlformats.org/officeDocument/2006/relationships/image" Target="../media/image99.png"/><Relationship Id="rId7" Type="http://schemas.openxmlformats.org/officeDocument/2006/relationships/image" Target="../media/image4.jpe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4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23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Relationship Id="rId14" Type="http://schemas.openxmlformats.org/officeDocument/2006/relationships/image" Target="../media/image92.png"/><Relationship Id="rId2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.jpeg"/><Relationship Id="rId7" Type="http://schemas.openxmlformats.org/officeDocument/2006/relationships/image" Target="../media/image810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160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40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70.png"/><Relationship Id="rId5" Type="http://schemas.openxmlformats.org/officeDocument/2006/relationships/image" Target="../media/image4.jpeg"/><Relationship Id="rId10" Type="http://schemas.openxmlformats.org/officeDocument/2006/relationships/image" Target="../media/image69.png"/><Relationship Id="rId4" Type="http://schemas.openxmlformats.org/officeDocument/2006/relationships/image" Target="../media/image74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7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1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92.png"/><Relationship Id="rId5" Type="http://schemas.openxmlformats.org/officeDocument/2006/relationships/image" Target="../media/image4.jpeg"/><Relationship Id="rId10" Type="http://schemas.openxmlformats.org/officeDocument/2006/relationships/image" Target="../media/image103.png"/><Relationship Id="rId4" Type="http://schemas.openxmlformats.org/officeDocument/2006/relationships/image" Target="../media/image76.png"/><Relationship Id="rId9" Type="http://schemas.openxmlformats.org/officeDocument/2006/relationships/image" Target="../media/image3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125"/>
            <a:ext cx="12204000" cy="38137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矩形 1"/>
          <p:cNvSpPr/>
          <p:nvPr/>
        </p:nvSpPr>
        <p:spPr>
          <a:xfrm>
            <a:off x="-9329" y="6708710"/>
            <a:ext cx="12200400" cy="14929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-130626" y="2020994"/>
            <a:ext cx="12191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微软雅黑" pitchFamily="34" charset="-122"/>
                <a:ea typeface="微软雅黑" pitchFamily="34" charset="-122"/>
              </a:rPr>
              <a:t>HIAF</a:t>
            </a:r>
            <a:r>
              <a:rPr lang="zh-CN" altLang="en-US" sz="4800" b="1" dirty="0">
                <a:latin typeface="微软雅黑" pitchFamily="34" charset="-122"/>
                <a:ea typeface="微软雅黑" pitchFamily="34" charset="-122"/>
              </a:rPr>
              <a:t>上的缪子束流可行性研究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1113977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C62AACFE-43AB-4852-B670-6A523EAA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16" y="204518"/>
            <a:ext cx="4194050" cy="78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1" y="126642"/>
            <a:ext cx="3070148" cy="9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E6A7D65-96C2-21CF-0B04-2848CB9C272D}"/>
              </a:ext>
            </a:extLst>
          </p:cNvPr>
          <p:cNvSpPr txBox="1"/>
          <p:nvPr/>
        </p:nvSpPr>
        <p:spPr>
          <a:xfrm>
            <a:off x="4295157" y="3712970"/>
            <a:ext cx="6273525" cy="950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  告 人：徐宇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FA4534-7A1A-6854-92F9-9A2684F76992}"/>
              </a:ext>
            </a:extLst>
          </p:cNvPr>
          <p:cNvSpPr txBox="1"/>
          <p:nvPr/>
        </p:nvSpPr>
        <p:spPr>
          <a:xfrm>
            <a:off x="3240839" y="5223881"/>
            <a:ext cx="6273525" cy="948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先进能源科学与技术广东省实验室</a:t>
            </a:r>
            <a:endParaRPr lang="en-US" altLang="zh-CN" sz="24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25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可行性分析</a:t>
            </a:r>
            <a:endParaRPr lang="en-US" altLang="zh-CN" sz="3200" b="1" dirty="0">
              <a:solidFill>
                <a:schemeClr val="accent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BDF7BFF-4C56-1A59-B4CD-E58A7AE55687}"/>
                  </a:ext>
                </a:extLst>
              </p:cNvPr>
              <p:cNvSpPr txBox="1"/>
              <p:nvPr/>
            </p:nvSpPr>
            <p:spPr>
              <a:xfrm>
                <a:off x="594329" y="4940923"/>
                <a:ext cx="499426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2.6GeV/u</a:t>
                </a:r>
                <a:r>
                  <a:rPr lang="zh-CN" altLang="zh-CN" sz="1800" b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的</a:t>
                </a:r>
                <a:r>
                  <a:rPr lang="en-US" altLang="zh-CN" b="1" kern="100" baseline="30000" dirty="0"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1800" b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O</a:t>
                </a:r>
                <a:r>
                  <a:rPr lang="en-US" altLang="zh-CN" b="1" kern="100" baseline="30000" dirty="0"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6</a:t>
                </a:r>
                <a:r>
                  <a:rPr lang="en-US" altLang="zh-CN" sz="1800" b="1" kern="100" baseline="300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+</a:t>
                </a:r>
                <a:r>
                  <a:rPr lang="zh-CN" altLang="zh-CN" sz="1800" b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1800" b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22.53g/cm</a:t>
                </a:r>
                <a:r>
                  <a:rPr lang="en-US" altLang="zh-CN" sz="1800" b="1" kern="100" baseline="300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2</a:t>
                </a:r>
                <a:r>
                  <a:rPr lang="zh-CN" altLang="zh-CN" sz="1800" b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的石墨靶作用产生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1" i="1" kern="100" smtClean="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b="1" i="1" kern="100" smtClean="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 b="1" i="1" kern="100" smtClean="0">
                            <a:effectLst/>
                            <a:latin typeface="Cambria Math" panose="02040503050406030204" pitchFamily="18" charset="0"/>
                            <a:ea typeface="仿宋_GB2312" panose="02010609030101010101" pitchFamily="49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zh-CN" sz="1800" b="1" kern="100" dirty="0"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粒子的角度和动量分布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BDF7BFF-4C56-1A59-B4CD-E58A7AE55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9" y="4940923"/>
                <a:ext cx="4994269" cy="646331"/>
              </a:xfrm>
              <a:prstGeom prst="rect">
                <a:avLst/>
              </a:prstGeom>
              <a:blipFill>
                <a:blip r:embed="rId4"/>
                <a:stretch>
                  <a:fillRect l="-976" t="-5660" r="-366" b="-13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29F7CE7C-27B4-FCF3-964B-B8580112BD86}"/>
              </a:ext>
            </a:extLst>
          </p:cNvPr>
          <p:cNvSpPr txBox="1"/>
          <p:nvPr/>
        </p:nvSpPr>
        <p:spPr>
          <a:xfrm>
            <a:off x="6603404" y="4078571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/>
              <a:t>HFRS</a:t>
            </a:r>
            <a:r>
              <a:rPr lang="zh-CN" altLang="en-US" b="1" dirty="0"/>
              <a:t>最大磁钢度：</a:t>
            </a:r>
            <a:r>
              <a:rPr lang="en-US" altLang="zh-CN" b="1" dirty="0"/>
              <a:t>25Tm</a:t>
            </a:r>
            <a:endParaRPr lang="en-US" altLang="zh-CN" sz="1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b="1" dirty="0"/>
              <a:t>    对缪子的最大筛选动量：</a:t>
            </a:r>
            <a:r>
              <a:rPr lang="en-US" altLang="zh-CN" b="1" dirty="0"/>
              <a:t>7.5GeV/c</a:t>
            </a:r>
            <a:endParaRPr lang="zh-CN" alt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B3D2F5A-876B-DC1D-6DA6-72FCCBE142E7}"/>
              </a:ext>
            </a:extLst>
          </p:cNvPr>
          <p:cNvSpPr txBox="1"/>
          <p:nvPr/>
        </p:nvSpPr>
        <p:spPr>
          <a:xfrm>
            <a:off x="6603404" y="5322534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/>
              <a:t>HFRS</a:t>
            </a:r>
            <a:r>
              <a:rPr lang="zh-CN" altLang="en-US" b="1" dirty="0"/>
              <a:t>长度：</a:t>
            </a:r>
            <a:r>
              <a:rPr lang="en-US" altLang="zh-CN" b="1" dirty="0"/>
              <a:t>191m</a:t>
            </a:r>
            <a:endParaRPr lang="en-US" altLang="zh-CN" sz="1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b="1" dirty="0"/>
              <a:t>    </a:t>
            </a:r>
            <a:r>
              <a:rPr lang="en-US" altLang="zh-CN" b="1" dirty="0"/>
              <a:t>1GeV pion</a:t>
            </a:r>
            <a:r>
              <a:rPr lang="zh-CN" altLang="en-US" b="1" dirty="0"/>
              <a:t>的衰变长度：</a:t>
            </a:r>
            <a:r>
              <a:rPr lang="en-US" altLang="zh-CN" b="1" dirty="0"/>
              <a:t>56 m</a:t>
            </a:r>
            <a:endParaRPr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FDBE1E-B771-B8F7-14C0-64F8FCADF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59" y="893753"/>
            <a:ext cx="5772734" cy="39392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79B9257-B23B-E278-61F3-95855B343E1B}"/>
                  </a:ext>
                </a:extLst>
              </p:cNvPr>
              <p:cNvSpPr txBox="1"/>
              <p:nvPr/>
            </p:nvSpPr>
            <p:spPr>
              <a:xfrm>
                <a:off x="6853661" y="6079442"/>
                <a:ext cx="2936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L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𝐜𝐦</m:t>
                          </m:r>
                        </m:e>
                      </m:d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𝐏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sub>
                      </m:sSub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 [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𝐌𝐞𝐕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endParaRPr lang="en-US" altLang="zh-CN" sz="18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79B9257-B23B-E278-61F3-95855B343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661" y="6079442"/>
                <a:ext cx="2936573" cy="369332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2209DCF-F148-D6D8-4C4E-317D716E35FB}"/>
                  </a:ext>
                </a:extLst>
              </p:cNvPr>
              <p:cNvSpPr txBox="1"/>
              <p:nvPr/>
            </p:nvSpPr>
            <p:spPr>
              <a:xfrm>
                <a:off x="6603404" y="1092969"/>
                <a:ext cx="257628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总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pion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产额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: </a:t>
                </a:r>
                <a:endParaRPr lang="en-US" altLang="zh-CN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yield: 1.34 per </a:t>
                </a:r>
                <a:r>
                  <a:rPr lang="en-US" altLang="zh-CN" b="1" kern="1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18</a:t>
                </a:r>
                <a:r>
                  <a:rPr lang="en-US" altLang="zh-CN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O</a:t>
                </a:r>
                <a:r>
                  <a:rPr lang="en-US" altLang="zh-CN" b="1" kern="1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6+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yield: 1.51 per </a:t>
                </a:r>
                <a:r>
                  <a:rPr lang="en-US" altLang="zh-CN" b="1" kern="1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1800" b="1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O</a:t>
                </a:r>
                <a:r>
                  <a:rPr lang="en-US" altLang="zh-CN" b="1" kern="1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6</a:t>
                </a:r>
                <a:r>
                  <a:rPr lang="en-US" altLang="zh-CN" sz="1800" b="1" kern="100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+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2209DCF-F148-D6D8-4C4E-317D716E3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404" y="1092969"/>
                <a:ext cx="2576283" cy="923330"/>
              </a:xfrm>
              <a:prstGeom prst="rect">
                <a:avLst/>
              </a:prstGeom>
              <a:blipFill>
                <a:blip r:embed="rId7"/>
                <a:stretch>
                  <a:fillRect l="-1891" t="-3289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81F37D7-1AE5-9F0E-85BD-0C6F6960ED88}"/>
                  </a:ext>
                </a:extLst>
              </p:cNvPr>
              <p:cNvSpPr txBox="1"/>
              <p:nvPr/>
            </p:nvSpPr>
            <p:spPr>
              <a:xfrm>
                <a:off x="6603404" y="2458625"/>
                <a:ext cx="2835905" cy="935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进入束线的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pion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产额：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7.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𝟎𝟒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per </a:t>
                </a:r>
                <a:r>
                  <a:rPr lang="en-US" altLang="zh-CN" b="1" kern="1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18</a:t>
                </a:r>
                <a:r>
                  <a:rPr lang="en-US" altLang="zh-CN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O</a:t>
                </a:r>
                <a:r>
                  <a:rPr lang="en-US" altLang="zh-CN" b="1" kern="1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6+</a:t>
                </a:r>
                <a:endParaRPr lang="en-US" altLang="zh-CN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per </a:t>
                </a:r>
                <a:r>
                  <a:rPr lang="en-US" altLang="zh-CN" b="1" kern="1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1800" b="1" kern="1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O</a:t>
                </a:r>
                <a:r>
                  <a:rPr lang="en-US" altLang="zh-CN" b="1" kern="1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6</a:t>
                </a:r>
                <a:r>
                  <a:rPr lang="en-US" altLang="zh-CN" sz="1800" b="1" kern="100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仿宋_GB2312" panose="02010609030101010101" pitchFamily="49" charset="-122"/>
                  </a:rPr>
                  <a:t>+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81F37D7-1AE5-9F0E-85BD-0C6F6960E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404" y="2458625"/>
                <a:ext cx="2835905" cy="935769"/>
              </a:xfrm>
              <a:prstGeom prst="rect">
                <a:avLst/>
              </a:prstGeom>
              <a:blipFill>
                <a:blip r:embed="rId8"/>
                <a:stretch>
                  <a:fillRect l="-1720" t="-3247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B3D4075-37CD-FB2F-FDD2-17545829DA7C}"/>
                  </a:ext>
                </a:extLst>
              </p:cNvPr>
              <p:cNvSpPr txBox="1"/>
              <p:nvPr/>
            </p:nvSpPr>
            <p:spPr>
              <a:xfrm>
                <a:off x="6967560" y="4724146"/>
                <a:ext cx="3288336" cy="391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1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𝝁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𝐌𝐞𝐕</m:t>
                          </m:r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/</m:t>
                          </m:r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𝐜</m:t>
                          </m:r>
                        </m:e>
                      </m:d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𝐁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𝝆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𝐓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·</m:t>
                          </m:r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𝐦</m:t>
                          </m:r>
                        </m:e>
                      </m:d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∗ 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𝟑𝟎𝟎</m:t>
                      </m:r>
                    </m:oMath>
                  </m:oMathPara>
                </a14:m>
                <a:endParaRPr lang="en-US" altLang="zh-CN" sz="1800" b="1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B3D4075-37CD-FB2F-FDD2-17545829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560" y="4724146"/>
                <a:ext cx="3288336" cy="391839"/>
              </a:xfrm>
              <a:prstGeom prst="rect">
                <a:avLst/>
              </a:prstGeom>
              <a:blipFill>
                <a:blip r:embed="rId9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F64DFA71-3BC5-4405-A0E6-02AB32F5D662}"/>
              </a:ext>
            </a:extLst>
          </p:cNvPr>
          <p:cNvSpPr txBox="1"/>
          <p:nvPr/>
        </p:nvSpPr>
        <p:spPr>
          <a:xfrm>
            <a:off x="62007" y="5963948"/>
            <a:ext cx="594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HFRS</a:t>
            </a:r>
            <a:r>
              <a:rPr lang="zh-CN" altLang="en-US" sz="2400" b="1" dirty="0">
                <a:solidFill>
                  <a:srgbClr val="FF0000"/>
                </a:solidFill>
              </a:rPr>
              <a:t>束线可以用于产生</a:t>
            </a:r>
            <a:r>
              <a:rPr lang="en-US" altLang="zh-CN" sz="2400" b="1" dirty="0">
                <a:solidFill>
                  <a:srgbClr val="FF0000"/>
                </a:solidFill>
              </a:rPr>
              <a:t>GeV</a:t>
            </a:r>
            <a:r>
              <a:rPr lang="zh-CN" altLang="en-US" sz="2400" b="1" dirty="0">
                <a:solidFill>
                  <a:srgbClr val="FF0000"/>
                </a:solidFill>
              </a:rPr>
              <a:t>量级高能缪子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CE3783-59F2-646B-6869-5367E4AB524E}"/>
              </a:ext>
            </a:extLst>
          </p:cNvPr>
          <p:cNvSpPr txBox="1"/>
          <p:nvPr/>
        </p:nvSpPr>
        <p:spPr>
          <a:xfrm>
            <a:off x="2637322" y="1416134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仿宋_GB2312" panose="02010609030101010101" pitchFamily="49" charset="-122"/>
              </a:rPr>
              <a:t>2.6GeV/u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1" kern="1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仿宋_GB2312" panose="02010609030101010101" pitchFamily="49" charset="-122"/>
                <a:cs typeface="Times New Roman" panose="02020603050405020304" pitchFamily="18" charset="0"/>
              </a:rPr>
              <a:t>18</a:t>
            </a:r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仿宋_GB2312" panose="02010609030101010101" pitchFamily="49" charset="-122"/>
              </a:rPr>
              <a:t>O</a:t>
            </a:r>
            <a:endParaRPr lang="en-US" altLang="zh-CN" sz="1800" b="1" kern="100" baseline="30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仿宋_GB2312" panose="02010609030101010101" pitchFamily="49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石墨靶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F49DCF4-FA2D-F816-1904-1C7DBFE3524A}"/>
                  </a:ext>
                </a:extLst>
              </p:cNvPr>
              <p:cNvSpPr txBox="1"/>
              <p:nvPr/>
            </p:nvSpPr>
            <p:spPr>
              <a:xfrm>
                <a:off x="2688571" y="2113934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F49DCF4-FA2D-F816-1904-1C7DBFE35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571" y="2113934"/>
                <a:ext cx="53886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25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05280437-5E14-4868-5A66-910CCF4B7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439" y="2958095"/>
            <a:ext cx="4869346" cy="34990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1E20A6A-BE49-172E-949C-5F408B5B3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1" y="3070652"/>
            <a:ext cx="5088966" cy="36568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产生与分布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36B5EC0-335C-D46B-4D5B-C59CE5A1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50" y="810365"/>
            <a:ext cx="6505166" cy="1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箭头: 右 23">
            <a:extLst>
              <a:ext uri="{FF2B5EF4-FFF2-40B4-BE49-F238E27FC236}">
                <a16:creationId xmlns:a16="http://schemas.microsoft.com/office/drawing/2014/main" id="{D026659E-1F34-2FCD-CD9A-289AB5AF4A3C}"/>
              </a:ext>
            </a:extLst>
          </p:cNvPr>
          <p:cNvSpPr/>
          <p:nvPr/>
        </p:nvSpPr>
        <p:spPr>
          <a:xfrm rot="19003304">
            <a:off x="4313255" y="2695124"/>
            <a:ext cx="1567165" cy="25846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507D0BA-C8E9-1F25-3B74-DC78A0122A7B}"/>
                  </a:ext>
                </a:extLst>
              </p:cNvPr>
              <p:cNvSpPr txBox="1"/>
              <p:nvPr/>
            </p:nvSpPr>
            <p:spPr>
              <a:xfrm>
                <a:off x="2732016" y="4993532"/>
                <a:ext cx="3013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进入束线的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产额及动量谱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507D0BA-C8E9-1F25-3B74-DC78A0122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016" y="4993532"/>
                <a:ext cx="3013902" cy="369332"/>
              </a:xfrm>
              <a:prstGeom prst="rect">
                <a:avLst/>
              </a:prstGeom>
              <a:blipFill>
                <a:blip r:embed="rId8"/>
                <a:stretch>
                  <a:fillRect l="-1616" t="-8197" r="-1212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5C54CED4-61FF-8837-9259-37FCDA72CFFC}"/>
              </a:ext>
            </a:extLst>
          </p:cNvPr>
          <p:cNvGraphicFramePr>
            <a:graphicFrameLocks noGrp="1"/>
          </p:cNvGraphicFramePr>
          <p:nvPr/>
        </p:nvGraphicFramePr>
        <p:xfrm>
          <a:off x="-9329" y="785813"/>
          <a:ext cx="4509834" cy="231305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04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785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离子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能量 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en-US" altLang="zh-CN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/u)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流强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1" lang="en-US" altLang="zh-CN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ppp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9.3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2.0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6+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2.6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6.0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78</a:t>
                      </a: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Kr</a:t>
                      </a:r>
                      <a:r>
                        <a:rPr kumimoji="1" lang="en-US" altLang="zh-CN" sz="14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19+</a:t>
                      </a:r>
                      <a:endParaRPr kumimoji="1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1.72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3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209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Bi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31+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0.84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1.2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238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35+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0.83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1.0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67A87F68-2C3D-AB74-815B-F62FF6F2F8FC}"/>
              </a:ext>
            </a:extLst>
          </p:cNvPr>
          <p:cNvSpPr txBox="1"/>
          <p:nvPr/>
        </p:nvSpPr>
        <p:spPr>
          <a:xfrm>
            <a:off x="2318713" y="4262928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靶材：石墨靶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zh-CN" altLang="en-US" dirty="0">
                <a:highlight>
                  <a:srgbClr val="FFFF00"/>
                </a:highlight>
              </a:rPr>
              <a:t>靶厚：</a:t>
            </a:r>
            <a:r>
              <a:rPr lang="en-US" altLang="zh-CN" dirty="0">
                <a:highlight>
                  <a:srgbClr val="FFFF00"/>
                </a:highlight>
              </a:rPr>
              <a:t>100mm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27A292A-B4FF-2D93-1653-9F2E3B8B2C79}"/>
                  </a:ext>
                </a:extLst>
              </p:cNvPr>
              <p:cNvSpPr txBox="1"/>
              <p:nvPr/>
            </p:nvSpPr>
            <p:spPr>
              <a:xfrm>
                <a:off x="8855333" y="5167055"/>
                <a:ext cx="3013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进入束线的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产额及动量谱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27A292A-B4FF-2D93-1653-9F2E3B8B2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333" y="5167055"/>
                <a:ext cx="3013902" cy="369332"/>
              </a:xfrm>
              <a:prstGeom prst="rect">
                <a:avLst/>
              </a:prstGeom>
              <a:blipFill>
                <a:blip r:embed="rId9"/>
                <a:stretch>
                  <a:fillRect l="-1822" t="-10000" r="-1215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AF7D5136-07E5-92D6-AB67-7E4C86982210}"/>
              </a:ext>
            </a:extLst>
          </p:cNvPr>
          <p:cNvSpPr txBox="1"/>
          <p:nvPr/>
        </p:nvSpPr>
        <p:spPr>
          <a:xfrm>
            <a:off x="8963746" y="4061690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靶材：石墨靶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zh-CN" altLang="en-US" dirty="0">
                <a:highlight>
                  <a:srgbClr val="FFFF00"/>
                </a:highlight>
              </a:rPr>
              <a:t>靶厚：</a:t>
            </a:r>
            <a:r>
              <a:rPr lang="en-US" altLang="zh-CN" dirty="0">
                <a:highlight>
                  <a:srgbClr val="FFFF00"/>
                </a:highlight>
              </a:rPr>
              <a:t>100mm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43F6890-78D9-8243-DDAF-3906546D1984}"/>
              </a:ext>
            </a:extLst>
          </p:cNvPr>
          <p:cNvSpPr txBox="1"/>
          <p:nvPr/>
        </p:nvSpPr>
        <p:spPr>
          <a:xfrm>
            <a:off x="857699" y="3684749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Kr78</a:t>
            </a:r>
            <a:endParaRPr lang="zh-CN" altLang="en-US" sz="14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423E37-19C6-07D8-3485-E377AF2AE14C}"/>
              </a:ext>
            </a:extLst>
          </p:cNvPr>
          <p:cNvSpPr txBox="1"/>
          <p:nvPr/>
        </p:nvSpPr>
        <p:spPr>
          <a:xfrm>
            <a:off x="1256215" y="4463977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O18</a:t>
            </a:r>
            <a:endParaRPr lang="zh-CN" altLang="en-US" sz="14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0B63AE6-563B-C50F-D48F-517E70A69F47}"/>
              </a:ext>
            </a:extLst>
          </p:cNvPr>
          <p:cNvSpPr txBox="1"/>
          <p:nvPr/>
        </p:nvSpPr>
        <p:spPr>
          <a:xfrm>
            <a:off x="1651771" y="4867734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proton</a:t>
            </a:r>
            <a:endParaRPr lang="zh-CN" altLang="en-US" sz="1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F19185-7191-B19F-2FAE-20F933C73F67}"/>
              </a:ext>
            </a:extLst>
          </p:cNvPr>
          <p:cNvSpPr txBox="1"/>
          <p:nvPr/>
        </p:nvSpPr>
        <p:spPr>
          <a:xfrm>
            <a:off x="6804037" y="3556522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Kr78</a:t>
            </a:r>
            <a:endParaRPr lang="zh-CN" altLang="en-US" sz="14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75E55A-F0E7-FC65-C251-2770E8285625}"/>
              </a:ext>
            </a:extLst>
          </p:cNvPr>
          <p:cNvSpPr txBox="1"/>
          <p:nvPr/>
        </p:nvSpPr>
        <p:spPr>
          <a:xfrm>
            <a:off x="7264976" y="4432204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O18</a:t>
            </a:r>
            <a:endParaRPr lang="zh-CN" altLang="en-US" sz="14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6A8F4D5-50F7-3A47-E7C1-0DE5A6EFDA8A}"/>
              </a:ext>
            </a:extLst>
          </p:cNvPr>
          <p:cNvSpPr txBox="1"/>
          <p:nvPr/>
        </p:nvSpPr>
        <p:spPr>
          <a:xfrm>
            <a:off x="7859136" y="5245437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proton</a:t>
            </a:r>
            <a:endParaRPr lang="zh-CN" altLang="en-US" sz="1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E6EB95-0FAF-BBB2-5720-DF05B157FF24}"/>
              </a:ext>
            </a:extLst>
          </p:cNvPr>
          <p:cNvSpPr txBox="1"/>
          <p:nvPr/>
        </p:nvSpPr>
        <p:spPr>
          <a:xfrm>
            <a:off x="5510050" y="2300147"/>
            <a:ext cx="6059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不同离子打靶产生的进入</a:t>
            </a:r>
            <a:r>
              <a:rPr lang="en-US" altLang="zh-CN" b="1" dirty="0">
                <a:solidFill>
                  <a:srgbClr val="0070C0"/>
                </a:solidFill>
              </a:rPr>
              <a:t>HFRS</a:t>
            </a:r>
            <a:r>
              <a:rPr lang="zh-CN" altLang="en-US" b="1" dirty="0">
                <a:solidFill>
                  <a:srgbClr val="0070C0"/>
                </a:solidFill>
              </a:rPr>
              <a:t>束线的</a:t>
            </a:r>
            <a:r>
              <a:rPr lang="en-US" altLang="zh-CN" b="1" dirty="0">
                <a:solidFill>
                  <a:srgbClr val="0070C0"/>
                </a:solidFill>
              </a:rPr>
              <a:t>pion</a:t>
            </a:r>
            <a:r>
              <a:rPr lang="zh-CN" altLang="en-US" b="1" dirty="0">
                <a:solidFill>
                  <a:srgbClr val="0070C0"/>
                </a:solidFill>
              </a:rPr>
              <a:t>的能谱有所不同</a:t>
            </a:r>
            <a:endParaRPr lang="en-US" altLang="zh-CN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70C0"/>
                </a:solidFill>
              </a:rPr>
              <a:t>不同离子在不同能区各有优势</a:t>
            </a:r>
            <a:endParaRPr lang="en-US" altLang="zh-CN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70C0"/>
                </a:solidFill>
              </a:rPr>
              <a:t>正负</a:t>
            </a:r>
            <a:r>
              <a:rPr lang="en-US" altLang="zh-CN" b="1" dirty="0">
                <a:solidFill>
                  <a:srgbClr val="0070C0"/>
                </a:solidFill>
              </a:rPr>
              <a:t>pion</a:t>
            </a:r>
            <a:r>
              <a:rPr lang="zh-CN" altLang="en-US" b="1" dirty="0">
                <a:solidFill>
                  <a:srgbClr val="0070C0"/>
                </a:solidFill>
              </a:rPr>
              <a:t>能谱略有不同</a:t>
            </a:r>
          </a:p>
        </p:txBody>
      </p:sp>
    </p:spTree>
    <p:extLst>
      <p:ext uri="{BB962C8B-B14F-4D97-AF65-F5344CB8AC3E}">
        <p14:creationId xmlns:p14="http://schemas.microsoft.com/office/powerpoint/2010/main" val="296573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束流产额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3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97A88DD1-78AB-6115-15D1-5395549C71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684675"/>
                <a:ext cx="3907857" cy="333971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zh-CN" altLang="en-US" b="1" dirty="0">
                    <a:solidFill>
                      <a:srgbClr val="7030A0"/>
                    </a:solidFill>
                  </a:rPr>
                  <a:t>对于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束流</m:t>
                    </m:r>
                  </m:oMath>
                </a14:m>
                <a:r>
                  <a:rPr lang="zh-CN" altLang="en-US" b="1" dirty="0">
                    <a:solidFill>
                      <a:srgbClr val="7030A0"/>
                    </a:solidFill>
                  </a:rPr>
                  <a:t>：</a:t>
                </a:r>
                <a:endParaRPr lang="en-US" altLang="zh-CN" b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zh-CN" altLang="en-US" b="1" dirty="0">
                    <a:solidFill>
                      <a:srgbClr val="7030A0"/>
                    </a:solidFill>
                  </a:rPr>
                  <a:t>质子最佳</a:t>
                </a:r>
                <a:endParaRPr lang="en-US" altLang="zh-CN" b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zh-CN" altLang="en-US" b="1" dirty="0">
                    <a:solidFill>
                      <a:srgbClr val="7030A0"/>
                    </a:solidFill>
                  </a:rPr>
                  <a:t>最大产额：</a:t>
                </a:r>
                <a:endParaRPr lang="en-US" altLang="zh-CN" b="1" dirty="0">
                  <a:solidFill>
                    <a:srgbClr val="7030A0"/>
                  </a:solidFill>
                </a:endParaRP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altLang="zh-CN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altLang="zh-CN" b="1" dirty="0">
                    <a:solidFill>
                      <a:srgbClr val="7030A0"/>
                    </a:solidFill>
                  </a:rPr>
                  <a:t>@3.5GeV</a:t>
                </a:r>
              </a:p>
              <a:p>
                <a:r>
                  <a:rPr lang="zh-CN" altLang="en-US" b="1" dirty="0">
                    <a:solidFill>
                      <a:srgbClr val="7030A0"/>
                    </a:solidFill>
                  </a:rPr>
                  <a:t>对于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束流</m:t>
                    </m:r>
                  </m:oMath>
                </a14:m>
                <a:r>
                  <a:rPr lang="zh-CN" altLang="en-US" b="1" dirty="0">
                    <a:solidFill>
                      <a:srgbClr val="7030A0"/>
                    </a:solidFill>
                  </a:rPr>
                  <a:t>：</a:t>
                </a:r>
                <a:endParaRPr lang="en-US" altLang="zh-CN" b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altLang="zh-CN" b="1" dirty="0" err="1">
                    <a:solidFill>
                      <a:srgbClr val="7030A0"/>
                    </a:solidFill>
                  </a:rPr>
                  <a:t>Pz</a:t>
                </a:r>
                <a:r>
                  <a:rPr lang="en-US" altLang="zh-CN" b="1" dirty="0">
                    <a:solidFill>
                      <a:srgbClr val="7030A0"/>
                    </a:solidFill>
                  </a:rPr>
                  <a:t>&lt;1GeV: </a:t>
                </a:r>
              </a:p>
              <a:p>
                <a:pPr marL="914400" lvl="2" indent="0">
                  <a:buNone/>
                </a:pPr>
                <a:r>
                  <a:rPr kumimoji="1" lang="en-US" altLang="zh-CN" b="1" u="none" strike="noStrike" cap="none" normalizeH="0" baseline="30000" dirty="0">
                    <a:ln>
                      <a:noFill/>
                    </a:ln>
                    <a:solidFill>
                      <a:srgbClr val="7030A0"/>
                    </a:solidFill>
                    <a:effectLst/>
                  </a:rPr>
                  <a:t>78</a:t>
                </a:r>
                <a:r>
                  <a:rPr kumimoji="1" lang="en-US" altLang="zh-CN" b="1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</a:rPr>
                  <a:t>Kr</a:t>
                </a:r>
                <a:r>
                  <a:rPr kumimoji="1" lang="en-US" altLang="zh-CN" b="1" u="none" strike="noStrike" cap="none" normalizeH="0" baseline="30000" dirty="0">
                    <a:ln>
                      <a:noFill/>
                    </a:ln>
                    <a:solidFill>
                      <a:srgbClr val="7030A0"/>
                    </a:solidFill>
                    <a:effectLst/>
                  </a:rPr>
                  <a:t>19+</a:t>
                </a:r>
                <a:r>
                  <a:rPr lang="zh-CN" altLang="en-US" b="1" dirty="0">
                    <a:solidFill>
                      <a:srgbClr val="7030A0"/>
                    </a:solidFill>
                  </a:rPr>
                  <a:t>最佳</a:t>
                </a:r>
                <a:endParaRPr lang="en-US" altLang="zh-CN" b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altLang="zh-CN" b="1" dirty="0">
                    <a:solidFill>
                      <a:srgbClr val="7030A0"/>
                    </a:solidFill>
                  </a:rPr>
                  <a:t>1GeV&lt;</a:t>
                </a:r>
                <a:r>
                  <a:rPr lang="en-US" altLang="zh-CN" b="1" dirty="0" err="1">
                    <a:solidFill>
                      <a:srgbClr val="7030A0"/>
                    </a:solidFill>
                  </a:rPr>
                  <a:t>Pz</a:t>
                </a:r>
                <a:r>
                  <a:rPr lang="en-US" altLang="zh-CN" b="1" dirty="0">
                    <a:solidFill>
                      <a:srgbClr val="7030A0"/>
                    </a:solidFill>
                  </a:rPr>
                  <a:t>&lt;2GeV:</a:t>
                </a:r>
              </a:p>
              <a:p>
                <a:pPr marL="914400" lvl="2" indent="0">
                  <a:buNone/>
                </a:pPr>
                <a:r>
                  <a:rPr kumimoji="1" lang="en-US" altLang="zh-CN" b="1" baseline="30000" dirty="0">
                    <a:solidFill>
                      <a:srgbClr val="7030A0"/>
                    </a:solidFill>
                  </a:rPr>
                  <a:t>1</a:t>
                </a:r>
                <a:r>
                  <a:rPr kumimoji="1" lang="en-US" altLang="zh-CN" b="1" u="none" strike="noStrike" cap="none" normalizeH="0" baseline="30000" dirty="0">
                    <a:ln>
                      <a:noFill/>
                    </a:ln>
                    <a:solidFill>
                      <a:srgbClr val="7030A0"/>
                    </a:solidFill>
                    <a:effectLst/>
                  </a:rPr>
                  <a:t>8</a:t>
                </a:r>
                <a:r>
                  <a:rPr kumimoji="1" lang="en-US" altLang="zh-CN" b="1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</a:rPr>
                  <a:t>O</a:t>
                </a:r>
                <a:r>
                  <a:rPr kumimoji="1" lang="en-US" altLang="zh-CN" b="1" u="none" strike="noStrike" cap="none" normalizeH="0" baseline="30000" dirty="0">
                    <a:ln>
                      <a:noFill/>
                    </a:ln>
                    <a:solidFill>
                      <a:srgbClr val="7030A0"/>
                    </a:solidFill>
                    <a:effectLst/>
                  </a:rPr>
                  <a:t>6+</a:t>
                </a:r>
                <a:r>
                  <a:rPr lang="zh-CN" altLang="en-US" b="1" dirty="0">
                    <a:solidFill>
                      <a:srgbClr val="7030A0"/>
                    </a:solidFill>
                  </a:rPr>
                  <a:t>最佳</a:t>
                </a:r>
                <a:endParaRPr lang="en-US" altLang="zh-CN" b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altLang="zh-CN" b="1" dirty="0" err="1">
                    <a:solidFill>
                      <a:srgbClr val="7030A0"/>
                    </a:solidFill>
                  </a:rPr>
                  <a:t>Pz</a:t>
                </a:r>
                <a:r>
                  <a:rPr lang="en-US" altLang="zh-CN" b="1" dirty="0">
                    <a:solidFill>
                      <a:srgbClr val="7030A0"/>
                    </a:solidFill>
                  </a:rPr>
                  <a:t>&gt;2GeV:</a:t>
                </a:r>
              </a:p>
              <a:p>
                <a:pPr lvl="2"/>
                <a:r>
                  <a:rPr lang="zh-CN" altLang="en-US" b="1" dirty="0">
                    <a:solidFill>
                      <a:srgbClr val="7030A0"/>
                    </a:solidFill>
                  </a:rPr>
                  <a:t>质子最佳</a:t>
                </a:r>
                <a:endParaRPr lang="en-US" altLang="zh-CN" b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zh-CN" altLang="en-US" b="1" dirty="0">
                    <a:solidFill>
                      <a:srgbClr val="7030A0"/>
                    </a:solidFill>
                  </a:rPr>
                  <a:t>最大产额：</a:t>
                </a:r>
                <a:endParaRPr lang="en-US" altLang="zh-CN" b="1" dirty="0">
                  <a:solidFill>
                    <a:srgbClr val="7030A0"/>
                  </a:solidFill>
                </a:endParaRPr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r>
                      <a:rPr lang="en-US" altLang="zh-CN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zh-CN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altLang="zh-CN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altLang="zh-CN" b="1" dirty="0">
                    <a:solidFill>
                      <a:srgbClr val="7030A0"/>
                    </a:solidFill>
                  </a:rPr>
                  <a:t>@1.5GeV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97A88DD1-78AB-6115-15D1-5395549C71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684675"/>
                <a:ext cx="3907857" cy="3339711"/>
              </a:xfrm>
              <a:blipFill>
                <a:blip r:embed="rId8"/>
                <a:stretch>
                  <a:fillRect l="-1404" t="-32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145EDB5F-864F-E05E-B68E-F7073C4B31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1890" y="1204721"/>
            <a:ext cx="8990110" cy="42996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90F0089-D370-949F-6EB6-DBC3E9A61946}"/>
                  </a:ext>
                </a:extLst>
              </p:cNvPr>
              <p:cNvSpPr txBox="1"/>
              <p:nvPr/>
            </p:nvSpPr>
            <p:spPr>
              <a:xfrm>
                <a:off x="5938787" y="2794352"/>
                <a:ext cx="11709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b="1" dirty="0">
                    <a:solidFill>
                      <a:srgbClr val="7030A0"/>
                    </a:solidFill>
                  </a:rPr>
                  <a:t>束流</a:t>
                </a: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90F0089-D370-949F-6EB6-DBC3E9A61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787" y="2794352"/>
                <a:ext cx="1170960" cy="461665"/>
              </a:xfrm>
              <a:prstGeom prst="rect">
                <a:avLst/>
              </a:prstGeom>
              <a:blipFill>
                <a:blip r:embed="rId10"/>
                <a:stretch>
                  <a:fillRect l="-1563" t="-9211" r="-7292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A47AF76-F399-7618-D2CD-1C0C0452D016}"/>
                  </a:ext>
                </a:extLst>
              </p:cNvPr>
              <p:cNvSpPr txBox="1"/>
              <p:nvPr/>
            </p:nvSpPr>
            <p:spPr>
              <a:xfrm>
                <a:off x="10114547" y="2892865"/>
                <a:ext cx="11709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</m:sup>
                    </m:sSup>
                  </m:oMath>
                </a14:m>
                <a:r>
                  <a:rPr lang="zh-CN" altLang="en-US" sz="2400" b="1" dirty="0">
                    <a:solidFill>
                      <a:srgbClr val="7030A0"/>
                    </a:solidFill>
                  </a:rPr>
                  <a:t>束流</a:t>
                </a: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A47AF76-F399-7618-D2CD-1C0C0452D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4547" y="2892865"/>
                <a:ext cx="1170960" cy="461665"/>
              </a:xfrm>
              <a:prstGeom prst="rect">
                <a:avLst/>
              </a:prstGeom>
              <a:blipFill>
                <a:blip r:embed="rId11"/>
                <a:stretch>
                  <a:fillRect l="-1563"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919FDC15-BAC0-61ED-10FF-6658CCE0D72B}"/>
              </a:ext>
            </a:extLst>
          </p:cNvPr>
          <p:cNvSpPr txBox="1"/>
          <p:nvPr/>
        </p:nvSpPr>
        <p:spPr>
          <a:xfrm>
            <a:off x="8200960" y="4121657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Kr78</a:t>
            </a:r>
            <a:endParaRPr lang="zh-CN" altLang="en-US" sz="14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38471A2-EB6C-6548-A40E-44C59BEDD781}"/>
              </a:ext>
            </a:extLst>
          </p:cNvPr>
          <p:cNvSpPr txBox="1"/>
          <p:nvPr/>
        </p:nvSpPr>
        <p:spPr>
          <a:xfrm>
            <a:off x="8858650" y="2790070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O18</a:t>
            </a:r>
            <a:endParaRPr lang="zh-CN" altLang="en-US" sz="14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3BFF9C6-A74E-6884-D63D-728707B3F419}"/>
              </a:ext>
            </a:extLst>
          </p:cNvPr>
          <p:cNvSpPr txBox="1"/>
          <p:nvPr/>
        </p:nvSpPr>
        <p:spPr>
          <a:xfrm>
            <a:off x="9826026" y="3967769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proton</a:t>
            </a:r>
            <a:endParaRPr lang="zh-CN" altLang="en-US" sz="14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BBF920-8A35-45AB-F560-2E5F093755A3}"/>
              </a:ext>
            </a:extLst>
          </p:cNvPr>
          <p:cNvSpPr txBox="1"/>
          <p:nvPr/>
        </p:nvSpPr>
        <p:spPr>
          <a:xfrm>
            <a:off x="3711958" y="4112040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Kr78</a:t>
            </a:r>
            <a:endParaRPr lang="zh-CN" altLang="en-US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715A08B-0527-40E2-C94C-8AF1051E89C2}"/>
              </a:ext>
            </a:extLst>
          </p:cNvPr>
          <p:cNvSpPr txBox="1"/>
          <p:nvPr/>
        </p:nvSpPr>
        <p:spPr>
          <a:xfrm>
            <a:off x="3841409" y="3317448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O18</a:t>
            </a:r>
            <a:endParaRPr lang="zh-CN" altLang="en-US" sz="14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F70965D-EA56-522B-2B63-A28EF1DA807E}"/>
              </a:ext>
            </a:extLst>
          </p:cNvPr>
          <p:cNvSpPr txBox="1"/>
          <p:nvPr/>
        </p:nvSpPr>
        <p:spPr>
          <a:xfrm>
            <a:off x="4944231" y="3025184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proton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76043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D08E44D-A3F5-3921-C60D-FCA3596D8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25" y="682560"/>
            <a:ext cx="10931091" cy="60449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束流截面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BB8F538-A07F-625B-B366-B3B71A75D5C3}"/>
              </a:ext>
            </a:extLst>
          </p:cNvPr>
          <p:cNvSpPr txBox="1"/>
          <p:nvPr/>
        </p:nvSpPr>
        <p:spPr>
          <a:xfrm>
            <a:off x="2249003" y="6488668"/>
            <a:ext cx="818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束斑大小：</a:t>
            </a:r>
            <a:r>
              <a:rPr lang="en-US" altLang="zh-CN" b="1" dirty="0">
                <a:solidFill>
                  <a:srgbClr val="FF0000"/>
                </a:solidFill>
              </a:rPr>
              <a:t>10cm</a:t>
            </a:r>
            <a:r>
              <a:rPr lang="zh-CN" altLang="en-US" b="1" dirty="0">
                <a:solidFill>
                  <a:srgbClr val="FF0000"/>
                </a:solidFill>
              </a:rPr>
              <a:t>*</a:t>
            </a:r>
            <a:r>
              <a:rPr lang="en-US" altLang="zh-CN" b="1" dirty="0">
                <a:solidFill>
                  <a:srgbClr val="FF0000"/>
                </a:solidFill>
              </a:rPr>
              <a:t>10cm</a:t>
            </a:r>
            <a:r>
              <a:rPr lang="zh-CN" altLang="en-US" b="1" dirty="0">
                <a:solidFill>
                  <a:srgbClr val="FF0000"/>
                </a:solidFill>
              </a:rPr>
              <a:t>以内， 大角度发射缪子数量随缪子束流能量升高而减小</a:t>
            </a:r>
          </a:p>
        </p:txBody>
      </p:sp>
    </p:spTree>
    <p:extLst>
      <p:ext uri="{BB962C8B-B14F-4D97-AF65-F5344CB8AC3E}">
        <p14:creationId xmlns:p14="http://schemas.microsoft.com/office/powerpoint/2010/main" val="99401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9698A-CF18-69D6-1C38-DAD4DEC60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CB5F171-5A2E-F504-E50D-EDEBF8B81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29" y="725143"/>
            <a:ext cx="10616982" cy="587128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0A072C8-A109-3BF8-CA57-59CD8B199E6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D31DD7-93A0-F8A6-EA67-E9CB7A447983}"/>
                  </a:ext>
                </a:extLst>
              </p:cNvPr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束流发射角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D31DD7-93A0-F8A6-EA67-E9CB7A447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3054BCBC-3852-1A36-36FA-1A1C8FB6B0FB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>
            <a:extLst>
              <a:ext uri="{FF2B5EF4-FFF2-40B4-BE49-F238E27FC236}">
                <a16:creationId xmlns:a16="http://schemas.microsoft.com/office/drawing/2014/main" id="{C680B2AE-BABC-F9C2-6BE1-DB6F4933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042F7FC-AE9D-C2A8-472A-66331696FA88}"/>
              </a:ext>
            </a:extLst>
          </p:cNvPr>
          <p:cNvSpPr txBox="1"/>
          <p:nvPr/>
        </p:nvSpPr>
        <p:spPr>
          <a:xfrm>
            <a:off x="2249003" y="6488668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束流发射角：大部分小于</a:t>
            </a:r>
            <a:r>
              <a:rPr lang="en-US" altLang="zh-CN" b="1" dirty="0">
                <a:solidFill>
                  <a:srgbClr val="FF0000"/>
                </a:solidFill>
              </a:rPr>
              <a:t>10 </a:t>
            </a:r>
            <a:r>
              <a:rPr lang="en-US" altLang="zh-CN" b="1" dirty="0" err="1">
                <a:solidFill>
                  <a:srgbClr val="FF0000"/>
                </a:solidFill>
              </a:rPr>
              <a:t>mrad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58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20859A5-5127-24F3-F5D6-8708E56B1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136" y="543102"/>
            <a:ext cx="4289905" cy="308269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A641E02-0FA7-6ACB-550F-4B8EB221E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902" y="3686422"/>
            <a:ext cx="3855801" cy="27707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7B6D09-6696-A914-C603-912E62C1C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656" y="3608198"/>
            <a:ext cx="3855802" cy="277075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束流纯化：必要性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6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F65948F8-BC2D-90DA-FA4F-EB669F38D7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76" y="1347582"/>
                <a:ext cx="5657481" cy="2781062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b="0" dirty="0"/>
                  <a:t>在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束</m:t>
                    </m:r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线出口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处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束流</m:t>
                    </m:r>
                  </m:oMath>
                </a14:m>
                <a:r>
                  <a:rPr lang="zh-CN" altLang="en-US" dirty="0"/>
                  <a:t>成分复杂：</a:t>
                </a:r>
                <a:endParaRPr lang="en-US" altLang="zh-CN" dirty="0"/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束流</m:t>
                    </m:r>
                  </m:oMath>
                </a14:m>
                <a:r>
                  <a:rPr lang="zh-CN" altLang="en-US" dirty="0"/>
                  <a:t>：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含有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等</m:t>
                    </m:r>
                  </m:oMath>
                </a14:m>
                <a:r>
                  <a:rPr lang="zh-CN" altLang="en-US" dirty="0"/>
                  <a:t>，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束流纯度</a:t>
                </a:r>
                <a:r>
                  <a:rPr lang="zh-CN" altLang="en-US" b="1" dirty="0">
                    <a:solidFill>
                      <a:srgbClr val="7030A0"/>
                    </a:solidFill>
                  </a:rPr>
                  <a:t>小于</a:t>
                </a:r>
                <a:r>
                  <a:rPr lang="en-US" altLang="zh-CN" b="1" dirty="0">
                    <a:solidFill>
                      <a:srgbClr val="7030A0"/>
                    </a:solidFill>
                  </a:rPr>
                  <a:t>20%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束流</m:t>
                    </m:r>
                  </m:oMath>
                </a14:m>
                <a:r>
                  <a:rPr lang="zh-CN" altLang="en-US" dirty="0"/>
                  <a:t>：</a:t>
                </a:r>
                <a:endParaRPr lang="en-US" altLang="zh-CN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额外含有质子，占比</a:t>
                </a:r>
                <a:r>
                  <a:rPr lang="en-US" altLang="zh-CN" dirty="0"/>
                  <a:t>90%</a:t>
                </a:r>
                <a:r>
                  <a:rPr lang="zh-CN" altLang="en-US" dirty="0"/>
                  <a:t>以上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lvl="1"/>
                <a:endParaRPr lang="zh-CN" altLang="en-US" dirty="0"/>
              </a:p>
            </p:txBody>
          </p:sp>
        </mc:Choice>
        <mc:Fallback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F65948F8-BC2D-90DA-FA4F-EB669F38D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76" y="1347582"/>
                <a:ext cx="5657481" cy="2781062"/>
              </a:xfrm>
              <a:blipFill>
                <a:blip r:embed="rId8"/>
                <a:stretch>
                  <a:fillRect l="-1938" t="-3728" b="-1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311192A-3CA0-57A6-8063-9782B0482C65}"/>
                  </a:ext>
                </a:extLst>
              </p:cNvPr>
              <p:cNvSpPr txBox="1"/>
              <p:nvPr/>
            </p:nvSpPr>
            <p:spPr>
              <a:xfrm>
                <a:off x="3766591" y="4313310"/>
                <a:ext cx="24416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HFRS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束线出口处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束</m:t>
                    </m:r>
                  </m:oMath>
                </a14:m>
                <a:endParaRPr lang="en-US" altLang="zh-CN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流成分与</m:t>
                    </m:r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动量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分布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311192A-3CA0-57A6-8063-9782B0482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591" y="4313310"/>
                <a:ext cx="2441694" cy="646331"/>
              </a:xfrm>
              <a:prstGeom prst="rect">
                <a:avLst/>
              </a:prstGeom>
              <a:blipFill>
                <a:blip r:embed="rId9"/>
                <a:stretch>
                  <a:fillRect l="-2250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64BA1E5-338C-8C94-68EF-E535FF0B40B9}"/>
                  </a:ext>
                </a:extLst>
              </p:cNvPr>
              <p:cNvSpPr txBox="1"/>
              <p:nvPr/>
            </p:nvSpPr>
            <p:spPr>
              <a:xfrm>
                <a:off x="230868" y="847382"/>
                <a:ext cx="16113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zh-CN" altLang="en-US" sz="2400" b="1" dirty="0">
                    <a:solidFill>
                      <a:srgbClr val="0070C0"/>
                    </a:solidFill>
                  </a:rPr>
                  <a:t>束流成分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64BA1E5-338C-8C94-68EF-E535FF0B4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68" y="847382"/>
                <a:ext cx="1611339" cy="461665"/>
              </a:xfrm>
              <a:prstGeom prst="rect">
                <a:avLst/>
              </a:prstGeom>
              <a:blipFill>
                <a:blip r:embed="rId14"/>
                <a:stretch>
                  <a:fillRect l="-1136" t="-9211" r="-4924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65B0F1D-90D7-6BC0-48B5-93F55FA063FB}"/>
                  </a:ext>
                </a:extLst>
              </p:cNvPr>
              <p:cNvSpPr txBox="1"/>
              <p:nvPr/>
            </p:nvSpPr>
            <p:spPr>
              <a:xfrm>
                <a:off x="8718092" y="4467039"/>
                <a:ext cx="2441694" cy="66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HFRS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束线出口处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束</m:t>
                    </m:r>
                  </m:oMath>
                </a14:m>
                <a:endParaRPr lang="en-US" altLang="zh-CN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流成分与</m:t>
                    </m:r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动量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分布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65B0F1D-90D7-6BC0-48B5-93F55FA06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092" y="4467039"/>
                <a:ext cx="2441694" cy="669992"/>
              </a:xfrm>
              <a:prstGeom prst="rect">
                <a:avLst/>
              </a:prstGeom>
              <a:blipFill>
                <a:blip r:embed="rId16"/>
                <a:stretch>
                  <a:fillRect l="-1995" t="-5455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7136A64-BC53-52CC-3226-338489B2275B}"/>
                  </a:ext>
                </a:extLst>
              </p:cNvPr>
              <p:cNvSpPr txBox="1"/>
              <p:nvPr/>
            </p:nvSpPr>
            <p:spPr>
              <a:xfrm>
                <a:off x="4964230" y="5087151"/>
                <a:ext cx="527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7136A64-BC53-52CC-3226-338489B22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230" y="5087151"/>
                <a:ext cx="527644" cy="369332"/>
              </a:xfrm>
              <a:prstGeom prst="rect">
                <a:avLst/>
              </a:prstGeom>
              <a:blipFill>
                <a:blip r:embed="rId1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EB55918-76D1-12D4-8DCE-786B6C01DF5D}"/>
                  </a:ext>
                </a:extLst>
              </p:cNvPr>
              <p:cNvSpPr txBox="1"/>
              <p:nvPr/>
            </p:nvSpPr>
            <p:spPr>
              <a:xfrm>
                <a:off x="6639171" y="3774408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EB55918-76D1-12D4-8DCE-786B6C01D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171" y="3774408"/>
                <a:ext cx="538865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634921B-F819-26C5-0B5D-3E05E1FC2098}"/>
                  </a:ext>
                </a:extLst>
              </p:cNvPr>
              <p:cNvSpPr txBox="1"/>
              <p:nvPr/>
            </p:nvSpPr>
            <p:spPr>
              <a:xfrm>
                <a:off x="6576326" y="4409474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634921B-F819-26C5-0B5D-3E05E1FC2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326" y="4409474"/>
                <a:ext cx="506805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0F005E3-9B06-2540-A2E7-9DC0B8A51391}"/>
                  </a:ext>
                </a:extLst>
              </p:cNvPr>
              <p:cNvSpPr txBox="1"/>
              <p:nvPr/>
            </p:nvSpPr>
            <p:spPr>
              <a:xfrm>
                <a:off x="9740868" y="5411241"/>
                <a:ext cx="5276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0F005E3-9B06-2540-A2E7-9DC0B8A51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0868" y="5411241"/>
                <a:ext cx="527645" cy="369332"/>
              </a:xfrm>
              <a:prstGeom prst="rect">
                <a:avLst/>
              </a:prstGeom>
              <a:blipFill>
                <a:blip r:embed="rId2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F8CB043-8789-4D55-7D18-C0AE40BFDA2F}"/>
                  </a:ext>
                </a:extLst>
              </p:cNvPr>
              <p:cNvSpPr txBox="1"/>
              <p:nvPr/>
            </p:nvSpPr>
            <p:spPr>
              <a:xfrm>
                <a:off x="10951399" y="4594140"/>
                <a:ext cx="538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F8CB043-8789-4D55-7D18-C0AE40BFD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1399" y="4594140"/>
                <a:ext cx="538865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BECA37E-9706-FE54-AB27-7A24CA0E41BF}"/>
                  </a:ext>
                </a:extLst>
              </p:cNvPr>
              <p:cNvSpPr txBox="1"/>
              <p:nvPr/>
            </p:nvSpPr>
            <p:spPr>
              <a:xfrm>
                <a:off x="11189829" y="5059636"/>
                <a:ext cx="506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BECA37E-9706-FE54-AB27-7A24CA0E4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9829" y="5059636"/>
                <a:ext cx="506805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17552FB5-2B67-499E-AF0F-75CEFA4F73E4}"/>
              </a:ext>
            </a:extLst>
          </p:cNvPr>
          <p:cNvSpPr txBox="1"/>
          <p:nvPr/>
        </p:nvSpPr>
        <p:spPr>
          <a:xfrm>
            <a:off x="10793823" y="412864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proton</a:t>
            </a:r>
            <a:endParaRPr lang="zh-CN" alt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7659155-1FBE-FFC6-8CF3-D665C46F3173}"/>
                  </a:ext>
                </a:extLst>
              </p:cNvPr>
              <p:cNvSpPr txBox="1"/>
              <p:nvPr/>
            </p:nvSpPr>
            <p:spPr>
              <a:xfrm>
                <a:off x="9001537" y="2414947"/>
                <a:ext cx="1434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束流</m:t>
                      </m:r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纯度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7659155-1FBE-FFC6-8CF3-D665C46F3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537" y="2414947"/>
                <a:ext cx="1434752" cy="369332"/>
              </a:xfrm>
              <a:prstGeom prst="rect">
                <a:avLst/>
              </a:prstGeom>
              <a:blipFill>
                <a:blip r:embed="rId23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64CDC47F-C380-91D7-8BEF-A40AFC82712A}"/>
              </a:ext>
            </a:extLst>
          </p:cNvPr>
          <p:cNvSpPr txBox="1"/>
          <p:nvPr/>
        </p:nvSpPr>
        <p:spPr>
          <a:xfrm>
            <a:off x="311717" y="437930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需要进行束流纯化</a:t>
            </a:r>
          </a:p>
        </p:txBody>
      </p:sp>
    </p:spTree>
    <p:extLst>
      <p:ext uri="{BB962C8B-B14F-4D97-AF65-F5344CB8AC3E}">
        <p14:creationId xmlns:p14="http://schemas.microsoft.com/office/powerpoint/2010/main" val="391829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13A2ADC-98B4-4AE8-0275-1951830A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7" y="3315917"/>
            <a:ext cx="4189610" cy="301062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D05D53D-025A-E884-0128-C7B472EA1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0" y="736535"/>
            <a:ext cx="10857211" cy="256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束流纯化：原理及策略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4C724A13-64A9-FB2B-10DF-417FDBD20150}"/>
              </a:ext>
            </a:extLst>
          </p:cNvPr>
          <p:cNvCxnSpPr>
            <a:cxnSpLocks/>
          </p:cNvCxnSpPr>
          <p:nvPr/>
        </p:nvCxnSpPr>
        <p:spPr>
          <a:xfrm flipH="1" flipV="1">
            <a:off x="2148500" y="2566418"/>
            <a:ext cx="1009460" cy="103496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DDACAAB3-BA2D-B3DF-10CB-EE27CB20AE05}"/>
              </a:ext>
            </a:extLst>
          </p:cNvPr>
          <p:cNvSpPr txBox="1"/>
          <p:nvPr/>
        </p:nvSpPr>
        <p:spPr>
          <a:xfrm>
            <a:off x="0" y="938981"/>
            <a:ext cx="2528305" cy="830997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第一段偏转磁铁</a:t>
            </a:r>
            <a:endParaRPr lang="en-US" altLang="zh-CN" sz="1600" dirty="0"/>
          </a:p>
          <a:p>
            <a:r>
              <a:rPr lang="zh-CN" altLang="en-US" sz="1600" dirty="0"/>
              <a:t>设置</a:t>
            </a:r>
            <a:r>
              <a:rPr lang="zh-CN" altLang="en-US" sz="1600" b="1" dirty="0">
                <a:solidFill>
                  <a:srgbClr val="7030A0"/>
                </a:solidFill>
              </a:rPr>
              <a:t>束流筛选动量</a:t>
            </a:r>
            <a:r>
              <a:rPr lang="zh-CN" altLang="en-US" sz="1600" dirty="0"/>
              <a:t>，确定缪子束流的动量范围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5717535-7303-7B22-2A00-B6E8F1363678}"/>
              </a:ext>
            </a:extLst>
          </p:cNvPr>
          <p:cNvSpPr/>
          <p:nvPr/>
        </p:nvSpPr>
        <p:spPr>
          <a:xfrm rot="19784712">
            <a:off x="999687" y="2188447"/>
            <a:ext cx="901893" cy="378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8F2FE57-F3A6-7568-54F6-89E22F219194}"/>
              </a:ext>
            </a:extLst>
          </p:cNvPr>
          <p:cNvSpPr/>
          <p:nvPr/>
        </p:nvSpPr>
        <p:spPr>
          <a:xfrm rot="20934609">
            <a:off x="3243691" y="1599787"/>
            <a:ext cx="901893" cy="378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27A1A75-00BF-3F7C-0E77-AEC7B11C8C63}"/>
              </a:ext>
            </a:extLst>
          </p:cNvPr>
          <p:cNvSpPr txBox="1"/>
          <p:nvPr/>
        </p:nvSpPr>
        <p:spPr>
          <a:xfrm>
            <a:off x="3117514" y="2307167"/>
            <a:ext cx="2031325" cy="923330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第二段偏转磁铁</a:t>
            </a:r>
            <a:endParaRPr lang="en-US" altLang="zh-CN" dirty="0"/>
          </a:p>
          <a:p>
            <a:r>
              <a:rPr lang="zh-CN" altLang="en-US" dirty="0"/>
              <a:t>设置</a:t>
            </a:r>
            <a:r>
              <a:rPr lang="zh-CN" altLang="en-US" b="1" dirty="0">
                <a:solidFill>
                  <a:srgbClr val="7030A0"/>
                </a:solidFill>
              </a:rPr>
              <a:t>纯化筛选动量</a:t>
            </a:r>
            <a:endParaRPr lang="en-US" altLang="zh-CN" b="1" dirty="0">
              <a:solidFill>
                <a:srgbClr val="7030A0"/>
              </a:solidFill>
            </a:endParaRPr>
          </a:p>
          <a:p>
            <a:r>
              <a:rPr lang="zh-CN" altLang="en-US" dirty="0"/>
              <a:t>去除本底粒子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6143138-1137-11A8-0E17-B0B152AB4608}"/>
              </a:ext>
            </a:extLst>
          </p:cNvPr>
          <p:cNvSpPr txBox="1"/>
          <p:nvPr/>
        </p:nvSpPr>
        <p:spPr>
          <a:xfrm>
            <a:off x="9781018" y="1123647"/>
            <a:ext cx="209704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终端</a:t>
            </a:r>
            <a:endParaRPr lang="en-US" altLang="zh-CN" dirty="0"/>
          </a:p>
          <a:p>
            <a:r>
              <a:rPr lang="zh-CN" altLang="en-US" dirty="0"/>
              <a:t>得到纯化</a:t>
            </a:r>
            <a:r>
              <a:rPr lang="en-US" altLang="zh-CN" dirty="0"/>
              <a:t>muon flux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0FC8A7F-E7E8-04D1-4BCB-CF7F925298DA}"/>
              </a:ext>
            </a:extLst>
          </p:cNvPr>
          <p:cNvSpPr txBox="1"/>
          <p:nvPr/>
        </p:nvSpPr>
        <p:spPr>
          <a:xfrm>
            <a:off x="6678055" y="3467139"/>
            <a:ext cx="2916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衰变</a:t>
            </a:r>
            <a:r>
              <a:rPr lang="en-US" altLang="zh-CN" sz="2000" b="1" dirty="0">
                <a:solidFill>
                  <a:srgbClr val="0070C0"/>
                </a:solidFill>
              </a:rPr>
              <a:t>muon</a:t>
            </a:r>
            <a:r>
              <a:rPr lang="zh-CN" altLang="en-US" sz="2000" b="1" dirty="0">
                <a:solidFill>
                  <a:srgbClr val="0070C0"/>
                </a:solidFill>
              </a:rPr>
              <a:t>动量范围较宽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6652EF5-8753-ED39-9A06-60677A53C058}"/>
              </a:ext>
            </a:extLst>
          </p:cNvPr>
          <p:cNvSpPr txBox="1"/>
          <p:nvPr/>
        </p:nvSpPr>
        <p:spPr>
          <a:xfrm>
            <a:off x="6698609" y="4299971"/>
            <a:ext cx="316728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本底粒子的动量范围为筛选动量</a:t>
            </a:r>
            <a:r>
              <a:rPr lang="en-US" altLang="zh-CN" sz="2000" b="1" dirty="0">
                <a:solidFill>
                  <a:srgbClr val="FF0000"/>
                </a:solidFill>
              </a:rPr>
              <a:t>±2.0%</a:t>
            </a:r>
            <a:r>
              <a:rPr lang="zh-CN" altLang="en-US" sz="2000" b="1" dirty="0">
                <a:solidFill>
                  <a:srgbClr val="FF0000"/>
                </a:solidFill>
              </a:rPr>
              <a:t>以内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endParaRPr lang="en-US" altLang="zh-CN" sz="1800" dirty="0">
              <a:solidFill>
                <a:srgbClr val="FF0000"/>
              </a:solidFill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可通过更改第二段及以后的偏转磁铁的筛选动量来去除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C8EC09-5801-6AA4-0B2F-11F19C8C7AC6}"/>
              </a:ext>
            </a:extLst>
          </p:cNvPr>
          <p:cNvSpPr txBox="1"/>
          <p:nvPr/>
        </p:nvSpPr>
        <p:spPr>
          <a:xfrm>
            <a:off x="4191264" y="71522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</a:rPr>
              <a:t>纯化策略</a:t>
            </a:r>
          </a:p>
        </p:txBody>
      </p:sp>
    </p:spTree>
    <p:extLst>
      <p:ext uri="{BB962C8B-B14F-4D97-AF65-F5344CB8AC3E}">
        <p14:creationId xmlns:p14="http://schemas.microsoft.com/office/powerpoint/2010/main" val="759345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4B18ABB-955F-9FB1-7658-230F5535A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97" y="3011436"/>
            <a:ext cx="4566946" cy="328177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D05D53D-025A-E884-0128-C7B472EA1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8" y="304202"/>
            <a:ext cx="10857211" cy="256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束流纯化：效果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46E11AA-2C4D-F604-6036-47A1124F2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061" y="2629336"/>
            <a:ext cx="5349399" cy="3844041"/>
          </a:xfrm>
          <a:prstGeom prst="rect">
            <a:avLst/>
          </a:prstGeom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4C724A13-64A9-FB2B-10DF-417FDBD20150}"/>
              </a:ext>
            </a:extLst>
          </p:cNvPr>
          <p:cNvCxnSpPr>
            <a:cxnSpLocks/>
          </p:cNvCxnSpPr>
          <p:nvPr/>
        </p:nvCxnSpPr>
        <p:spPr>
          <a:xfrm flipH="1" flipV="1">
            <a:off x="2473678" y="1732884"/>
            <a:ext cx="250271" cy="145631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DDACAAB3-BA2D-B3DF-10CB-EE27CB20AE05}"/>
              </a:ext>
            </a:extLst>
          </p:cNvPr>
          <p:cNvSpPr txBox="1"/>
          <p:nvPr/>
        </p:nvSpPr>
        <p:spPr>
          <a:xfrm>
            <a:off x="109017" y="798362"/>
            <a:ext cx="2528305" cy="830997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第一段偏转磁铁</a:t>
            </a:r>
            <a:endParaRPr lang="en-US" altLang="zh-CN" sz="1600" dirty="0"/>
          </a:p>
          <a:p>
            <a:r>
              <a:rPr lang="zh-CN" altLang="en-US" sz="1600" dirty="0"/>
              <a:t>设置</a:t>
            </a:r>
            <a:r>
              <a:rPr lang="zh-CN" altLang="en-US" sz="1600" b="1" dirty="0">
                <a:solidFill>
                  <a:srgbClr val="7030A0"/>
                </a:solidFill>
              </a:rPr>
              <a:t>束流筛选动量</a:t>
            </a:r>
            <a:r>
              <a:rPr lang="zh-CN" altLang="en-US" sz="1600" dirty="0"/>
              <a:t>，确定筛选</a:t>
            </a:r>
            <a:r>
              <a:rPr lang="en-US" altLang="zh-CN" sz="1600" dirty="0"/>
              <a:t>pion</a:t>
            </a:r>
            <a:r>
              <a:rPr lang="zh-CN" altLang="en-US" sz="1600" dirty="0"/>
              <a:t>粒子的动量范围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5717535-7303-7B22-2A00-B6E8F1363678}"/>
              </a:ext>
            </a:extLst>
          </p:cNvPr>
          <p:cNvSpPr/>
          <p:nvPr/>
        </p:nvSpPr>
        <p:spPr>
          <a:xfrm rot="19784712">
            <a:off x="962093" y="1828059"/>
            <a:ext cx="901893" cy="378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8F2FE57-F3A6-7568-54F6-89E22F219194}"/>
              </a:ext>
            </a:extLst>
          </p:cNvPr>
          <p:cNvSpPr/>
          <p:nvPr/>
        </p:nvSpPr>
        <p:spPr>
          <a:xfrm rot="20934609">
            <a:off x="3155047" y="1132598"/>
            <a:ext cx="901893" cy="378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27A1A75-00BF-3F7C-0E77-AEC7B11C8C63}"/>
              </a:ext>
            </a:extLst>
          </p:cNvPr>
          <p:cNvSpPr txBox="1"/>
          <p:nvPr/>
        </p:nvSpPr>
        <p:spPr>
          <a:xfrm>
            <a:off x="2962232" y="164141"/>
            <a:ext cx="2031325" cy="923330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第二段偏转磁铁</a:t>
            </a:r>
            <a:endParaRPr lang="en-US" altLang="zh-CN" dirty="0"/>
          </a:p>
          <a:p>
            <a:r>
              <a:rPr lang="zh-CN" altLang="en-US" dirty="0"/>
              <a:t>设置</a:t>
            </a:r>
            <a:r>
              <a:rPr lang="zh-CN" altLang="en-US" b="1" dirty="0">
                <a:solidFill>
                  <a:srgbClr val="7030A0"/>
                </a:solidFill>
              </a:rPr>
              <a:t>纯化筛选动量</a:t>
            </a:r>
            <a:endParaRPr lang="en-US" altLang="zh-CN" b="1" dirty="0">
              <a:solidFill>
                <a:srgbClr val="7030A0"/>
              </a:solidFill>
            </a:endParaRPr>
          </a:p>
          <a:p>
            <a:r>
              <a:rPr lang="zh-CN" altLang="en-US" dirty="0"/>
              <a:t>去除本底粒子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55F9D9FE-975E-C142-8488-C2D445C13434}"/>
              </a:ext>
            </a:extLst>
          </p:cNvPr>
          <p:cNvCxnSpPr>
            <a:cxnSpLocks/>
          </p:cNvCxnSpPr>
          <p:nvPr/>
        </p:nvCxnSpPr>
        <p:spPr>
          <a:xfrm flipV="1">
            <a:off x="9810688" y="2017552"/>
            <a:ext cx="1365301" cy="103496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16143138-1137-11A8-0E17-B0B152AB4608}"/>
              </a:ext>
            </a:extLst>
          </p:cNvPr>
          <p:cNvSpPr txBox="1"/>
          <p:nvPr/>
        </p:nvSpPr>
        <p:spPr>
          <a:xfrm>
            <a:off x="9967415" y="870259"/>
            <a:ext cx="209704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dirty="0"/>
              <a:t>终端</a:t>
            </a:r>
            <a:endParaRPr lang="en-US" altLang="zh-CN" dirty="0"/>
          </a:p>
          <a:p>
            <a:r>
              <a:rPr lang="zh-CN" altLang="en-US" dirty="0"/>
              <a:t>得到纯化</a:t>
            </a:r>
            <a:r>
              <a:rPr lang="en-US" altLang="zh-CN" dirty="0"/>
              <a:t>muon flux</a:t>
            </a:r>
            <a:endParaRPr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F411B6B-DE29-87FA-A6A8-9C21729BAAE7}"/>
              </a:ext>
            </a:extLst>
          </p:cNvPr>
          <p:cNvSpPr txBox="1"/>
          <p:nvPr/>
        </p:nvSpPr>
        <p:spPr>
          <a:xfrm>
            <a:off x="4450080" y="3262493"/>
            <a:ext cx="2367815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以</a:t>
            </a:r>
            <a:r>
              <a:rPr lang="en-US" altLang="zh-CN" b="1" dirty="0">
                <a:solidFill>
                  <a:srgbClr val="FF0000"/>
                </a:solidFill>
              </a:rPr>
              <a:t>1.2GeV/c muon</a:t>
            </a:r>
            <a:r>
              <a:rPr lang="zh-CN" altLang="en-US" b="1" dirty="0">
                <a:solidFill>
                  <a:srgbClr val="FF0000"/>
                </a:solidFill>
              </a:rPr>
              <a:t>束流为例：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纯化筛选动量设置为</a:t>
            </a:r>
            <a:r>
              <a:rPr lang="en-US" altLang="zh-CN" b="1" dirty="0">
                <a:solidFill>
                  <a:srgbClr val="FF0000"/>
                </a:solidFill>
              </a:rPr>
              <a:t>1.17GeV/c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muon flux</a:t>
            </a:r>
            <a:r>
              <a:rPr lang="zh-CN" altLang="en-US" b="1" dirty="0">
                <a:solidFill>
                  <a:srgbClr val="FF0000"/>
                </a:solidFill>
              </a:rPr>
              <a:t>纯度可达到</a:t>
            </a:r>
            <a:r>
              <a:rPr lang="en-US" altLang="zh-CN" b="1" dirty="0">
                <a:solidFill>
                  <a:srgbClr val="FF0000"/>
                </a:solidFill>
              </a:rPr>
              <a:t>100%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5CF8FE-2046-1906-98A3-6F6170261F59}"/>
              </a:ext>
            </a:extLst>
          </p:cNvPr>
          <p:cNvSpPr txBox="1"/>
          <p:nvPr/>
        </p:nvSpPr>
        <p:spPr>
          <a:xfrm>
            <a:off x="7922978" y="6288711"/>
            <a:ext cx="23246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第二段偏转动量设置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DBA3B1-72D7-50E6-55DB-2DA11E1D3374}"/>
              </a:ext>
            </a:extLst>
          </p:cNvPr>
          <p:cNvSpPr txBox="1"/>
          <p:nvPr/>
        </p:nvSpPr>
        <p:spPr>
          <a:xfrm>
            <a:off x="7642740" y="3862494"/>
            <a:ext cx="32111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第一段偏转动量设置</a:t>
            </a:r>
            <a:r>
              <a:rPr lang="en-US" altLang="zh-CN" b="1" dirty="0">
                <a:solidFill>
                  <a:srgbClr val="FF0000"/>
                </a:solidFill>
              </a:rPr>
              <a:t>1.2GeV/c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1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213FAA-E581-C0FE-A9D1-588E662AB5D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6B056B-664A-171A-4D53-0085604FBD2B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E7B774-8F92-5532-2358-543E2185C431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DACBFFDA-D415-6281-62F7-BA21DD2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8383663-2729-D389-6F54-032E1A7ECF53}"/>
              </a:ext>
            </a:extLst>
          </p:cNvPr>
          <p:cNvSpPr txBox="1"/>
          <p:nvPr/>
        </p:nvSpPr>
        <p:spPr>
          <a:xfrm>
            <a:off x="616017" y="1328286"/>
            <a:ext cx="3486852" cy="2910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缪子物理简介</a:t>
            </a:r>
            <a:endParaRPr lang="en-US" altLang="zh-CN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HIAF</a:t>
            </a:r>
            <a:r>
              <a:rPr lang="zh-CN" alt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缪子源进展</a:t>
            </a:r>
            <a:endParaRPr lang="en-US" altLang="zh-CN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</a:rPr>
              <a:t>总结和展望</a:t>
            </a:r>
          </a:p>
        </p:txBody>
      </p:sp>
    </p:spTree>
    <p:extLst>
      <p:ext uri="{BB962C8B-B14F-4D97-AF65-F5344CB8AC3E}">
        <p14:creationId xmlns:p14="http://schemas.microsoft.com/office/powerpoint/2010/main" val="494469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213FAA-E581-C0FE-A9D1-588E662AB5D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6B056B-664A-171A-4D53-0085604FBD2B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E7B774-8F92-5532-2358-543E2185C431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DACBFFDA-D415-6281-62F7-BA21DD2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3F8017C-6F8E-3545-8526-FF99839607A9}"/>
                  </a:ext>
                </a:extLst>
              </p:cNvPr>
              <p:cNvSpPr txBox="1"/>
              <p:nvPr/>
            </p:nvSpPr>
            <p:spPr>
              <a:xfrm>
                <a:off x="139959" y="995219"/>
                <a:ext cx="10380847" cy="3738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endParaRPr lang="zh-CN" altLang="en-US" sz="1050" b="1" i="0" u="none" strike="noStrike" baseline="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800" b="1" i="0" u="none" strike="noStrike" baseline="0" dirty="0">
                    <a:solidFill>
                      <a:srgbClr val="0032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缪子在基础科学及应用科学中均有重要作用</a:t>
                </a:r>
                <a:endParaRPr lang="en-US" altLang="zh-CN" sz="1800" b="1" i="0" u="none" strike="noStrike" baseline="0" dirty="0">
                  <a:solidFill>
                    <a:srgbClr val="0032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800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HIAF</a:t>
                </a:r>
                <a:r>
                  <a:rPr lang="zh-CN" altLang="en-US" sz="1800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可以利用</a:t>
                </a:r>
                <a:r>
                  <a:rPr lang="en-US" altLang="zh-CN" sz="1800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HFRS</a:t>
                </a:r>
                <a:r>
                  <a:rPr lang="zh-CN" altLang="en-US" sz="1800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束线产生缪子束流</a:t>
                </a:r>
                <a:endParaRPr lang="en-US" altLang="zh-CN" sz="1800" b="1" i="0" u="none" strike="noStrike" baseline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动量：</a:t>
                </a:r>
                <a:r>
                  <a:rPr lang="en-US" altLang="zh-CN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500MeV/c – 7.5GeV/c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产额：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u="none" strike="noStrik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1" i="1" u="none" strike="noStrik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𝟏𝟎</m:t>
                        </m:r>
                      </m:e>
                      <m:sup>
                        <m:r>
                          <a:rPr lang="en-US" altLang="zh-CN" b="1" i="1" u="none" strike="noStrik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𝟔</m:t>
                        </m:r>
                      </m:sup>
                    </m:sSup>
                    <m:r>
                      <a:rPr lang="en-US" altLang="zh-CN" b="1" i="1" u="none" strike="noStrike" baseline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−</m:t>
                    </m:r>
                    <m:sSup>
                      <m:sSupPr>
                        <m:ctrlPr>
                          <a:rPr lang="en-US" altLang="zh-CN" b="1" i="1" u="none" strike="noStrik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1" i="1" u="none" strike="noStrik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𝟏𝟎</m:t>
                        </m:r>
                      </m:e>
                      <m:sup>
                        <m:r>
                          <a:rPr lang="en-US" altLang="zh-CN" b="1" i="1" u="none" strike="noStrike" baseline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𝟕</m:t>
                        </m:r>
                      </m:sup>
                    </m:sSup>
                    <m:r>
                      <a:rPr lang="en-US" altLang="zh-CN" b="1" i="1" u="none" strike="noStrike" baseline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  <m:r>
                      <a:rPr lang="en-US" altLang="zh-CN" b="1" i="1" u="none" strike="noStrike" baseline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𝝁</m:t>
                    </m:r>
                  </m:oMath>
                </a14:m>
                <a:r>
                  <a:rPr lang="en-US" altLang="zh-CN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/s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束斑大小：</a:t>
                </a:r>
                <a:r>
                  <a:rPr lang="en-US" altLang="zh-CN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10cm</a:t>
                </a:r>
                <a:r>
                  <a:rPr lang="zh-CN" altLang="en-US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</a:t>
                </a:r>
                <a:r>
                  <a:rPr lang="en-US" altLang="zh-CN" b="1" i="0" u="none" strike="noStrike" baseline="0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10cm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经过特殊设置，纯度可以达到</a:t>
                </a:r>
                <a:r>
                  <a:rPr lang="en-US" altLang="zh-CN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800" b="1" i="0" u="none" strike="noStrike" baseline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未来缪子源正在规划</a:t>
                </a:r>
                <a:endParaRPr lang="en-US" altLang="zh-CN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HIAF</a:t>
                </a:r>
                <a:r>
                  <a:rPr lang="zh-CN" altLang="en-US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未来将进一步升级</a:t>
                </a:r>
                <a:endParaRPr lang="en-US" altLang="zh-CN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1800" b="1" i="0" u="none" strike="noStrike" baseline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28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欢迎大家提出缪子源的新应用！</a:t>
                </a:r>
                <a:endParaRPr lang="zh-CN" altLang="en-US" sz="2800" b="1" i="0" u="none" strike="noStrike" baseline="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3F8017C-6F8E-3545-8526-FF9983960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995219"/>
                <a:ext cx="10380847" cy="3738011"/>
              </a:xfrm>
              <a:prstGeom prst="rect">
                <a:avLst/>
              </a:prstGeom>
              <a:blipFill>
                <a:blip r:embed="rId3"/>
                <a:stretch>
                  <a:fillRect l="-1233" b="-35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519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213FAA-E581-C0FE-A9D1-588E662AB5D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6B056B-664A-171A-4D53-0085604FBD2B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E7B774-8F92-5532-2358-543E2185C431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DACBFFDA-D415-6281-62F7-BA21DD2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8383663-2729-D389-6F54-032E1A7ECF53}"/>
              </a:ext>
            </a:extLst>
          </p:cNvPr>
          <p:cNvSpPr txBox="1"/>
          <p:nvPr/>
        </p:nvSpPr>
        <p:spPr>
          <a:xfrm>
            <a:off x="616017" y="1328286"/>
            <a:ext cx="3486852" cy="2910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</a:rPr>
              <a:t>缪子物理简介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0070C0"/>
                </a:solidFill>
              </a:rPr>
              <a:t>HIAF</a:t>
            </a:r>
            <a:r>
              <a:rPr lang="zh-CN" altLang="en-US" sz="3200" b="1" dirty="0">
                <a:solidFill>
                  <a:srgbClr val="0070C0"/>
                </a:solidFill>
              </a:rPr>
              <a:t>缪子源进展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</a:rPr>
              <a:t>总结和展望</a:t>
            </a:r>
          </a:p>
        </p:txBody>
      </p:sp>
    </p:spTree>
    <p:extLst>
      <p:ext uri="{BB962C8B-B14F-4D97-AF65-F5344CB8AC3E}">
        <p14:creationId xmlns:p14="http://schemas.microsoft.com/office/powerpoint/2010/main" val="2160351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213FAA-E581-C0FE-A9D1-588E662AB5D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6B056B-664A-171A-4D53-0085604FBD2B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HIAF </a:t>
            </a:r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工程进度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E7B774-8F92-5532-2358-543E2185C431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DACBFFDA-D415-6281-62F7-BA21DD2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156CDFF-D993-103C-5210-4240CCD2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775"/>
            <a:ext cx="12192000" cy="5822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B3C404B-5990-D21E-0C7F-AEDF28CB73E6}"/>
              </a:ext>
            </a:extLst>
          </p:cNvPr>
          <p:cNvSpPr txBox="1"/>
          <p:nvPr/>
        </p:nvSpPr>
        <p:spPr>
          <a:xfrm>
            <a:off x="1754202" y="6499788"/>
            <a:ext cx="9863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2024~2025</a:t>
            </a:r>
            <a:r>
              <a:rPr lang="zh-CN" altLang="en-US" sz="1800" b="1" i="0" u="none" strike="noStrike" baseline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年：</a:t>
            </a:r>
            <a:r>
              <a:rPr lang="zh-CN" altLang="en-US" sz="18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批量加工与测试收尾，设备全面进场安装调试，建成出束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50E695-856E-F664-C033-0DF6DB3B5CDC}"/>
              </a:ext>
            </a:extLst>
          </p:cNvPr>
          <p:cNvSpPr txBox="1"/>
          <p:nvPr/>
        </p:nvSpPr>
        <p:spPr>
          <a:xfrm>
            <a:off x="4191264" y="416481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最新进展：</a:t>
            </a:r>
            <a:r>
              <a:rPr lang="en-US" altLang="zh-CN" b="1" dirty="0">
                <a:solidFill>
                  <a:srgbClr val="FF0000"/>
                </a:solidFill>
              </a:rPr>
              <a:t>10</a:t>
            </a:r>
            <a:r>
              <a:rPr lang="zh-CN" altLang="en-US" b="1" dirty="0">
                <a:solidFill>
                  <a:srgbClr val="FF0000"/>
                </a:solidFill>
              </a:rPr>
              <a:t>月</a:t>
            </a:r>
            <a:r>
              <a:rPr lang="en-US" altLang="zh-CN" b="1" dirty="0">
                <a:solidFill>
                  <a:srgbClr val="FF0000"/>
                </a:solidFill>
              </a:rPr>
              <a:t>26</a:t>
            </a:r>
            <a:r>
              <a:rPr lang="zh-CN" altLang="en-US" b="1" dirty="0">
                <a:solidFill>
                  <a:srgbClr val="FF0000"/>
                </a:solidFill>
              </a:rPr>
              <a:t>日，常温前端成功调试出束</a:t>
            </a:r>
          </a:p>
        </p:txBody>
      </p:sp>
    </p:spTree>
    <p:extLst>
      <p:ext uri="{BB962C8B-B14F-4D97-AF65-F5344CB8AC3E}">
        <p14:creationId xmlns:p14="http://schemas.microsoft.com/office/powerpoint/2010/main" val="2348379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4AC8FAF-3BC6-0157-0C93-0E96B708A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2"/>
            <a:ext cx="12192000" cy="68503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83AB623-4B8D-3E25-6DB9-8612593C1BCC}"/>
              </a:ext>
            </a:extLst>
          </p:cNvPr>
          <p:cNvSpPr txBox="1"/>
          <p:nvPr/>
        </p:nvSpPr>
        <p:spPr>
          <a:xfrm>
            <a:off x="4908884" y="3282215"/>
            <a:ext cx="2395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FFFF00"/>
                </a:solidFill>
              </a:rPr>
              <a:t>H I A F</a:t>
            </a:r>
            <a:endParaRPr lang="zh-CN" altLang="en-US" sz="6000" dirty="0">
              <a:solidFill>
                <a:srgbClr val="FFFF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ED2D754-D5BC-FAF0-2DDB-BFB9382B60B3}"/>
              </a:ext>
            </a:extLst>
          </p:cNvPr>
          <p:cNvSpPr txBox="1"/>
          <p:nvPr/>
        </p:nvSpPr>
        <p:spPr>
          <a:xfrm>
            <a:off x="7746732" y="2266552"/>
            <a:ext cx="2247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err="1">
                <a:solidFill>
                  <a:srgbClr val="FFFF00"/>
                </a:solidFill>
              </a:rPr>
              <a:t>CiADS</a:t>
            </a:r>
            <a:endParaRPr lang="zh-CN" altLang="en-US" sz="6000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CF53FA7-B1C3-75EB-8ED5-B739176916E5}"/>
              </a:ext>
            </a:extLst>
          </p:cNvPr>
          <p:cNvSpPr txBox="1"/>
          <p:nvPr/>
        </p:nvSpPr>
        <p:spPr>
          <a:xfrm>
            <a:off x="286352" y="5583466"/>
            <a:ext cx="6152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i="0" u="none" strike="noStrike" baseline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总长约</a:t>
            </a:r>
            <a:r>
              <a:rPr lang="en-US" altLang="zh-CN" sz="1800" b="1" i="0" u="none" strike="noStrike" baseline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1.7km</a:t>
            </a:r>
            <a:r>
              <a:rPr lang="zh-CN" altLang="en-US" sz="1800" b="1" i="0" u="none" strike="noStrike" baseline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，埋深</a:t>
            </a:r>
            <a:r>
              <a:rPr lang="en-US" altLang="zh-CN" sz="1800" b="1" i="0" u="none" strike="noStrike" baseline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-13m</a:t>
            </a:r>
            <a:r>
              <a:rPr lang="zh-CN" altLang="en-US" sz="1800" b="1" i="0" u="none" strike="noStrike" baseline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，总建筑面积</a:t>
            </a:r>
            <a:r>
              <a:rPr lang="en-US" altLang="zh-CN" sz="1800" b="1" i="0" u="none" strike="noStrike" baseline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2.46</a:t>
            </a:r>
            <a:r>
              <a:rPr lang="zh-CN" altLang="en-US" sz="1800" b="1" i="0" u="none" strike="noStrike" baseline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万平方米，一级防水结构设计及施工</a:t>
            </a:r>
            <a:endParaRPr lang="zh-CN" altLang="en-US" sz="1800" b="0" i="0" u="none" strike="noStrike" baseline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800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2024</a:t>
            </a:r>
            <a:r>
              <a:rPr lang="zh-CN" altLang="en-US" sz="1800" b="1" i="0" u="none" strike="noStrike" baseline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800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zh-CN" altLang="en-US" sz="1800" b="1" i="0" u="none" strike="noStrike" baseline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月底完成全部施工，交付使用，加速器主体设备逐步进场安装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18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A955597-F33A-6539-7B8E-6EECE1C86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8607"/>
            <a:ext cx="12192000" cy="46993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719416B-2C00-E8A5-9226-C22B835F3C51}"/>
              </a:ext>
            </a:extLst>
          </p:cNvPr>
          <p:cNvSpPr txBox="1"/>
          <p:nvPr/>
        </p:nvSpPr>
        <p:spPr>
          <a:xfrm>
            <a:off x="4502219" y="590169"/>
            <a:ext cx="36792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i="0" u="none" strike="noStrike" baseline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谢谢大家！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39564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02635-3AE1-60B7-8111-F66082137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C4FE240-4023-E264-4A79-608D3B846738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3C4B705-45AF-8EFB-8439-FE53EC89557B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Back Up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0E27A5-6833-CA55-F278-2FC65DD7D083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726CED70-61A3-5D84-C18A-B688C478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482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世界上的缪子源</a:t>
            </a:r>
          </a:p>
        </p:txBody>
      </p:sp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22CE27-B2CF-3797-29BE-DB77E050D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39" y="2099652"/>
            <a:ext cx="7272562" cy="429482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FD75B30-7996-EBFF-C780-05CBB8425BD9}"/>
              </a:ext>
            </a:extLst>
          </p:cNvPr>
          <p:cNvSpPr txBox="1"/>
          <p:nvPr/>
        </p:nvSpPr>
        <p:spPr>
          <a:xfrm>
            <a:off x="139959" y="4903417"/>
            <a:ext cx="1659429" cy="12003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Fermilab</a:t>
            </a:r>
          </a:p>
          <a:p>
            <a:r>
              <a:rPr lang="zh-CN" altLang="en-US" dirty="0">
                <a:solidFill>
                  <a:srgbClr val="FF0000"/>
                </a:solidFill>
              </a:rPr>
              <a:t>脉冲型缪子源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Mu2e</a:t>
            </a:r>
            <a:r>
              <a:rPr lang="zh-CN" altLang="en-US" dirty="0">
                <a:solidFill>
                  <a:srgbClr val="FF0000"/>
                </a:solidFill>
              </a:rPr>
              <a:t>实验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muon g-2</a:t>
            </a:r>
            <a:r>
              <a:rPr lang="zh-CN" altLang="en-US" dirty="0">
                <a:solidFill>
                  <a:srgbClr val="FF0000"/>
                </a:solidFill>
              </a:rPr>
              <a:t>实验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DB084D7-367F-4874-5B07-A40D850655D5}"/>
              </a:ext>
            </a:extLst>
          </p:cNvPr>
          <p:cNvSpPr/>
          <p:nvPr/>
        </p:nvSpPr>
        <p:spPr>
          <a:xfrm>
            <a:off x="2212468" y="3661246"/>
            <a:ext cx="86627" cy="67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D3125A6-3C03-E0AE-3F48-1986EDBE4320}"/>
              </a:ext>
            </a:extLst>
          </p:cNvPr>
          <p:cNvCxnSpPr>
            <a:cxnSpLocks/>
          </p:cNvCxnSpPr>
          <p:nvPr/>
        </p:nvCxnSpPr>
        <p:spPr>
          <a:xfrm flipV="1">
            <a:off x="1304632" y="3711283"/>
            <a:ext cx="907836" cy="12052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FD18629B-262D-762A-13D2-7DF23C885B9A}"/>
              </a:ext>
            </a:extLst>
          </p:cNvPr>
          <p:cNvSpPr/>
          <p:nvPr/>
        </p:nvSpPr>
        <p:spPr>
          <a:xfrm>
            <a:off x="1561158" y="3348285"/>
            <a:ext cx="86627" cy="67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9C3007A-3A09-CB64-66C2-07B6CF26F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71" y="4937105"/>
            <a:ext cx="487014" cy="306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114A00E-4EA3-AF99-55E0-885B878C67D2}"/>
              </a:ext>
            </a:extLst>
          </p:cNvPr>
          <p:cNvSpPr txBox="1"/>
          <p:nvPr/>
        </p:nvSpPr>
        <p:spPr>
          <a:xfrm>
            <a:off x="139959" y="1663859"/>
            <a:ext cx="156966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TRIUMF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连续型缪子源</a:t>
            </a:r>
            <a:endParaRPr lang="en-US" altLang="zh-CN" dirty="0">
              <a:solidFill>
                <a:srgbClr val="0070C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F0436EB-2918-549B-656E-0B1AF94D53AB}"/>
              </a:ext>
            </a:extLst>
          </p:cNvPr>
          <p:cNvCxnSpPr>
            <a:cxnSpLocks/>
          </p:cNvCxnSpPr>
          <p:nvPr/>
        </p:nvCxnSpPr>
        <p:spPr>
          <a:xfrm flipH="1" flipV="1">
            <a:off x="806449" y="2296203"/>
            <a:ext cx="798023" cy="10857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90AF00D9-0B1E-FD09-4D1B-83EB3B4D42A9}"/>
              </a:ext>
            </a:extLst>
          </p:cNvPr>
          <p:cNvSpPr/>
          <p:nvPr/>
        </p:nvSpPr>
        <p:spPr>
          <a:xfrm>
            <a:off x="4001163" y="3547532"/>
            <a:ext cx="86627" cy="67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D23D623-D40E-5A66-65D9-00DB708AEACE}"/>
              </a:ext>
            </a:extLst>
          </p:cNvPr>
          <p:cNvSpPr/>
          <p:nvPr/>
        </p:nvSpPr>
        <p:spPr>
          <a:xfrm>
            <a:off x="4492051" y="3749653"/>
            <a:ext cx="86627" cy="67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D3D16EC9-E7EB-E98D-5ECC-2899C1D7A2C7}"/>
              </a:ext>
            </a:extLst>
          </p:cNvPr>
          <p:cNvSpPr/>
          <p:nvPr/>
        </p:nvSpPr>
        <p:spPr>
          <a:xfrm>
            <a:off x="4405424" y="3718396"/>
            <a:ext cx="86627" cy="67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97F752E8-15CE-F11E-78FE-7AAFDABB2BFA}"/>
              </a:ext>
            </a:extLst>
          </p:cNvPr>
          <p:cNvSpPr/>
          <p:nvPr/>
        </p:nvSpPr>
        <p:spPr>
          <a:xfrm>
            <a:off x="2308832" y="3918505"/>
            <a:ext cx="86627" cy="6737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93FC2F6F-8375-92C8-45F7-FADF5EA1BC9E}"/>
              </a:ext>
            </a:extLst>
          </p:cNvPr>
          <p:cNvSpPr/>
          <p:nvPr/>
        </p:nvSpPr>
        <p:spPr>
          <a:xfrm>
            <a:off x="6935264" y="3817030"/>
            <a:ext cx="86627" cy="67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9284BCF0-E084-C620-BA05-6A472FF97C7D}"/>
              </a:ext>
            </a:extLst>
          </p:cNvPr>
          <p:cNvSpPr/>
          <p:nvPr/>
        </p:nvSpPr>
        <p:spPr>
          <a:xfrm>
            <a:off x="6848637" y="3952193"/>
            <a:ext cx="86627" cy="67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6E2B89C4-6D57-4DC3-2023-D5669FCEC0AF}"/>
              </a:ext>
            </a:extLst>
          </p:cNvPr>
          <p:cNvSpPr/>
          <p:nvPr/>
        </p:nvSpPr>
        <p:spPr>
          <a:xfrm>
            <a:off x="6674213" y="3918504"/>
            <a:ext cx="86627" cy="6737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BD804A47-1798-12B0-2082-47B301CCE1AF}"/>
              </a:ext>
            </a:extLst>
          </p:cNvPr>
          <p:cNvSpPr/>
          <p:nvPr/>
        </p:nvSpPr>
        <p:spPr>
          <a:xfrm>
            <a:off x="2169154" y="996517"/>
            <a:ext cx="86627" cy="673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5C3D503-E86C-3A15-9D1B-1E39C8EE7B62}"/>
              </a:ext>
            </a:extLst>
          </p:cNvPr>
          <p:cNvSpPr txBox="1"/>
          <p:nvPr/>
        </p:nvSpPr>
        <p:spPr>
          <a:xfrm>
            <a:off x="2394401" y="83053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已建成缪子源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87961CA4-C9B9-2F30-EB2E-B6E30D7D84E7}"/>
              </a:ext>
            </a:extLst>
          </p:cNvPr>
          <p:cNvSpPr/>
          <p:nvPr/>
        </p:nvSpPr>
        <p:spPr>
          <a:xfrm>
            <a:off x="2177721" y="1345741"/>
            <a:ext cx="86627" cy="6737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155D141-C97D-9B7C-6ADF-3568E3486EB6}"/>
              </a:ext>
            </a:extLst>
          </p:cNvPr>
          <p:cNvSpPr txBox="1"/>
          <p:nvPr/>
        </p:nvSpPr>
        <p:spPr>
          <a:xfrm>
            <a:off x="2394401" y="120442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规划中缪子源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2F404F2C-DE79-9685-BF32-E1D477C8CA6B}"/>
              </a:ext>
            </a:extLst>
          </p:cNvPr>
          <p:cNvSpPr/>
          <p:nvPr/>
        </p:nvSpPr>
        <p:spPr>
          <a:xfrm>
            <a:off x="6587586" y="4109206"/>
            <a:ext cx="86627" cy="6737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BDE8F809-7CA1-20A1-D5D6-08C8DE1E77A7}"/>
              </a:ext>
            </a:extLst>
          </p:cNvPr>
          <p:cNvSpPr/>
          <p:nvPr/>
        </p:nvSpPr>
        <p:spPr>
          <a:xfrm>
            <a:off x="6500959" y="4232531"/>
            <a:ext cx="86627" cy="6737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3E8ED120-F9CE-C1CA-EFF4-66F961B29974}"/>
              </a:ext>
            </a:extLst>
          </p:cNvPr>
          <p:cNvSpPr/>
          <p:nvPr/>
        </p:nvSpPr>
        <p:spPr>
          <a:xfrm>
            <a:off x="6427863" y="4268578"/>
            <a:ext cx="86627" cy="6737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6A77259-6859-1868-0D4C-9789DDE5E426}"/>
              </a:ext>
            </a:extLst>
          </p:cNvPr>
          <p:cNvSpPr txBox="1"/>
          <p:nvPr/>
        </p:nvSpPr>
        <p:spPr>
          <a:xfrm>
            <a:off x="4257210" y="86092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粒子物理专用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4C41C66E-8555-6288-6ECE-C2ABB07ED0AC}"/>
                  </a:ext>
                </a:extLst>
              </p:cNvPr>
              <p:cNvSpPr txBox="1"/>
              <p:nvPr/>
            </p:nvSpPr>
            <p:spPr>
              <a:xfrm>
                <a:off x="4257210" y="1216066"/>
                <a:ext cx="13475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1600" dirty="0">
                    <a:solidFill>
                      <a:srgbClr val="0070C0"/>
                    </a:solidFill>
                  </a:rPr>
                  <a:t>SR</a:t>
                </a:r>
                <a:r>
                  <a:rPr lang="zh-CN" altLang="en-US" sz="1600" dirty="0">
                    <a:solidFill>
                      <a:srgbClr val="0070C0"/>
                    </a:solidFill>
                  </a:rPr>
                  <a:t>应用平台</a:t>
                </a: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4C41C66E-8555-6288-6ECE-C2ABB07ED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210" y="1216066"/>
                <a:ext cx="1347548" cy="338554"/>
              </a:xfrm>
              <a:prstGeom prst="rect">
                <a:avLst/>
              </a:prstGeom>
              <a:blipFill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本框 47">
            <a:extLst>
              <a:ext uri="{FF2B5EF4-FFF2-40B4-BE49-F238E27FC236}">
                <a16:creationId xmlns:a16="http://schemas.microsoft.com/office/drawing/2014/main" id="{11876455-4AC3-1E78-2F27-BE8EDDEEF6B5}"/>
              </a:ext>
            </a:extLst>
          </p:cNvPr>
          <p:cNvSpPr txBox="1"/>
          <p:nvPr/>
        </p:nvSpPr>
        <p:spPr>
          <a:xfrm>
            <a:off x="3087805" y="2278321"/>
            <a:ext cx="1624163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ISIS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脉冲型缪子源</a:t>
            </a:r>
            <a:endParaRPr lang="en-US" altLang="zh-CN" dirty="0">
              <a:solidFill>
                <a:srgbClr val="0070C0"/>
              </a:solidFill>
            </a:endParaRP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B7AEC824-8C6C-D781-2A38-B00259C1C492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3786394" y="2918120"/>
            <a:ext cx="258083" cy="629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9DCAC79-B503-EAB8-8E5A-62B951BF8FD3}"/>
                  </a:ext>
                </a:extLst>
              </p:cNvPr>
              <p:cNvSpPr txBox="1"/>
              <p:nvPr/>
            </p:nvSpPr>
            <p:spPr>
              <a:xfrm>
                <a:off x="2926994" y="4579517"/>
                <a:ext cx="2095445" cy="923330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CERN M2 Beamline</a:t>
                </a:r>
              </a:p>
              <a:p>
                <a:r>
                  <a:rPr lang="zh-CN" altLang="en-US" dirty="0">
                    <a:solidFill>
                      <a:srgbClr val="FF0000"/>
                    </a:solidFill>
                  </a:rPr>
                  <a:t>连续型缪子源</a:t>
                </a:r>
                <a:endParaRPr lang="en-US" altLang="zh-CN" dirty="0">
                  <a:solidFill>
                    <a:srgbClr val="FF0000"/>
                  </a:solidFill>
                </a:endParaRPr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NA64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实验</a:t>
                </a:r>
                <a:endParaRPr lang="en-US" altLang="zh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F9DCAC79-B503-EAB8-8E5A-62B951BF8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994" y="4579517"/>
                <a:ext cx="2095445" cy="923330"/>
              </a:xfrm>
              <a:prstGeom prst="rect">
                <a:avLst/>
              </a:prstGeom>
              <a:blipFill>
                <a:blip r:embed="rId7"/>
                <a:stretch>
                  <a:fillRect l="-2326" t="-3289" r="-2326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3C2BC971-522D-0959-0B77-D8CF3889AC75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4001163" y="3775906"/>
            <a:ext cx="416947" cy="8036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649E76EB-1ABD-7913-34E8-D2B10F28F7C0}"/>
              </a:ext>
            </a:extLst>
          </p:cNvPr>
          <p:cNvSpPr txBox="1"/>
          <p:nvPr/>
        </p:nvSpPr>
        <p:spPr>
          <a:xfrm>
            <a:off x="4860900" y="5180415"/>
            <a:ext cx="1569660" cy="120032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PSI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连续型缪子源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Mu3e </a:t>
            </a:r>
            <a:r>
              <a:rPr lang="zh-CN" altLang="en-US" dirty="0">
                <a:solidFill>
                  <a:srgbClr val="FF0000"/>
                </a:solidFill>
              </a:rPr>
              <a:t>实验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MEG </a:t>
            </a:r>
            <a:r>
              <a:rPr lang="zh-CN" altLang="en-US" dirty="0">
                <a:solidFill>
                  <a:srgbClr val="FF0000"/>
                </a:solidFill>
              </a:rPr>
              <a:t>实验</a:t>
            </a:r>
            <a:endParaRPr lang="en-US" altLang="zh-CN" dirty="0">
              <a:solidFill>
                <a:srgbClr val="FF0000"/>
              </a:solidFill>
            </a:endParaRPr>
          </a:p>
        </p:txBody>
      </p: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E137F277-CBE8-98C4-20C2-6DFD7C15DEFD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4535364" y="3834445"/>
            <a:ext cx="1110366" cy="1345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5EA09CA1-01C3-0040-B0B6-C5C7F5D013A4}"/>
              </a:ext>
            </a:extLst>
          </p:cNvPr>
          <p:cNvSpPr txBox="1"/>
          <p:nvPr/>
        </p:nvSpPr>
        <p:spPr>
          <a:xfrm>
            <a:off x="7428242" y="2526935"/>
            <a:ext cx="1569660" cy="923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J-PARC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脉冲型缪子源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FF0000"/>
                </a:solidFill>
              </a:rPr>
              <a:t>COMET </a:t>
            </a:r>
            <a:r>
              <a:rPr lang="zh-CN" altLang="en-US" dirty="0">
                <a:solidFill>
                  <a:srgbClr val="FF0000"/>
                </a:solidFill>
              </a:rPr>
              <a:t>实验</a:t>
            </a:r>
            <a:endParaRPr lang="en-US" altLang="zh-CN" dirty="0">
              <a:solidFill>
                <a:srgbClr val="FF0000"/>
              </a:solidFill>
            </a:endParaRPr>
          </a:p>
        </p:txBody>
      </p: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CAC5ABF4-DA4C-03FE-A972-E041678AC95F}"/>
              </a:ext>
            </a:extLst>
          </p:cNvPr>
          <p:cNvCxnSpPr>
            <a:cxnSpLocks/>
          </p:cNvCxnSpPr>
          <p:nvPr/>
        </p:nvCxnSpPr>
        <p:spPr>
          <a:xfrm flipV="1">
            <a:off x="6996725" y="3085919"/>
            <a:ext cx="431517" cy="716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3EEB3E47-2C06-3E6B-F40A-68B8EA745B4E}"/>
              </a:ext>
            </a:extLst>
          </p:cNvPr>
          <p:cNvSpPr txBox="1"/>
          <p:nvPr/>
        </p:nvSpPr>
        <p:spPr>
          <a:xfrm>
            <a:off x="7695854" y="3639847"/>
            <a:ext cx="156966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0070C0"/>
                </a:solidFill>
              </a:rPr>
              <a:t>MuSIC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脉冲型缪子源</a:t>
            </a:r>
            <a:endParaRPr lang="en-US" altLang="zh-CN" dirty="0">
              <a:solidFill>
                <a:srgbClr val="0070C0"/>
              </a:solidFill>
            </a:endParaRPr>
          </a:p>
        </p:txBody>
      </p:sp>
      <p:cxnSp>
        <p:nvCxnSpPr>
          <p:cNvPr id="1024" name="直接箭头连接符 1023">
            <a:extLst>
              <a:ext uri="{FF2B5EF4-FFF2-40B4-BE49-F238E27FC236}">
                <a16:creationId xmlns:a16="http://schemas.microsoft.com/office/drawing/2014/main" id="{518FF0B7-9325-BABA-332A-4836AA839F88}"/>
              </a:ext>
            </a:extLst>
          </p:cNvPr>
          <p:cNvCxnSpPr>
            <a:cxnSpLocks/>
            <a:stCxn id="35" idx="6"/>
            <a:endCxn id="63" idx="1"/>
          </p:cNvCxnSpPr>
          <p:nvPr/>
        </p:nvCxnSpPr>
        <p:spPr>
          <a:xfrm flipV="1">
            <a:off x="6935264" y="3963013"/>
            <a:ext cx="760590" cy="228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8" name="文本框 1027">
            <a:extLst>
              <a:ext uri="{FF2B5EF4-FFF2-40B4-BE49-F238E27FC236}">
                <a16:creationId xmlns:a16="http://schemas.microsoft.com/office/drawing/2014/main" id="{4CF1039B-D880-548F-16B8-08E41FB969B0}"/>
              </a:ext>
            </a:extLst>
          </p:cNvPr>
          <p:cNvSpPr txBox="1"/>
          <p:nvPr/>
        </p:nvSpPr>
        <p:spPr>
          <a:xfrm>
            <a:off x="2109131" y="5678999"/>
            <a:ext cx="162416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SNS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脉冲型缪子源</a:t>
            </a:r>
            <a:endParaRPr lang="en-US" altLang="zh-CN" dirty="0">
              <a:solidFill>
                <a:srgbClr val="0070C0"/>
              </a:solidFill>
            </a:endParaRPr>
          </a:p>
        </p:txBody>
      </p:sp>
      <p:cxnSp>
        <p:nvCxnSpPr>
          <p:cNvPr id="1029" name="直接箭头连接符 1028">
            <a:extLst>
              <a:ext uri="{FF2B5EF4-FFF2-40B4-BE49-F238E27FC236}">
                <a16:creationId xmlns:a16="http://schemas.microsoft.com/office/drawing/2014/main" id="{3E216D20-6971-2D52-DD64-5EFCD5710A9A}"/>
              </a:ext>
            </a:extLst>
          </p:cNvPr>
          <p:cNvCxnSpPr>
            <a:cxnSpLocks/>
            <a:endCxn id="1028" idx="0"/>
          </p:cNvCxnSpPr>
          <p:nvPr/>
        </p:nvCxnSpPr>
        <p:spPr>
          <a:xfrm>
            <a:off x="2371352" y="3985881"/>
            <a:ext cx="549861" cy="16931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2" name="文本框 1031">
            <a:extLst>
              <a:ext uri="{FF2B5EF4-FFF2-40B4-BE49-F238E27FC236}">
                <a16:creationId xmlns:a16="http://schemas.microsoft.com/office/drawing/2014/main" id="{20A1ADA4-163D-E3FF-DC63-AD01DF794CFF}"/>
              </a:ext>
            </a:extLst>
          </p:cNvPr>
          <p:cNvSpPr txBox="1"/>
          <p:nvPr/>
        </p:nvSpPr>
        <p:spPr>
          <a:xfrm>
            <a:off x="5311215" y="1949344"/>
            <a:ext cx="162416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RAON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脉冲型缪子源</a:t>
            </a:r>
            <a:endParaRPr lang="en-US" altLang="zh-CN" dirty="0">
              <a:solidFill>
                <a:srgbClr val="0070C0"/>
              </a:solidFill>
            </a:endParaRPr>
          </a:p>
        </p:txBody>
      </p:sp>
      <p:cxnSp>
        <p:nvCxnSpPr>
          <p:cNvPr id="1033" name="直接箭头连接符 1032">
            <a:extLst>
              <a:ext uri="{FF2B5EF4-FFF2-40B4-BE49-F238E27FC236}">
                <a16:creationId xmlns:a16="http://schemas.microsoft.com/office/drawing/2014/main" id="{0AA2B25F-36EB-D9BF-C812-5160EEC7877E}"/>
              </a:ext>
            </a:extLst>
          </p:cNvPr>
          <p:cNvCxnSpPr>
            <a:cxnSpLocks/>
          </p:cNvCxnSpPr>
          <p:nvPr/>
        </p:nvCxnSpPr>
        <p:spPr>
          <a:xfrm flipH="1" flipV="1">
            <a:off x="6077247" y="2651623"/>
            <a:ext cx="593544" cy="1238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5" name="文本框 1034">
            <a:extLst>
              <a:ext uri="{FF2B5EF4-FFF2-40B4-BE49-F238E27FC236}">
                <a16:creationId xmlns:a16="http://schemas.microsoft.com/office/drawing/2014/main" id="{49602E86-813E-34A1-01ED-ABA9369BA4E9}"/>
              </a:ext>
            </a:extLst>
          </p:cNvPr>
          <p:cNvSpPr txBox="1"/>
          <p:nvPr/>
        </p:nvSpPr>
        <p:spPr>
          <a:xfrm>
            <a:off x="6939170" y="5809804"/>
            <a:ext cx="162416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CSNS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脉冲型缪子源</a:t>
            </a:r>
            <a:endParaRPr lang="en-US" altLang="zh-CN" dirty="0">
              <a:solidFill>
                <a:srgbClr val="0070C0"/>
              </a:solidFill>
            </a:endParaRPr>
          </a:p>
        </p:txBody>
      </p:sp>
      <p:cxnSp>
        <p:nvCxnSpPr>
          <p:cNvPr id="1036" name="直接箭头连接符 1035">
            <a:extLst>
              <a:ext uri="{FF2B5EF4-FFF2-40B4-BE49-F238E27FC236}">
                <a16:creationId xmlns:a16="http://schemas.microsoft.com/office/drawing/2014/main" id="{737AE877-E4CB-2E21-F39F-9F11569C67B2}"/>
              </a:ext>
            </a:extLst>
          </p:cNvPr>
          <p:cNvCxnSpPr>
            <a:cxnSpLocks/>
            <a:stCxn id="45" idx="3"/>
            <a:endCxn id="1035" idx="0"/>
          </p:cNvCxnSpPr>
          <p:nvPr/>
        </p:nvCxnSpPr>
        <p:spPr>
          <a:xfrm>
            <a:off x="6440549" y="4326088"/>
            <a:ext cx="1310703" cy="1483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0" name="文本框 1039">
            <a:extLst>
              <a:ext uri="{FF2B5EF4-FFF2-40B4-BE49-F238E27FC236}">
                <a16:creationId xmlns:a16="http://schemas.microsoft.com/office/drawing/2014/main" id="{604AD7DB-C474-FA32-19CE-9CF87DE47552}"/>
              </a:ext>
            </a:extLst>
          </p:cNvPr>
          <p:cNvSpPr txBox="1"/>
          <p:nvPr/>
        </p:nvSpPr>
        <p:spPr>
          <a:xfrm>
            <a:off x="7598813" y="4426670"/>
            <a:ext cx="156966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SHINE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脉冲型缪子源</a:t>
            </a:r>
            <a:endParaRPr lang="en-US" altLang="zh-CN" dirty="0">
              <a:solidFill>
                <a:srgbClr val="0070C0"/>
              </a:solidFill>
            </a:endParaRPr>
          </a:p>
        </p:txBody>
      </p:sp>
      <p:cxnSp>
        <p:nvCxnSpPr>
          <p:cNvPr id="1041" name="直接箭头连接符 1040">
            <a:extLst>
              <a:ext uri="{FF2B5EF4-FFF2-40B4-BE49-F238E27FC236}">
                <a16:creationId xmlns:a16="http://schemas.microsoft.com/office/drawing/2014/main" id="{099BCFDD-A47F-955D-3A31-D35FEADC5D4F}"/>
              </a:ext>
            </a:extLst>
          </p:cNvPr>
          <p:cNvCxnSpPr>
            <a:cxnSpLocks/>
            <a:stCxn id="43" idx="5"/>
            <a:endCxn id="1040" idx="1"/>
          </p:cNvCxnSpPr>
          <p:nvPr/>
        </p:nvCxnSpPr>
        <p:spPr>
          <a:xfrm>
            <a:off x="6661527" y="4166716"/>
            <a:ext cx="937286" cy="583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5" name="文本框 1044">
            <a:extLst>
              <a:ext uri="{FF2B5EF4-FFF2-40B4-BE49-F238E27FC236}">
                <a16:creationId xmlns:a16="http://schemas.microsoft.com/office/drawing/2014/main" id="{A81E34C1-FA0A-199E-70CD-159ED9F81B0C}"/>
              </a:ext>
            </a:extLst>
          </p:cNvPr>
          <p:cNvSpPr txBox="1"/>
          <p:nvPr/>
        </p:nvSpPr>
        <p:spPr>
          <a:xfrm>
            <a:off x="9320929" y="4825903"/>
            <a:ext cx="211788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HIAF</a:t>
            </a:r>
          </a:p>
          <a:p>
            <a:r>
              <a:rPr lang="zh-CN" altLang="en-US" dirty="0">
                <a:solidFill>
                  <a:srgbClr val="0070C0"/>
                </a:solidFill>
              </a:rPr>
              <a:t>连续</a:t>
            </a:r>
            <a:r>
              <a:rPr lang="en-US" altLang="zh-CN" dirty="0">
                <a:solidFill>
                  <a:srgbClr val="0070C0"/>
                </a:solidFill>
              </a:rPr>
              <a:t>/</a:t>
            </a:r>
            <a:r>
              <a:rPr lang="zh-CN" altLang="en-US" dirty="0">
                <a:solidFill>
                  <a:srgbClr val="0070C0"/>
                </a:solidFill>
              </a:rPr>
              <a:t>脉冲型缪子源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 err="1">
                <a:solidFill>
                  <a:srgbClr val="0070C0"/>
                </a:solidFill>
              </a:rPr>
              <a:t>CiADS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zh-CN" altLang="en-US" dirty="0">
                <a:solidFill>
                  <a:srgbClr val="0070C0"/>
                </a:solidFill>
              </a:rPr>
              <a:t>连续型缪子源</a:t>
            </a:r>
            <a:endParaRPr lang="en-US" altLang="zh-CN" dirty="0">
              <a:solidFill>
                <a:srgbClr val="0070C0"/>
              </a:solidFill>
            </a:endParaRPr>
          </a:p>
        </p:txBody>
      </p:sp>
      <p:cxnSp>
        <p:nvCxnSpPr>
          <p:cNvPr id="1046" name="直接箭头连接符 1045">
            <a:extLst>
              <a:ext uri="{FF2B5EF4-FFF2-40B4-BE49-F238E27FC236}">
                <a16:creationId xmlns:a16="http://schemas.microsoft.com/office/drawing/2014/main" id="{E13CD12C-EA21-C897-EF34-F83F20753F1C}"/>
              </a:ext>
            </a:extLst>
          </p:cNvPr>
          <p:cNvCxnSpPr>
            <a:cxnSpLocks/>
            <a:stCxn id="44" idx="7"/>
            <a:endCxn id="1045" idx="1"/>
          </p:cNvCxnSpPr>
          <p:nvPr/>
        </p:nvCxnSpPr>
        <p:spPr>
          <a:xfrm>
            <a:off x="6574900" y="4242398"/>
            <a:ext cx="2746029" cy="11836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0" name="图片 1049">
            <a:extLst>
              <a:ext uri="{FF2B5EF4-FFF2-40B4-BE49-F238E27FC236}">
                <a16:creationId xmlns:a16="http://schemas.microsoft.com/office/drawing/2014/main" id="{F375744E-9EE1-51DE-55F7-4AC8C50CE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792" y="1632403"/>
            <a:ext cx="593544" cy="316941"/>
          </a:xfrm>
          <a:prstGeom prst="rect">
            <a:avLst/>
          </a:prstGeom>
        </p:spPr>
      </p:pic>
      <p:pic>
        <p:nvPicPr>
          <p:cNvPr id="1051" name="图片 1050">
            <a:extLst>
              <a:ext uri="{FF2B5EF4-FFF2-40B4-BE49-F238E27FC236}">
                <a16:creationId xmlns:a16="http://schemas.microsoft.com/office/drawing/2014/main" id="{79502CE3-6F4B-3CB6-2C00-3BC956E8C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282" y="5688413"/>
            <a:ext cx="487014" cy="306000"/>
          </a:xfrm>
          <a:prstGeom prst="rect">
            <a:avLst/>
          </a:prstGeom>
        </p:spPr>
      </p:pic>
      <p:pic>
        <p:nvPicPr>
          <p:cNvPr id="1053" name="图片 1052">
            <a:extLst>
              <a:ext uri="{FF2B5EF4-FFF2-40B4-BE49-F238E27FC236}">
                <a16:creationId xmlns:a16="http://schemas.microsoft.com/office/drawing/2014/main" id="{8D58D869-CB65-9443-9BFB-4C82069946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7927" y="2278321"/>
            <a:ext cx="506161" cy="274171"/>
          </a:xfrm>
          <a:prstGeom prst="rect">
            <a:avLst/>
          </a:prstGeom>
        </p:spPr>
      </p:pic>
      <p:pic>
        <p:nvPicPr>
          <p:cNvPr id="1055" name="图片 1054">
            <a:extLst>
              <a:ext uri="{FF2B5EF4-FFF2-40B4-BE49-F238E27FC236}">
                <a16:creationId xmlns:a16="http://schemas.microsoft.com/office/drawing/2014/main" id="{37149AE9-C403-7112-BB48-3F3BD98E30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3587" y="5197830"/>
            <a:ext cx="553876" cy="316500"/>
          </a:xfrm>
          <a:prstGeom prst="rect">
            <a:avLst/>
          </a:prstGeom>
        </p:spPr>
      </p:pic>
      <p:pic>
        <p:nvPicPr>
          <p:cNvPr id="1057" name="图片 1056">
            <a:extLst>
              <a:ext uri="{FF2B5EF4-FFF2-40B4-BE49-F238E27FC236}">
                <a16:creationId xmlns:a16="http://schemas.microsoft.com/office/drawing/2014/main" id="{05E00DFA-C1DB-6F73-1661-39B962D0DB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1080" y="2526935"/>
            <a:ext cx="420935" cy="283577"/>
          </a:xfrm>
          <a:prstGeom prst="rect">
            <a:avLst/>
          </a:prstGeom>
        </p:spPr>
      </p:pic>
      <p:pic>
        <p:nvPicPr>
          <p:cNvPr id="1058" name="图片 1057">
            <a:extLst>
              <a:ext uri="{FF2B5EF4-FFF2-40B4-BE49-F238E27FC236}">
                <a16:creationId xmlns:a16="http://schemas.microsoft.com/office/drawing/2014/main" id="{B9EA3D89-453F-5BDC-816C-53B0E696C7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1185" y="3652685"/>
            <a:ext cx="420935" cy="283577"/>
          </a:xfrm>
          <a:prstGeom prst="rect">
            <a:avLst/>
          </a:prstGeom>
        </p:spPr>
      </p:pic>
      <p:pic>
        <p:nvPicPr>
          <p:cNvPr id="1060" name="图片 1059">
            <a:extLst>
              <a:ext uri="{FF2B5EF4-FFF2-40B4-BE49-F238E27FC236}">
                <a16:creationId xmlns:a16="http://schemas.microsoft.com/office/drawing/2014/main" id="{26631202-128A-93C1-87EE-FA0BC08E1A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6077587" y="1967643"/>
            <a:ext cx="362962" cy="294384"/>
          </a:xfrm>
          <a:prstGeom prst="rect">
            <a:avLst/>
          </a:prstGeom>
        </p:spPr>
      </p:pic>
      <p:pic>
        <p:nvPicPr>
          <p:cNvPr id="1061" name="Picture 4" descr="国旗_欧盟_环球万国_环球网">
            <a:extLst>
              <a:ext uri="{FF2B5EF4-FFF2-40B4-BE49-F238E27FC236}">
                <a16:creationId xmlns:a16="http://schemas.microsoft.com/office/drawing/2014/main" id="{C4439891-EB47-2CE6-6AB5-2004C504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10" y="4893204"/>
            <a:ext cx="487014" cy="3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6" descr="国旗_中国_环球万国_环球网">
            <a:extLst>
              <a:ext uri="{FF2B5EF4-FFF2-40B4-BE49-F238E27FC236}">
                <a16:creationId xmlns:a16="http://schemas.microsoft.com/office/drawing/2014/main" id="{7AB120A7-836A-C878-5868-EBA91EC7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80" y="4438539"/>
            <a:ext cx="443163" cy="2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6" descr="国旗_中国_环球万国_环球网">
            <a:extLst>
              <a:ext uri="{FF2B5EF4-FFF2-40B4-BE49-F238E27FC236}">
                <a16:creationId xmlns:a16="http://schemas.microsoft.com/office/drawing/2014/main" id="{5A572776-D263-3178-629F-DC939816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85" y="5838417"/>
            <a:ext cx="443163" cy="2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6" descr="国旗_中国_环球万国_环球网">
            <a:extLst>
              <a:ext uri="{FF2B5EF4-FFF2-40B4-BE49-F238E27FC236}">
                <a16:creationId xmlns:a16="http://schemas.microsoft.com/office/drawing/2014/main" id="{92977ED0-E299-64EE-CBA1-3D870FE9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804" y="4845700"/>
            <a:ext cx="443163" cy="2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D91B747-EE49-04E3-E3AD-B8C94EEDD3C8}"/>
                  </a:ext>
                </a:extLst>
              </p:cNvPr>
              <p:cNvSpPr txBox="1"/>
              <p:nvPr/>
            </p:nvSpPr>
            <p:spPr>
              <a:xfrm>
                <a:off x="9755068" y="952818"/>
                <a:ext cx="141897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solidFill>
                      <a:srgbClr val="0070C0"/>
                    </a:solidFill>
                  </a:rPr>
                  <a:t>粒子物理：</a:t>
                </a:r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 err="1">
                    <a:solidFill>
                      <a:srgbClr val="0070C0"/>
                    </a:solidFill>
                  </a:rPr>
                  <a:t>cLFV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测量</a:t>
                </a:r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0070C0"/>
                    </a:solidFill>
                  </a:rPr>
                  <a:t>g-2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测量</a:t>
                </a:r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r>
                  <a:rPr lang="zh-CN" altLang="en-US" b="1" dirty="0">
                    <a:solidFill>
                      <a:srgbClr val="0070C0"/>
                    </a:solidFill>
                  </a:rPr>
                  <a:t>应用物理：</a:t>
                </a:r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altLang="zh-CN" b="1" dirty="0">
                    <a:solidFill>
                      <a:srgbClr val="0070C0"/>
                    </a:solidFill>
                  </a:rPr>
                  <a:t>SR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平台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D91B747-EE49-04E3-E3AD-B8C94EEDD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068" y="952818"/>
                <a:ext cx="1418978" cy="1477328"/>
              </a:xfrm>
              <a:prstGeom prst="rect">
                <a:avLst/>
              </a:prstGeom>
              <a:blipFill>
                <a:blip r:embed="rId15"/>
                <a:stretch>
                  <a:fillRect l="-3433" t="-2058" r="-3863" b="-53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9065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436B5EC0-335C-D46B-4D5B-C59CE5A1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57" y="649850"/>
            <a:ext cx="5618584" cy="13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518594-A25B-2ADF-6DC4-98228877A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91" y="1485283"/>
            <a:ext cx="6316589" cy="46384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产生与分布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507D0BA-C8E9-1F25-3B74-DC78A0122A7B}"/>
              </a:ext>
            </a:extLst>
          </p:cNvPr>
          <p:cNvSpPr txBox="1"/>
          <p:nvPr/>
        </p:nvSpPr>
        <p:spPr>
          <a:xfrm>
            <a:off x="658892" y="910111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靶后</a:t>
            </a:r>
            <a:r>
              <a:rPr lang="en-US" altLang="zh-CN" b="1" dirty="0">
                <a:solidFill>
                  <a:srgbClr val="FF0000"/>
                </a:solidFill>
              </a:rPr>
              <a:t>Pion</a:t>
            </a:r>
            <a:r>
              <a:rPr lang="zh-CN" altLang="en-US" b="1" dirty="0">
                <a:solidFill>
                  <a:srgbClr val="FF0000"/>
                </a:solidFill>
              </a:rPr>
              <a:t>产额与动量</a:t>
            </a:r>
            <a:r>
              <a:rPr lang="en-US" altLang="zh-CN" b="1" dirty="0">
                <a:solidFill>
                  <a:srgbClr val="FF0000"/>
                </a:solidFill>
              </a:rPr>
              <a:t>-</a:t>
            </a:r>
            <a:r>
              <a:rPr lang="zh-CN" altLang="en-US" b="1" dirty="0">
                <a:solidFill>
                  <a:srgbClr val="FF0000"/>
                </a:solidFill>
              </a:rPr>
              <a:t>角度分布谱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5C54CED4-61FF-8837-9259-37FCDA72C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65405"/>
              </p:ext>
            </p:extLst>
          </p:nvPr>
        </p:nvGraphicFramePr>
        <p:xfrm>
          <a:off x="6946571" y="2075375"/>
          <a:ext cx="4509834" cy="231305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04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785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离子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能量 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en-US" altLang="zh-CN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/u)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流强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1" lang="en-US" altLang="zh-CN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ppp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9.3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2.0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6+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2.6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6.0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78</a:t>
                      </a:r>
                      <a:r>
                        <a:rPr kumimoji="1" lang="en-US" altLang="zh-CN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Kr</a:t>
                      </a:r>
                      <a:r>
                        <a:rPr kumimoji="1" lang="en-US" altLang="zh-CN" sz="14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19+</a:t>
                      </a:r>
                      <a:endParaRPr kumimoji="1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1.72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3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209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Bi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31+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0.84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1.2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238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35+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0.83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1.0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3DD1E072-E6C0-E1A8-9ED5-3073C64C7DD8}"/>
              </a:ext>
            </a:extLst>
          </p:cNvPr>
          <p:cNvSpPr txBox="1"/>
          <p:nvPr/>
        </p:nvSpPr>
        <p:spPr>
          <a:xfrm>
            <a:off x="1229561" y="171210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proton flux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CE9D89D-D45C-9D1F-0ADC-3E2F8C0E5F88}"/>
              </a:ext>
            </a:extLst>
          </p:cNvPr>
          <p:cNvSpPr txBox="1"/>
          <p:nvPr/>
        </p:nvSpPr>
        <p:spPr>
          <a:xfrm>
            <a:off x="4428028" y="1800784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O18 flux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43946A-9F5B-0E73-C156-FC6979AA76E8}"/>
              </a:ext>
            </a:extLst>
          </p:cNvPr>
          <p:cNvSpPr txBox="1"/>
          <p:nvPr/>
        </p:nvSpPr>
        <p:spPr>
          <a:xfrm>
            <a:off x="1373029" y="4066958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Kr78 flux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0C993B7-3CA7-1629-5826-C3951B89EDB6}"/>
              </a:ext>
            </a:extLst>
          </p:cNvPr>
          <p:cNvSpPr txBox="1"/>
          <p:nvPr/>
        </p:nvSpPr>
        <p:spPr>
          <a:xfrm>
            <a:off x="4529887" y="406695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U238 flux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BCD495DE-83E2-E49E-6B65-07733479BB8D}"/>
              </a:ext>
            </a:extLst>
          </p:cNvPr>
          <p:cNvSpPr/>
          <p:nvPr/>
        </p:nvSpPr>
        <p:spPr>
          <a:xfrm>
            <a:off x="6316589" y="1632857"/>
            <a:ext cx="223004" cy="3525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493A80B-F8CB-CDE8-6BC8-8CFF0EBB77DE}"/>
              </a:ext>
            </a:extLst>
          </p:cNvPr>
          <p:cNvSpPr txBox="1"/>
          <p:nvPr/>
        </p:nvSpPr>
        <p:spPr>
          <a:xfrm>
            <a:off x="4364874" y="783059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靶材：石墨靶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zh-CN" altLang="en-US" dirty="0">
                <a:highlight>
                  <a:srgbClr val="FFFF00"/>
                </a:highlight>
              </a:rPr>
              <a:t>靶厚：</a:t>
            </a:r>
            <a:r>
              <a:rPr lang="en-US" altLang="zh-CN" dirty="0">
                <a:highlight>
                  <a:srgbClr val="FFFF00"/>
                </a:highlight>
              </a:rPr>
              <a:t>100mm</a:t>
            </a:r>
          </a:p>
        </p:txBody>
      </p:sp>
    </p:spTree>
    <p:extLst>
      <p:ext uri="{BB962C8B-B14F-4D97-AF65-F5344CB8AC3E}">
        <p14:creationId xmlns:p14="http://schemas.microsoft.com/office/powerpoint/2010/main" val="1687480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81CD7A3-3FA8-1377-2342-2889D5F69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287" y="4763701"/>
            <a:ext cx="2732905" cy="19638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BB5A2D-3856-2F15-589D-3DA824B6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151" y="568341"/>
            <a:ext cx="2655473" cy="190820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3D99430-9717-ADE0-768C-514283D1778F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2">
                <a:extLst>
                  <a:ext uri="{FF2B5EF4-FFF2-40B4-BE49-F238E27FC236}">
                    <a16:creationId xmlns:a16="http://schemas.microsoft.com/office/drawing/2014/main" id="{D4BBC4DE-FAB8-9920-6BB2-4FCB3D2D443B}"/>
                  </a:ext>
                </a:extLst>
              </p:cNvPr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𝝅</m:t>
                    </m:r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束流截面演变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2">
                <a:extLst>
                  <a:ext uri="{FF2B5EF4-FFF2-40B4-BE49-F238E27FC236}">
                    <a16:creationId xmlns:a16="http://schemas.microsoft.com/office/drawing/2014/main" id="{D4BBC4DE-FAB8-9920-6BB2-4FCB3D2D4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C:\Users\Administrator\Desktop\logo.JPG">
            <a:extLst>
              <a:ext uri="{FF2B5EF4-FFF2-40B4-BE49-F238E27FC236}">
                <a16:creationId xmlns:a16="http://schemas.microsoft.com/office/drawing/2014/main" id="{DDBEDF50-FFCF-5813-666B-9E66D9B80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EB845D57-A299-1ACC-93C3-A16AF5DE6887}"/>
              </a:ext>
            </a:extLst>
          </p:cNvPr>
          <p:cNvGrpSpPr/>
          <p:nvPr/>
        </p:nvGrpSpPr>
        <p:grpSpPr>
          <a:xfrm>
            <a:off x="376536" y="2374415"/>
            <a:ext cx="10857211" cy="2554542"/>
            <a:chOff x="-23822" y="632690"/>
            <a:chExt cx="9047676" cy="214674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BECC460-C07A-F548-D114-11172188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822" y="632690"/>
              <a:ext cx="9047676" cy="2139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473F471E-C921-15F0-0BFC-95FE43A2BD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0419" y="1641416"/>
              <a:ext cx="714867" cy="11380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2A234F9F-976C-673C-F476-0C0FDE1714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7820" y="929143"/>
              <a:ext cx="121902" cy="10024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ABA56F7E-2614-2A2D-55D1-FBC207D8E6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84939" y="2115551"/>
              <a:ext cx="380899" cy="6638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F570FA54-9992-7E0A-1D04-69EA33028C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3971" y="804342"/>
              <a:ext cx="396044" cy="8370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39C14D3-5DF2-5FE0-7398-3DE1A970D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6944" y="4860570"/>
            <a:ext cx="2861100" cy="20559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8D6637B-6EF7-4AC5-9F8E-958D69818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775" y="863594"/>
            <a:ext cx="2294985" cy="16491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1CA87BA-7FA7-6E75-0EA4-6CCD6C48EF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7207" y="4760138"/>
            <a:ext cx="2918009" cy="209686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CA8902C-7E6B-5FD6-C8C9-6DD036129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781" y="1141040"/>
            <a:ext cx="2181435" cy="1567564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CB988A2-EA85-1485-0556-3003F4B239EA}"/>
              </a:ext>
            </a:extLst>
          </p:cNvPr>
          <p:cNvCxnSpPr>
            <a:cxnSpLocks/>
          </p:cNvCxnSpPr>
          <p:nvPr/>
        </p:nvCxnSpPr>
        <p:spPr>
          <a:xfrm flipH="1" flipV="1">
            <a:off x="9435342" y="4161981"/>
            <a:ext cx="1120869" cy="7669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A02372A2-6813-6476-9D4A-CFF450E6516E}"/>
              </a:ext>
            </a:extLst>
          </p:cNvPr>
          <p:cNvCxnSpPr>
            <a:cxnSpLocks/>
          </p:cNvCxnSpPr>
          <p:nvPr/>
        </p:nvCxnSpPr>
        <p:spPr>
          <a:xfrm flipH="1">
            <a:off x="7976337" y="2512754"/>
            <a:ext cx="484286" cy="1671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A4C552EF-41B4-8963-533A-F0376B4D65AA}"/>
              </a:ext>
            </a:extLst>
          </p:cNvPr>
          <p:cNvSpPr txBox="1"/>
          <p:nvPr/>
        </p:nvSpPr>
        <p:spPr>
          <a:xfrm>
            <a:off x="237628" y="1266454"/>
            <a:ext cx="3744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束流中心位置与束线截面中心不完全重合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是个可以改进的地方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C0F768-8A0B-AA93-458C-55AF742019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10" y="5200290"/>
            <a:ext cx="2210785" cy="1588655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F5CAA4C-8446-0C06-D396-731C15EC2E27}"/>
              </a:ext>
            </a:extLst>
          </p:cNvPr>
          <p:cNvCxnSpPr>
            <a:cxnSpLocks/>
          </p:cNvCxnSpPr>
          <p:nvPr/>
        </p:nvCxnSpPr>
        <p:spPr>
          <a:xfrm flipH="1" flipV="1">
            <a:off x="734949" y="4517199"/>
            <a:ext cx="475253" cy="9960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918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C83AF30-8004-41D0-8AC6-80FE6323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422" y="3052234"/>
            <a:ext cx="4769833" cy="34275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8FAD2A-FF50-FF2C-FBB5-E84FB2C7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29" y="2937668"/>
            <a:ext cx="4975965" cy="357569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anose="02020603050405020304" pitchFamily="18" charset="0"/>
                      </a:rPr>
                      <m:t>𝝁</m:t>
                    </m:r>
                  </m:oMath>
                </a14:m>
                <a:r>
                  <a:rPr lang="zh-CN" altLang="en-US" sz="3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束流产生与分布</a:t>
                </a:r>
                <a:endParaRPr lang="en-US" altLang="zh-CN" sz="3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59" y="130453"/>
                <a:ext cx="8102611" cy="584775"/>
              </a:xfrm>
              <a:prstGeom prst="rect">
                <a:avLst/>
              </a:prstGeom>
              <a:blipFill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 descr="C:\Users\Administrator\Desktop\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36B5EC0-335C-D46B-4D5B-C59CE5A1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50" y="810365"/>
            <a:ext cx="6505166" cy="1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E51EE56-5951-9C18-CDED-6E44D53FEDB5}"/>
                  </a:ext>
                </a:extLst>
              </p:cNvPr>
              <p:cNvSpPr txBox="1"/>
              <p:nvPr/>
            </p:nvSpPr>
            <p:spPr>
              <a:xfrm>
                <a:off x="6010646" y="2381267"/>
                <a:ext cx="5192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HFRS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束线出口处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产额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随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HFRS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的筛选动量的变化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E51EE56-5951-9C18-CDED-6E44D53FE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646" y="2381267"/>
                <a:ext cx="5192447" cy="369332"/>
              </a:xfrm>
              <a:prstGeom prst="rect">
                <a:avLst/>
              </a:prstGeom>
              <a:blipFill>
                <a:blip r:embed="rId8"/>
                <a:stretch>
                  <a:fillRect l="-1056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箭头: 右 23">
            <a:extLst>
              <a:ext uri="{FF2B5EF4-FFF2-40B4-BE49-F238E27FC236}">
                <a16:creationId xmlns:a16="http://schemas.microsoft.com/office/drawing/2014/main" id="{D026659E-1F34-2FCD-CD9A-289AB5AF4A3C}"/>
              </a:ext>
            </a:extLst>
          </p:cNvPr>
          <p:cNvSpPr/>
          <p:nvPr/>
        </p:nvSpPr>
        <p:spPr>
          <a:xfrm rot="20395344">
            <a:off x="4254327" y="2344754"/>
            <a:ext cx="1460583" cy="13787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77C0A841-949B-30EC-AEBE-EF19AA9394FB}"/>
              </a:ext>
            </a:extLst>
          </p:cNvPr>
          <p:cNvSpPr/>
          <p:nvPr/>
        </p:nvSpPr>
        <p:spPr>
          <a:xfrm rot="19365339">
            <a:off x="10608008" y="2197382"/>
            <a:ext cx="1324393" cy="1654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507D0BA-C8E9-1F25-3B74-DC78A0122A7B}"/>
              </a:ext>
            </a:extLst>
          </p:cNvPr>
          <p:cNvSpPr txBox="1"/>
          <p:nvPr/>
        </p:nvSpPr>
        <p:spPr>
          <a:xfrm>
            <a:off x="2031559" y="5523126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靶后</a:t>
            </a:r>
            <a:r>
              <a:rPr lang="en-US" altLang="zh-CN" b="1" dirty="0">
                <a:solidFill>
                  <a:srgbClr val="FF0000"/>
                </a:solidFill>
              </a:rPr>
              <a:t>Pion</a:t>
            </a:r>
            <a:r>
              <a:rPr lang="zh-CN" altLang="en-US" b="1" dirty="0">
                <a:solidFill>
                  <a:srgbClr val="FF0000"/>
                </a:solidFill>
              </a:rPr>
              <a:t>产额及动量谱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5C54CED4-61FF-8837-9259-37FCDA72CFFC}"/>
              </a:ext>
            </a:extLst>
          </p:cNvPr>
          <p:cNvGraphicFramePr>
            <a:graphicFrameLocks noGrp="1"/>
          </p:cNvGraphicFramePr>
          <p:nvPr/>
        </p:nvGraphicFramePr>
        <p:xfrm>
          <a:off x="-9329" y="785813"/>
          <a:ext cx="4509834" cy="231305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04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785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离子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能量 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en-US" altLang="zh-CN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/u)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流强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1" lang="en-US" altLang="zh-CN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ppp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4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9.3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2.0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6+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2.6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6.0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78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Kr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19+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1.72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3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209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Bi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31+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0.84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1.2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454"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238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35+</a:t>
                      </a:r>
                      <a:endParaRPr kumimoji="1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0.83</a:t>
                      </a:r>
                      <a:endParaRPr kumimoji="1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宋体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anose="05050102010706020507" pitchFamily="18" charset="2"/>
                        </a:rPr>
                        <a:t>1.0</a:t>
                      </a:r>
                      <a:r>
                        <a:rPr kumimoji="1" lang="en-US" altLang="zh-CN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1" lang="en-US" altLang="zh-CN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1" lang="en-US" altLang="zh-CN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67A87F68-2C3D-AB74-815B-F62FF6F2F8FC}"/>
              </a:ext>
            </a:extLst>
          </p:cNvPr>
          <p:cNvSpPr txBox="1"/>
          <p:nvPr/>
        </p:nvSpPr>
        <p:spPr>
          <a:xfrm>
            <a:off x="2245588" y="4160070"/>
            <a:ext cx="1681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靶材：石墨靶</a:t>
            </a:r>
            <a:endParaRPr lang="en-US" altLang="zh-CN" dirty="0">
              <a:highlight>
                <a:srgbClr val="FFFF00"/>
              </a:highlight>
            </a:endParaRPr>
          </a:p>
          <a:p>
            <a:r>
              <a:rPr lang="zh-CN" altLang="en-US" dirty="0">
                <a:highlight>
                  <a:srgbClr val="FFFF00"/>
                </a:highlight>
              </a:rPr>
              <a:t>靶厚：</a:t>
            </a:r>
            <a:r>
              <a:rPr lang="en-US" altLang="zh-CN" dirty="0">
                <a:highlight>
                  <a:srgbClr val="FFFF00"/>
                </a:highlight>
              </a:rPr>
              <a:t>100mm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54C11040-81AD-39E8-DFD3-21E837836533}"/>
              </a:ext>
            </a:extLst>
          </p:cNvPr>
          <p:cNvSpPr/>
          <p:nvPr/>
        </p:nvSpPr>
        <p:spPr>
          <a:xfrm>
            <a:off x="1317429" y="4780973"/>
            <a:ext cx="5747669" cy="17906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F798E6C-3358-8DD4-2709-3201A4486F0B}"/>
              </a:ext>
            </a:extLst>
          </p:cNvPr>
          <p:cNvSpPr txBox="1"/>
          <p:nvPr/>
        </p:nvSpPr>
        <p:spPr>
          <a:xfrm>
            <a:off x="9184377" y="3392577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O18 </a:t>
            </a:r>
            <a:r>
              <a:rPr lang="zh-CN" altLang="en-US" dirty="0">
                <a:highlight>
                  <a:srgbClr val="FFFF00"/>
                </a:highlight>
              </a:rPr>
              <a:t>缪子流强分布</a:t>
            </a:r>
          </a:p>
        </p:txBody>
      </p:sp>
    </p:spTree>
    <p:extLst>
      <p:ext uri="{BB962C8B-B14F-4D97-AF65-F5344CB8AC3E}">
        <p14:creationId xmlns:p14="http://schemas.microsoft.com/office/powerpoint/2010/main" val="2529962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FE8A95-D35D-267D-D6B2-AF6B42D8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00" y="860930"/>
            <a:ext cx="3964140" cy="28486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EC11C15-3A06-5CBD-54C5-5E4240019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803" y="3959288"/>
            <a:ext cx="3852333" cy="27682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A0E279-A9E3-812E-055A-7F6427449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951" y="3959288"/>
            <a:ext cx="4043525" cy="29056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63C5D87-4DA2-092C-305A-08CC8B8BFE0A}"/>
              </a:ext>
            </a:extLst>
          </p:cNvPr>
          <p:cNvSpPr txBox="1"/>
          <p:nvPr/>
        </p:nvSpPr>
        <p:spPr>
          <a:xfrm>
            <a:off x="3115099" y="35999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Scaled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C5AE7E9-8E97-5E55-C71F-3BF0D559C43E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CC3C9D3B-3023-EBC1-68A0-105A744B8BFA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Muon Flux </a:t>
            </a:r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成分</a:t>
            </a:r>
            <a:endParaRPr lang="en-US" altLang="zh-CN" sz="3200" b="1" dirty="0">
              <a:solidFill>
                <a:schemeClr val="accent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Administrator\Desktop\logo.JPG">
            <a:extLst>
              <a:ext uri="{FF2B5EF4-FFF2-40B4-BE49-F238E27FC236}">
                <a16:creationId xmlns:a16="http://schemas.microsoft.com/office/drawing/2014/main" id="{D445F912-68BC-A5C1-A49F-0190DE97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308ADE-C30D-FEC8-74CC-C1B10A8C1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951" y="949850"/>
            <a:ext cx="3790950" cy="2724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124A678-8CC1-7017-82FA-89FAAB502AA8}"/>
                  </a:ext>
                </a:extLst>
              </p:cNvPr>
              <p:cNvSpPr txBox="1"/>
              <p:nvPr/>
            </p:nvSpPr>
            <p:spPr>
              <a:xfrm>
                <a:off x="8463568" y="1787396"/>
                <a:ext cx="2441694" cy="66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HFRS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束线出口处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束</m:t>
                    </m:r>
                  </m:oMath>
                </a14:m>
                <a:endParaRPr lang="en-US" altLang="zh-CN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流</m:t>
                    </m:r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动量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分布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0124A678-8CC1-7017-82FA-89FAAB502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568" y="1787396"/>
                <a:ext cx="2441694" cy="669992"/>
              </a:xfrm>
              <a:prstGeom prst="rect">
                <a:avLst/>
              </a:prstGeom>
              <a:blipFill>
                <a:blip r:embed="rId9"/>
                <a:stretch>
                  <a:fillRect l="-1995" t="-4545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4E27C0C-97F4-093B-E89B-4954BE5C25CE}"/>
                  </a:ext>
                </a:extLst>
              </p:cNvPr>
              <p:cNvSpPr txBox="1"/>
              <p:nvPr/>
            </p:nvSpPr>
            <p:spPr>
              <a:xfrm>
                <a:off x="2970417" y="1811057"/>
                <a:ext cx="24416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HFRS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束线出口处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束</m:t>
                    </m:r>
                  </m:oMath>
                </a14:m>
                <a:endParaRPr lang="en-US" altLang="zh-CN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流</m:t>
                    </m:r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动量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分布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F4E27C0C-97F4-093B-E89B-4954BE5C2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417" y="1811057"/>
                <a:ext cx="2441694" cy="646331"/>
              </a:xfrm>
              <a:prstGeom prst="rect">
                <a:avLst/>
              </a:prstGeom>
              <a:blipFill>
                <a:blip r:embed="rId10"/>
                <a:stretch>
                  <a:fillRect l="-1995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箭头: 下 7">
            <a:extLst>
              <a:ext uri="{FF2B5EF4-FFF2-40B4-BE49-F238E27FC236}">
                <a16:creationId xmlns:a16="http://schemas.microsoft.com/office/drawing/2014/main" id="{D2C99404-45BA-25B0-DC12-BB97EF367407}"/>
              </a:ext>
            </a:extLst>
          </p:cNvPr>
          <p:cNvSpPr/>
          <p:nvPr/>
        </p:nvSpPr>
        <p:spPr>
          <a:xfrm>
            <a:off x="3853543" y="3584121"/>
            <a:ext cx="498021" cy="3751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DBAB3439-F3A6-AF08-0F8D-6D52ADC4EC15}"/>
              </a:ext>
            </a:extLst>
          </p:cNvPr>
          <p:cNvSpPr/>
          <p:nvPr/>
        </p:nvSpPr>
        <p:spPr>
          <a:xfrm>
            <a:off x="9643871" y="3584120"/>
            <a:ext cx="498021" cy="3751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EFA3BFE-BE3C-1812-8641-B1CE98F41223}"/>
              </a:ext>
            </a:extLst>
          </p:cNvPr>
          <p:cNvSpPr txBox="1"/>
          <p:nvPr/>
        </p:nvSpPr>
        <p:spPr>
          <a:xfrm>
            <a:off x="8858548" y="351886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Scaled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53266B-52C8-F9A8-EF6C-43C46DA14998}"/>
              </a:ext>
            </a:extLst>
          </p:cNvPr>
          <p:cNvSpPr txBox="1"/>
          <p:nvPr/>
        </p:nvSpPr>
        <p:spPr>
          <a:xfrm>
            <a:off x="5908996" y="2673241"/>
            <a:ext cx="2031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本底粒子的动能谱的形状</a:t>
            </a:r>
            <a:r>
              <a:rPr lang="zh-CN" altLang="en-US" b="1" dirty="0">
                <a:solidFill>
                  <a:srgbClr val="FF0000"/>
                </a:solidFill>
              </a:rPr>
              <a:t>完全</a:t>
            </a:r>
            <a:r>
              <a:rPr lang="zh-CN" altLang="en-US" b="1" dirty="0">
                <a:solidFill>
                  <a:srgbClr val="0070C0"/>
                </a:solidFill>
              </a:rPr>
              <a:t>相同</a:t>
            </a:r>
            <a:endParaRPr lang="en-US" altLang="zh-CN" b="1" dirty="0">
              <a:solidFill>
                <a:srgbClr val="0070C0"/>
              </a:solidFill>
            </a:endParaRPr>
          </a:p>
          <a:p>
            <a:endParaRPr lang="en-US" altLang="zh-CN" b="1" dirty="0">
              <a:solidFill>
                <a:srgbClr val="0070C0"/>
              </a:solidFill>
            </a:endParaRPr>
          </a:p>
          <a:p>
            <a:r>
              <a:rPr lang="zh-CN" altLang="en-US" b="1" dirty="0">
                <a:solidFill>
                  <a:srgbClr val="0070C0"/>
                </a:solidFill>
              </a:rPr>
              <a:t>可以同时去除所有本底粒子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DD3F52A-453B-0DD8-A17F-8ABAE29D96FC}"/>
                  </a:ext>
                </a:extLst>
              </p:cNvPr>
              <p:cNvSpPr txBox="1"/>
              <p:nvPr/>
            </p:nvSpPr>
            <p:spPr>
              <a:xfrm>
                <a:off x="230868" y="847382"/>
                <a:ext cx="16113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zh-CN" altLang="en-US" sz="2400" b="1" dirty="0">
                    <a:solidFill>
                      <a:srgbClr val="0070C0"/>
                    </a:solidFill>
                  </a:rPr>
                  <a:t>束流成分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DD3F52A-453B-0DD8-A17F-8ABAE29D9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68" y="847382"/>
                <a:ext cx="1611339" cy="461665"/>
              </a:xfrm>
              <a:prstGeom prst="rect">
                <a:avLst/>
              </a:prstGeom>
              <a:blipFill>
                <a:blip r:embed="rId11"/>
                <a:stretch>
                  <a:fillRect l="-1136" t="-9211" r="-4924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018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1B992561-43AE-49FA-4CAF-A9C84ABE91DF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理论解释</a:t>
            </a:r>
          </a:p>
        </p:txBody>
      </p:sp>
      <p:pic>
        <p:nvPicPr>
          <p:cNvPr id="6" name="图片 5" descr="图示, 文本&#10;&#10;描述已自动生成">
            <a:extLst>
              <a:ext uri="{FF2B5EF4-FFF2-40B4-BE49-F238E27FC236}">
                <a16:creationId xmlns:a16="http://schemas.microsoft.com/office/drawing/2014/main" id="{CBC9D1BE-9FCD-63C7-CEE9-8B1B911A1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2189884"/>
            <a:ext cx="6392167" cy="234347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986691B-9B64-A362-FBFA-0BFA1F67BFAC}"/>
              </a:ext>
            </a:extLst>
          </p:cNvPr>
          <p:cNvSpPr txBox="1"/>
          <p:nvPr/>
        </p:nvSpPr>
        <p:spPr>
          <a:xfrm>
            <a:off x="259882" y="6256421"/>
            <a:ext cx="6872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b="1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Pion Total Cross Section in Nucleon – Nucleon Collisions</a:t>
            </a:r>
            <a:r>
              <a:rPr lang="zh-CN" altLang="en-US" sz="1400" b="1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， </a:t>
            </a:r>
            <a:r>
              <a:rPr lang="en-US" altLang="zh-CN" sz="1400" b="1" i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NASA/TP–2009-215953</a:t>
            </a:r>
            <a:endParaRPr lang="zh-CN" altLang="en-US" sz="1400" b="1" i="1" dirty="0">
              <a:solidFill>
                <a:srgbClr val="FF000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5274919-B392-809B-A906-45D3A3FA9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1" y="4638291"/>
            <a:ext cx="6241089" cy="1369726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66C13EA3-6832-B0CB-D10F-838AE8FD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9" y="789272"/>
            <a:ext cx="5657481" cy="118390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b="0" dirty="0"/>
              <a:t>Proton</a:t>
            </a:r>
            <a:r>
              <a:rPr lang="zh-CN" altLang="en-US" b="0" dirty="0"/>
              <a:t>打靶产生的</a:t>
            </a:r>
            <a:r>
              <a:rPr lang="en-US" altLang="zh-CN" b="0" dirty="0"/>
              <a:t>pi+</a:t>
            </a:r>
            <a:r>
              <a:rPr lang="zh-CN" altLang="en-US" b="0" dirty="0"/>
              <a:t>与</a:t>
            </a:r>
            <a:r>
              <a:rPr lang="en-US" altLang="zh-CN" dirty="0"/>
              <a:t>pi-</a:t>
            </a:r>
            <a:r>
              <a:rPr lang="zh-CN" altLang="en-US" dirty="0"/>
              <a:t>的反应截面有显著差别</a:t>
            </a:r>
            <a:endParaRPr lang="en-US" altLang="zh-CN" dirty="0"/>
          </a:p>
          <a:p>
            <a:r>
              <a:rPr lang="en-US" altLang="zh-CN" dirty="0"/>
              <a:t>Pi+</a:t>
            </a:r>
            <a:r>
              <a:rPr lang="zh-CN" altLang="en-US" dirty="0"/>
              <a:t>的反应截面大于</a:t>
            </a:r>
            <a:r>
              <a:rPr lang="en-US" altLang="zh-CN" dirty="0"/>
              <a:t>pi-</a:t>
            </a:r>
            <a:r>
              <a:rPr lang="zh-CN" altLang="en-US" dirty="0"/>
              <a:t>的反应截面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61EFF73-F81C-223A-EEFA-69E4FC89C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685" y="80881"/>
            <a:ext cx="4134427" cy="2600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C960229-1BA0-18D1-4D16-8E11C32A8188}"/>
                  </a:ext>
                </a:extLst>
              </p:cNvPr>
              <p:cNvSpPr txBox="1"/>
              <p:nvPr/>
            </p:nvSpPr>
            <p:spPr>
              <a:xfrm>
                <a:off x="9257899" y="874113"/>
                <a:ext cx="5276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C960229-1BA0-18D1-4D16-8E11C32A8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99" y="874113"/>
                <a:ext cx="52764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02F6721-81B6-0414-3E49-9AB827B50F0E}"/>
                  </a:ext>
                </a:extLst>
              </p:cNvPr>
              <p:cNvSpPr txBox="1"/>
              <p:nvPr/>
            </p:nvSpPr>
            <p:spPr>
              <a:xfrm>
                <a:off x="10132193" y="1754571"/>
                <a:ext cx="461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02F6721-81B6-0414-3E49-9AB827B50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2193" y="1754571"/>
                <a:ext cx="46192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 descr="表格&#10;&#10;描述已自动生成">
            <a:extLst>
              <a:ext uri="{FF2B5EF4-FFF2-40B4-BE49-F238E27FC236}">
                <a16:creationId xmlns:a16="http://schemas.microsoft.com/office/drawing/2014/main" id="{DFCA892C-E20B-ED01-BF3D-7EA190149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81" y="2635029"/>
            <a:ext cx="4064969" cy="422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92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213FAA-E581-C0FE-A9D1-588E662AB5D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6B056B-664A-171A-4D53-0085604FBD2B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E7B774-8F92-5532-2358-543E2185C431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DACBFFDA-D415-6281-62F7-BA21DD2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8383663-2729-D389-6F54-032E1A7ECF53}"/>
              </a:ext>
            </a:extLst>
          </p:cNvPr>
          <p:cNvSpPr txBox="1"/>
          <p:nvPr/>
        </p:nvSpPr>
        <p:spPr>
          <a:xfrm>
            <a:off x="616017" y="1328286"/>
            <a:ext cx="3486852" cy="2910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</a:rPr>
              <a:t>物理背景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HIAF</a:t>
            </a:r>
            <a:r>
              <a:rPr lang="zh-CN" alt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缪子源进展</a:t>
            </a:r>
            <a:endParaRPr lang="en-US" altLang="zh-CN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总结和展望</a:t>
            </a:r>
          </a:p>
        </p:txBody>
      </p:sp>
    </p:spTree>
    <p:extLst>
      <p:ext uri="{BB962C8B-B14F-4D97-AF65-F5344CB8AC3E}">
        <p14:creationId xmlns:p14="http://schemas.microsoft.com/office/powerpoint/2010/main" val="1023568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405BA3-6266-367C-C776-4D1330084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2"/>
            <a:ext cx="12192000" cy="68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0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7FCDA75-191E-0F3A-A6CE-6B760737FB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1063" y="1588267"/>
                <a:ext cx="4901950" cy="4023360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rgbClr val="0070C0"/>
                    </a:solidFill>
                  </a:rPr>
                  <a:t>1936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年由卡尔</a:t>
                </a:r>
                <a:r>
                  <a:rPr lang="en-US" altLang="zh-CN" b="1" dirty="0">
                    <a:solidFill>
                      <a:srgbClr val="0070C0"/>
                    </a:solidFill>
                  </a:rPr>
                  <a:t>·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安德森在宇宙线实验中发现</a:t>
                </a:r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rgbClr val="0070C0"/>
                    </a:solidFill>
                  </a:rPr>
                  <a:t>基本性质：</a:t>
                </a:r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rgbClr val="0070C0"/>
                    </a:solidFill>
                  </a:rPr>
                  <a:t>标准模型中第二代轻子</a:t>
                </a:r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rgbClr val="0070C0"/>
                    </a:solidFill>
                  </a:rPr>
                  <a:t>寿命</a:t>
                </a:r>
                <a:r>
                  <a:rPr lang="en-US" altLang="zh-CN" b="1" dirty="0">
                    <a:solidFill>
                      <a:srgbClr val="0070C0"/>
                    </a:solidFill>
                  </a:rPr>
                  <a:t>2.2us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rgbClr val="0070C0"/>
                    </a:solidFill>
                  </a:rPr>
                  <a:t>自旋为</a:t>
                </a:r>
                <a:r>
                  <a:rPr lang="en-US" altLang="zh-CN" b="1" dirty="0">
                    <a:solidFill>
                      <a:srgbClr val="0070C0"/>
                    </a:solidFill>
                  </a:rPr>
                  <a:t>1/2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rgbClr val="0070C0"/>
                    </a:solidFill>
                  </a:rPr>
                  <a:t>质量为</a:t>
                </a:r>
                <a:r>
                  <a:rPr lang="en-US" altLang="zh-CN" b="1" dirty="0">
                    <a:solidFill>
                      <a:srgbClr val="0070C0"/>
                    </a:solidFill>
                  </a:rPr>
                  <a:t>106MeV/c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l-GR" altLang="zh-CN" b="1" dirty="0">
                    <a:solidFill>
                      <a:srgbClr val="0070C0"/>
                    </a:solidFill>
                  </a:rPr>
                  <a:t>~ 206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0070C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l-GR" altLang="zh-CN" b="1" dirty="0">
                    <a:solidFill>
                      <a:srgbClr val="0070C0"/>
                    </a:solidFill>
                  </a:rPr>
                  <a:t> ~ 1/9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zh-CN" b="1" dirty="0">
                  <a:solidFill>
                    <a:srgbClr val="0070C0"/>
                  </a:solidFill>
                </a:endParaRPr>
              </a:p>
              <a:p>
                <a:endParaRPr lang="en-US" altLang="zh-CN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7FCDA75-191E-0F3A-A6CE-6B760737FB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1063" y="1588267"/>
                <a:ext cx="4901950" cy="4023360"/>
              </a:xfrm>
              <a:blipFill>
                <a:blip r:embed="rId2"/>
                <a:stretch>
                  <a:fillRect l="-1741" r="-373" b="-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23066BC-F262-7F51-68E9-35EB93A0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946131"/>
            <a:ext cx="5574457" cy="530763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CCFF52D-C5B7-083C-EADA-036B5042446F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396A228-2A70-1286-5FF4-B28FCF3C2600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什么是缪子？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E24AE9-BE83-BCC3-F165-0A9F8C375DFF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 descr="C:\Users\Administrator\Desktop\logo.JPG">
            <a:extLst>
              <a:ext uri="{FF2B5EF4-FFF2-40B4-BE49-F238E27FC236}">
                <a16:creationId xmlns:a16="http://schemas.microsoft.com/office/drawing/2014/main" id="{F7298E84-EB1A-EF4C-49BA-8AC9A1B06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95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213FAA-E581-C0FE-A9D1-588E662AB5D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E7B774-8F92-5532-2358-543E2185C431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DACBFFDA-D415-6281-62F7-BA21DD2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0BDB0A1-2419-8D0A-A2D2-B96BE4DB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204" y="1183586"/>
            <a:ext cx="8326012" cy="493463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AD157AC-0A45-0AE5-C942-81C591A29A7C}"/>
              </a:ext>
            </a:extLst>
          </p:cNvPr>
          <p:cNvSpPr txBox="1"/>
          <p:nvPr/>
        </p:nvSpPr>
        <p:spPr>
          <a:xfrm>
            <a:off x="6587850" y="6199183"/>
            <a:ext cx="61120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/>
              <a:t>Liu </a:t>
            </a:r>
            <a:r>
              <a:rPr lang="en-US" altLang="zh-CN" sz="1200" i="1" dirty="0" err="1"/>
              <a:t>Guorui</a:t>
            </a:r>
            <a:r>
              <a:rPr lang="en-US" altLang="zh-CN" sz="1200" i="1" dirty="0"/>
              <a:t>, A New Transmission-based Muon Imaging Algorithm  MIP2024</a:t>
            </a:r>
            <a:endParaRPr lang="zh-CN" altLang="en-US" sz="1200" i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C9662E1-DE78-2A1E-6FBB-8A58E0A7FD5B}"/>
              </a:ext>
            </a:extLst>
          </p:cNvPr>
          <p:cNvSpPr txBox="1"/>
          <p:nvPr/>
        </p:nvSpPr>
        <p:spPr>
          <a:xfrm>
            <a:off x="9908117" y="2271411"/>
            <a:ext cx="11079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火山成像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1023103-372F-B175-92EA-7710721240CE}"/>
              </a:ext>
            </a:extLst>
          </p:cNvPr>
          <p:cNvSpPr txBox="1"/>
          <p:nvPr/>
        </p:nvSpPr>
        <p:spPr>
          <a:xfrm>
            <a:off x="8974457" y="3406233"/>
            <a:ext cx="13388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金字塔成像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C4E916C-F144-B043-384C-614F05836D16}"/>
              </a:ext>
            </a:extLst>
          </p:cNvPr>
          <p:cNvSpPr txBox="1"/>
          <p:nvPr/>
        </p:nvSpPr>
        <p:spPr>
          <a:xfrm>
            <a:off x="7403944" y="2640743"/>
            <a:ext cx="11079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古迹检测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1E8F65C-4449-5B76-BB5C-3D5DECE5248F}"/>
              </a:ext>
            </a:extLst>
          </p:cNvPr>
          <p:cNvSpPr txBox="1"/>
          <p:nvPr/>
        </p:nvSpPr>
        <p:spPr>
          <a:xfrm>
            <a:off x="1" y="766732"/>
            <a:ext cx="36892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缪子成像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应用：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文物保护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矿藏勘探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核材料监测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高炉成像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70C0"/>
                </a:solidFill>
              </a:rPr>
              <a:t>……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缪子来源：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宇宙线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优点：天然、廉价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缺陷：通量小，能谱广，发射角大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加速器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优点：通量大，能谱窄，发射角小，可调节性好</a:t>
            </a:r>
            <a:endParaRPr lang="en-US" altLang="zh-CN" sz="2000" b="1" dirty="0">
              <a:solidFill>
                <a:srgbClr val="0070C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70C0"/>
                </a:solidFill>
              </a:rPr>
              <a:t>缺陷：无法移动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10E86A5-EA2A-B6DB-CEB0-9ABAF5FD1E5B}"/>
              </a:ext>
            </a:extLst>
          </p:cNvPr>
          <p:cNvSpPr txBox="1"/>
          <p:nvPr/>
        </p:nvSpPr>
        <p:spPr>
          <a:xfrm>
            <a:off x="5698668" y="4106275"/>
            <a:ext cx="11079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海关检测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1AB5AE9-8B29-6DDD-7A61-E2995E624EE9}"/>
              </a:ext>
            </a:extLst>
          </p:cNvPr>
          <p:cNvSpPr txBox="1"/>
          <p:nvPr/>
        </p:nvSpPr>
        <p:spPr>
          <a:xfrm>
            <a:off x="6513382" y="3339170"/>
            <a:ext cx="13388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核材料监测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C45DF618-6B52-B4BF-DDD2-96FCE1D8212E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缪子成像应用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CD0AC5F-E8D8-C7FE-AA1B-88B1A3EA05A8}"/>
              </a:ext>
            </a:extLst>
          </p:cNvPr>
          <p:cNvSpPr txBox="1"/>
          <p:nvPr/>
        </p:nvSpPr>
        <p:spPr>
          <a:xfrm>
            <a:off x="10050883" y="5137122"/>
            <a:ext cx="11079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矿藏勘探</a:t>
            </a:r>
          </a:p>
        </p:txBody>
      </p:sp>
    </p:spTree>
    <p:extLst>
      <p:ext uri="{BB962C8B-B14F-4D97-AF65-F5344CB8AC3E}">
        <p14:creationId xmlns:p14="http://schemas.microsoft.com/office/powerpoint/2010/main" val="3416395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213FAA-E581-C0FE-A9D1-588E662AB5D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6B056B-664A-171A-4D53-0085604FBD2B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Outline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E7B774-8F92-5532-2358-543E2185C431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DACBFFDA-D415-6281-62F7-BA21DD2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8383663-2729-D389-6F54-032E1A7ECF53}"/>
              </a:ext>
            </a:extLst>
          </p:cNvPr>
          <p:cNvSpPr txBox="1"/>
          <p:nvPr/>
        </p:nvSpPr>
        <p:spPr>
          <a:xfrm>
            <a:off x="616017" y="1328286"/>
            <a:ext cx="5096267" cy="4387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物理背景</a:t>
            </a:r>
            <a:endParaRPr lang="en-US" altLang="zh-CN" sz="32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0070C0"/>
                </a:solidFill>
              </a:rPr>
              <a:t>HIAF</a:t>
            </a:r>
            <a:r>
              <a:rPr lang="zh-CN" altLang="en-US" sz="3200" b="1" dirty="0">
                <a:solidFill>
                  <a:srgbClr val="0070C0"/>
                </a:solidFill>
              </a:rPr>
              <a:t>缪子源进展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</a:rPr>
              <a:t>束流依托装置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</a:rPr>
              <a:t>束流产额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</a:rPr>
              <a:t>束流截面大小及发射角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</a:rPr>
              <a:t>束流纯化方案</a:t>
            </a:r>
            <a:endParaRPr lang="en-US" altLang="zh-CN" sz="3200" b="1" dirty="0">
              <a:solidFill>
                <a:srgbClr val="0070C0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总结和展望</a:t>
            </a:r>
          </a:p>
        </p:txBody>
      </p:sp>
    </p:spTree>
    <p:extLst>
      <p:ext uri="{BB962C8B-B14F-4D97-AF65-F5344CB8AC3E}">
        <p14:creationId xmlns:p14="http://schemas.microsoft.com/office/powerpoint/2010/main" val="79871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D69ECCE-5D42-2C8A-F623-61359FA9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6" y="1803269"/>
            <a:ext cx="8445205" cy="4714529"/>
          </a:xfrm>
          <a:prstGeom prst="rect">
            <a:avLst/>
          </a:prstGeom>
        </p:spPr>
      </p:pic>
      <p:graphicFrame>
        <p:nvGraphicFramePr>
          <p:cNvPr id="6" name="表格 12">
            <a:extLst>
              <a:ext uri="{FF2B5EF4-FFF2-40B4-BE49-F238E27FC236}">
                <a16:creationId xmlns:a16="http://schemas.microsoft.com/office/drawing/2014/main" id="{AAE21077-4931-8C7B-563A-D040F0A1D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302109"/>
              </p:ext>
            </p:extLst>
          </p:nvPr>
        </p:nvGraphicFramePr>
        <p:xfrm>
          <a:off x="0" y="2852698"/>
          <a:ext cx="3807228" cy="36831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31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9115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磁钢度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34Tm</a:t>
                      </a:r>
                      <a:r>
                        <a:rPr lang="zh-CN" alt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，重复频率 </a:t>
                      </a:r>
                      <a:r>
                        <a:rPr lang="en-US" altLang="zh-CN" sz="1600" kern="100" baseline="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3Hz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72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离子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离子数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ppp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能量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(G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eV/u)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055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35+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2.0</a:t>
                      </a: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0" baseline="300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0.84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055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76+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5.0</a:t>
                      </a: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0" baseline="300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055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129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27+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3.6</a:t>
                      </a: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0" baseline="300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1.4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055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19+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5.0</a:t>
                      </a: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1.7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055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12+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7.0</a:t>
                      </a: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2.3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055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kern="10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6+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8.0</a:t>
                      </a: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kern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0" baseline="3000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2.6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055"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roton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5.0</a:t>
                      </a: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b="1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 font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9.3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5037119C-1F54-6776-77D9-D75D3D32FCC2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D96A8094-A71F-D065-ED76-934E81BD6D7F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加速器缪子源的依托装置：</a:t>
            </a:r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HIAF</a:t>
            </a:r>
            <a:endParaRPr lang="zh-CN" altLang="en-US" sz="3200" b="1" dirty="0">
              <a:solidFill>
                <a:schemeClr val="accent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E43F0CA-47F1-0707-AD5B-5DC244E9D479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2" descr="C:\Users\Administrator\Desktop\logo.JPG">
            <a:extLst>
              <a:ext uri="{FF2B5EF4-FFF2-40B4-BE49-F238E27FC236}">
                <a16:creationId xmlns:a16="http://schemas.microsoft.com/office/drawing/2014/main" id="{9F473984-4399-42D4-307E-0A6C270F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11">
            <a:extLst>
              <a:ext uri="{FF2B5EF4-FFF2-40B4-BE49-F238E27FC236}">
                <a16:creationId xmlns:a16="http://schemas.microsoft.com/office/drawing/2014/main" id="{EBCB420E-93DA-F59B-48C5-B1E2296A4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094" y="5084843"/>
            <a:ext cx="2020831" cy="830997"/>
          </a:xfrm>
          <a:prstGeom prst="rect">
            <a:avLst/>
          </a:prstGeom>
          <a:solidFill>
            <a:srgbClr val="92D050">
              <a:alpha val="50000"/>
            </a:srgbClr>
          </a:solidFill>
          <a:ln w="3175"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/>
            <a:r>
              <a:rPr lang="en-US" altLang="zh-CN" sz="1600" dirty="0">
                <a:solidFill>
                  <a:srgbClr val="0066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B</a:t>
            </a:r>
            <a:r>
              <a:rPr lang="el-GR" altLang="zh-CN" sz="1600" dirty="0">
                <a:solidFill>
                  <a:srgbClr val="0066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ρ</a:t>
            </a:r>
            <a:r>
              <a:rPr lang="en-US" altLang="zh-CN" sz="1600" baseline="-25000" dirty="0">
                <a:solidFill>
                  <a:srgbClr val="0066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max</a:t>
            </a:r>
            <a:r>
              <a:rPr lang="en-US" altLang="zh-CN" sz="1600" dirty="0">
                <a:solidFill>
                  <a:srgbClr val="0066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: 34 Tm</a:t>
            </a:r>
          </a:p>
          <a:p>
            <a:pPr lvl="0"/>
            <a:r>
              <a:rPr lang="zh-CN" altLang="en-US" sz="1600" dirty="0">
                <a:solidFill>
                  <a:srgbClr val="0066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频率：</a:t>
            </a:r>
            <a:r>
              <a:rPr lang="en-US" altLang="zh-CN" sz="1600" dirty="0">
                <a:solidFill>
                  <a:srgbClr val="0066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3Hz</a:t>
            </a:r>
          </a:p>
          <a:p>
            <a:pPr lvl="0"/>
            <a:r>
              <a:rPr lang="en-US" altLang="zh-CN" sz="1600" dirty="0">
                <a:solidFill>
                  <a:srgbClr val="0066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bunch length </a:t>
            </a:r>
            <a:r>
              <a:rPr lang="zh-CN" altLang="en-US" sz="1600" dirty="0">
                <a:solidFill>
                  <a:srgbClr val="0066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：</a:t>
            </a:r>
            <a:r>
              <a:rPr lang="en-US" altLang="zh-CN" sz="1600" dirty="0">
                <a:solidFill>
                  <a:srgbClr val="0066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400ns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F3B623D-2002-BA87-6C84-280441712709}"/>
              </a:ext>
            </a:extLst>
          </p:cNvPr>
          <p:cNvSpPr/>
          <p:nvPr/>
        </p:nvSpPr>
        <p:spPr>
          <a:xfrm>
            <a:off x="0" y="785813"/>
            <a:ext cx="49215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HIAF: High  Intensity heavy-ion Accelerator Facility, </a:t>
            </a:r>
            <a:r>
              <a:rPr lang="zh-CN" altLang="en-US" b="1" dirty="0">
                <a:solidFill>
                  <a:srgbClr val="0070C0"/>
                </a:solidFill>
              </a:rPr>
              <a:t>强流重离子加速器装置</a:t>
            </a:r>
            <a:endParaRPr lang="en-US" altLang="zh-CN" b="1" dirty="0">
              <a:solidFill>
                <a:srgbClr val="0070C0"/>
              </a:solidFill>
            </a:endParaRPr>
          </a:p>
          <a:p>
            <a:r>
              <a:rPr lang="zh-CN" altLang="en-US" b="1" dirty="0">
                <a:solidFill>
                  <a:srgbClr val="0070C0"/>
                </a:solidFill>
              </a:rPr>
              <a:t>两种运行模式：</a:t>
            </a:r>
            <a:endParaRPr lang="en-US" altLang="zh-CN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70C0"/>
                </a:solidFill>
              </a:rPr>
              <a:t>快引出</a:t>
            </a:r>
            <a:r>
              <a:rPr lang="en-US" altLang="zh-CN" b="1" dirty="0">
                <a:solidFill>
                  <a:srgbClr val="0070C0"/>
                </a:solidFill>
              </a:rPr>
              <a:t>: 400 ns bunch length with a repetition rate of 3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70C0"/>
                </a:solidFill>
              </a:rPr>
              <a:t>慢引出</a:t>
            </a:r>
            <a:r>
              <a:rPr lang="en-US" altLang="zh-CN" b="1" dirty="0">
                <a:solidFill>
                  <a:srgbClr val="0070C0"/>
                </a:solidFill>
              </a:rPr>
              <a:t>: 3 s extraction time with a repetition period of 13 s</a:t>
            </a:r>
          </a:p>
        </p:txBody>
      </p:sp>
    </p:spTree>
    <p:extLst>
      <p:ext uri="{BB962C8B-B14F-4D97-AF65-F5344CB8AC3E}">
        <p14:creationId xmlns:p14="http://schemas.microsoft.com/office/powerpoint/2010/main" val="3352610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213FAA-E581-C0FE-A9D1-588E662AB5D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6B056B-664A-171A-4D53-0085604FBD2B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缪子束线：放射性次级束分离器（</a:t>
            </a:r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HFRS</a:t>
            </a:r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E7B774-8F92-5532-2358-543E2185C431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DACBFFDA-D415-6281-62F7-BA21DD2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C7392AA-9270-C77F-72FC-A010486D7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944" y="1024733"/>
            <a:ext cx="6430272" cy="2248214"/>
          </a:xfrm>
          <a:prstGeom prst="rect">
            <a:avLst/>
          </a:prstGeom>
        </p:spPr>
      </p:pic>
      <p:pic>
        <p:nvPicPr>
          <p:cNvPr id="8" name="Picture 4" descr="C:\Users\zhengyj\Desktop\2021-02-07_150731.jpg">
            <a:extLst>
              <a:ext uri="{FF2B5EF4-FFF2-40B4-BE49-F238E27FC236}">
                <a16:creationId xmlns:a16="http://schemas.microsoft.com/office/drawing/2014/main" id="{510B9B16-49F7-FF50-49EE-A51772F1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44" y="3094100"/>
            <a:ext cx="5940965" cy="331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19D9685-4D55-6BD5-20E5-F32C7387165B}"/>
              </a:ext>
            </a:extLst>
          </p:cNvPr>
          <p:cNvSpPr/>
          <p:nvPr/>
        </p:nvSpPr>
        <p:spPr>
          <a:xfrm>
            <a:off x="5871411" y="3773103"/>
            <a:ext cx="2579570" cy="85664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928F8A1-971F-6115-3421-2770BDAA4ABF}"/>
              </a:ext>
            </a:extLst>
          </p:cNvPr>
          <p:cNvCxnSpPr/>
          <p:nvPr/>
        </p:nvCxnSpPr>
        <p:spPr>
          <a:xfrm flipH="1" flipV="1">
            <a:off x="5438274" y="2233061"/>
            <a:ext cx="404261" cy="1597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003C34C-C188-5150-919E-BFB3CFBF235D}"/>
              </a:ext>
            </a:extLst>
          </p:cNvPr>
          <p:cNvCxnSpPr>
            <a:cxnSpLocks/>
          </p:cNvCxnSpPr>
          <p:nvPr/>
        </p:nvCxnSpPr>
        <p:spPr>
          <a:xfrm flipV="1">
            <a:off x="8444700" y="1864684"/>
            <a:ext cx="3442500" cy="19446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E6C5A90-4918-33A2-5241-8CA1D6169301}"/>
              </a:ext>
            </a:extLst>
          </p:cNvPr>
          <p:cNvSpPr txBox="1"/>
          <p:nvPr/>
        </p:nvSpPr>
        <p:spPr>
          <a:xfrm>
            <a:off x="5871411" y="3119784"/>
            <a:ext cx="4292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磁钢度最高的放射性束线：</a:t>
            </a:r>
            <a:r>
              <a:rPr lang="en-US" altLang="zh-CN" sz="2000" b="1" i="0" u="none" strike="noStrike" baseline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 Tm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2389DFB-0198-0CEB-84AA-6B367A280398}"/>
                  </a:ext>
                </a:extLst>
              </p:cNvPr>
              <p:cNvSpPr txBox="1"/>
              <p:nvPr/>
            </p:nvSpPr>
            <p:spPr>
              <a:xfrm>
                <a:off x="77644" y="1688623"/>
                <a:ext cx="5232614" cy="4062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400" b="1" i="0" dirty="0">
                    <a:solidFill>
                      <a:srgbClr val="0070C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世界上磁刚度最高的放射性次级束流分离器</a:t>
                </a:r>
                <a:endParaRPr lang="en-US" altLang="zh-CN" sz="2400" b="1" i="0" dirty="0">
                  <a:solidFill>
                    <a:srgbClr val="0070C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70C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25Tm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b="1" i="0" dirty="0">
                  <a:solidFill>
                    <a:srgbClr val="0070C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400" b="1" dirty="0">
                    <a:solidFill>
                      <a:srgbClr val="0070C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用于</a:t>
                </a:r>
                <a:r>
                  <a:rPr lang="zh-CN" altLang="en-US" sz="2400" b="1" i="0" dirty="0">
                    <a:solidFill>
                      <a:srgbClr val="0070C0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放射性束核物理前沿研究</a:t>
                </a:r>
                <a:endParaRPr lang="en-US" altLang="zh-CN" sz="2400" b="1" i="0" dirty="0">
                  <a:solidFill>
                    <a:srgbClr val="0070C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400" b="1" dirty="0">
                    <a:solidFill>
                      <a:srgbClr val="0070C0"/>
                    </a:solidFill>
                  </a:rPr>
                  <a:t>可以分离及纯化弹核碎裂反应和裂变反应产生的奇异粒子</a:t>
                </a:r>
                <a:endParaRPr lang="en-US" altLang="zh-CN" sz="2400" b="1" dirty="0">
                  <a:solidFill>
                    <a:srgbClr val="0070C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zh-CN" altLang="en-US" sz="2400" b="1" dirty="0">
                    <a:solidFill>
                      <a:srgbClr val="0070C0"/>
                    </a:solidFill>
                  </a:rPr>
                  <a:t>可以分离及纯化弹核反应产生的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zh-CN" altLang="en-US" sz="2400" b="1" dirty="0">
                    <a:solidFill>
                      <a:srgbClr val="0070C0"/>
                    </a:solidFill>
                  </a:rPr>
                  <a:t>介子及其衰变产生的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zh-CN" altLang="en-US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子</m:t>
                    </m:r>
                  </m:oMath>
                </a14:m>
                <a:endParaRPr lang="en-US" altLang="zh-CN" sz="2400" b="1" dirty="0">
                  <a:solidFill>
                    <a:srgbClr val="0070C0"/>
                  </a:solidFill>
                </a:endParaRPr>
              </a:p>
              <a:p>
                <a:endParaRPr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2389DFB-0198-0CEB-84AA-6B367A280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4" y="1688623"/>
                <a:ext cx="5232614" cy="4062651"/>
              </a:xfrm>
              <a:prstGeom prst="rect">
                <a:avLst/>
              </a:prstGeom>
              <a:blipFill>
                <a:blip r:embed="rId6"/>
                <a:stretch>
                  <a:fillRect l="-1632" t="-1201" r="-10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27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D213FAA-E581-C0FE-A9D1-588E662AB5DA}"/>
              </a:ext>
            </a:extLst>
          </p:cNvPr>
          <p:cNvSpPr/>
          <p:nvPr/>
        </p:nvSpPr>
        <p:spPr>
          <a:xfrm>
            <a:off x="0" y="739775"/>
            <a:ext cx="12192000" cy="46038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C6B056B-664A-171A-4D53-0085604FBD2B}"/>
              </a:ext>
            </a:extLst>
          </p:cNvPr>
          <p:cNvSpPr txBox="1"/>
          <p:nvPr/>
        </p:nvSpPr>
        <p:spPr>
          <a:xfrm>
            <a:off x="139959" y="130453"/>
            <a:ext cx="8102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HFRS </a:t>
            </a:r>
            <a:r>
              <a:rPr lang="zh-CN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基本参数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3E7B774-8F92-5532-2358-543E2185C431}"/>
              </a:ext>
            </a:extLst>
          </p:cNvPr>
          <p:cNvSpPr/>
          <p:nvPr/>
        </p:nvSpPr>
        <p:spPr>
          <a:xfrm>
            <a:off x="-9329" y="6517798"/>
            <a:ext cx="12200400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C:\Users\Administrator\Desktop\logo.JPG">
            <a:extLst>
              <a:ext uri="{FF2B5EF4-FFF2-40B4-BE49-F238E27FC236}">
                <a16:creationId xmlns:a16="http://schemas.microsoft.com/office/drawing/2014/main" id="{DACBFFDA-D415-6281-62F7-BA21DD2E4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871" y="0"/>
            <a:ext cx="2371345" cy="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FDCF24A-3EF5-8A11-A2A8-A32E51653CD8}"/>
              </a:ext>
            </a:extLst>
          </p:cNvPr>
          <p:cNvGrpSpPr/>
          <p:nvPr/>
        </p:nvGrpSpPr>
        <p:grpSpPr>
          <a:xfrm>
            <a:off x="652195" y="199950"/>
            <a:ext cx="10857211" cy="3124174"/>
            <a:chOff x="35496" y="238632"/>
            <a:chExt cx="9047676" cy="2603479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5A4BDDCA-2076-5096-5960-D4DB96B8E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625252"/>
              <a:ext cx="9047676" cy="2139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1F94C519-5B24-1903-A1D0-29B83A9D0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1680" y="1605459"/>
              <a:ext cx="254763" cy="10673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9BAB54A-EADF-3B8C-8C68-3DF9395F6AED}"/>
                </a:ext>
              </a:extLst>
            </p:cNvPr>
            <p:cNvSpPr/>
            <p:nvPr/>
          </p:nvSpPr>
          <p:spPr>
            <a:xfrm>
              <a:off x="1691680" y="2488168"/>
              <a:ext cx="4572000" cy="3539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CN" altLang="en-US" sz="2160" b="1" dirty="0">
                  <a:solidFill>
                    <a:srgbClr val="0070C0"/>
                  </a:solidFill>
                </a:rPr>
                <a:t>四级磁铁：聚焦束流</a:t>
              </a:r>
              <a:endParaRPr lang="en-US" altLang="zh-CN" sz="2160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C53855B-0E3A-388A-6AEA-DAAD0080429C}"/>
                </a:ext>
              </a:extLst>
            </p:cNvPr>
            <p:cNvSpPr/>
            <p:nvPr/>
          </p:nvSpPr>
          <p:spPr>
            <a:xfrm>
              <a:off x="2372684" y="238632"/>
              <a:ext cx="2199316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60" b="1" dirty="0">
                  <a:solidFill>
                    <a:srgbClr val="0070C0"/>
                  </a:solidFill>
                </a:rPr>
                <a:t>D1…D6:</a:t>
              </a:r>
              <a:r>
                <a:rPr lang="zh-CN" altLang="en-US" sz="2160" b="1" dirty="0">
                  <a:solidFill>
                    <a:srgbClr val="0070C0"/>
                  </a:solidFill>
                </a:rPr>
                <a:t> 二级磁铁</a:t>
              </a:r>
              <a:endParaRPr lang="en-US" altLang="zh-CN" sz="2160" b="1" dirty="0">
                <a:solidFill>
                  <a:srgbClr val="0070C0"/>
                </a:solidFill>
              </a:endParaRPr>
            </a:p>
            <a:p>
              <a:r>
                <a:rPr lang="zh-CN" altLang="en-US" sz="2160" b="1" dirty="0">
                  <a:solidFill>
                    <a:srgbClr val="0070C0"/>
                  </a:solidFill>
                </a:rPr>
                <a:t>确定束流粒子动量</a:t>
              </a:r>
              <a:endParaRPr lang="en-US" altLang="zh-CN" sz="216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3AAB15C4-1827-FA61-6EF8-AE8E04AA95BD}"/>
                </a:ext>
              </a:extLst>
            </p:cNvPr>
            <p:cNvCxnSpPr/>
            <p:nvPr/>
          </p:nvCxnSpPr>
          <p:spPr>
            <a:xfrm flipH="1" flipV="1">
              <a:off x="539552" y="2353444"/>
              <a:ext cx="1152128" cy="31939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188CB414-5718-B888-F35D-BA1DBBDA11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5763" y="918673"/>
              <a:ext cx="785538" cy="45021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624C1217-EB70-5FD0-FEED-8EF04FAC3530}"/>
                </a:ext>
              </a:extLst>
            </p:cNvPr>
            <p:cNvCxnSpPr>
              <a:cxnSpLocks/>
            </p:cNvCxnSpPr>
            <p:nvPr/>
          </p:nvCxnSpPr>
          <p:spPr>
            <a:xfrm>
              <a:off x="3654713" y="910373"/>
              <a:ext cx="418190" cy="52319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A62F77F4-0B2E-CE07-6884-C16DBBD8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472222"/>
              </p:ext>
            </p:extLst>
          </p:nvPr>
        </p:nvGraphicFramePr>
        <p:xfrm>
          <a:off x="652195" y="3764504"/>
          <a:ext cx="10775453" cy="280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20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5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4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7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1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1280">
                <a:tc>
                  <a:txBody>
                    <a:bodyPr/>
                    <a:lstStyle/>
                    <a:p>
                      <a:pPr algn="ctr"/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Length</a:t>
                      </a:r>
                      <a:r>
                        <a:rPr lang="en-US" altLang="zh-CN" sz="1700" baseline="0" dirty="0"/>
                        <a:t> </a:t>
                      </a:r>
                      <a:r>
                        <a:rPr lang="en-US" altLang="zh-CN" sz="1700" dirty="0"/>
                        <a:t>(m)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Beam</a:t>
                      </a:r>
                      <a:r>
                        <a:rPr lang="en-US" altLang="zh-CN" sz="1700" baseline="0" dirty="0"/>
                        <a:t> size at target (mm)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Angular</a:t>
                      </a:r>
                      <a:r>
                        <a:rPr lang="en-US" altLang="zh-CN" sz="1700" baseline="0" dirty="0"/>
                        <a:t> acceptance</a:t>
                      </a:r>
                      <a:r>
                        <a:rPr lang="en-US" altLang="zh-CN" sz="1700" dirty="0"/>
                        <a:t>(</a:t>
                      </a:r>
                      <a:r>
                        <a:rPr lang="en-US" altLang="zh-CN" sz="1700" dirty="0" err="1"/>
                        <a:t>mrad</a:t>
                      </a:r>
                      <a:r>
                        <a:rPr lang="en-US" altLang="zh-CN" sz="1700" dirty="0"/>
                        <a:t>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Momentum</a:t>
                      </a:r>
                      <a:r>
                        <a:rPr lang="en-US" altLang="zh-CN" sz="1700" baseline="0" dirty="0"/>
                        <a:t> acceptance </a:t>
                      </a:r>
                      <a:r>
                        <a:rPr lang="en-US" altLang="zh-CN" sz="1700" dirty="0"/>
                        <a:t>(%)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Resolving</a:t>
                      </a:r>
                      <a:r>
                        <a:rPr lang="en-US" altLang="zh-CN" sz="1700" baseline="0" dirty="0"/>
                        <a:t> power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Max.</a:t>
                      </a:r>
                      <a:r>
                        <a:rPr lang="en-US" altLang="zh-CN" sz="1700" baseline="0" dirty="0"/>
                        <a:t> B</a:t>
                      </a:r>
                      <a:r>
                        <a:rPr lang="el-GR" altLang="zh-CN" sz="1700" baseline="0" dirty="0"/>
                        <a:t>ρ</a:t>
                      </a:r>
                      <a:r>
                        <a:rPr lang="en-US" altLang="zh-CN" sz="1700" baseline="0" dirty="0"/>
                        <a:t> </a:t>
                      </a:r>
                      <a:r>
                        <a:rPr lang="en-US" altLang="zh-CN" sz="1700" dirty="0"/>
                        <a:t>(Tm)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8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HFRS</a:t>
                      </a:r>
                    </a:p>
                    <a:p>
                      <a:pPr algn="ctr"/>
                      <a:r>
                        <a:rPr lang="en-US" altLang="zh-CN" sz="1100" dirty="0"/>
                        <a:t>NIM.B 547(2024),165214</a:t>
                      </a:r>
                      <a:endParaRPr lang="zh-CN" altLang="en-US" sz="1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191.38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±1/±1.5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±30 (X); ±25 (Y)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±2.0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850/1100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(</a:t>
                      </a:r>
                      <a:r>
                        <a:rPr lang="el-GR" altLang="zh-CN" sz="1700" dirty="0"/>
                        <a:t>Δ</a:t>
                      </a:r>
                      <a:r>
                        <a:rPr lang="en-US" altLang="zh-CN" sz="1700" dirty="0"/>
                        <a:t>X=±1mm)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25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8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err="1"/>
                        <a:t>SuperFRS</a:t>
                      </a:r>
                      <a:endParaRPr lang="en-US" altLang="zh-CN" sz="1700" dirty="0"/>
                    </a:p>
                    <a:p>
                      <a:pPr algn="ctr"/>
                      <a:r>
                        <a:rPr lang="en-US" altLang="zh-CN" sz="1100" dirty="0"/>
                        <a:t>NIM.B 204(2003),71</a:t>
                      </a:r>
                      <a:endParaRPr lang="en-US" altLang="zh-CN" sz="1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182.2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±1/±2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±40 (X); ±20 (Y)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±2.5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750/1500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(</a:t>
                      </a:r>
                      <a:r>
                        <a:rPr lang="el-GR" altLang="zh-CN" sz="1700" dirty="0"/>
                        <a:t>Δ</a:t>
                      </a:r>
                      <a:r>
                        <a:rPr lang="en-US" altLang="zh-CN" sz="1700" dirty="0"/>
                        <a:t>X=±1mm)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20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8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 err="1"/>
                        <a:t>BigRIPS</a:t>
                      </a:r>
                      <a:endParaRPr lang="en-US" altLang="zh-CN" sz="17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Prog.Theor.EXP.Phys.2012,03C003</a:t>
                      </a:r>
                      <a:endParaRPr lang="zh-CN" altLang="en-US" sz="1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78.2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±0.5/±0.5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±40 (X); ±50 (Y)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±3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1260/3420</a:t>
                      </a:r>
                    </a:p>
                    <a:p>
                      <a:pPr algn="ctr"/>
                      <a:r>
                        <a:rPr lang="en-US" altLang="zh-CN" sz="1700" dirty="0"/>
                        <a:t>(</a:t>
                      </a:r>
                      <a:r>
                        <a:rPr lang="el-GR" altLang="zh-CN" sz="1700" dirty="0"/>
                        <a:t>Δ</a:t>
                      </a:r>
                      <a:r>
                        <a:rPr lang="en-US" altLang="zh-CN" sz="1700" dirty="0"/>
                        <a:t>X=±0.5mm)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9.5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80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ARIS</a:t>
                      </a:r>
                    </a:p>
                    <a:p>
                      <a:pPr algn="ctr"/>
                      <a:r>
                        <a:rPr lang="en-US" altLang="zh-CN" sz="1100" dirty="0"/>
                        <a:t>NIM.B 317(</a:t>
                      </a:r>
                      <a:r>
                        <a:rPr lang="en-US" altLang="zh-CN" sz="1100" baseline="0" dirty="0"/>
                        <a:t>2013), 349</a:t>
                      </a:r>
                      <a:endParaRPr lang="zh-CN" altLang="en-US" sz="11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86.8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±0.5/±0.5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±40 (X); ±40 (Y)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±5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1720/3000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dirty="0"/>
                        <a:t>(</a:t>
                      </a:r>
                      <a:r>
                        <a:rPr lang="el-GR" altLang="zh-CN" sz="1700" dirty="0"/>
                        <a:t>Δ</a:t>
                      </a:r>
                      <a:r>
                        <a:rPr lang="en-US" altLang="zh-CN" sz="1700" dirty="0"/>
                        <a:t>X=±0.5mm)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dirty="0"/>
                        <a:t>8</a:t>
                      </a:r>
                      <a:endParaRPr lang="zh-CN" altLang="en-US" sz="1700" dirty="0">
                        <a:latin typeface="Times New Roman" pitchFamily="18" charset="0"/>
                        <a:ea typeface="黑体" pitchFamily="49" charset="-122"/>
                        <a:cs typeface="Times New Roman" pitchFamily="18" charset="0"/>
                      </a:endParaRPr>
                    </a:p>
                  </a:txBody>
                  <a:tcPr marL="109728" marR="109728" marT="8640" marB="864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矩形 24">
            <a:extLst>
              <a:ext uri="{FF2B5EF4-FFF2-40B4-BE49-F238E27FC236}">
                <a16:creationId xmlns:a16="http://schemas.microsoft.com/office/drawing/2014/main" id="{9F24A54A-C3D6-0CD5-DB16-EA380FF29804}"/>
              </a:ext>
            </a:extLst>
          </p:cNvPr>
          <p:cNvSpPr/>
          <p:nvPr/>
        </p:nvSpPr>
        <p:spPr>
          <a:xfrm>
            <a:off x="3733939" y="3286859"/>
            <a:ext cx="552106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60" b="1" dirty="0"/>
              <a:t>Parameters of HFRS compared with others</a:t>
            </a:r>
            <a:endParaRPr lang="zh-CN" altLang="en-US" sz="2160" b="1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DB92DD2-3F6F-4538-2F38-6F1ED9F54801}"/>
              </a:ext>
            </a:extLst>
          </p:cNvPr>
          <p:cNvSpPr/>
          <p:nvPr/>
        </p:nvSpPr>
        <p:spPr>
          <a:xfrm rot="2634600">
            <a:off x="1323641" y="2329736"/>
            <a:ext cx="201839" cy="548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183B019-8940-D671-2D41-E5B54FA0E165}"/>
              </a:ext>
            </a:extLst>
          </p:cNvPr>
          <p:cNvSpPr/>
          <p:nvPr/>
        </p:nvSpPr>
        <p:spPr>
          <a:xfrm rot="3572586">
            <a:off x="1507103" y="2195179"/>
            <a:ext cx="201839" cy="548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25C5D89-7ECC-93D1-A9AE-2D5004CCB650}"/>
              </a:ext>
            </a:extLst>
          </p:cNvPr>
          <p:cNvSpPr/>
          <p:nvPr/>
        </p:nvSpPr>
        <p:spPr>
          <a:xfrm rot="4392209">
            <a:off x="1713837" y="2090936"/>
            <a:ext cx="201839" cy="548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1E7C907-C59D-AF60-9BC2-B23A3FBE7A18}"/>
              </a:ext>
            </a:extLst>
          </p:cNvPr>
          <p:cNvSpPr/>
          <p:nvPr/>
        </p:nvSpPr>
        <p:spPr>
          <a:xfrm rot="3891042">
            <a:off x="3337162" y="1686820"/>
            <a:ext cx="201839" cy="548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8D09367-1A41-AA75-DBD1-4DC8550CBCD2}"/>
              </a:ext>
            </a:extLst>
          </p:cNvPr>
          <p:cNvSpPr/>
          <p:nvPr/>
        </p:nvSpPr>
        <p:spPr>
          <a:xfrm rot="4664076">
            <a:off x="3584774" y="1623303"/>
            <a:ext cx="201839" cy="548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77D68A-5C19-BF01-6709-BB8F43876361}"/>
              </a:ext>
            </a:extLst>
          </p:cNvPr>
          <p:cNvSpPr/>
          <p:nvPr/>
        </p:nvSpPr>
        <p:spPr>
          <a:xfrm rot="5016934">
            <a:off x="3832198" y="1589215"/>
            <a:ext cx="201839" cy="548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54CE9D3F-F883-F61B-0798-412AC8F389DA}"/>
              </a:ext>
            </a:extLst>
          </p:cNvPr>
          <p:cNvCxnSpPr>
            <a:endCxn id="26" idx="1"/>
          </p:cNvCxnSpPr>
          <p:nvPr/>
        </p:nvCxnSpPr>
        <p:spPr>
          <a:xfrm>
            <a:off x="1218049" y="1719990"/>
            <a:ext cx="133806" cy="56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BD92E3DA-9817-52E4-3997-CB36388DC331}"/>
              </a:ext>
            </a:extLst>
          </p:cNvPr>
          <p:cNvCxnSpPr/>
          <p:nvPr/>
        </p:nvCxnSpPr>
        <p:spPr>
          <a:xfrm>
            <a:off x="1218049" y="1700808"/>
            <a:ext cx="311003" cy="4699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A04D5E13-081E-B408-9069-4A4B1E31CDC7}"/>
              </a:ext>
            </a:extLst>
          </p:cNvPr>
          <p:cNvCxnSpPr/>
          <p:nvPr/>
        </p:nvCxnSpPr>
        <p:spPr>
          <a:xfrm>
            <a:off x="1257063" y="1719990"/>
            <a:ext cx="530483" cy="3369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2">
            <a:extLst>
              <a:ext uri="{FF2B5EF4-FFF2-40B4-BE49-F238E27FC236}">
                <a16:creationId xmlns:a16="http://schemas.microsoft.com/office/drawing/2014/main" id="{6429A345-BCD8-3AC2-77EF-97E0904E9118}"/>
              </a:ext>
            </a:extLst>
          </p:cNvPr>
          <p:cNvSpPr txBox="1"/>
          <p:nvPr/>
        </p:nvSpPr>
        <p:spPr>
          <a:xfrm>
            <a:off x="785779" y="1355170"/>
            <a:ext cx="98974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20" dirty="0">
                <a:solidFill>
                  <a:srgbClr val="FF0000"/>
                </a:solidFill>
              </a:rPr>
              <a:t>Dump</a:t>
            </a:r>
            <a:endParaRPr lang="zh-CN" altLang="en-US" sz="192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F2B2E567-A27D-27B3-7E1F-FD1A7EBCAD61}"/>
                  </a:ext>
                </a:extLst>
              </p:cNvPr>
              <p:cNvSpPr txBox="1"/>
              <p:nvPr/>
            </p:nvSpPr>
            <p:spPr>
              <a:xfrm>
                <a:off x="10212729" y="1026958"/>
                <a:ext cx="1983262" cy="785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/>
                  <a:t>磁钢度</a:t>
                </a:r>
                <a14:m>
                  <m:oMath xmlns:m="http://schemas.openxmlformats.org/officeDocument/2006/math"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计算</m:t>
                    </m:r>
                    <m:r>
                      <a:rPr lang="zh-CN" altLang="en-US" sz="1600" i="1">
                        <a:latin typeface="Cambria Math" panose="02040503050406030204" pitchFamily="18" charset="0"/>
                      </a:rPr>
                      <m:t>公式</m:t>
                    </m:r>
                    <m:r>
                      <a:rPr lang="zh-CN" altLang="en-US" sz="1600" i="1" smtClean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en-US" altLang="zh-CN" sz="1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300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F2B2E567-A27D-27B3-7E1F-FD1A7EBCA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2729" y="1026958"/>
                <a:ext cx="1983262" cy="785536"/>
              </a:xfrm>
              <a:prstGeom prst="rect">
                <a:avLst/>
              </a:prstGeom>
              <a:blipFill>
                <a:blip r:embed="rId4"/>
                <a:stretch>
                  <a:fillRect l="-1534" t="-2326" b="-31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E71885BF-C475-BE72-78C5-6AC1AAD01698}"/>
              </a:ext>
            </a:extLst>
          </p:cNvPr>
          <p:cNvSpPr txBox="1"/>
          <p:nvPr/>
        </p:nvSpPr>
        <p:spPr>
          <a:xfrm>
            <a:off x="7431087" y="1327924"/>
            <a:ext cx="331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HFRS</a:t>
            </a:r>
            <a:r>
              <a:rPr lang="zh-CN" altLang="en-US" b="1" dirty="0">
                <a:solidFill>
                  <a:srgbClr val="FF0000"/>
                </a:solidFill>
              </a:rPr>
              <a:t>最大磁钢度：</a:t>
            </a:r>
            <a:r>
              <a:rPr lang="en-US" altLang="zh-CN" b="1" dirty="0">
                <a:solidFill>
                  <a:srgbClr val="FF0000"/>
                </a:solidFill>
              </a:rPr>
              <a:t>25 </a:t>
            </a:r>
            <a:r>
              <a:rPr lang="en-US" altLang="zh-CN" sz="1800" b="1" dirty="0" err="1">
                <a:solidFill>
                  <a:srgbClr val="FF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T·m</a:t>
            </a:r>
            <a:endParaRPr lang="en-US" altLang="zh-CN" sz="1800" b="1" dirty="0">
              <a:solidFill>
                <a:srgbClr val="FF0000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缪子最大筛选动量：</a:t>
            </a:r>
            <a:r>
              <a:rPr lang="en-US" altLang="zh-CN" b="1" dirty="0">
                <a:solidFill>
                  <a:srgbClr val="FF0000"/>
                </a:solidFill>
              </a:rPr>
              <a:t>7.5GeV/c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266E3DC-0365-8892-2FC4-714E53137C7F}"/>
              </a:ext>
            </a:extLst>
          </p:cNvPr>
          <p:cNvSpPr/>
          <p:nvPr/>
        </p:nvSpPr>
        <p:spPr>
          <a:xfrm>
            <a:off x="6498882" y="540343"/>
            <a:ext cx="263917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60" b="1" dirty="0">
                <a:solidFill>
                  <a:srgbClr val="0070C0"/>
                </a:solidFill>
              </a:rPr>
              <a:t>动量展宽：</a:t>
            </a:r>
            <a:r>
              <a:rPr lang="en-US" altLang="zh-CN" sz="2160" b="1" dirty="0">
                <a:solidFill>
                  <a:srgbClr val="0070C0"/>
                </a:solidFill>
              </a:rPr>
              <a:t>2%</a:t>
            </a:r>
            <a:endParaRPr lang="zh-CN" altLang="en-US" sz="216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59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18346</TotalTime>
  <Words>1812</Words>
  <Application>Microsoft Office PowerPoint</Application>
  <PresentationFormat>宽屏</PresentationFormat>
  <Paragraphs>426</Paragraphs>
  <Slides>30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0" baseType="lpstr">
      <vt:lpstr>等线</vt:lpstr>
      <vt:lpstr>等线 Light</vt:lpstr>
      <vt:lpstr>宋体</vt:lpstr>
      <vt:lpstr>微软雅黑</vt:lpstr>
      <vt:lpstr>Arial</vt:lpstr>
      <vt:lpstr>Cambria Math</vt:lpstr>
      <vt:lpstr>Symbol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 xu</dc:creator>
  <cp:lastModifiedBy>yu xu</cp:lastModifiedBy>
  <cp:revision>59</cp:revision>
  <dcterms:created xsi:type="dcterms:W3CDTF">2024-09-30T09:46:56Z</dcterms:created>
  <dcterms:modified xsi:type="dcterms:W3CDTF">2024-11-08T06:55:08Z</dcterms:modified>
</cp:coreProperties>
</file>