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70" r:id="rId5"/>
    <p:sldId id="268" r:id="rId6"/>
    <p:sldId id="271" r:id="rId7"/>
    <p:sldId id="272" r:id="rId8"/>
    <p:sldId id="261" r:id="rId9"/>
    <p:sldId id="273" r:id="rId10"/>
    <p:sldId id="274" r:id="rId11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75" d="100"/>
          <a:sy n="75" d="100"/>
        </p:scale>
        <p:origin x="198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2024/10/5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0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6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11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8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读出电子学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>
                <a:cs typeface="+mn-ea"/>
                <a:sym typeface="+mn-lt"/>
              </a:rPr>
              <a:t>08</a:t>
            </a:r>
            <a:r>
              <a:rPr lang="zh-CN" altLang="en-US" b="1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A70F068-60D5-4009-AFD0-E1AC7D55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0540"/>
            <a:ext cx="9144000" cy="2039060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58B97-9340-430E-8A3E-78DA8F33A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前放板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C34B45-0D6A-40A4-9109-473207EA217B}"/>
                  </a:ext>
                </a:extLst>
              </p:cNvPr>
              <p:cNvSpPr txBox="1"/>
              <p:nvPr/>
            </p:nvSpPr>
            <p:spPr>
              <a:xfrm>
                <a:off x="159715" y="1131487"/>
                <a:ext cx="5257800" cy="1712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SiPM </a:t>
                </a:r>
                <a:r>
                  <a:rPr lang="zh-CN" altLang="en-US" dirty="0"/>
                  <a:t>信号放大板调整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ym typeface="Wingdings" panose="05000000000000000000" pitchFamily="2" charset="2"/>
                  </a:rPr>
                  <a:t>利用板上资源增加</a:t>
                </a:r>
                <a:r>
                  <a:rPr lang="en-US" altLang="zh-CN" dirty="0">
                    <a:sym typeface="Wingdings" panose="05000000000000000000" pitchFamily="2" charset="2"/>
                  </a:rPr>
                  <a:t>CR-RC</a:t>
                </a:r>
                <a:r>
                  <a:rPr lang="en-US" altLang="zh-CN" baseline="30000" dirty="0">
                    <a:sym typeface="Wingdings" panose="05000000000000000000" pitchFamily="2" charset="2"/>
                  </a:rPr>
                  <a:t>2</a:t>
                </a:r>
                <a:r>
                  <a:rPr lang="zh-CN" altLang="en-US" dirty="0">
                    <a:sym typeface="Wingdings" panose="05000000000000000000" pitchFamily="2" charset="2"/>
                  </a:rPr>
                  <a:t>成形电路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设定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C34B45-0D6A-40A4-9109-473207EA2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5" y="1131487"/>
                <a:ext cx="5257800" cy="1712135"/>
              </a:xfrm>
              <a:prstGeom prst="rect">
                <a:avLst/>
              </a:prstGeom>
              <a:blipFill>
                <a:blip r:embed="rId4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7914136-84C5-4C1B-AF4D-395EFB865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6057900" cy="23915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3008F6D-54A4-4850-8598-6AB1FA3392E4}"/>
              </a:ext>
            </a:extLst>
          </p:cNvPr>
          <p:cNvSpPr txBox="1"/>
          <p:nvPr/>
        </p:nvSpPr>
        <p:spPr>
          <a:xfrm>
            <a:off x="6482072" y="5507592"/>
            <a:ext cx="25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余晖模式成功分辨单光子波形和双光子波形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0893FE-F314-41B2-A831-63EB30833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29" y="1219811"/>
            <a:ext cx="7007621" cy="52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0688FB-C8F3-4A6B-9569-AAF95806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DB0BB2-2577-4CA2-9B6C-2302A30E5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EC4512-E75C-4865-A356-8A6A0FAC2C88}"/>
              </a:ext>
            </a:extLst>
          </p:cNvPr>
          <p:cNvSpPr txBox="1"/>
          <p:nvPr/>
        </p:nvSpPr>
        <p:spPr>
          <a:xfrm>
            <a:off x="762000" y="2667000"/>
            <a:ext cx="4343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/>
              <a:t>SiPM</a:t>
            </a:r>
            <a:r>
              <a:rPr lang="zh-CN" altLang="en-US" dirty="0"/>
              <a:t> 载板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379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715F3F9-6EED-4863-9CC5-0E87C0E2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524000"/>
            <a:ext cx="2309430" cy="182519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1763779-0834-419B-8E3A-78FCACB979E7}"/>
              </a:ext>
            </a:extLst>
          </p:cNvPr>
          <p:cNvSpPr txBox="1"/>
          <p:nvPr/>
        </p:nvSpPr>
        <p:spPr>
          <a:xfrm>
            <a:off x="136848" y="1121671"/>
            <a:ext cx="5578152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型号：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+mn-ea"/>
                <a:ea typeface="+mn-ea"/>
              </a:rPr>
              <a:t>安森美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+mn-ea"/>
                <a:ea typeface="+mn-ea"/>
              </a:rPr>
              <a:t>MicroFJ-60035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工作电压：</a:t>
            </a:r>
            <a:r>
              <a:rPr lang="en-US" altLang="zh-CN" dirty="0"/>
              <a:t>25.2--30.7V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芯片尺寸：</a:t>
            </a:r>
            <a:r>
              <a:rPr lang="en-US" altLang="zh-CN" dirty="0"/>
              <a:t>6.07 × 6.07 mm2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Anode output capacitance</a:t>
            </a:r>
            <a:r>
              <a:rPr lang="zh-CN" altLang="en-US" dirty="0"/>
              <a:t>：</a:t>
            </a:r>
            <a:r>
              <a:rPr lang="en-US" altLang="zh-CN" dirty="0"/>
              <a:t>4140pF  </a:t>
            </a:r>
            <a:r>
              <a:rPr lang="zh-CN" altLang="en-US" dirty="0">
                <a:solidFill>
                  <a:srgbClr val="C00000"/>
                </a:solidFill>
              </a:rPr>
              <a:t>电流信号</a:t>
            </a:r>
            <a:r>
              <a:rPr lang="en-US" altLang="zh-CN" dirty="0"/>
              <a:t>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Fast output capacitance</a:t>
            </a:r>
            <a:r>
              <a:rPr lang="zh-CN" altLang="en-US" dirty="0"/>
              <a:t>：</a:t>
            </a:r>
            <a:r>
              <a:rPr lang="en-US" altLang="zh-CN" dirty="0"/>
              <a:t>160pF  </a:t>
            </a:r>
            <a:r>
              <a:rPr lang="zh-CN" altLang="en-US" dirty="0">
                <a:solidFill>
                  <a:srgbClr val="C00000"/>
                </a:solidFill>
              </a:rPr>
              <a:t>电压信号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66075B-C9A5-4992-B939-F7BE2A28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58B97-9340-430E-8A3E-78DA8F33A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7414CD-58C3-4133-B4AE-C1A42156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7" y="3880557"/>
            <a:ext cx="5359213" cy="2844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63493-65F7-479D-B1E4-6FA7449BFAF7}"/>
                  </a:ext>
                </a:extLst>
              </p:cNvPr>
              <p:cNvSpPr txBox="1"/>
              <p:nvPr/>
            </p:nvSpPr>
            <p:spPr>
              <a:xfrm>
                <a:off x="6126765" y="3464778"/>
                <a:ext cx="2971800" cy="306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Fast output: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Anode output: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=41.4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脉宽：</a:t>
                </a:r>
                <a:r>
                  <a:rPr lang="en-US" altLang="zh-CN" dirty="0"/>
                  <a:t>4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b="0" dirty="0"/>
                  <a:t> </a:t>
                </a:r>
                <a:r>
                  <a:rPr lang="en-US" altLang="zh-CN" dirty="0"/>
                  <a:t>(2%)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63493-65F7-479D-B1E4-6FA7449BF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65" y="3464778"/>
                <a:ext cx="2971800" cy="3060261"/>
              </a:xfrm>
              <a:prstGeom prst="rect">
                <a:avLst/>
              </a:prstGeom>
              <a:blipFill>
                <a:blip r:embed="rId4"/>
                <a:stretch>
                  <a:fillRect l="-1639" b="-2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34E128F-5265-4604-995E-B63A8981D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029" y="94286"/>
            <a:ext cx="7771428" cy="6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3729C4-86D5-458C-914B-0827E81D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53BD56-E128-401F-BF62-3E6C2D942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事例率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B434AC-3149-4CBA-9889-B46D62DC3F35}"/>
              </a:ext>
            </a:extLst>
          </p:cNvPr>
          <p:cNvSpPr txBox="1"/>
          <p:nvPr/>
        </p:nvSpPr>
        <p:spPr>
          <a:xfrm>
            <a:off x="457200" y="1295400"/>
            <a:ext cx="45720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本底主要成因：</a:t>
            </a:r>
            <a:r>
              <a:rPr lang="en-US" altLang="zh-CN" dirty="0"/>
              <a:t>μ</a:t>
            </a:r>
            <a:r>
              <a:rPr lang="zh-CN" altLang="en-US" dirty="0"/>
              <a:t>子沉积能量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地球本底：</a:t>
            </a:r>
            <a:r>
              <a:rPr lang="en-US" altLang="zh-CN" dirty="0"/>
              <a:t>1 / min / cm</a:t>
            </a:r>
            <a:r>
              <a:rPr lang="en-US" altLang="zh-CN" baseline="30000" dirty="0"/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月球本底：</a:t>
            </a:r>
            <a:r>
              <a:rPr lang="en-US" altLang="zh-CN" dirty="0"/>
              <a:t>10</a:t>
            </a:r>
            <a:r>
              <a:rPr lang="en-US" altLang="zh-CN" baseline="30000" dirty="0"/>
              <a:t>4</a:t>
            </a:r>
            <a:r>
              <a:rPr lang="en-US" altLang="zh-CN" dirty="0"/>
              <a:t> / min / cm</a:t>
            </a:r>
            <a:r>
              <a:rPr lang="en-US" altLang="zh-CN" baseline="30000" dirty="0"/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面积：</a:t>
            </a:r>
            <a:r>
              <a:rPr lang="en-US" altLang="zh-CN" dirty="0"/>
              <a:t>0.368 cm</a:t>
            </a:r>
            <a:r>
              <a:rPr lang="en-US" altLang="zh-CN" baseline="30000" dirty="0"/>
              <a:t>2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地球事例率：</a:t>
            </a:r>
            <a:r>
              <a:rPr lang="en-US" altLang="zh-CN" dirty="0">
                <a:solidFill>
                  <a:schemeClr val="accent1"/>
                </a:solidFill>
              </a:rPr>
              <a:t>6.14 × 10</a:t>
            </a:r>
            <a:r>
              <a:rPr lang="en-US" altLang="zh-CN" baseline="30000" dirty="0">
                <a:solidFill>
                  <a:schemeClr val="accent1"/>
                </a:solidFill>
              </a:rPr>
              <a:t>-3</a:t>
            </a:r>
            <a:r>
              <a:rPr lang="en-US" altLang="zh-CN" dirty="0">
                <a:solidFill>
                  <a:schemeClr val="accent1"/>
                </a:solidFill>
              </a:rPr>
              <a:t> Hz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月球事例率：</a:t>
            </a:r>
            <a:r>
              <a:rPr lang="en-US" altLang="zh-CN" dirty="0">
                <a:solidFill>
                  <a:schemeClr val="accent1"/>
                </a:solidFill>
              </a:rPr>
              <a:t>61.4 Hz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地球信号间隔：</a:t>
            </a:r>
            <a:r>
              <a:rPr lang="en-US" altLang="zh-CN" dirty="0">
                <a:solidFill>
                  <a:schemeClr val="accent1"/>
                </a:solidFill>
              </a:rPr>
              <a:t>163 s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月球信号间隔：</a:t>
            </a:r>
            <a:r>
              <a:rPr lang="en-US" altLang="zh-CN" dirty="0">
                <a:solidFill>
                  <a:schemeClr val="accent1"/>
                </a:solidFill>
              </a:rPr>
              <a:t>16.3 </a:t>
            </a:r>
            <a:r>
              <a:rPr lang="en-US" altLang="zh-CN" dirty="0" err="1">
                <a:solidFill>
                  <a:schemeClr val="accent1"/>
                </a:solidFill>
              </a:rPr>
              <a:t>ms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21B37B-F6F6-4F17-A700-CFCE0B3F2A74}"/>
              </a:ext>
            </a:extLst>
          </p:cNvPr>
          <p:cNvSpPr txBox="1"/>
          <p:nvPr/>
        </p:nvSpPr>
        <p:spPr>
          <a:xfrm>
            <a:off x="5943600" y="2751631"/>
            <a:ext cx="180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事例率低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C1EC4B-D8B9-4471-8321-D6B2B8C72E09}"/>
              </a:ext>
            </a:extLst>
          </p:cNvPr>
          <p:cNvSpPr txBox="1"/>
          <p:nvPr/>
        </p:nvSpPr>
        <p:spPr>
          <a:xfrm>
            <a:off x="457200" y="5309036"/>
            <a:ext cx="8058150" cy="50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</a:rPr>
              <a:t>长的脉宽更容易导致与暗计数的波形叠加，使得能谱分辨率变差</a:t>
            </a:r>
            <a:endParaRPr lang="en-US" altLang="zh-CN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23D36DD-547D-4474-9D24-A92DC9E2F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642"/>
          <a:stretch/>
        </p:blipFill>
        <p:spPr>
          <a:xfrm>
            <a:off x="0" y="1915876"/>
            <a:ext cx="9144000" cy="25037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A68943-79A8-4DC7-A302-09BE0898F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4"/>
          <a:stretch/>
        </p:blipFill>
        <p:spPr>
          <a:xfrm>
            <a:off x="-1" y="1899293"/>
            <a:ext cx="9144001" cy="286389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66075B-C9A5-4992-B939-F7BE2A28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58B97-9340-430E-8A3E-78DA8F33A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763779-0834-419B-8E3A-78FCACB979E7}"/>
              </a:ext>
            </a:extLst>
          </p:cNvPr>
          <p:cNvSpPr txBox="1"/>
          <p:nvPr/>
        </p:nvSpPr>
        <p:spPr>
          <a:xfrm>
            <a:off x="228600" y="1266823"/>
            <a:ext cx="77724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测试</a:t>
            </a:r>
            <a:r>
              <a:rPr lang="en-US" altLang="zh-CN" dirty="0"/>
              <a:t>1</a:t>
            </a:r>
            <a:r>
              <a:rPr lang="zh-CN" altLang="en-US" dirty="0"/>
              <a:t>：阳极直接读出信号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测试</a:t>
            </a:r>
            <a:r>
              <a:rPr lang="en-US" altLang="zh-CN" dirty="0"/>
              <a:t>2</a:t>
            </a:r>
            <a:r>
              <a:rPr lang="zh-CN" altLang="en-US" dirty="0"/>
              <a:t>：阳极串联</a:t>
            </a:r>
            <a:r>
              <a:rPr lang="en-US" altLang="zh-CN" dirty="0"/>
              <a:t>100pF </a:t>
            </a:r>
            <a:r>
              <a:rPr lang="zh-CN" altLang="en-US" dirty="0"/>
              <a:t>电容读出信号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无波形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理论上串联电容也不会使得波形变窄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C0F0D6-135E-4119-8284-6409DEDBA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375" y="5232370"/>
            <a:ext cx="1695450" cy="14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66075B-C9A5-4992-B939-F7BE2A28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58B97-9340-430E-8A3E-78DA8F33A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载板改版设计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763779-0834-419B-8E3A-78FCACB979E7}"/>
              </a:ext>
            </a:extLst>
          </p:cNvPr>
          <p:cNvSpPr txBox="1"/>
          <p:nvPr/>
        </p:nvSpPr>
        <p:spPr>
          <a:xfrm>
            <a:off x="228600" y="1266823"/>
            <a:ext cx="77724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机械结构考虑：实现光纤和</a:t>
            </a:r>
            <a:r>
              <a:rPr lang="en-US" altLang="zh-CN" dirty="0" err="1"/>
              <a:t>SiPM</a:t>
            </a:r>
            <a:r>
              <a:rPr lang="zh-CN" altLang="en-US" dirty="0"/>
              <a:t>耦合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SMA1</a:t>
            </a:r>
            <a:r>
              <a:rPr lang="zh-CN" altLang="en-US" dirty="0"/>
              <a:t>：</a:t>
            </a:r>
            <a:r>
              <a:rPr lang="en-US" altLang="zh-CN" dirty="0"/>
              <a:t>HV  input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SMA2</a:t>
            </a:r>
            <a:r>
              <a:rPr lang="zh-CN" altLang="en-US" dirty="0"/>
              <a:t>：</a:t>
            </a:r>
            <a:r>
              <a:rPr lang="en-US" altLang="zh-CN" dirty="0"/>
              <a:t>Fast output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SMA3</a:t>
            </a:r>
            <a:r>
              <a:rPr lang="zh-CN" altLang="en-US" dirty="0"/>
              <a:t>：</a:t>
            </a:r>
            <a:r>
              <a:rPr lang="en-US" altLang="zh-CN" dirty="0"/>
              <a:t>Anode output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预留阻容焊盘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Fast output </a:t>
            </a:r>
            <a:r>
              <a:rPr lang="zh-CN" altLang="en-US" dirty="0"/>
              <a:t>增加巴伦，进行</a:t>
            </a:r>
            <a:r>
              <a:rPr lang="en-US" altLang="zh-CN" dirty="0"/>
              <a:t>50ohm</a:t>
            </a:r>
            <a:r>
              <a:rPr lang="zh-CN" altLang="en-US" dirty="0"/>
              <a:t>阻抗转换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增加</a:t>
            </a:r>
            <a:r>
              <a:rPr lang="en-US" altLang="zh-CN" dirty="0"/>
              <a:t>LED </a:t>
            </a:r>
            <a:r>
              <a:rPr lang="zh-CN" altLang="en-US" dirty="0"/>
              <a:t>方便测试 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EF1DF0-BFB7-4040-A1F2-A821ACC01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4445" r="11667" b="24444"/>
          <a:stretch/>
        </p:blipFill>
        <p:spPr>
          <a:xfrm>
            <a:off x="533400" y="2016705"/>
            <a:ext cx="2109376" cy="18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183583-62EB-4CEC-B2EB-C43511064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t="19988" r="35833" b="25546"/>
          <a:stretch/>
        </p:blipFill>
        <p:spPr>
          <a:xfrm>
            <a:off x="3276600" y="2016705"/>
            <a:ext cx="1800379" cy="18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4A3187-EF69-4D38-B2D6-3F610328F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765" y="4064999"/>
            <a:ext cx="1825798" cy="24880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41D4D85-FA88-4618-AA30-13156015B0A0}"/>
              </a:ext>
            </a:extLst>
          </p:cNvPr>
          <p:cNvSpPr txBox="1"/>
          <p:nvPr/>
        </p:nvSpPr>
        <p:spPr>
          <a:xfrm>
            <a:off x="7347972" y="51953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官方评估版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D2783C-5CC4-4BDF-9704-B1F00D21F3BE}"/>
              </a:ext>
            </a:extLst>
          </p:cNvPr>
          <p:cNvSpPr txBox="1"/>
          <p:nvPr/>
        </p:nvSpPr>
        <p:spPr>
          <a:xfrm>
            <a:off x="5486400" y="259353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使用四角机械孔固定即可，无需额外考虑</a:t>
            </a:r>
          </a:p>
        </p:txBody>
      </p:sp>
    </p:spTree>
    <p:extLst>
      <p:ext uri="{BB962C8B-B14F-4D97-AF65-F5344CB8AC3E}">
        <p14:creationId xmlns:p14="http://schemas.microsoft.com/office/powerpoint/2010/main" val="260892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0688FB-C8F3-4A6B-9569-AAF95806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DB0BB2-2577-4CA2-9B6C-2302A30E5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EC4512-E75C-4865-A356-8A6A0FAC2C88}"/>
              </a:ext>
            </a:extLst>
          </p:cNvPr>
          <p:cNvSpPr txBox="1"/>
          <p:nvPr/>
        </p:nvSpPr>
        <p:spPr>
          <a:xfrm>
            <a:off x="762000" y="2667000"/>
            <a:ext cx="4343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/>
              <a:t>SiPM</a:t>
            </a:r>
            <a:r>
              <a:rPr lang="zh-CN" altLang="en-US" dirty="0"/>
              <a:t> 载板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18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D3353F8-2137-40BA-96AA-219FAA54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5" y="1143000"/>
            <a:ext cx="3844194" cy="202235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66075B-C9A5-4992-B939-F7BE2A28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58B97-9340-430E-8A3E-78DA8F33A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前放板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BC34B45-0D6A-40A4-9109-473207EA217B}"/>
              </a:ext>
            </a:extLst>
          </p:cNvPr>
          <p:cNvSpPr txBox="1"/>
          <p:nvPr/>
        </p:nvSpPr>
        <p:spPr>
          <a:xfrm>
            <a:off x="175871" y="1143000"/>
            <a:ext cx="5257800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信号放大板调整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将电流转换电阻从</a:t>
            </a:r>
            <a:r>
              <a:rPr lang="en-US" altLang="zh-CN" dirty="0"/>
              <a:t>50ohm</a:t>
            </a:r>
            <a:r>
              <a:rPr lang="en-US" altLang="zh-CN" dirty="0">
                <a:sym typeface="Wingdings" panose="05000000000000000000" pitchFamily="2" charset="2"/>
              </a:rPr>
              <a:t>10ohm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测试结果</a:t>
            </a:r>
            <a:endParaRPr lang="en-US" altLang="zh-CN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D8DF984-FCD8-4083-8E06-F9DBC242D0AA}"/>
              </a:ext>
            </a:extLst>
          </p:cNvPr>
          <p:cNvSpPr/>
          <p:nvPr/>
        </p:nvSpPr>
        <p:spPr>
          <a:xfrm>
            <a:off x="5398629" y="1351821"/>
            <a:ext cx="3455826" cy="914400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2D4D66E-CF30-49D4-8724-3D8AF690537F}"/>
              </a:ext>
            </a:extLst>
          </p:cNvPr>
          <p:cNvSpPr/>
          <p:nvPr/>
        </p:nvSpPr>
        <p:spPr>
          <a:xfrm>
            <a:off x="5398629" y="2266221"/>
            <a:ext cx="3455826" cy="914400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6A52DB3-7592-4562-954F-23752FAFE456}"/>
              </a:ext>
            </a:extLst>
          </p:cNvPr>
          <p:cNvSpPr txBox="1"/>
          <p:nvPr/>
        </p:nvSpPr>
        <p:spPr>
          <a:xfrm>
            <a:off x="7910450" y="2876747"/>
            <a:ext cx="944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Low Gain</a:t>
            </a:r>
            <a:endParaRPr lang="zh-CN" altLang="en-US" sz="11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9C1807B-FDA1-4FA7-9640-DE4080135645}"/>
              </a:ext>
            </a:extLst>
          </p:cNvPr>
          <p:cNvSpPr txBox="1"/>
          <p:nvPr/>
        </p:nvSpPr>
        <p:spPr>
          <a:xfrm>
            <a:off x="7910450" y="1991896"/>
            <a:ext cx="944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/>
              <a:t>Hign</a:t>
            </a:r>
            <a:r>
              <a:rPr lang="en-US" altLang="zh-CN" sz="1100" dirty="0"/>
              <a:t> Gain</a:t>
            </a:r>
            <a:endParaRPr lang="zh-CN" altLang="en-US" sz="11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0B805B-2DD0-4E4A-B598-C4F9969D3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23" y="3455709"/>
            <a:ext cx="4457255" cy="33429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A8E1A7D-11B8-419B-9691-BE796A559C82}"/>
              </a:ext>
            </a:extLst>
          </p:cNvPr>
          <p:cNvSpPr txBox="1"/>
          <p:nvPr/>
        </p:nvSpPr>
        <p:spPr>
          <a:xfrm>
            <a:off x="5667117" y="4316336"/>
            <a:ext cx="363906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Signal 1~4</a:t>
            </a:r>
            <a:r>
              <a:rPr lang="zh-CN" altLang="en-US" dirty="0"/>
              <a:t>：</a:t>
            </a:r>
            <a:r>
              <a:rPr lang="en-US" altLang="zh-CN" dirty="0"/>
              <a:t>50ohm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Signal 5~8</a:t>
            </a:r>
            <a:r>
              <a:rPr lang="zh-CN" altLang="en-US" dirty="0"/>
              <a:t>：</a:t>
            </a:r>
            <a:r>
              <a:rPr lang="en-US" altLang="zh-CN" dirty="0"/>
              <a:t>10ohm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BCCCF4-06D3-4F93-A391-833BB3AAB415}"/>
              </a:ext>
            </a:extLst>
          </p:cNvPr>
          <p:cNvSpPr txBox="1"/>
          <p:nvPr/>
        </p:nvSpPr>
        <p:spPr>
          <a:xfrm>
            <a:off x="5755016" y="5748258"/>
            <a:ext cx="3116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脉宽和幅度减小</a:t>
            </a:r>
          </a:p>
        </p:txBody>
      </p:sp>
    </p:spTree>
    <p:extLst>
      <p:ext uri="{BB962C8B-B14F-4D97-AF65-F5344CB8AC3E}">
        <p14:creationId xmlns:p14="http://schemas.microsoft.com/office/powerpoint/2010/main" val="137440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D3353F8-2137-40BA-96AA-219FAA54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5" y="1143000"/>
            <a:ext cx="3844194" cy="202235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66075B-C9A5-4992-B939-F7BE2A28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58B97-9340-430E-8A3E-78DA8F33A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前放板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C34B45-0D6A-40A4-9109-473207EA217B}"/>
                  </a:ext>
                </a:extLst>
              </p:cNvPr>
              <p:cNvSpPr txBox="1"/>
              <p:nvPr/>
            </p:nvSpPr>
            <p:spPr>
              <a:xfrm>
                <a:off x="175871" y="1143000"/>
                <a:ext cx="5257800" cy="2194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SiPM </a:t>
                </a:r>
                <a:r>
                  <a:rPr lang="zh-CN" altLang="en-US" dirty="0"/>
                  <a:t>信号放大板调整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ym typeface="Wingdings" panose="05000000000000000000" pitchFamily="2" charset="2"/>
                  </a:rPr>
                  <a:t>利用板上资源增加</a:t>
                </a:r>
                <a:r>
                  <a:rPr lang="en-US" altLang="zh-CN" dirty="0">
                    <a:sym typeface="Wingdings" panose="05000000000000000000" pitchFamily="2" charset="2"/>
                  </a:rPr>
                  <a:t>CR-RC</a:t>
                </a:r>
                <a:r>
                  <a:rPr lang="en-US" altLang="zh-CN" baseline="30000" dirty="0">
                    <a:sym typeface="Wingdings" panose="05000000000000000000" pitchFamily="2" charset="2"/>
                  </a:rPr>
                  <a:t>2</a:t>
                </a:r>
                <a:r>
                  <a:rPr lang="zh-CN" altLang="en-US" dirty="0">
                    <a:sym typeface="Wingdings" panose="05000000000000000000" pitchFamily="2" charset="2"/>
                  </a:rPr>
                  <a:t>成形电路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仿真结果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针对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冲击信号</a:t>
                </a:r>
                <a:r>
                  <a:rPr lang="zh-CN" altLang="en-US" dirty="0"/>
                  <a:t>（横纵坐标无意义，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=10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极大值位置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C34B45-0D6A-40A4-9109-473207EA2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1" y="1143000"/>
                <a:ext cx="5257800" cy="2194896"/>
              </a:xfrm>
              <a:prstGeom prst="rect">
                <a:avLst/>
              </a:prstGeom>
              <a:blipFill>
                <a:blip r:embed="rId4"/>
                <a:stretch>
                  <a:fillRect l="-812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0D8DF984-FCD8-4083-8E06-F9DBC242D0AA}"/>
              </a:ext>
            </a:extLst>
          </p:cNvPr>
          <p:cNvSpPr/>
          <p:nvPr/>
        </p:nvSpPr>
        <p:spPr>
          <a:xfrm>
            <a:off x="5398629" y="1351821"/>
            <a:ext cx="3455826" cy="914400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2D4D66E-CF30-49D4-8724-3D8AF690537F}"/>
              </a:ext>
            </a:extLst>
          </p:cNvPr>
          <p:cNvSpPr/>
          <p:nvPr/>
        </p:nvSpPr>
        <p:spPr>
          <a:xfrm>
            <a:off x="5398629" y="2266221"/>
            <a:ext cx="3455826" cy="914400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6A52DB3-7592-4562-954F-23752FAFE456}"/>
              </a:ext>
            </a:extLst>
          </p:cNvPr>
          <p:cNvSpPr txBox="1"/>
          <p:nvPr/>
        </p:nvSpPr>
        <p:spPr>
          <a:xfrm>
            <a:off x="7910450" y="2876747"/>
            <a:ext cx="944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Low Gain</a:t>
            </a:r>
            <a:endParaRPr lang="zh-CN" altLang="en-US" sz="11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9C1807B-FDA1-4FA7-9640-DE4080135645}"/>
              </a:ext>
            </a:extLst>
          </p:cNvPr>
          <p:cNvSpPr txBox="1"/>
          <p:nvPr/>
        </p:nvSpPr>
        <p:spPr>
          <a:xfrm>
            <a:off x="7910450" y="1991896"/>
            <a:ext cx="944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/>
              <a:t>Hign</a:t>
            </a:r>
            <a:r>
              <a:rPr lang="en-US" altLang="zh-CN" sz="1100" dirty="0"/>
              <a:t> Gain</a:t>
            </a:r>
            <a:endParaRPr lang="zh-CN" altLang="en-US" sz="11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33674E0-7558-40BA-823D-A996456FC0DA}"/>
              </a:ext>
            </a:extLst>
          </p:cNvPr>
          <p:cNvCxnSpPr/>
          <p:nvPr/>
        </p:nvCxnSpPr>
        <p:spPr>
          <a:xfrm flipV="1">
            <a:off x="7467600" y="1600200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58C0E68-4800-4F6E-980B-9974ACF24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954356"/>
            <a:ext cx="3756549" cy="21521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A98EA2F-BA24-474B-8528-8B34A083E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49" y="3954356"/>
            <a:ext cx="3024366" cy="226827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294B613-0E31-44ED-9D8D-3344951B97FB}"/>
              </a:ext>
            </a:extLst>
          </p:cNvPr>
          <p:cNvSpPr txBox="1"/>
          <p:nvPr/>
        </p:nvSpPr>
        <p:spPr>
          <a:xfrm>
            <a:off x="1447800" y="6360792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计算结果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FDFBE72-60B1-4C06-AD34-B63806F3C549}"/>
              </a:ext>
            </a:extLst>
          </p:cNvPr>
          <p:cNvSpPr txBox="1"/>
          <p:nvPr/>
        </p:nvSpPr>
        <p:spPr>
          <a:xfrm>
            <a:off x="5595394" y="6372904"/>
            <a:ext cx="2787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原电子学测试结果（</a:t>
            </a:r>
            <a:r>
              <a:rPr lang="en-US" altLang="zh-CN" dirty="0">
                <a:solidFill>
                  <a:schemeClr val="accent1"/>
                </a:solidFill>
              </a:rPr>
              <a:t>4ns</a:t>
            </a:r>
            <a:r>
              <a:rPr lang="zh-CN" altLang="en-US" dirty="0">
                <a:solidFill>
                  <a:schemeClr val="accent1"/>
                </a:solidFill>
              </a:rPr>
              <a:t>）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D69B488-B1B8-481F-8EB1-E7CD6D01C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71" y="3759998"/>
            <a:ext cx="9144000" cy="45660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C7783F-63F9-4A8A-89D3-473B18946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87" y="0"/>
            <a:ext cx="9144000" cy="3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427505</TotalTime>
  <Words>379</Words>
  <Application>Microsoft Office PowerPoint</Application>
  <PresentationFormat>全屏显示(4:3)</PresentationFormat>
  <Paragraphs>103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Wingdings</vt:lpstr>
      <vt:lpstr>Office 主题​​</vt:lpstr>
      <vt:lpstr>SiPM 读出电子学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5458</cp:revision>
  <cp:lastPrinted>2023-09-04T07:35:07Z</cp:lastPrinted>
  <dcterms:created xsi:type="dcterms:W3CDTF">1601-01-01T00:00:00Z</dcterms:created>
  <dcterms:modified xsi:type="dcterms:W3CDTF">2024-10-05T07:36:24Z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