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73" r:id="rId4"/>
    <p:sldId id="269" r:id="rId5"/>
    <p:sldId id="270" r:id="rId6"/>
    <p:sldId id="262" r:id="rId7"/>
    <p:sldId id="260" r:id="rId8"/>
    <p:sldId id="261" r:id="rId9"/>
    <p:sldId id="271" r:id="rId10"/>
    <p:sldId id="264" r:id="rId11"/>
    <p:sldId id="265" r:id="rId12"/>
    <p:sldId id="267" r:id="rId13"/>
    <p:sldId id="259" r:id="rId14"/>
    <p:sldId id="268" r:id="rId15"/>
    <p:sldId id="272" r:id="rId16"/>
    <p:sldId id="266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7" autoAdjust="0"/>
    <p:restoredTop sz="94660"/>
  </p:normalViewPr>
  <p:slideViewPr>
    <p:cSldViewPr snapToGrid="0">
      <p:cViewPr varScale="1">
        <p:scale>
          <a:sx n="91" d="100"/>
          <a:sy n="91" d="100"/>
        </p:scale>
        <p:origin x="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C299E-8365-4059-8BB9-99B37C441AA6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01E38-2DA7-4430-AF08-5ACF6DC16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974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01E38-2DA7-4430-AF08-5ACF6DC16B3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5362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5BAA9A-C4D9-53F4-EBDD-9B52FFB33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A10709C-03B2-0B7E-4CE3-C38300D59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DCBAB2-25FF-98A1-231F-416263BFB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C7C2-B9D2-4B8D-ACC9-D737DD662BF6}" type="datetime1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CE5C26-271D-B5AA-4927-8A1C7DFDE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AFC823-305F-9543-1E1E-C1945215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FA9E-1A49-4B9D-8263-B840096220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95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4DD281-913E-C4B6-8378-E44F43454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EF7BF5B-F785-AA5B-6280-64DDEEC1B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25BDD8-E47B-E310-3A9F-501968117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DCCD-CD9C-4F26-A6EF-E9395A116958}" type="datetime1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E6DAB2-46FF-ADF0-4064-EF3F811C6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5375F0-DAA8-C95F-608F-E9C8EA2F1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FA9E-1A49-4B9D-8263-B840096220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780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3E5DD84-EC8A-53C6-6124-46CF23A4B6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2F28047-983D-B4F4-AEDA-233366700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A8DE1C-1CA5-2B89-44C8-EEB10802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EF29-6C57-48F1-80DA-F68A519CE337}" type="datetime1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587567-9ED4-F878-9450-765EAA67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71DCF4-EB90-618B-95AF-96EAB3E2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FA9E-1A49-4B9D-8263-B840096220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456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7CF186-44F6-1182-F1EC-0F6377980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16D620-6E43-F1CE-CB6F-BBEF16874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149D45-2B70-AAC2-A5EB-27E7F0531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53B45-9325-452C-B0B2-A309E63583F7}" type="datetime1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E9DBA8-68CB-7191-45FB-E77CD58F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27E992-2407-B580-0E21-DFF4A649F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FA9E-1A49-4B9D-8263-B840096220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50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B2A3E3-6752-6BCF-D3C9-234BB948D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DB5B02-7BC4-841D-BE5C-A0925480F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BAE4E3-265F-420A-4740-375252E32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86F6-F5DF-49E1-AB15-4716B52F9812}" type="datetime1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A3577A-E9A7-4AAE-92F2-4C4FC1849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7098AC-31EB-044A-A294-45AFAA494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FA9E-1A49-4B9D-8263-B840096220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52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769571-0620-2386-C72F-666CE46C5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C26A2A-FD29-9E6F-34B0-7682AE0A9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E927128-3345-F6C4-A39E-A8364F0BD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48B6C5-4E9D-4174-8F77-B8D88E302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1F2A-B434-4C80-96D4-0C63006FA22C}" type="datetime1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C9FE59C-226C-D713-939E-6357605BE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523E671-5DD6-A3F4-02AD-70B215669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FA9E-1A49-4B9D-8263-B840096220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934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ABB662-2AEB-E61C-CA5B-D7B5022DC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856E9FE-8EBC-E504-B8F2-02ADE7D29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8665F75-B38F-4269-9D52-4FBA8AEE8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F9A09CD-4296-D22D-4884-9B0F889889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5778E93-6422-6366-CCCE-49A0B856EB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35A647-42C4-A864-06B7-0B87544B5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517-52D7-478F-96C0-1851654B8ABF}" type="datetime1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E21B6D5-834D-4392-6D17-ACA579EB7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EB2243-A914-1BEE-4DED-E5A589F2F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FA9E-1A49-4B9D-8263-B840096220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07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3D619C-DE3D-4FC2-9FB8-72F47732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42B1B64-EF24-255E-6EB9-A044C1BA3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B98-61A4-425C-8569-12C29A5FCD09}" type="datetime1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81E577C-68CF-A249-2841-5C9E52C41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F0A4C61-81C4-B574-2398-BA678BA46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FA9E-1A49-4B9D-8263-B840096220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98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43848AD-6979-3CFA-7F21-CDD8AA9E3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957D-F770-4F03-A3F7-3C5230FBAF44}" type="datetime1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B125E0B-2538-4CF6-EB6B-126946568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9983E3-3E6A-F2A2-0618-F92F1E504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FA9E-1A49-4B9D-8263-B840096220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106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CFDCB7-8D60-97C5-6AD0-8FCB14941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616F41-F37F-EEF3-368C-968757461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31605D-90F2-23EF-2713-079FA9581A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427061-83EB-7AE2-5EAB-A88558D96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5AB7-6320-407F-B774-CFB011EE56B7}" type="datetime1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97C03ED-7365-91E2-A96D-1CFC14FFF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7BC738-A5D9-0370-3F6F-5A2A2A2AB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FA9E-1A49-4B9D-8263-B840096220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43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ECEFCA-B485-4A11-0EC8-1CFEE62EC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A9BC3E4-3204-6B3D-8098-CB478D535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D3BE81F-5045-1E78-6CA6-6F4B26E6B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C4DA4F-8773-7F51-444E-3FB0FC7E8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3D15-5B55-4222-98C7-573993C30455}" type="datetime1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A526D93-C3FF-DD7B-2E80-1E18BF2E8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9D426B8-4733-CC34-2946-BCF2ECA1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FA9E-1A49-4B9D-8263-B840096220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05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2824CC4-8F65-2151-0C30-FBB91C2CC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60D8C3-DFA3-CF76-745F-069C048C1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4CED4A-5027-3648-C37B-00910C5362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AA737-3B68-4666-8AA3-DB77CDCF7CF9}" type="datetime1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D29AC8-4287-D18E-9249-69732040D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9C3B80-8F5D-8614-1AAD-F6ABB4E1B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2FA9E-1A49-4B9D-8263-B840096220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66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5.png"/><Relationship Id="rId7" Type="http://schemas.openxmlformats.org/officeDocument/2006/relationships/image" Target="../media/image25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280.png"/><Relationship Id="rId5" Type="http://schemas.openxmlformats.org/officeDocument/2006/relationships/image" Target="../media/image230.png"/><Relationship Id="rId10" Type="http://schemas.openxmlformats.org/officeDocument/2006/relationships/image" Target="../media/image28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CD9BF5B-BBF0-61F3-DE9D-C853963525C9}"/>
              </a:ext>
            </a:extLst>
          </p:cNvPr>
          <p:cNvSpPr/>
          <p:nvPr/>
        </p:nvSpPr>
        <p:spPr>
          <a:xfrm>
            <a:off x="0" y="1379094"/>
            <a:ext cx="12192000" cy="22229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7252168-47BF-1D55-EC08-4268B825D5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SCEP Background Estimation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E910F3-0AC6-661C-85DE-9D7750808B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zh-CN" altLang="en-US" dirty="0"/>
              <a:t>深空实验室，院士工作站月会工作报告</a:t>
            </a:r>
            <a:endParaRPr lang="en-US" altLang="zh-CN" dirty="0"/>
          </a:p>
          <a:p>
            <a:r>
              <a:rPr lang="zh-CN" altLang="en-US" dirty="0"/>
              <a:t>刘贝戈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F6563A9-5B99-AD45-C244-F482DA04C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4584-2280-4A18-851F-CCE04780151D}" type="datetime1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47ADD1-31BD-3A2B-0969-C23D6E392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FA9E-1A49-4B9D-8263-B840096220D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015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204B6E57-8B6C-7A9E-15BC-D7E20EE29A72}"/>
              </a:ext>
            </a:extLst>
          </p:cNvPr>
          <p:cNvSpPr/>
          <p:nvPr/>
        </p:nvSpPr>
        <p:spPr>
          <a:xfrm>
            <a:off x="0" y="0"/>
            <a:ext cx="12192000" cy="10991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9962B04-D003-E210-80DC-2BC40A968D86}"/>
              </a:ext>
            </a:extLst>
          </p:cNvPr>
          <p:cNvSpPr txBox="1"/>
          <p:nvPr/>
        </p:nvSpPr>
        <p:spPr>
          <a:xfrm>
            <a:off x="524656" y="318727"/>
            <a:ext cx="5571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a typeface="+mj-ea"/>
                <a:cs typeface="+mj-cs"/>
              </a:rPr>
              <a:t>线圈与塑闪的符合</a:t>
            </a:r>
            <a:r>
              <a:rPr lang="en-US" altLang="zh-CN" sz="2400" b="1" dirty="0">
                <a:solidFill>
                  <a:schemeClr val="bg1"/>
                </a:solidFill>
                <a:ea typeface="+mj-ea"/>
                <a:cs typeface="+mj-cs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ea typeface="+mj-ea"/>
                <a:cs typeface="+mj-cs"/>
              </a:rPr>
              <a:t>通量灵敏度计算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0AD5306-E326-5998-B7F8-D62F24F0CE01}"/>
                  </a:ext>
                </a:extLst>
              </p:cNvPr>
              <p:cNvSpPr txBox="1"/>
              <p:nvPr/>
            </p:nvSpPr>
            <p:spPr>
              <a:xfrm>
                <a:off x="524656" y="1154243"/>
                <a:ext cx="9691499" cy="5193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N</a:t>
                </a:r>
                <a:r>
                  <a:rPr lang="zh-CN" altLang="en-US" dirty="0"/>
                  <a:t>个线圈符合的热噪声率与接受度</a:t>
                </a:r>
                <a:r>
                  <a:rPr lang="en-US" altLang="zh-CN" dirty="0"/>
                  <a:t>:</a:t>
                </a:r>
              </a:p>
              <a:p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𝑖𝑛𝑑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d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；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𝑖𝑛𝑑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其中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zh-CN" altLang="en-US" dirty="0"/>
                  <a:t>为线圈的时间分辨率</a:t>
                </a:r>
                <a:r>
                  <a:rPr lang="en-US" altLang="zh-CN" dirty="0"/>
                  <a:t>100us,</a:t>
                </a:r>
                <a:r>
                  <a:rPr lang="zh-CN" altLang="en-US" dirty="0"/>
                  <a:t>所以热噪声与线圈的偶然符合率为：</a:t>
                </a:r>
                <a:endParaRPr lang="en-US" altLang="zh-CN" dirty="0"/>
              </a:p>
              <a:p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)= 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𝑖𝑛𝑑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𝑝𝑠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    ,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&gt;2×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e>
                            <m:e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𝑖𝑛𝑑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e>
                          </m:eqAr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；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)=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𝑖𝑛𝑑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r>
                  <a:rPr lang="zh-CN" altLang="en-US" dirty="0"/>
                  <a:t>分段是因为对于速度小于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zh-CN" altLang="en-US" dirty="0"/>
                  <a:t>的</a:t>
                </a:r>
                <a:r>
                  <a:rPr lang="en-US" altLang="zh-CN" dirty="0"/>
                  <a:t>MM</a:t>
                </a:r>
                <a:r>
                  <a:rPr lang="zh-CN" altLang="en-US" dirty="0"/>
                  <a:t>，塑料闪烁体没有接受度，只能通过线圈探测。</a:t>
                </a:r>
                <a:endParaRPr lang="en-US" altLang="zh-CN" dirty="0"/>
              </a:p>
              <a:p>
                <a:r>
                  <a:rPr lang="zh-CN" altLang="en-US" dirty="0"/>
                  <a:t>最终的通量灵敏度是曝光度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altLang="zh-CN" dirty="0"/>
                  <a:t>, </a:t>
                </a:r>
                <a:r>
                  <a:rPr lang="zh-CN" altLang="en-US" dirty="0"/>
                  <a:t>接受度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600" dirty="0"/>
                  <a:t>, </a:t>
                </a:r>
                <a:r>
                  <a:rPr lang="zh-CN" altLang="en-US" sz="1600" dirty="0"/>
                  <a:t>几何接受度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𝑔𝑒𝑜</m:t>
                        </m:r>
                      </m:sub>
                    </m:sSub>
                  </m:oMath>
                </a14:m>
                <a:r>
                  <a:rPr lang="zh-CN" altLang="en-US" dirty="0"/>
                  <a:t>与背景率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的函数：</a:t>
                </a:r>
                <a:endParaRPr lang="en-US" altLang="zh-CN" dirty="0"/>
              </a:p>
              <a:p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e>
                          </m:nary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zh-CN" dirty="0"/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𝑔𝑒𝑜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l-GR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其中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zh-CN" altLang="en-US" dirty="0"/>
                  <a:t>是</a:t>
                </a:r>
                <a:r>
                  <a:rPr lang="en-US" altLang="zh-CN" dirty="0"/>
                  <a:t>Feldman-Cousins</a:t>
                </a:r>
                <a:r>
                  <a:rPr lang="zh-CN" altLang="en-US" dirty="0"/>
                  <a:t>在</a:t>
                </a:r>
                <a:r>
                  <a:rPr lang="en-US" altLang="zh-CN" dirty="0"/>
                  <a:t>90%</a:t>
                </a:r>
                <a:r>
                  <a:rPr lang="zh-CN" altLang="en-US" dirty="0"/>
                  <a:t>置信度下的上界，</a:t>
                </a:r>
                <a:r>
                  <a:rPr lang="en-US" altLang="zh-CN" dirty="0"/>
                  <a:t>P</a:t>
                </a:r>
                <a:r>
                  <a:rPr lang="zh-CN" altLang="en-US" dirty="0"/>
                  <a:t>表示在给定本底率下发生对应本底数的概率</a:t>
                </a:r>
                <a:endParaRPr lang="en-US" altLang="zh-CN" dirty="0"/>
              </a:p>
              <a:p>
                <a:r>
                  <a:rPr lang="zh-CN" altLang="en-US" dirty="0"/>
                  <a:t>对于任意给定的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zh-CN" dirty="0"/>
                  <a:t>,</a:t>
                </a:r>
                <a:r>
                  <a:rPr lang="zh-CN" altLang="en-US" dirty="0"/>
                  <a:t>最优的阈值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zh-CN" altLang="en-US" dirty="0"/>
                  <a:t>由令上述</a:t>
                </a:r>
                <a:r>
                  <a:rPr lang="en-US" altLang="zh-CN" dirty="0"/>
                  <a:t>Q</a:t>
                </a:r>
                <a:r>
                  <a:rPr lang="zh-CN" altLang="en-US" dirty="0"/>
                  <a:t>值取得最小得到</a:t>
                </a:r>
                <a:endParaRPr lang="en-US" altLang="zh-CN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0AD5306-E326-5998-B7F8-D62F24F0C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56" y="1154243"/>
                <a:ext cx="9691499" cy="5193666"/>
              </a:xfrm>
              <a:prstGeom prst="rect">
                <a:avLst/>
              </a:prstGeom>
              <a:blipFill>
                <a:blip r:embed="rId2"/>
                <a:stretch>
                  <a:fillRect l="-503" t="-822" b="-9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17C07086-5548-D979-52CA-D077C58BA5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745"/>
          <a:stretch/>
        </p:blipFill>
        <p:spPr>
          <a:xfrm>
            <a:off x="9149622" y="1154243"/>
            <a:ext cx="2754676" cy="274842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295D95A-619C-5893-A25E-AB3ECB499740}"/>
              </a:ext>
            </a:extLst>
          </p:cNvPr>
          <p:cNvSpPr txBox="1"/>
          <p:nvPr/>
        </p:nvSpPr>
        <p:spPr>
          <a:xfrm>
            <a:off x="8704007" y="678815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院士工作站月会工作报告</a:t>
            </a:r>
          </a:p>
        </p:txBody>
      </p:sp>
      <p:sp>
        <p:nvSpPr>
          <p:cNvPr id="12" name="日期占位符 11">
            <a:extLst>
              <a:ext uri="{FF2B5EF4-FFF2-40B4-BE49-F238E27FC236}">
                <a16:creationId xmlns:a16="http://schemas.microsoft.com/office/drawing/2014/main" id="{9745489F-E37A-4526-5FCC-AE7F86DBC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0D9A-42E3-4F23-9BB2-D0A316BD73F7}" type="datetime1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3D49FE70-1BB8-1933-A39A-0463AFFB2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FA9E-1A49-4B9D-8263-B840096220DB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725EBB2-C9B8-B008-1131-B207BBE2A325}"/>
              </a:ext>
            </a:extLst>
          </p:cNvPr>
          <p:cNvSpPr/>
          <p:nvPr/>
        </p:nvSpPr>
        <p:spPr>
          <a:xfrm>
            <a:off x="4219731" y="4759377"/>
            <a:ext cx="3515194" cy="3222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ACD3403E-4BC0-64B8-53D1-126AFE841266}"/>
              </a:ext>
            </a:extLst>
          </p:cNvPr>
          <p:cNvCxnSpPr/>
          <p:nvPr/>
        </p:nvCxnSpPr>
        <p:spPr>
          <a:xfrm flipV="1">
            <a:off x="7734925" y="4750936"/>
            <a:ext cx="1041816" cy="1883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8FD62823-FE12-CB68-FA54-7466874DDFC0}"/>
              </a:ext>
            </a:extLst>
          </p:cNvPr>
          <p:cNvSpPr txBox="1"/>
          <p:nvPr/>
        </p:nvSpPr>
        <p:spPr>
          <a:xfrm>
            <a:off x="8874177" y="4594485"/>
            <a:ext cx="2375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本底的统计上界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7749F39-B980-B2F3-EEF2-3948E0EEBEEA}"/>
              </a:ext>
            </a:extLst>
          </p:cNvPr>
          <p:cNvSpPr txBox="1"/>
          <p:nvPr/>
        </p:nvSpPr>
        <p:spPr>
          <a:xfrm>
            <a:off x="8874177" y="5286306"/>
            <a:ext cx="2375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接受度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78E7746-304B-C77E-504D-0B475DF98DEE}"/>
              </a:ext>
            </a:extLst>
          </p:cNvPr>
          <p:cNvSpPr/>
          <p:nvPr/>
        </p:nvSpPr>
        <p:spPr>
          <a:xfrm>
            <a:off x="4219731" y="5148683"/>
            <a:ext cx="3515194" cy="32228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1B1DB0E1-9B20-9A1A-B877-754D5D44D526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7730999" y="5309827"/>
            <a:ext cx="1143178" cy="161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110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CD9CF924-4A06-7E4D-BCD9-0FDA0B57EA2D}"/>
              </a:ext>
            </a:extLst>
          </p:cNvPr>
          <p:cNvSpPr txBox="1"/>
          <p:nvPr/>
        </p:nvSpPr>
        <p:spPr>
          <a:xfrm>
            <a:off x="402861" y="417493"/>
            <a:ext cx="6097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最终灵敏度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C8DD4FB-BBBE-9826-AE51-84F4B42CB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79158"/>
            <a:ext cx="8484275" cy="5587037"/>
          </a:xfrm>
          <a:prstGeom prst="rect">
            <a:avLst/>
          </a:prstGeom>
        </p:spPr>
      </p:pic>
      <p:sp>
        <p:nvSpPr>
          <p:cNvPr id="10" name="日期占位符 9">
            <a:extLst>
              <a:ext uri="{FF2B5EF4-FFF2-40B4-BE49-F238E27FC236}">
                <a16:creationId xmlns:a16="http://schemas.microsoft.com/office/drawing/2014/main" id="{2062FDE6-3C8D-0F60-E2B7-4B85FE234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C94A-1C76-43D4-8F71-D2590F7CCBC2}" type="datetime1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EB48380D-92E9-207F-051F-7F1B8896F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FA9E-1A49-4B9D-8263-B840096220DB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E3326CB-B723-9D21-9546-0901F01ED14C}"/>
              </a:ext>
            </a:extLst>
          </p:cNvPr>
          <p:cNvSpPr txBox="1"/>
          <p:nvPr/>
        </p:nvSpPr>
        <p:spPr>
          <a:xfrm>
            <a:off x="9322476" y="1401580"/>
            <a:ext cx="25797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20000 year m^2</a:t>
            </a:r>
            <a:r>
              <a:rPr lang="zh-CN" altLang="en-US" dirty="0"/>
              <a:t>曝光下，</a:t>
            </a:r>
            <a:r>
              <a:rPr lang="en-US" altLang="zh-CN" dirty="0"/>
              <a:t>SNR = 2</a:t>
            </a:r>
            <a:r>
              <a:rPr lang="zh-CN" altLang="en-US" dirty="0"/>
              <a:t>，</a:t>
            </a:r>
            <a:r>
              <a:rPr lang="en-US" altLang="zh-CN" dirty="0"/>
              <a:t>Nc = 2,</a:t>
            </a:r>
            <a:r>
              <a:rPr lang="zh-CN" altLang="en-US" dirty="0"/>
              <a:t>在高速段可以达到目前国际领先水平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20000 year m^2</a:t>
            </a:r>
            <a:r>
              <a:rPr lang="zh-CN" altLang="en-US" dirty="0"/>
              <a:t>曝光下，</a:t>
            </a:r>
            <a:r>
              <a:rPr lang="en-US" altLang="zh-CN" dirty="0"/>
              <a:t>SNR&gt;4, Nc =3</a:t>
            </a:r>
            <a:r>
              <a:rPr lang="zh-CN" altLang="en-US" dirty="0"/>
              <a:t>，在低速段可以触及国际领先水平</a:t>
            </a:r>
          </a:p>
        </p:txBody>
      </p:sp>
    </p:spTree>
    <p:extLst>
      <p:ext uri="{BB962C8B-B14F-4D97-AF65-F5344CB8AC3E}">
        <p14:creationId xmlns:p14="http://schemas.microsoft.com/office/powerpoint/2010/main" val="3084846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F9619282-C197-EA45-199C-FAEDA03C7BCC}"/>
              </a:ext>
            </a:extLst>
          </p:cNvPr>
          <p:cNvSpPr/>
          <p:nvPr/>
        </p:nvSpPr>
        <p:spPr>
          <a:xfrm>
            <a:off x="0" y="0"/>
            <a:ext cx="12192000" cy="10991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E180BF2-EB16-5BA8-32CA-ACDEFB13BAFE}"/>
              </a:ext>
            </a:extLst>
          </p:cNvPr>
          <p:cNvSpPr txBox="1"/>
          <p:nvPr/>
        </p:nvSpPr>
        <p:spPr>
          <a:xfrm>
            <a:off x="323699" y="267885"/>
            <a:ext cx="6097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达到国际最优灵敏度需要的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SNR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D97BAF1-4412-5983-FBD1-D281AD89A79B}"/>
              </a:ext>
            </a:extLst>
          </p:cNvPr>
          <p:cNvSpPr txBox="1"/>
          <p:nvPr/>
        </p:nvSpPr>
        <p:spPr>
          <a:xfrm>
            <a:off x="697043" y="1551482"/>
            <a:ext cx="306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假设曝光量在</a:t>
            </a:r>
            <a:r>
              <a:rPr lang="en-US" altLang="zh-CN" dirty="0"/>
              <a:t>20000year m^2 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6FEC1CD-6518-DEB1-F6FD-A2BFD7BCDA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978" t="6398" r="978" b="1356"/>
          <a:stretch/>
        </p:blipFill>
        <p:spPr>
          <a:xfrm>
            <a:off x="481096" y="2630774"/>
            <a:ext cx="5461640" cy="299579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7D79656-0F4F-3B29-D54E-A739B09E0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163" y="2685870"/>
            <a:ext cx="5394741" cy="294070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14E0576D-9D98-74E2-1044-C5667099E697}"/>
              </a:ext>
            </a:extLst>
          </p:cNvPr>
          <p:cNvSpPr txBox="1"/>
          <p:nvPr/>
        </p:nvSpPr>
        <p:spPr>
          <a:xfrm>
            <a:off x="2542502" y="231653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陆地探测器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14AD2DD-EED1-90B1-1547-5C2C37FAA725}"/>
              </a:ext>
            </a:extLst>
          </p:cNvPr>
          <p:cNvSpPr txBox="1"/>
          <p:nvPr/>
        </p:nvSpPr>
        <p:spPr>
          <a:xfrm>
            <a:off x="8518580" y="231653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月基探测器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B0219E8-023D-B44F-2EBE-9DF2C8DEDA7A}"/>
              </a:ext>
            </a:extLst>
          </p:cNvPr>
          <p:cNvSpPr txBox="1"/>
          <p:nvPr/>
        </p:nvSpPr>
        <p:spPr>
          <a:xfrm>
            <a:off x="8704007" y="678815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院士工作站月会工作报告</a:t>
            </a:r>
          </a:p>
        </p:txBody>
      </p:sp>
      <p:sp>
        <p:nvSpPr>
          <p:cNvPr id="18" name="日期占位符 17">
            <a:extLst>
              <a:ext uri="{FF2B5EF4-FFF2-40B4-BE49-F238E27FC236}">
                <a16:creationId xmlns:a16="http://schemas.microsoft.com/office/drawing/2014/main" id="{4392D690-59AE-092B-6C08-11BB1FB92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2D114-99D2-4338-BDA3-2864BC57D319}" type="datetime1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20" name="灯片编号占位符 19">
            <a:extLst>
              <a:ext uri="{FF2B5EF4-FFF2-40B4-BE49-F238E27FC236}">
                <a16:creationId xmlns:a16="http://schemas.microsoft.com/office/drawing/2014/main" id="{3675EA82-2AAB-1799-30C2-6C2A0C750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FA9E-1A49-4B9D-8263-B840096220D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5811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>
            <a:extLst>
              <a:ext uri="{FF2B5EF4-FFF2-40B4-BE49-F238E27FC236}">
                <a16:creationId xmlns:a16="http://schemas.microsoft.com/office/drawing/2014/main" id="{750C051F-6607-B75E-2DCE-2B58A5DC2408}"/>
              </a:ext>
            </a:extLst>
          </p:cNvPr>
          <p:cNvSpPr/>
          <p:nvPr/>
        </p:nvSpPr>
        <p:spPr>
          <a:xfrm>
            <a:off x="0" y="0"/>
            <a:ext cx="12192000" cy="10991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C4A63DD-212C-240A-A2FF-86DCBF030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001" y="237450"/>
            <a:ext cx="5292776" cy="584615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+mn-lt"/>
              </a:rPr>
              <a:t>由于地球屏蔽导致的接受度损失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7023C6A-FB38-C1A9-676A-AEF888DAA83A}"/>
              </a:ext>
            </a:extLst>
          </p:cNvPr>
          <p:cNvSpPr txBox="1"/>
          <p:nvPr/>
        </p:nvSpPr>
        <p:spPr>
          <a:xfrm>
            <a:off x="2054529" y="2625193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silicon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73ADFB77-1A1A-5E02-CD00-17D39FEB83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197"/>
          <a:stretch/>
        </p:blipFill>
        <p:spPr>
          <a:xfrm>
            <a:off x="5194948" y="1533866"/>
            <a:ext cx="3138702" cy="366429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EA85660D-3DF6-69FC-3BFB-B551D6918177}"/>
              </a:ext>
            </a:extLst>
          </p:cNvPr>
          <p:cNvSpPr txBox="1"/>
          <p:nvPr/>
        </p:nvSpPr>
        <p:spPr>
          <a:xfrm>
            <a:off x="5194948" y="1086786"/>
            <a:ext cx="292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3. </a:t>
            </a:r>
            <a:r>
              <a:rPr lang="zh-CN" altLang="en-US" b="1" dirty="0"/>
              <a:t>计算结果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925EE0C-03CE-5F99-4572-30E4DFFBBDD5}"/>
              </a:ext>
            </a:extLst>
          </p:cNvPr>
          <p:cNvSpPr txBox="1"/>
          <p:nvPr/>
        </p:nvSpPr>
        <p:spPr>
          <a:xfrm>
            <a:off x="444203" y="1164534"/>
            <a:ext cx="1746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1. </a:t>
            </a:r>
            <a:r>
              <a:rPr lang="zh-CN" altLang="en-US" b="1" dirty="0"/>
              <a:t>地球模型</a:t>
            </a:r>
            <a:r>
              <a:rPr lang="en-US" altLang="zh-CN" b="1" dirty="0"/>
              <a:t>: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1D09B5F-66DF-1C7F-1945-5AF92E489AA4}"/>
              </a:ext>
            </a:extLst>
          </p:cNvPr>
          <p:cNvSpPr txBox="1"/>
          <p:nvPr/>
        </p:nvSpPr>
        <p:spPr>
          <a:xfrm>
            <a:off x="352670" y="3635607"/>
            <a:ext cx="3966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2. </a:t>
            </a:r>
            <a:r>
              <a:rPr lang="zh-CN" altLang="en-US" b="1" dirty="0"/>
              <a:t>能损模型</a:t>
            </a:r>
            <a:r>
              <a:rPr lang="en-US" altLang="zh-CN" b="1" dirty="0"/>
              <a:t>:</a:t>
            </a:r>
            <a:endParaRPr lang="zh-CN" altLang="en-US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53CE9FB3-1696-CE85-28E4-DFCD2F5452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69"/>
          <a:stretch/>
        </p:blipFill>
        <p:spPr>
          <a:xfrm>
            <a:off x="8385753" y="1563116"/>
            <a:ext cx="3503436" cy="24934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BB2AA82E-2545-5A15-26FC-B731DCD7CAB8}"/>
                  </a:ext>
                </a:extLst>
              </p:cNvPr>
              <p:cNvSpPr txBox="1"/>
              <p:nvPr/>
            </p:nvSpPr>
            <p:spPr>
              <a:xfrm>
                <a:off x="5194948" y="5252936"/>
                <a:ext cx="6827163" cy="1500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地球</a:t>
                </a:r>
                <a:r>
                  <a:rPr lang="en-US" altLang="zh-CN" dirty="0"/>
                  <a:t>down-going </a:t>
                </a:r>
                <a:r>
                  <a:rPr lang="zh-CN" altLang="en-US" dirty="0"/>
                  <a:t>事例最小质量约为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altLang="zh-CN" dirty="0"/>
                  <a:t>GeV, up-going </a:t>
                </a:r>
                <a:r>
                  <a:rPr lang="zh-CN" altLang="en-US" dirty="0"/>
                  <a:t>事例最小质量约为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</m:oMath>
                </a14:m>
                <a:r>
                  <a:rPr lang="en-US" altLang="zh-CN" dirty="0"/>
                  <a:t>GeV(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1" dirty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zh-CN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月球探测器最小可探测质量比地球探测器的小约</a:t>
                </a:r>
                <a:r>
                  <a:rPr lang="en-US" altLang="zh-CN" dirty="0"/>
                  <a:t>2</a:t>
                </a:r>
                <a:r>
                  <a:rPr lang="zh-CN" altLang="en-US" dirty="0"/>
                  <a:t>个量级，比</a:t>
                </a:r>
                <a:r>
                  <a:rPr lang="en-US" altLang="zh-CN" dirty="0"/>
                  <a:t>MARCO</a:t>
                </a:r>
                <a:r>
                  <a:rPr lang="zh-CN" altLang="en-US" dirty="0"/>
                  <a:t>小约</a:t>
                </a:r>
                <a:r>
                  <a:rPr lang="en-US" altLang="zh-CN" dirty="0"/>
                  <a:t>4</a:t>
                </a:r>
                <a:r>
                  <a:rPr lang="zh-CN" altLang="en-US" dirty="0"/>
                  <a:t>个量级</a:t>
                </a:r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BB2AA82E-2545-5A15-26FC-B731DCD7C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948" y="5252936"/>
                <a:ext cx="6827163" cy="1500988"/>
              </a:xfrm>
              <a:prstGeom prst="rect">
                <a:avLst/>
              </a:prstGeom>
              <a:blipFill>
                <a:blip r:embed="rId5"/>
                <a:stretch>
                  <a:fillRect l="-536" t="-3252" r="-8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组合 41">
            <a:extLst>
              <a:ext uri="{FF2B5EF4-FFF2-40B4-BE49-F238E27FC236}">
                <a16:creationId xmlns:a16="http://schemas.microsoft.com/office/drawing/2014/main" id="{64F5B6FB-EB7E-036A-4BCE-90A261CE4DB2}"/>
              </a:ext>
            </a:extLst>
          </p:cNvPr>
          <p:cNvGrpSpPr/>
          <p:nvPr/>
        </p:nvGrpSpPr>
        <p:grpSpPr>
          <a:xfrm>
            <a:off x="148349" y="1613012"/>
            <a:ext cx="3025691" cy="1823532"/>
            <a:chOff x="921864" y="1463143"/>
            <a:chExt cx="4085103" cy="23241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F5D3BB2-EB8C-D044-211E-B0E92AFCA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3403" r="13288"/>
            <a:stretch/>
          </p:blipFill>
          <p:spPr>
            <a:xfrm>
              <a:off x="921864" y="1463143"/>
              <a:ext cx="2953680" cy="23241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4B4C8369-DAF8-28FB-6851-5B9AC9765038}"/>
                    </a:ext>
                  </a:extLst>
                </p:cNvPr>
                <p:cNvSpPr txBox="1"/>
                <p:nvPr/>
              </p:nvSpPr>
              <p:spPr>
                <a:xfrm>
                  <a:off x="1534737" y="2679053"/>
                  <a:ext cx="131163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11.5</m:t>
                        </m:r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4B4C8369-DAF8-28FB-6851-5B9AC97650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4737" y="2679053"/>
                  <a:ext cx="1311639" cy="261610"/>
                </a:xfrm>
                <a:prstGeom prst="rect">
                  <a:avLst/>
                </a:prstGeom>
                <a:blipFill>
                  <a:blip r:embed="rId7"/>
                  <a:stretch>
                    <a:fillRect b="-3529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785F360F-064B-A9D3-464A-055C51E6E337}"/>
                    </a:ext>
                  </a:extLst>
                </p:cNvPr>
                <p:cNvSpPr txBox="1"/>
                <p:nvPr/>
              </p:nvSpPr>
              <p:spPr>
                <a:xfrm>
                  <a:off x="1462285" y="3134294"/>
                  <a:ext cx="131163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4.3</m:t>
                        </m:r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785F360F-064B-A9D3-464A-055C51E6E3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2285" y="3134294"/>
                  <a:ext cx="1311639" cy="261610"/>
                </a:xfrm>
                <a:prstGeom prst="rect">
                  <a:avLst/>
                </a:prstGeom>
                <a:blipFill>
                  <a:blip r:embed="rId8"/>
                  <a:stretch>
                    <a:fillRect b="-3636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1315ADF6-0B61-65B1-337D-EBC387E1812D}"/>
                    </a:ext>
                  </a:extLst>
                </p:cNvPr>
                <p:cNvSpPr txBox="1"/>
                <p:nvPr/>
              </p:nvSpPr>
              <p:spPr>
                <a:xfrm>
                  <a:off x="3194645" y="1533867"/>
                  <a:ext cx="1812322" cy="9212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~1.27×</m:t>
                      </m:r>
                      <m:sSup>
                        <m:sSupPr>
                          <m:ctrlP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altLang="zh-CN" dirty="0"/>
                    <a:t>,</a:t>
                  </a:r>
                  <a:r>
                    <a:rPr lang="en-US" altLang="zh-CN" sz="1200" dirty="0"/>
                    <a:t>according to the altitude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1315ADF6-0B61-65B1-337D-EBC387E181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4645" y="1533867"/>
                  <a:ext cx="1812322" cy="921246"/>
                </a:xfrm>
                <a:prstGeom prst="rect">
                  <a:avLst/>
                </a:prstGeom>
                <a:blipFill>
                  <a:blip r:embed="rId9"/>
                  <a:stretch>
                    <a:fillRect b="-678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23CEB540-4883-69FB-45BF-1E76CADAF1DD}"/>
                </a:ext>
              </a:extLst>
            </p:cNvPr>
            <p:cNvSpPr txBox="1"/>
            <p:nvPr/>
          </p:nvSpPr>
          <p:spPr>
            <a:xfrm>
              <a:off x="2713220" y="1563116"/>
              <a:ext cx="526352" cy="3530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/>
                <a:t>Air</a:t>
              </a:r>
              <a:endParaRPr lang="zh-CN" altLang="en-US" sz="1200" dirty="0"/>
            </a:p>
          </p:txBody>
        </p: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064D292E-A3B9-88AC-9FFB-6765E2CE1444}"/>
              </a:ext>
            </a:extLst>
          </p:cNvPr>
          <p:cNvSpPr txBox="1"/>
          <p:nvPr/>
        </p:nvSpPr>
        <p:spPr>
          <a:xfrm>
            <a:off x="1842546" y="2905222"/>
            <a:ext cx="2187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200" dirty="0"/>
              <a:t>空气随高度的密度分布参考文献</a:t>
            </a:r>
            <a:r>
              <a:rPr lang="en-US" altLang="zh-CN" sz="1200" dirty="0"/>
              <a:t>[],</a:t>
            </a:r>
            <a:r>
              <a:rPr lang="zh-CN" altLang="en-US" sz="1200" dirty="0"/>
              <a:t>总有效密度</a:t>
            </a:r>
            <a:r>
              <a:rPr lang="en-US" altLang="zh-CN" sz="1200" dirty="0"/>
              <a:t>~1000g/cm^2 </a:t>
            </a:r>
            <a:endParaRPr lang="zh-CN" altLang="en-US" sz="1200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7037319-4496-00F0-0980-1D80265AC62D}"/>
              </a:ext>
            </a:extLst>
          </p:cNvPr>
          <p:cNvGrpSpPr/>
          <p:nvPr/>
        </p:nvGrpSpPr>
        <p:grpSpPr>
          <a:xfrm>
            <a:off x="352670" y="3933560"/>
            <a:ext cx="4884791" cy="2653997"/>
            <a:chOff x="310157" y="4204003"/>
            <a:chExt cx="4884791" cy="2653997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6872ACD1-D693-472B-A8CD-1B229CC2D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7091"/>
            <a:stretch/>
          </p:blipFill>
          <p:spPr>
            <a:xfrm>
              <a:off x="869430" y="4747760"/>
              <a:ext cx="3138702" cy="211024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AF077589-2A24-A5D4-5C49-99F6FBF5092F}"/>
                    </a:ext>
                  </a:extLst>
                </p:cNvPr>
                <p:cNvSpPr txBox="1"/>
                <p:nvPr/>
              </p:nvSpPr>
              <p:spPr>
                <a:xfrm rot="16200000">
                  <a:off x="-404133" y="5360312"/>
                  <a:ext cx="1905505" cy="4769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𝑑𝐸</m:t>
                          </m:r>
                        </m:num>
                        <m:den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a14:m>
                  <a:r>
                    <a:rPr lang="en-US" altLang="zh-CN" sz="1600" dirty="0"/>
                    <a:t>[</a:t>
                  </a:r>
                  <a14:m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𝐺𝑒𝑉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altLang="zh-CN" sz="1600" dirty="0"/>
                    <a:t>]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AF077589-2A24-A5D4-5C49-99F6FBF509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404133" y="5360312"/>
                  <a:ext cx="1905505" cy="476925"/>
                </a:xfrm>
                <a:prstGeom prst="rect">
                  <a:avLst/>
                </a:prstGeom>
                <a:blipFill>
                  <a:blip r:embed="rId11"/>
                  <a:stretch>
                    <a:fillRect r="-384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2CEBCA63-4A32-6A41-98D9-F0F9B8E5F455}"/>
                </a:ext>
              </a:extLst>
            </p:cNvPr>
            <p:cNvSpPr txBox="1"/>
            <p:nvPr/>
          </p:nvSpPr>
          <p:spPr>
            <a:xfrm>
              <a:off x="444203" y="4204003"/>
              <a:ext cx="47507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1400" dirty="0"/>
                <a:t>Si &amp; Fe </a:t>
              </a:r>
              <a:r>
                <a:rPr lang="zh-CN" altLang="en-US" sz="1400" dirty="0"/>
                <a:t>能损参考文献</a:t>
              </a:r>
              <a:r>
                <a:rPr lang="en-US" altLang="zh-CN" sz="1400" dirty="0"/>
                <a:t>[2]</a:t>
              </a:r>
              <a:r>
                <a:rPr lang="zh-CN" altLang="en-US" sz="1400" dirty="0"/>
                <a:t>，</a:t>
              </a:r>
              <a:r>
                <a:rPr lang="en-US" altLang="zh-CN" sz="1400" dirty="0"/>
                <a:t>PS</a:t>
              </a:r>
              <a:r>
                <a:rPr lang="zh-CN" altLang="en-US" sz="1400" dirty="0"/>
                <a:t>能损参考文献</a:t>
              </a:r>
              <a:r>
                <a:rPr lang="en-US" altLang="zh-CN" sz="1400" dirty="0"/>
                <a:t>[3]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/>
                <a:t>空气能损没有数据，根据文献总结公式分段计算得到</a:t>
              </a:r>
            </a:p>
          </p:txBody>
        </p:sp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id="{DFB603E9-4477-EE47-9D92-34E449B23998}"/>
              </a:ext>
            </a:extLst>
          </p:cNvPr>
          <p:cNvSpPr txBox="1"/>
          <p:nvPr/>
        </p:nvSpPr>
        <p:spPr>
          <a:xfrm>
            <a:off x="8704007" y="678815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院士工作站月会工作报告</a:t>
            </a:r>
          </a:p>
        </p:txBody>
      </p:sp>
      <p:sp>
        <p:nvSpPr>
          <p:cNvPr id="50" name="日期占位符 49">
            <a:extLst>
              <a:ext uri="{FF2B5EF4-FFF2-40B4-BE49-F238E27FC236}">
                <a16:creationId xmlns:a16="http://schemas.microsoft.com/office/drawing/2014/main" id="{96C08566-2F52-C4C9-D00D-C4073B8B0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B549-605F-4FA0-AA82-C5158C35AE0B}" type="datetime1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2" name="灯片编号占位符 51">
            <a:extLst>
              <a:ext uri="{FF2B5EF4-FFF2-40B4-BE49-F238E27FC236}">
                <a16:creationId xmlns:a16="http://schemas.microsoft.com/office/drawing/2014/main" id="{5EC459FC-9C44-A3DC-8E09-61440491F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FA9E-1A49-4B9D-8263-B840096220D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8746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7A3914A-9ACA-259A-6D22-ACD19BDE7EB7}"/>
              </a:ext>
            </a:extLst>
          </p:cNvPr>
          <p:cNvSpPr/>
          <p:nvPr/>
        </p:nvSpPr>
        <p:spPr>
          <a:xfrm>
            <a:off x="0" y="0"/>
            <a:ext cx="12192000" cy="10991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245E016-366B-740F-33E5-C52067316B6C}"/>
              </a:ext>
            </a:extLst>
          </p:cNvPr>
          <p:cNvSpPr txBox="1"/>
          <p:nvPr/>
        </p:nvSpPr>
        <p:spPr>
          <a:xfrm>
            <a:off x="477812" y="260095"/>
            <a:ext cx="21754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j-cs"/>
              </a:rPr>
              <a:t>总结与展望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FC6FB72-C191-DE8F-79D5-4272772AF9C8}"/>
              </a:ext>
            </a:extLst>
          </p:cNvPr>
          <p:cNvSpPr txBox="1"/>
          <p:nvPr/>
        </p:nvSpPr>
        <p:spPr>
          <a:xfrm>
            <a:off x="8704007" y="678815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院士工作站月会工作报告</a:t>
            </a:r>
          </a:p>
        </p:txBody>
      </p:sp>
      <p:sp>
        <p:nvSpPr>
          <p:cNvPr id="10" name="日期占位符 9">
            <a:extLst>
              <a:ext uri="{FF2B5EF4-FFF2-40B4-BE49-F238E27FC236}">
                <a16:creationId xmlns:a16="http://schemas.microsoft.com/office/drawing/2014/main" id="{142EAF36-6CA3-308E-A996-27D88EC2B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3B43-C771-46B3-90A9-6DF9B064009E}" type="datetime1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E9C59579-B5D3-52AD-BAF5-228AE4671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FA9E-1A49-4B9D-8263-B840096220DB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AC8932C-1270-B145-E02B-7267A7C4F891}"/>
              </a:ext>
            </a:extLst>
          </p:cNvPr>
          <p:cNvSpPr txBox="1"/>
          <p:nvPr/>
        </p:nvSpPr>
        <p:spPr>
          <a:xfrm>
            <a:off x="622092" y="1484025"/>
            <a:ext cx="107317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总结</a:t>
            </a:r>
            <a:endParaRPr lang="en-US" altLang="zh-C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模拟估计了不同环境下塑料闪烁体的主要本底，不同</a:t>
            </a:r>
            <a:r>
              <a:rPr lang="en-US" altLang="zh-CN" dirty="0"/>
              <a:t>SNR</a:t>
            </a:r>
            <a:r>
              <a:rPr lang="zh-CN" altLang="en-US" dirty="0"/>
              <a:t>下线圈热噪声本底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计算了不同本底环境下对磁单极子通量的灵敏度，在</a:t>
            </a:r>
            <a:r>
              <a:rPr lang="en-US" altLang="zh-CN" dirty="0"/>
              <a:t>SNR&gt;4.4</a:t>
            </a:r>
            <a:r>
              <a:rPr lang="zh-CN" altLang="en-US" dirty="0"/>
              <a:t>时，部分通量范围内有望达到国际领先水平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估计了地球屏蔽对磁单极子接受度的影响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r>
              <a:rPr lang="zh-CN" altLang="en-US" b="1" dirty="0"/>
              <a:t>展望</a:t>
            </a:r>
            <a:endParaRPr lang="en-US" altLang="zh-CN" b="1" dirty="0"/>
          </a:p>
          <a:p>
            <a:endParaRPr lang="en-US" altLang="zh-C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基于</a:t>
            </a:r>
            <a:r>
              <a:rPr lang="en-US" altLang="zh-CN" dirty="0"/>
              <a:t>DNN</a:t>
            </a:r>
            <a:r>
              <a:rPr lang="zh-CN" altLang="en-US" dirty="0"/>
              <a:t>及其它算法的线圈触发方案。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线圈阵列的设计与优化，模式识别算法等，塑料闪烁体层数的设计。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5886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1EE649B-C629-8018-536D-CC5105C97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957D-F770-4F03-A3F7-3C5230FBAF44}" type="datetime1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819B437-8A81-3DD8-2E45-6A4DE5B2F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FA9E-1A49-4B9D-8263-B840096220DB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2A5E228-66F0-BEBC-841A-645676C91DAB}"/>
              </a:ext>
            </a:extLst>
          </p:cNvPr>
          <p:cNvSpPr/>
          <p:nvPr/>
        </p:nvSpPr>
        <p:spPr>
          <a:xfrm>
            <a:off x="0" y="0"/>
            <a:ext cx="12192000" cy="10991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56466D7-FD6C-604D-D8E3-06518DA88F58}"/>
              </a:ext>
            </a:extLst>
          </p:cNvPr>
          <p:cNvSpPr txBox="1"/>
          <p:nvPr/>
        </p:nvSpPr>
        <p:spPr>
          <a:xfrm>
            <a:off x="477812" y="260095"/>
            <a:ext cx="21754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j-cs"/>
              </a:rPr>
              <a:t>Backup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633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C3619AB-C334-4391-996B-7E70C5E65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882" y="648844"/>
            <a:ext cx="8996351" cy="584939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29A41A9-1524-138F-9010-7D4F0931FE7E}"/>
              </a:ext>
            </a:extLst>
          </p:cNvPr>
          <p:cNvSpPr txBox="1"/>
          <p:nvPr/>
        </p:nvSpPr>
        <p:spPr>
          <a:xfrm>
            <a:off x="500297" y="359764"/>
            <a:ext cx="6097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月球探测器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最终灵敏度</a:t>
            </a:r>
          </a:p>
        </p:txBody>
      </p: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FC8BC775-2063-4C70-C951-6EA50AA62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D46F-7C79-4EAB-98AF-990B8D0BB39C}" type="datetime1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077B2681-E93F-567E-4B8A-6DE80A40A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FA9E-1A49-4B9D-8263-B840096220D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1562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箭头: 五边形 8">
            <a:extLst>
              <a:ext uri="{FF2B5EF4-FFF2-40B4-BE49-F238E27FC236}">
                <a16:creationId xmlns:a16="http://schemas.microsoft.com/office/drawing/2014/main" id="{28C6943A-39AA-46D7-571C-14CE198E2EE0}"/>
              </a:ext>
            </a:extLst>
          </p:cNvPr>
          <p:cNvSpPr/>
          <p:nvPr/>
        </p:nvSpPr>
        <p:spPr>
          <a:xfrm>
            <a:off x="785733" y="4303412"/>
            <a:ext cx="7908562" cy="577121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/>
              <a:t>地球屏蔽导致的接受度损失分析</a:t>
            </a:r>
          </a:p>
        </p:txBody>
      </p:sp>
      <p:sp>
        <p:nvSpPr>
          <p:cNvPr id="8" name="箭头: 五边形 7">
            <a:extLst>
              <a:ext uri="{FF2B5EF4-FFF2-40B4-BE49-F238E27FC236}">
                <a16:creationId xmlns:a16="http://schemas.microsoft.com/office/drawing/2014/main" id="{8138FA5D-40C7-A061-9A5A-27909F1C5DB3}"/>
              </a:ext>
            </a:extLst>
          </p:cNvPr>
          <p:cNvSpPr/>
          <p:nvPr/>
        </p:nvSpPr>
        <p:spPr>
          <a:xfrm>
            <a:off x="785733" y="3533952"/>
            <a:ext cx="7121577" cy="577121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/>
              <a:t>磁单极子通量灵敏度</a:t>
            </a:r>
          </a:p>
        </p:txBody>
      </p:sp>
      <p:sp>
        <p:nvSpPr>
          <p:cNvPr id="5" name="箭头: 五边形 4">
            <a:extLst>
              <a:ext uri="{FF2B5EF4-FFF2-40B4-BE49-F238E27FC236}">
                <a16:creationId xmlns:a16="http://schemas.microsoft.com/office/drawing/2014/main" id="{14202D5E-CB8A-B881-3A21-E46413589906}"/>
              </a:ext>
            </a:extLst>
          </p:cNvPr>
          <p:cNvSpPr/>
          <p:nvPr/>
        </p:nvSpPr>
        <p:spPr>
          <a:xfrm>
            <a:off x="785733" y="1291295"/>
            <a:ext cx="4670686" cy="577121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/>
              <a:t>SCEP</a:t>
            </a:r>
            <a:r>
              <a:rPr lang="zh-CN" altLang="en-US" dirty="0"/>
              <a:t> 探测阵列本底</a:t>
            </a:r>
          </a:p>
        </p:txBody>
      </p:sp>
      <p:sp>
        <p:nvSpPr>
          <p:cNvPr id="6" name="箭头: 五边形 5">
            <a:extLst>
              <a:ext uri="{FF2B5EF4-FFF2-40B4-BE49-F238E27FC236}">
                <a16:creationId xmlns:a16="http://schemas.microsoft.com/office/drawing/2014/main" id="{1E704EBC-349D-2CCB-354C-6F7F00F64551}"/>
              </a:ext>
            </a:extLst>
          </p:cNvPr>
          <p:cNvSpPr/>
          <p:nvPr/>
        </p:nvSpPr>
        <p:spPr>
          <a:xfrm>
            <a:off x="785733" y="2027400"/>
            <a:ext cx="5525125" cy="577121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/>
              <a:t>线圈模拟与本底分析</a:t>
            </a:r>
          </a:p>
        </p:txBody>
      </p:sp>
      <p:sp>
        <p:nvSpPr>
          <p:cNvPr id="7" name="箭头: 五边形 6">
            <a:extLst>
              <a:ext uri="{FF2B5EF4-FFF2-40B4-BE49-F238E27FC236}">
                <a16:creationId xmlns:a16="http://schemas.microsoft.com/office/drawing/2014/main" id="{6BA828A8-153B-FC1F-C2D2-13A4588CBAE8}"/>
              </a:ext>
            </a:extLst>
          </p:cNvPr>
          <p:cNvSpPr/>
          <p:nvPr/>
        </p:nvSpPr>
        <p:spPr>
          <a:xfrm>
            <a:off x="785733" y="2780676"/>
            <a:ext cx="6252148" cy="577121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/>
              <a:t>塑料闪烁体本底分析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67AFB31-8178-68B6-8AA5-382284B35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843" y="121222"/>
            <a:ext cx="10515600" cy="1325563"/>
          </a:xfrm>
        </p:spPr>
        <p:txBody>
          <a:bodyPr/>
          <a:lstStyle/>
          <a:p>
            <a:r>
              <a:rPr lang="zh-CN" altLang="en-US" dirty="0">
                <a:latin typeface="+mn-ea"/>
                <a:ea typeface="+mn-ea"/>
                <a:cs typeface="Times" panose="02020603050405020304" pitchFamily="18" charset="0"/>
              </a:rPr>
              <a:t>内容概览</a:t>
            </a:r>
          </a:p>
        </p:txBody>
      </p:sp>
      <p:sp>
        <p:nvSpPr>
          <p:cNvPr id="10" name="日期占位符 9">
            <a:extLst>
              <a:ext uri="{FF2B5EF4-FFF2-40B4-BE49-F238E27FC236}">
                <a16:creationId xmlns:a16="http://schemas.microsoft.com/office/drawing/2014/main" id="{5897AA66-7896-5C2D-E841-34D620C98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1E54-DC6D-4709-ABF5-B62F595CD48A}" type="datetime1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BE6158B0-042F-E451-23BF-3CA50D8B8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FA9E-1A49-4B9D-8263-B840096220DB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13" name="箭头: 五边形 12">
            <a:extLst>
              <a:ext uri="{FF2B5EF4-FFF2-40B4-BE49-F238E27FC236}">
                <a16:creationId xmlns:a16="http://schemas.microsoft.com/office/drawing/2014/main" id="{EB8ABB15-06EF-1884-6A19-FB31CEDEB16E}"/>
              </a:ext>
            </a:extLst>
          </p:cNvPr>
          <p:cNvSpPr/>
          <p:nvPr/>
        </p:nvSpPr>
        <p:spPr>
          <a:xfrm>
            <a:off x="785732" y="5072872"/>
            <a:ext cx="8628091" cy="577121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/>
              <a:t>总结与展望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8DAF4CF-E7AD-8E02-F7FA-17204DA918FC}"/>
              </a:ext>
            </a:extLst>
          </p:cNvPr>
          <p:cNvSpPr txBox="1"/>
          <p:nvPr/>
        </p:nvSpPr>
        <p:spPr>
          <a:xfrm>
            <a:off x="6917961" y="1214202"/>
            <a:ext cx="4309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Cascadia Code" panose="020B0609020000020004" pitchFamily="49" charset="0"/>
                <a:cs typeface="Cascadia Code" panose="020B0609020000020004" pitchFamily="49" charset="0"/>
              </a:rPr>
              <a:t>从单模块到阵列</a:t>
            </a:r>
            <a:endParaRPr lang="en-US" altLang="zh-CN" sz="2400" dirty="0"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endParaRPr lang="en-US" altLang="zh-CN" sz="2400" dirty="0"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r>
              <a:rPr lang="zh-CN" altLang="en-US" sz="2400" dirty="0">
                <a:latin typeface="Cascadia Code" panose="020B0609020000020004" pitchFamily="49" charset="0"/>
                <a:cs typeface="Cascadia Code" panose="020B0609020000020004" pitchFamily="49" charset="0"/>
              </a:rPr>
              <a:t>从</a:t>
            </a:r>
            <a:r>
              <a:rPr lang="en-US" altLang="zh-CN" sz="24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SNR</a:t>
            </a:r>
            <a:r>
              <a:rPr lang="zh-CN" altLang="en-US" sz="2400" dirty="0">
                <a:latin typeface="Cascadia Code" panose="020B0609020000020004" pitchFamily="49" charset="0"/>
                <a:cs typeface="Cascadia Code" panose="020B0609020000020004" pitchFamily="49" charset="0"/>
              </a:rPr>
              <a:t>到通量灵敏度</a:t>
            </a:r>
          </a:p>
        </p:txBody>
      </p:sp>
    </p:spTree>
    <p:extLst>
      <p:ext uri="{BB962C8B-B14F-4D97-AF65-F5344CB8AC3E}">
        <p14:creationId xmlns:p14="http://schemas.microsoft.com/office/powerpoint/2010/main" val="1741012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1056A30-B840-BAC2-5C61-6F34D1C5F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957D-F770-4F03-A3F7-3C5230FBAF44}" type="datetime1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5D2D9D7-AFA2-C7E3-05F4-7C23BB1D5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FA9E-1A49-4B9D-8263-B840096220DB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D5E367C-DA65-161E-47E8-41BD6397F9C3}"/>
              </a:ext>
            </a:extLst>
          </p:cNvPr>
          <p:cNvSpPr/>
          <p:nvPr/>
        </p:nvSpPr>
        <p:spPr>
          <a:xfrm>
            <a:off x="0" y="0"/>
            <a:ext cx="12192000" cy="10991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0005E95-EF4E-5843-AE7C-2E3939F3D452}"/>
              </a:ext>
            </a:extLst>
          </p:cNvPr>
          <p:cNvSpPr txBox="1"/>
          <p:nvPr/>
        </p:nvSpPr>
        <p:spPr>
          <a:xfrm>
            <a:off x="515287" y="325496"/>
            <a:ext cx="5012993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2400" b="1" dirty="0">
                <a:solidFill>
                  <a:schemeClr val="bg1"/>
                </a:solidFill>
                <a:ea typeface="+mj-ea"/>
                <a:cs typeface="+mj-cs"/>
              </a:rPr>
              <a:t>国际宇宙线磁单极子搜寻现状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BA5647D-5454-24B8-48A8-E7C632BC4433}"/>
              </a:ext>
            </a:extLst>
          </p:cNvPr>
          <p:cNvSpPr txBox="1"/>
          <p:nvPr/>
        </p:nvSpPr>
        <p:spPr>
          <a:xfrm>
            <a:off x="8704007" y="678815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院士工作站月会工作报告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ACE7667-2C9B-5ABD-6AB7-331D08B76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52" y="1088904"/>
            <a:ext cx="7321707" cy="353857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1298E5B-8973-5551-FF25-A3C94E8A5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113" y="1178072"/>
            <a:ext cx="4825887" cy="31757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E51A7EC-BF18-CDCD-D527-65E2EEF41876}"/>
                  </a:ext>
                </a:extLst>
              </p:cNvPr>
              <p:cNvSpPr txBox="1"/>
              <p:nvPr/>
            </p:nvSpPr>
            <p:spPr>
              <a:xfrm>
                <a:off x="432769" y="4772022"/>
                <a:ext cx="10735475" cy="1760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高速段</a:t>
                </a: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&gt;0.75</m:t>
                    </m:r>
                  </m:oMath>
                </a14:m>
                <a:r>
                  <a:rPr lang="en-US" altLang="zh-CN" dirty="0"/>
                  <a:t>):  Ice Cube, Auger </a:t>
                </a:r>
                <a:r>
                  <a:rPr lang="zh-CN" altLang="en-US" dirty="0"/>
                  <a:t>等实验。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−18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低速段</a:t>
                </a: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&lt;0.75</m:t>
                    </m:r>
                  </m:oMath>
                </a14:m>
                <a:r>
                  <a:rPr lang="en-US" altLang="zh-CN" dirty="0"/>
                  <a:t>): MACRO </a:t>
                </a:r>
                <a:r>
                  <a:rPr lang="zh-CN" altLang="en-US" dirty="0"/>
                  <a:t>实验。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~10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极低速段</a:t>
                </a: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altLang="zh-CN" dirty="0"/>
                  <a:t>): </a:t>
                </a:r>
                <a:r>
                  <a:rPr lang="zh-CN" altLang="en-US" dirty="0"/>
                  <a:t>超导感应实验。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~10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E51A7EC-BF18-CDCD-D527-65E2EEF41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69" y="4772022"/>
                <a:ext cx="10735475" cy="1760482"/>
              </a:xfrm>
              <a:prstGeom prst="rect">
                <a:avLst/>
              </a:prstGeom>
              <a:blipFill>
                <a:blip r:embed="rId4"/>
                <a:stretch>
                  <a:fillRect l="-398" t="-27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0820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6EE035B-FF28-5CC5-7188-80DF19857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957D-F770-4F03-A3F7-3C5230FBAF44}" type="datetime1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E8F3BAC-F061-FD90-AEB9-AD48A52B9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FA9E-1A49-4B9D-8263-B840096220DB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7707F05-7A1C-71AE-3492-D5C3516385B3}"/>
              </a:ext>
            </a:extLst>
          </p:cNvPr>
          <p:cNvSpPr/>
          <p:nvPr/>
        </p:nvSpPr>
        <p:spPr>
          <a:xfrm>
            <a:off x="0" y="0"/>
            <a:ext cx="12192000" cy="10991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6072B32-4467-1981-2525-7BF45A2FCAC8}"/>
              </a:ext>
            </a:extLst>
          </p:cNvPr>
          <p:cNvSpPr txBox="1"/>
          <p:nvPr/>
        </p:nvSpPr>
        <p:spPr>
          <a:xfrm>
            <a:off x="8704007" y="678815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院士工作站月会工作报告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C9AB38A-A458-C18B-A0CC-71A29F95C799}"/>
              </a:ext>
            </a:extLst>
          </p:cNvPr>
          <p:cNvSpPr txBox="1"/>
          <p:nvPr/>
        </p:nvSpPr>
        <p:spPr>
          <a:xfrm>
            <a:off x="515287" y="325496"/>
            <a:ext cx="5012993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bg1"/>
                </a:solidFill>
                <a:ea typeface="+mj-ea"/>
                <a:cs typeface="+mj-cs"/>
              </a:rPr>
              <a:t>SCEP</a:t>
            </a:r>
            <a:r>
              <a:rPr lang="zh-CN" altLang="en-US" sz="2400" b="1" dirty="0">
                <a:solidFill>
                  <a:schemeClr val="bg1"/>
                </a:solidFill>
                <a:ea typeface="+mj-ea"/>
                <a:cs typeface="+mj-cs"/>
              </a:rPr>
              <a:t> 主要噪声本底分析</a:t>
            </a:r>
          </a:p>
        </p:txBody>
      </p:sp>
      <p:grpSp>
        <p:nvGrpSpPr>
          <p:cNvPr id="9" name="Group 14">
            <a:extLst>
              <a:ext uri="{FF2B5EF4-FFF2-40B4-BE49-F238E27FC236}">
                <a16:creationId xmlns:a16="http://schemas.microsoft.com/office/drawing/2014/main" id="{6054DEF6-FABF-59AC-80FA-298361C51F2B}"/>
              </a:ext>
            </a:extLst>
          </p:cNvPr>
          <p:cNvGrpSpPr/>
          <p:nvPr/>
        </p:nvGrpSpPr>
        <p:grpSpPr>
          <a:xfrm>
            <a:off x="336693" y="1371671"/>
            <a:ext cx="5394429" cy="3671558"/>
            <a:chOff x="332509" y="1269554"/>
            <a:chExt cx="5917272" cy="3915188"/>
          </a:xfrm>
        </p:grpSpPr>
        <p:sp>
          <p:nvSpPr>
            <p:cNvPr id="10" name="Rectangle 15">
              <a:extLst>
                <a:ext uri="{FF2B5EF4-FFF2-40B4-BE49-F238E27FC236}">
                  <a16:creationId xmlns:a16="http://schemas.microsoft.com/office/drawing/2014/main" id="{02A8272C-62F8-6007-1462-66381EADC6B5}"/>
                </a:ext>
              </a:extLst>
            </p:cNvPr>
            <p:cNvSpPr/>
            <p:nvPr/>
          </p:nvSpPr>
          <p:spPr>
            <a:xfrm>
              <a:off x="332510" y="1784065"/>
              <a:ext cx="4857008" cy="184068"/>
            </a:xfrm>
            <a:prstGeom prst="rect">
              <a:avLst/>
            </a:prstGeom>
            <a:solidFill>
              <a:srgbClr val="FF000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6">
              <a:extLst>
                <a:ext uri="{FF2B5EF4-FFF2-40B4-BE49-F238E27FC236}">
                  <a16:creationId xmlns:a16="http://schemas.microsoft.com/office/drawing/2014/main" id="{9759E634-FA51-8FDE-A852-D42181D9FA51}"/>
                </a:ext>
              </a:extLst>
            </p:cNvPr>
            <p:cNvSpPr/>
            <p:nvPr/>
          </p:nvSpPr>
          <p:spPr>
            <a:xfrm>
              <a:off x="332509" y="4682033"/>
              <a:ext cx="4857009" cy="184068"/>
            </a:xfrm>
            <a:prstGeom prst="rect">
              <a:avLst/>
            </a:prstGeom>
            <a:solidFill>
              <a:srgbClr val="FF000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8">
              <a:extLst>
                <a:ext uri="{FF2B5EF4-FFF2-40B4-BE49-F238E27FC236}">
                  <a16:creationId xmlns:a16="http://schemas.microsoft.com/office/drawing/2014/main" id="{8FAEEF40-F597-1BB8-9356-2086F47287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5189" y="2170727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9">
              <a:extLst>
                <a:ext uri="{FF2B5EF4-FFF2-40B4-BE49-F238E27FC236}">
                  <a16:creationId xmlns:a16="http://schemas.microsoft.com/office/drawing/2014/main" id="{92D2D90A-6413-0A04-93A4-B0CBDE2B4E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9533" y="2170727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20">
              <a:extLst>
                <a:ext uri="{FF2B5EF4-FFF2-40B4-BE49-F238E27FC236}">
                  <a16:creationId xmlns:a16="http://schemas.microsoft.com/office/drawing/2014/main" id="{FADFAC03-0C13-3473-0D5E-EDE4D4CD69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53877" y="2170727"/>
              <a:ext cx="288000" cy="288000"/>
            </a:xfrm>
            <a:prstGeom prst="ellipse">
              <a:avLst/>
            </a:prstGeom>
            <a:solidFill>
              <a:schemeClr val="tx1">
                <a:alpha val="8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21">
              <a:extLst>
                <a:ext uri="{FF2B5EF4-FFF2-40B4-BE49-F238E27FC236}">
                  <a16:creationId xmlns:a16="http://schemas.microsoft.com/office/drawing/2014/main" id="{DDD74FDA-D9BA-FC67-EE89-69250C488F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8221" y="2170727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22">
              <a:extLst>
                <a:ext uri="{FF2B5EF4-FFF2-40B4-BE49-F238E27FC236}">
                  <a16:creationId xmlns:a16="http://schemas.microsoft.com/office/drawing/2014/main" id="{44808752-6411-77FC-D922-6364FC3961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42565" y="2170727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23">
              <a:extLst>
                <a:ext uri="{FF2B5EF4-FFF2-40B4-BE49-F238E27FC236}">
                  <a16:creationId xmlns:a16="http://schemas.microsoft.com/office/drawing/2014/main" id="{017A4E60-D06E-B145-E9F9-65F7A54BA1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6909" y="2170727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24">
              <a:extLst>
                <a:ext uri="{FF2B5EF4-FFF2-40B4-BE49-F238E27FC236}">
                  <a16:creationId xmlns:a16="http://schemas.microsoft.com/office/drawing/2014/main" id="{79CE0F5F-20C8-5EE5-A5B6-ED225F9729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31253" y="2170727"/>
              <a:ext cx="288000" cy="288000"/>
            </a:xfrm>
            <a:prstGeom prst="ellipse">
              <a:avLst/>
            </a:prstGeom>
            <a:solidFill>
              <a:srgbClr val="0000FF">
                <a:alpha val="80000"/>
              </a:srgb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25">
              <a:extLst>
                <a:ext uri="{FF2B5EF4-FFF2-40B4-BE49-F238E27FC236}">
                  <a16:creationId xmlns:a16="http://schemas.microsoft.com/office/drawing/2014/main" id="{94DAEB70-A3AD-DF01-BF80-DEF093BA04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25597" y="2170727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26">
              <a:extLst>
                <a:ext uri="{FF2B5EF4-FFF2-40B4-BE49-F238E27FC236}">
                  <a16:creationId xmlns:a16="http://schemas.microsoft.com/office/drawing/2014/main" id="{5550275C-1AD2-D8F8-A808-166B6C0FC9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9941" y="2170727"/>
              <a:ext cx="288000" cy="288000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7">
              <a:extLst>
                <a:ext uri="{FF2B5EF4-FFF2-40B4-BE49-F238E27FC236}">
                  <a16:creationId xmlns:a16="http://schemas.microsoft.com/office/drawing/2014/main" id="{AE712FE1-766E-A8D3-132B-F1DBBE00EB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14285" y="2170727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8">
              <a:extLst>
                <a:ext uri="{FF2B5EF4-FFF2-40B4-BE49-F238E27FC236}">
                  <a16:creationId xmlns:a16="http://schemas.microsoft.com/office/drawing/2014/main" id="{9F93D13E-AF4A-662C-92CC-DA1E27A16A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5189" y="2661321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9">
              <a:extLst>
                <a:ext uri="{FF2B5EF4-FFF2-40B4-BE49-F238E27FC236}">
                  <a16:creationId xmlns:a16="http://schemas.microsoft.com/office/drawing/2014/main" id="{4C550506-187D-1268-D8A9-3782F8269A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9533" y="2661321"/>
              <a:ext cx="288000" cy="288000"/>
            </a:xfrm>
            <a:prstGeom prst="ellipse">
              <a:avLst/>
            </a:prstGeom>
            <a:solidFill>
              <a:schemeClr val="tx1">
                <a:alpha val="7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30">
              <a:extLst>
                <a:ext uri="{FF2B5EF4-FFF2-40B4-BE49-F238E27FC236}">
                  <a16:creationId xmlns:a16="http://schemas.microsoft.com/office/drawing/2014/main" id="{FF0AC64E-E6C2-5C9D-103C-71EDCCCB02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53877" y="2661321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31">
              <a:extLst>
                <a:ext uri="{FF2B5EF4-FFF2-40B4-BE49-F238E27FC236}">
                  <a16:creationId xmlns:a16="http://schemas.microsoft.com/office/drawing/2014/main" id="{3F5F5E81-00CB-A08D-D0DB-F65CF2932E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8221" y="2661321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32">
              <a:extLst>
                <a:ext uri="{FF2B5EF4-FFF2-40B4-BE49-F238E27FC236}">
                  <a16:creationId xmlns:a16="http://schemas.microsoft.com/office/drawing/2014/main" id="{55C99A09-6AA0-D504-E553-9A2D624190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42565" y="2661321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33">
              <a:extLst>
                <a:ext uri="{FF2B5EF4-FFF2-40B4-BE49-F238E27FC236}">
                  <a16:creationId xmlns:a16="http://schemas.microsoft.com/office/drawing/2014/main" id="{E375DB51-E426-6AC2-EF7B-4B350B0353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6909" y="2661321"/>
              <a:ext cx="288000" cy="288000"/>
            </a:xfrm>
            <a:prstGeom prst="ellipse">
              <a:avLst/>
            </a:prstGeom>
            <a:solidFill>
              <a:srgbClr val="0000FF">
                <a:alpha val="75000"/>
              </a:srgb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34">
              <a:extLst>
                <a:ext uri="{FF2B5EF4-FFF2-40B4-BE49-F238E27FC236}">
                  <a16:creationId xmlns:a16="http://schemas.microsoft.com/office/drawing/2014/main" id="{50E90B64-6180-E72D-1EF8-9D1BBC3A3E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31253" y="2661321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35">
              <a:extLst>
                <a:ext uri="{FF2B5EF4-FFF2-40B4-BE49-F238E27FC236}">
                  <a16:creationId xmlns:a16="http://schemas.microsoft.com/office/drawing/2014/main" id="{8EB5D896-378F-FD63-349E-8E740EB273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25597" y="2661321"/>
              <a:ext cx="288000" cy="288000"/>
            </a:xfrm>
            <a:prstGeom prst="ellipse">
              <a:avLst/>
            </a:prstGeom>
            <a:solidFill>
              <a:srgbClr val="FF0000">
                <a:alpha val="69000"/>
              </a:srgb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36">
              <a:extLst>
                <a:ext uri="{FF2B5EF4-FFF2-40B4-BE49-F238E27FC236}">
                  <a16:creationId xmlns:a16="http://schemas.microsoft.com/office/drawing/2014/main" id="{75EF9668-EC04-A1C9-64E6-C98867F469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9941" y="2661321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8">
              <a:extLst>
                <a:ext uri="{FF2B5EF4-FFF2-40B4-BE49-F238E27FC236}">
                  <a16:creationId xmlns:a16="http://schemas.microsoft.com/office/drawing/2014/main" id="{A2513C35-5BC9-2C8F-9A6D-1F5BFA0F6E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14285" y="2661321"/>
              <a:ext cx="288000" cy="288000"/>
            </a:xfrm>
            <a:prstGeom prst="ellipse">
              <a:avLst/>
            </a:prstGeom>
            <a:solidFill>
              <a:srgbClr val="FF0000">
                <a:alpha val="83000"/>
              </a:srgb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9">
              <a:extLst>
                <a:ext uri="{FF2B5EF4-FFF2-40B4-BE49-F238E27FC236}">
                  <a16:creationId xmlns:a16="http://schemas.microsoft.com/office/drawing/2014/main" id="{5619D468-DD4E-DA84-5C07-0051F56D17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5189" y="3151915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40">
              <a:extLst>
                <a:ext uri="{FF2B5EF4-FFF2-40B4-BE49-F238E27FC236}">
                  <a16:creationId xmlns:a16="http://schemas.microsoft.com/office/drawing/2014/main" id="{14D2CEE0-D480-D7EA-CE85-1EF3FB9983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9533" y="3151915"/>
              <a:ext cx="288000" cy="288000"/>
            </a:xfrm>
            <a:prstGeom prst="ellipse">
              <a:avLst/>
            </a:prstGeom>
            <a:solidFill>
              <a:schemeClr val="tx1">
                <a:alpha val="31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41">
              <a:extLst>
                <a:ext uri="{FF2B5EF4-FFF2-40B4-BE49-F238E27FC236}">
                  <a16:creationId xmlns:a16="http://schemas.microsoft.com/office/drawing/2014/main" id="{B86AF02D-E30C-9121-E341-15F48B2025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53877" y="3151915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42">
              <a:extLst>
                <a:ext uri="{FF2B5EF4-FFF2-40B4-BE49-F238E27FC236}">
                  <a16:creationId xmlns:a16="http://schemas.microsoft.com/office/drawing/2014/main" id="{51E5AB14-3BB3-1FED-87A1-9AB082A802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8221" y="3151915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43">
              <a:extLst>
                <a:ext uri="{FF2B5EF4-FFF2-40B4-BE49-F238E27FC236}">
                  <a16:creationId xmlns:a16="http://schemas.microsoft.com/office/drawing/2014/main" id="{559A7B9A-48E5-DBA3-22F6-1DE06E4DC3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42565" y="3151915"/>
              <a:ext cx="288000" cy="288000"/>
            </a:xfrm>
            <a:prstGeom prst="ellipse">
              <a:avLst/>
            </a:prstGeom>
            <a:solidFill>
              <a:srgbClr val="0000FF">
                <a:alpha val="70000"/>
              </a:srgb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44">
              <a:extLst>
                <a:ext uri="{FF2B5EF4-FFF2-40B4-BE49-F238E27FC236}">
                  <a16:creationId xmlns:a16="http://schemas.microsoft.com/office/drawing/2014/main" id="{0BA0A5FA-AF66-116A-FF5F-1BF5445534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6909" y="3151915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45">
              <a:extLst>
                <a:ext uri="{FF2B5EF4-FFF2-40B4-BE49-F238E27FC236}">
                  <a16:creationId xmlns:a16="http://schemas.microsoft.com/office/drawing/2014/main" id="{F3D502E8-C669-18BB-36FA-AE9E3A7088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31253" y="3151915"/>
              <a:ext cx="288000" cy="288000"/>
            </a:xfrm>
            <a:prstGeom prst="ellipse">
              <a:avLst/>
            </a:prstGeom>
            <a:solidFill>
              <a:srgbClr val="FF0000">
                <a:alpha val="43000"/>
              </a:srgb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46">
              <a:extLst>
                <a:ext uri="{FF2B5EF4-FFF2-40B4-BE49-F238E27FC236}">
                  <a16:creationId xmlns:a16="http://schemas.microsoft.com/office/drawing/2014/main" id="{298CC3FF-0897-9A0B-2FB6-93A97EC704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25597" y="3151915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47">
              <a:extLst>
                <a:ext uri="{FF2B5EF4-FFF2-40B4-BE49-F238E27FC236}">
                  <a16:creationId xmlns:a16="http://schemas.microsoft.com/office/drawing/2014/main" id="{D6BC3AB6-4FAA-7A81-35D5-77D894129A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9941" y="3151915"/>
              <a:ext cx="288000" cy="288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8">
              <a:extLst>
                <a:ext uri="{FF2B5EF4-FFF2-40B4-BE49-F238E27FC236}">
                  <a16:creationId xmlns:a16="http://schemas.microsoft.com/office/drawing/2014/main" id="{4D505F8F-3D54-88B4-FAE8-CD0756784E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14285" y="3151915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9">
              <a:extLst>
                <a:ext uri="{FF2B5EF4-FFF2-40B4-BE49-F238E27FC236}">
                  <a16:creationId xmlns:a16="http://schemas.microsoft.com/office/drawing/2014/main" id="{519969EF-9047-36D1-8A08-3FAA2F56D2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5189" y="3642509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50">
              <a:extLst>
                <a:ext uri="{FF2B5EF4-FFF2-40B4-BE49-F238E27FC236}">
                  <a16:creationId xmlns:a16="http://schemas.microsoft.com/office/drawing/2014/main" id="{A1AA3680-FB70-2055-6B88-D5E3909C63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9533" y="3642509"/>
              <a:ext cx="288000" cy="288000"/>
            </a:xfrm>
            <a:prstGeom prst="ellipse">
              <a:avLst/>
            </a:prstGeom>
            <a:solidFill>
              <a:schemeClr val="tx1">
                <a:alpha val="9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51">
              <a:extLst>
                <a:ext uri="{FF2B5EF4-FFF2-40B4-BE49-F238E27FC236}">
                  <a16:creationId xmlns:a16="http://schemas.microsoft.com/office/drawing/2014/main" id="{69D60B42-592A-A61E-D1D9-7D9F2C5B7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53877" y="3642509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52">
              <a:extLst>
                <a:ext uri="{FF2B5EF4-FFF2-40B4-BE49-F238E27FC236}">
                  <a16:creationId xmlns:a16="http://schemas.microsoft.com/office/drawing/2014/main" id="{602DF2C8-0E91-CB44-1598-F311986494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8221" y="3642509"/>
              <a:ext cx="288000" cy="288000"/>
            </a:xfrm>
            <a:prstGeom prst="ellipse">
              <a:avLst/>
            </a:prstGeom>
            <a:solidFill>
              <a:srgbClr val="0000FF">
                <a:alpha val="60000"/>
              </a:srgb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53">
              <a:extLst>
                <a:ext uri="{FF2B5EF4-FFF2-40B4-BE49-F238E27FC236}">
                  <a16:creationId xmlns:a16="http://schemas.microsoft.com/office/drawing/2014/main" id="{E2907AE8-1202-39C3-735B-1AF944F0E4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42565" y="3642509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54">
              <a:extLst>
                <a:ext uri="{FF2B5EF4-FFF2-40B4-BE49-F238E27FC236}">
                  <a16:creationId xmlns:a16="http://schemas.microsoft.com/office/drawing/2014/main" id="{BA909882-FA7D-6152-9BD3-F2D49BEFB6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6909" y="3642509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55">
              <a:extLst>
                <a:ext uri="{FF2B5EF4-FFF2-40B4-BE49-F238E27FC236}">
                  <a16:creationId xmlns:a16="http://schemas.microsoft.com/office/drawing/2014/main" id="{54FB1710-FD97-6B30-41F0-8D623F2F3D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31253" y="3642509"/>
              <a:ext cx="288000" cy="288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56">
              <a:extLst>
                <a:ext uri="{FF2B5EF4-FFF2-40B4-BE49-F238E27FC236}">
                  <a16:creationId xmlns:a16="http://schemas.microsoft.com/office/drawing/2014/main" id="{3B07A430-ECC9-8E90-E6E6-48F11B3F0C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25597" y="3642509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57">
              <a:extLst>
                <a:ext uri="{FF2B5EF4-FFF2-40B4-BE49-F238E27FC236}">
                  <a16:creationId xmlns:a16="http://schemas.microsoft.com/office/drawing/2014/main" id="{06F1DC85-53E4-9E0E-BCD5-3B8857A42B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9941" y="3642509"/>
              <a:ext cx="288000" cy="288000"/>
            </a:xfrm>
            <a:prstGeom prst="ellipse">
              <a:avLst/>
            </a:prstGeom>
            <a:solidFill>
              <a:srgbClr val="FF0000">
                <a:alpha val="56000"/>
              </a:srgb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8">
              <a:extLst>
                <a:ext uri="{FF2B5EF4-FFF2-40B4-BE49-F238E27FC236}">
                  <a16:creationId xmlns:a16="http://schemas.microsoft.com/office/drawing/2014/main" id="{D70EDBD4-7267-31E9-342E-7424EDF1F7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14285" y="3642509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9">
              <a:extLst>
                <a:ext uri="{FF2B5EF4-FFF2-40B4-BE49-F238E27FC236}">
                  <a16:creationId xmlns:a16="http://schemas.microsoft.com/office/drawing/2014/main" id="{1E6990E1-F2E9-C406-3350-F5CC5B5AF2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5189" y="4133103"/>
              <a:ext cx="288000" cy="288000"/>
            </a:xfrm>
            <a:prstGeom prst="ellipse">
              <a:avLst/>
            </a:prstGeom>
            <a:solidFill>
              <a:schemeClr val="tx1">
                <a:alpha val="9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60">
              <a:extLst>
                <a:ext uri="{FF2B5EF4-FFF2-40B4-BE49-F238E27FC236}">
                  <a16:creationId xmlns:a16="http://schemas.microsoft.com/office/drawing/2014/main" id="{1F4676F1-807A-E901-0138-8E37A39251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9533" y="4133103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61">
              <a:extLst>
                <a:ext uri="{FF2B5EF4-FFF2-40B4-BE49-F238E27FC236}">
                  <a16:creationId xmlns:a16="http://schemas.microsoft.com/office/drawing/2014/main" id="{78075C28-912F-F59B-4BF0-7F8C419ED0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53877" y="4133103"/>
              <a:ext cx="288000" cy="288000"/>
            </a:xfrm>
            <a:prstGeom prst="ellipse">
              <a:avLst/>
            </a:prstGeom>
            <a:solidFill>
              <a:srgbClr val="0000FF">
                <a:alpha val="30000"/>
              </a:srgb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62">
              <a:extLst>
                <a:ext uri="{FF2B5EF4-FFF2-40B4-BE49-F238E27FC236}">
                  <a16:creationId xmlns:a16="http://schemas.microsoft.com/office/drawing/2014/main" id="{ABCF9D91-616A-72CD-C15A-17CA04E864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8221" y="4133103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63">
              <a:extLst>
                <a:ext uri="{FF2B5EF4-FFF2-40B4-BE49-F238E27FC236}">
                  <a16:creationId xmlns:a16="http://schemas.microsoft.com/office/drawing/2014/main" id="{A8A53D14-3F14-74C3-759A-DC7D4C3C4D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42565" y="4133103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64">
              <a:extLst>
                <a:ext uri="{FF2B5EF4-FFF2-40B4-BE49-F238E27FC236}">
                  <a16:creationId xmlns:a16="http://schemas.microsoft.com/office/drawing/2014/main" id="{A6C139C3-16AF-0596-B465-607D64EC71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6909" y="4133103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65">
              <a:extLst>
                <a:ext uri="{FF2B5EF4-FFF2-40B4-BE49-F238E27FC236}">
                  <a16:creationId xmlns:a16="http://schemas.microsoft.com/office/drawing/2014/main" id="{0F513589-1D4E-58D5-3C14-834B643814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31253" y="4133103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66">
              <a:extLst>
                <a:ext uri="{FF2B5EF4-FFF2-40B4-BE49-F238E27FC236}">
                  <a16:creationId xmlns:a16="http://schemas.microsoft.com/office/drawing/2014/main" id="{9D458D88-727E-D6C6-757C-A098494455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25597" y="4133103"/>
              <a:ext cx="288000" cy="288000"/>
            </a:xfrm>
            <a:prstGeom prst="ellipse">
              <a:avLst/>
            </a:prstGeom>
            <a:solidFill>
              <a:srgbClr val="FF0000">
                <a:alpha val="81000"/>
              </a:srgb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67">
              <a:extLst>
                <a:ext uri="{FF2B5EF4-FFF2-40B4-BE49-F238E27FC236}">
                  <a16:creationId xmlns:a16="http://schemas.microsoft.com/office/drawing/2014/main" id="{F3A57AF6-4C49-D37C-A7C8-AF85FE931D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9941" y="4133103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8">
              <a:extLst>
                <a:ext uri="{FF2B5EF4-FFF2-40B4-BE49-F238E27FC236}">
                  <a16:creationId xmlns:a16="http://schemas.microsoft.com/office/drawing/2014/main" id="{ADF299C5-F383-4CAD-A898-CBD38610D9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14285" y="4133103"/>
              <a:ext cx="288000" cy="288000"/>
            </a:xfrm>
            <a:prstGeom prst="ellipse">
              <a:avLst/>
            </a:prstGeom>
            <a:solidFill>
              <a:srgbClr val="FF0000">
                <a:alpha val="69000"/>
              </a:srgb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9">
              <a:extLst>
                <a:ext uri="{FF2B5EF4-FFF2-40B4-BE49-F238E27FC236}">
                  <a16:creationId xmlns:a16="http://schemas.microsoft.com/office/drawing/2014/main" id="{8EFBA0DF-9C47-80F0-3880-EEF749DAF6E3}"/>
                </a:ext>
              </a:extLst>
            </p:cNvPr>
            <p:cNvSpPr txBox="1"/>
            <p:nvPr/>
          </p:nvSpPr>
          <p:spPr>
            <a:xfrm>
              <a:off x="3961239" y="1269554"/>
              <a:ext cx="1102594" cy="3609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600" dirty="0">
                  <a:solidFill>
                    <a:srgbClr val="0000FF"/>
                  </a:solidFill>
                  <a:latin typeface="Times" pitchFamily="2" charset="0"/>
                </a:rPr>
                <a:t>磁单极子</a:t>
              </a:r>
              <a:endParaRPr lang="en-US" altLang="zh-CN" sz="1600" dirty="0">
                <a:solidFill>
                  <a:srgbClr val="0000FF"/>
                </a:solidFill>
                <a:latin typeface="Times" pitchFamily="2" charset="0"/>
              </a:endParaRPr>
            </a:p>
          </p:txBody>
        </p:sp>
        <p:grpSp>
          <p:nvGrpSpPr>
            <p:cNvPr id="63" name="Group 70">
              <a:extLst>
                <a:ext uri="{FF2B5EF4-FFF2-40B4-BE49-F238E27FC236}">
                  <a16:creationId xmlns:a16="http://schemas.microsoft.com/office/drawing/2014/main" id="{8B8BE32E-005C-53C4-33B5-D34B688EC02A}"/>
                </a:ext>
              </a:extLst>
            </p:cNvPr>
            <p:cNvGrpSpPr/>
            <p:nvPr/>
          </p:nvGrpSpPr>
          <p:grpSpPr>
            <a:xfrm>
              <a:off x="1196216" y="4693092"/>
              <a:ext cx="86244" cy="239900"/>
              <a:chOff x="2099114" y="4781193"/>
              <a:chExt cx="315094" cy="433708"/>
            </a:xfrm>
          </p:grpSpPr>
          <p:cxnSp>
            <p:nvCxnSpPr>
              <p:cNvPr id="102" name="Straight Connector 109">
                <a:extLst>
                  <a:ext uri="{FF2B5EF4-FFF2-40B4-BE49-F238E27FC236}">
                    <a16:creationId xmlns:a16="http://schemas.microsoft.com/office/drawing/2014/main" id="{35D1C085-1DD0-2459-D9C1-67A409C0842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15656" y="4781193"/>
                <a:ext cx="59931" cy="16091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10">
                <a:extLst>
                  <a:ext uri="{FF2B5EF4-FFF2-40B4-BE49-F238E27FC236}">
                    <a16:creationId xmlns:a16="http://schemas.microsoft.com/office/drawing/2014/main" id="{1B8CBCAB-F87B-45A3-EC17-96B306356C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87773" y="4834663"/>
                <a:ext cx="79719" cy="14605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11">
                <a:extLst>
                  <a:ext uri="{FF2B5EF4-FFF2-40B4-BE49-F238E27FC236}">
                    <a16:creationId xmlns:a16="http://schemas.microsoft.com/office/drawing/2014/main" id="{55492690-B086-EE07-D690-EC7BF84845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5621" y="4874970"/>
                <a:ext cx="0" cy="1591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12">
                <a:extLst>
                  <a:ext uri="{FF2B5EF4-FFF2-40B4-BE49-F238E27FC236}">
                    <a16:creationId xmlns:a16="http://schemas.microsoft.com/office/drawing/2014/main" id="{E63E1691-0B4D-1437-230C-A42A4EFEC3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5587" y="4890845"/>
                <a:ext cx="52045" cy="14332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13">
                <a:extLst>
                  <a:ext uri="{FF2B5EF4-FFF2-40B4-BE49-F238E27FC236}">
                    <a16:creationId xmlns:a16="http://schemas.microsoft.com/office/drawing/2014/main" id="{CC6505B0-1F8D-79FD-94AB-08E69DD5ED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2163" y="4975524"/>
                <a:ext cx="52045" cy="14332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14">
                <a:extLst>
                  <a:ext uri="{FF2B5EF4-FFF2-40B4-BE49-F238E27FC236}">
                    <a16:creationId xmlns:a16="http://schemas.microsoft.com/office/drawing/2014/main" id="{149FB33B-3FB2-DCFB-BBA0-F9D27C9C57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92772" y="5017815"/>
                <a:ext cx="15602" cy="1478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15">
                <a:extLst>
                  <a:ext uri="{FF2B5EF4-FFF2-40B4-BE49-F238E27FC236}">
                    <a16:creationId xmlns:a16="http://schemas.microsoft.com/office/drawing/2014/main" id="{3439E1F6-46BD-9C93-D4C8-04B5A3FBD9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88731" y="4996706"/>
                <a:ext cx="49793" cy="1399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16">
                <a:extLst>
                  <a:ext uri="{FF2B5EF4-FFF2-40B4-BE49-F238E27FC236}">
                    <a16:creationId xmlns:a16="http://schemas.microsoft.com/office/drawing/2014/main" id="{347E89ED-9A30-A31E-912A-B205BE0403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99114" y="4932862"/>
                <a:ext cx="110427" cy="1123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17">
                <a:extLst>
                  <a:ext uri="{FF2B5EF4-FFF2-40B4-BE49-F238E27FC236}">
                    <a16:creationId xmlns:a16="http://schemas.microsoft.com/office/drawing/2014/main" id="{E3A1218F-B89F-34F4-FDC1-A9835D4ACA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0656" y="5011644"/>
                <a:ext cx="20951" cy="1539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8">
                <a:extLst>
                  <a:ext uri="{FF2B5EF4-FFF2-40B4-BE49-F238E27FC236}">
                    <a16:creationId xmlns:a16="http://schemas.microsoft.com/office/drawing/2014/main" id="{C4D463F4-8093-EDED-0E81-B83017752B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42565" y="5066689"/>
                <a:ext cx="44414" cy="1482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71">
              <a:extLst>
                <a:ext uri="{FF2B5EF4-FFF2-40B4-BE49-F238E27FC236}">
                  <a16:creationId xmlns:a16="http://schemas.microsoft.com/office/drawing/2014/main" id="{5BD1C5D2-6BF4-BDBD-0692-B9769AA8253D}"/>
                </a:ext>
              </a:extLst>
            </p:cNvPr>
            <p:cNvGrpSpPr/>
            <p:nvPr/>
          </p:nvGrpSpPr>
          <p:grpSpPr>
            <a:xfrm>
              <a:off x="3969597" y="1761546"/>
              <a:ext cx="86244" cy="239900"/>
              <a:chOff x="2099114" y="4781193"/>
              <a:chExt cx="315094" cy="433708"/>
            </a:xfrm>
          </p:grpSpPr>
          <p:cxnSp>
            <p:nvCxnSpPr>
              <p:cNvPr id="92" name="Straight Connector 99">
                <a:extLst>
                  <a:ext uri="{FF2B5EF4-FFF2-40B4-BE49-F238E27FC236}">
                    <a16:creationId xmlns:a16="http://schemas.microsoft.com/office/drawing/2014/main" id="{39ED7E00-0C26-2574-E926-3D487E2AAB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15656" y="4781193"/>
                <a:ext cx="59931" cy="16091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100">
                <a:extLst>
                  <a:ext uri="{FF2B5EF4-FFF2-40B4-BE49-F238E27FC236}">
                    <a16:creationId xmlns:a16="http://schemas.microsoft.com/office/drawing/2014/main" id="{07A875C3-3FB4-1508-1D52-1E14516143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87773" y="4834663"/>
                <a:ext cx="79719" cy="14605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101">
                <a:extLst>
                  <a:ext uri="{FF2B5EF4-FFF2-40B4-BE49-F238E27FC236}">
                    <a16:creationId xmlns:a16="http://schemas.microsoft.com/office/drawing/2014/main" id="{8C1C9F23-E655-5F66-EA37-F575848088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5621" y="4874970"/>
                <a:ext cx="0" cy="1591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102">
                <a:extLst>
                  <a:ext uri="{FF2B5EF4-FFF2-40B4-BE49-F238E27FC236}">
                    <a16:creationId xmlns:a16="http://schemas.microsoft.com/office/drawing/2014/main" id="{DC9E3491-100F-04FA-91A5-2A5EF15AD2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5587" y="4890845"/>
                <a:ext cx="52045" cy="14332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103">
                <a:extLst>
                  <a:ext uri="{FF2B5EF4-FFF2-40B4-BE49-F238E27FC236}">
                    <a16:creationId xmlns:a16="http://schemas.microsoft.com/office/drawing/2014/main" id="{D34D40B9-C711-A7EB-3761-52A5F39089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2163" y="4975524"/>
                <a:ext cx="52045" cy="14332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104">
                <a:extLst>
                  <a:ext uri="{FF2B5EF4-FFF2-40B4-BE49-F238E27FC236}">
                    <a16:creationId xmlns:a16="http://schemas.microsoft.com/office/drawing/2014/main" id="{7E6F36C3-DF2B-F913-A739-55D12D5914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92772" y="5017815"/>
                <a:ext cx="15602" cy="1478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105">
                <a:extLst>
                  <a:ext uri="{FF2B5EF4-FFF2-40B4-BE49-F238E27FC236}">
                    <a16:creationId xmlns:a16="http://schemas.microsoft.com/office/drawing/2014/main" id="{11883935-9892-1BE4-E946-19D535DE666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88731" y="4996706"/>
                <a:ext cx="49793" cy="1399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106">
                <a:extLst>
                  <a:ext uri="{FF2B5EF4-FFF2-40B4-BE49-F238E27FC236}">
                    <a16:creationId xmlns:a16="http://schemas.microsoft.com/office/drawing/2014/main" id="{7C141924-42E0-E9C4-B4A9-366C188FE5E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99114" y="4932862"/>
                <a:ext cx="110427" cy="1123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107">
                <a:extLst>
                  <a:ext uri="{FF2B5EF4-FFF2-40B4-BE49-F238E27FC236}">
                    <a16:creationId xmlns:a16="http://schemas.microsoft.com/office/drawing/2014/main" id="{FACCB07E-486D-4D3E-36FA-150FD25B65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0656" y="5011644"/>
                <a:ext cx="20951" cy="1539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8">
                <a:extLst>
                  <a:ext uri="{FF2B5EF4-FFF2-40B4-BE49-F238E27FC236}">
                    <a16:creationId xmlns:a16="http://schemas.microsoft.com/office/drawing/2014/main" id="{6430E8B6-7C12-83FA-FDA0-B52819C837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42565" y="5066689"/>
                <a:ext cx="44414" cy="1482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Straight Arrow Connector 72">
              <a:extLst>
                <a:ext uri="{FF2B5EF4-FFF2-40B4-BE49-F238E27FC236}">
                  <a16:creationId xmlns:a16="http://schemas.microsoft.com/office/drawing/2014/main" id="{76D08433-E698-5C41-4704-E3A1413BC9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5947" y="1566673"/>
              <a:ext cx="1211623" cy="350984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73">
              <a:extLst>
                <a:ext uri="{FF2B5EF4-FFF2-40B4-BE49-F238E27FC236}">
                  <a16:creationId xmlns:a16="http://schemas.microsoft.com/office/drawing/2014/main" id="{1197F40C-A812-A3E5-B606-288B63719773}"/>
                </a:ext>
              </a:extLst>
            </p:cNvPr>
            <p:cNvSpPr txBox="1"/>
            <p:nvPr/>
          </p:nvSpPr>
          <p:spPr>
            <a:xfrm>
              <a:off x="797091" y="1273822"/>
              <a:ext cx="1777653" cy="3609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600" dirty="0">
                  <a:latin typeface="Times" pitchFamily="2" charset="0"/>
                </a:rPr>
                <a:t>带电或磁矩粒子</a:t>
              </a:r>
              <a:endParaRPr lang="en-US" altLang="zh-CN" sz="1600" dirty="0">
                <a:latin typeface="Times" pitchFamily="2" charset="0"/>
              </a:endParaRPr>
            </a:p>
          </p:txBody>
        </p:sp>
        <p:grpSp>
          <p:nvGrpSpPr>
            <p:cNvPr id="67" name="Group 74">
              <a:extLst>
                <a:ext uri="{FF2B5EF4-FFF2-40B4-BE49-F238E27FC236}">
                  <a16:creationId xmlns:a16="http://schemas.microsoft.com/office/drawing/2014/main" id="{5381A6A7-6418-3490-6003-6B9AC6CB17AA}"/>
                </a:ext>
              </a:extLst>
            </p:cNvPr>
            <p:cNvGrpSpPr/>
            <p:nvPr/>
          </p:nvGrpSpPr>
          <p:grpSpPr>
            <a:xfrm>
              <a:off x="491421" y="4665832"/>
              <a:ext cx="86244" cy="239900"/>
              <a:chOff x="2099114" y="4781193"/>
              <a:chExt cx="315094" cy="433708"/>
            </a:xfrm>
          </p:grpSpPr>
          <p:cxnSp>
            <p:nvCxnSpPr>
              <p:cNvPr id="82" name="Straight Connector 89">
                <a:extLst>
                  <a:ext uri="{FF2B5EF4-FFF2-40B4-BE49-F238E27FC236}">
                    <a16:creationId xmlns:a16="http://schemas.microsoft.com/office/drawing/2014/main" id="{5E6F1523-B946-6B19-CF9C-F15658D1F4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15656" y="4781193"/>
                <a:ext cx="59931" cy="16091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90">
                <a:extLst>
                  <a:ext uri="{FF2B5EF4-FFF2-40B4-BE49-F238E27FC236}">
                    <a16:creationId xmlns:a16="http://schemas.microsoft.com/office/drawing/2014/main" id="{196CA750-6D19-E813-E795-15EBDF619B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87773" y="4834663"/>
                <a:ext cx="79719" cy="14605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91">
                <a:extLst>
                  <a:ext uri="{FF2B5EF4-FFF2-40B4-BE49-F238E27FC236}">
                    <a16:creationId xmlns:a16="http://schemas.microsoft.com/office/drawing/2014/main" id="{37BCA115-2B75-B93A-B6C4-40D30DB7D7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5621" y="4874970"/>
                <a:ext cx="0" cy="1591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92">
                <a:extLst>
                  <a:ext uri="{FF2B5EF4-FFF2-40B4-BE49-F238E27FC236}">
                    <a16:creationId xmlns:a16="http://schemas.microsoft.com/office/drawing/2014/main" id="{EE421516-2881-C99B-1956-D6B67BEFEE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5587" y="4890845"/>
                <a:ext cx="52045" cy="14332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93">
                <a:extLst>
                  <a:ext uri="{FF2B5EF4-FFF2-40B4-BE49-F238E27FC236}">
                    <a16:creationId xmlns:a16="http://schemas.microsoft.com/office/drawing/2014/main" id="{F43EBDC1-0D9A-902B-FCB6-223347B4E2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2163" y="4975524"/>
                <a:ext cx="52045" cy="14332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94">
                <a:extLst>
                  <a:ext uri="{FF2B5EF4-FFF2-40B4-BE49-F238E27FC236}">
                    <a16:creationId xmlns:a16="http://schemas.microsoft.com/office/drawing/2014/main" id="{25C49549-CE1D-DE6F-62D7-F86FE5A909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92772" y="5017815"/>
                <a:ext cx="15602" cy="1478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95">
                <a:extLst>
                  <a:ext uri="{FF2B5EF4-FFF2-40B4-BE49-F238E27FC236}">
                    <a16:creationId xmlns:a16="http://schemas.microsoft.com/office/drawing/2014/main" id="{6B8C6D30-2E78-FBF7-2CDC-23C0117CAE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88731" y="4996706"/>
                <a:ext cx="49793" cy="1399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96">
                <a:extLst>
                  <a:ext uri="{FF2B5EF4-FFF2-40B4-BE49-F238E27FC236}">
                    <a16:creationId xmlns:a16="http://schemas.microsoft.com/office/drawing/2014/main" id="{1F81C133-0DAD-666B-CBA1-8F1CC7988B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99114" y="4932862"/>
                <a:ext cx="110427" cy="1123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97">
                <a:extLst>
                  <a:ext uri="{FF2B5EF4-FFF2-40B4-BE49-F238E27FC236}">
                    <a16:creationId xmlns:a16="http://schemas.microsoft.com/office/drawing/2014/main" id="{57E51471-4AB0-EE98-0583-F42AFE29D0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0656" y="5011644"/>
                <a:ext cx="20951" cy="1539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8">
                <a:extLst>
                  <a:ext uri="{FF2B5EF4-FFF2-40B4-BE49-F238E27FC236}">
                    <a16:creationId xmlns:a16="http://schemas.microsoft.com/office/drawing/2014/main" id="{31912B83-8D76-F1A7-BDE5-BB435C35A93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42565" y="5066689"/>
                <a:ext cx="44414" cy="1482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75">
              <a:extLst>
                <a:ext uri="{FF2B5EF4-FFF2-40B4-BE49-F238E27FC236}">
                  <a16:creationId xmlns:a16="http://schemas.microsoft.com/office/drawing/2014/main" id="{30AC0D32-7965-9973-F9A0-8335983185D7}"/>
                </a:ext>
              </a:extLst>
            </p:cNvPr>
            <p:cNvGrpSpPr/>
            <p:nvPr/>
          </p:nvGrpSpPr>
          <p:grpSpPr>
            <a:xfrm>
              <a:off x="1490397" y="1749088"/>
              <a:ext cx="86244" cy="239900"/>
              <a:chOff x="2099114" y="4781193"/>
              <a:chExt cx="315094" cy="433708"/>
            </a:xfrm>
          </p:grpSpPr>
          <p:cxnSp>
            <p:nvCxnSpPr>
              <p:cNvPr id="72" name="Straight Connector 79">
                <a:extLst>
                  <a:ext uri="{FF2B5EF4-FFF2-40B4-BE49-F238E27FC236}">
                    <a16:creationId xmlns:a16="http://schemas.microsoft.com/office/drawing/2014/main" id="{B0EC96E4-2B90-3E47-29DF-D3713FCE71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15656" y="4781193"/>
                <a:ext cx="59931" cy="16091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80">
                <a:extLst>
                  <a:ext uri="{FF2B5EF4-FFF2-40B4-BE49-F238E27FC236}">
                    <a16:creationId xmlns:a16="http://schemas.microsoft.com/office/drawing/2014/main" id="{8526C9C4-51EC-5271-2A52-CBBA998CC2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87773" y="4834663"/>
                <a:ext cx="79719" cy="14605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81">
                <a:extLst>
                  <a:ext uri="{FF2B5EF4-FFF2-40B4-BE49-F238E27FC236}">
                    <a16:creationId xmlns:a16="http://schemas.microsoft.com/office/drawing/2014/main" id="{328EA072-28CD-2524-A6F5-965DFEE0DA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5621" y="4874970"/>
                <a:ext cx="0" cy="1591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82">
                <a:extLst>
                  <a:ext uri="{FF2B5EF4-FFF2-40B4-BE49-F238E27FC236}">
                    <a16:creationId xmlns:a16="http://schemas.microsoft.com/office/drawing/2014/main" id="{E9665C30-C39E-1638-655C-9023C88D6D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5587" y="4890845"/>
                <a:ext cx="52045" cy="14332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83">
                <a:extLst>
                  <a:ext uri="{FF2B5EF4-FFF2-40B4-BE49-F238E27FC236}">
                    <a16:creationId xmlns:a16="http://schemas.microsoft.com/office/drawing/2014/main" id="{A06146DB-1BAE-EE64-638F-EB65B95776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2163" y="4975524"/>
                <a:ext cx="52045" cy="14332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84">
                <a:extLst>
                  <a:ext uri="{FF2B5EF4-FFF2-40B4-BE49-F238E27FC236}">
                    <a16:creationId xmlns:a16="http://schemas.microsoft.com/office/drawing/2014/main" id="{F3ED11DB-B9DB-B8A3-86C6-6561CC5848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92772" y="5017815"/>
                <a:ext cx="15602" cy="1478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85">
                <a:extLst>
                  <a:ext uri="{FF2B5EF4-FFF2-40B4-BE49-F238E27FC236}">
                    <a16:creationId xmlns:a16="http://schemas.microsoft.com/office/drawing/2014/main" id="{9CDC3F7D-0FEA-A530-839C-97C0C70F9D8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88731" y="4996706"/>
                <a:ext cx="49793" cy="1399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86">
                <a:extLst>
                  <a:ext uri="{FF2B5EF4-FFF2-40B4-BE49-F238E27FC236}">
                    <a16:creationId xmlns:a16="http://schemas.microsoft.com/office/drawing/2014/main" id="{B58D97BF-CEFB-33A8-7C0A-4729C994F8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99114" y="4932862"/>
                <a:ext cx="110427" cy="1123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87">
                <a:extLst>
                  <a:ext uri="{FF2B5EF4-FFF2-40B4-BE49-F238E27FC236}">
                    <a16:creationId xmlns:a16="http://schemas.microsoft.com/office/drawing/2014/main" id="{4CFB2157-CA82-5C5C-CA59-8850C9017B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0656" y="5011644"/>
                <a:ext cx="20951" cy="1539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8">
                <a:extLst>
                  <a:ext uri="{FF2B5EF4-FFF2-40B4-BE49-F238E27FC236}">
                    <a16:creationId xmlns:a16="http://schemas.microsoft.com/office/drawing/2014/main" id="{431B865E-6660-44E1-D313-5F71F3E37D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42565" y="5066689"/>
                <a:ext cx="44414" cy="1482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Straight Arrow Connector 76">
              <a:extLst>
                <a:ext uri="{FF2B5EF4-FFF2-40B4-BE49-F238E27FC236}">
                  <a16:creationId xmlns:a16="http://schemas.microsoft.com/office/drawing/2014/main" id="{1DA13458-0C51-10F9-317F-B96D0A3728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01883" y="2603611"/>
              <a:ext cx="1695061" cy="2407961"/>
            </a:xfrm>
            <a:prstGeom prst="straightConnector1">
              <a:avLst/>
            </a:prstGeom>
            <a:ln w="31750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77">
              <a:extLst>
                <a:ext uri="{FF2B5EF4-FFF2-40B4-BE49-F238E27FC236}">
                  <a16:creationId xmlns:a16="http://schemas.microsoft.com/office/drawing/2014/main" id="{F0A9F2BF-4F6D-3B18-83AB-A25B876B25FA}"/>
                </a:ext>
              </a:extLst>
            </p:cNvPr>
            <p:cNvSpPr txBox="1"/>
            <p:nvPr/>
          </p:nvSpPr>
          <p:spPr>
            <a:xfrm>
              <a:off x="4472128" y="2327086"/>
              <a:ext cx="1777653" cy="3609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600" dirty="0">
                  <a:solidFill>
                    <a:srgbClr val="FF0000"/>
                  </a:solidFill>
                  <a:latin typeface="Times" pitchFamily="2" charset="0"/>
                </a:rPr>
                <a:t>热噪声偶然符合</a:t>
              </a:r>
              <a:endParaRPr lang="en-US" altLang="zh-CN" sz="1600" dirty="0">
                <a:solidFill>
                  <a:srgbClr val="FF0000"/>
                </a:solidFill>
                <a:latin typeface="Times" pitchFamily="2" charset="0"/>
              </a:endParaRPr>
            </a:p>
          </p:txBody>
        </p:sp>
        <p:cxnSp>
          <p:nvCxnSpPr>
            <p:cNvPr id="71" name="Straight Arrow Connector 78">
              <a:extLst>
                <a:ext uri="{FF2B5EF4-FFF2-40B4-BE49-F238E27FC236}">
                  <a16:creationId xmlns:a16="http://schemas.microsoft.com/office/drawing/2014/main" id="{7164679B-6A25-4D6D-2481-C79AC91DE6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8145" y="1485578"/>
              <a:ext cx="3491346" cy="3699164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extBox 5">
            <a:extLst>
              <a:ext uri="{FF2B5EF4-FFF2-40B4-BE49-F238E27FC236}">
                <a16:creationId xmlns:a16="http://schemas.microsoft.com/office/drawing/2014/main" id="{BA880CB5-9B63-DCA4-5C60-507B37C44EA9}"/>
              </a:ext>
            </a:extLst>
          </p:cNvPr>
          <p:cNvSpPr txBox="1"/>
          <p:nvPr/>
        </p:nvSpPr>
        <p:spPr>
          <a:xfrm>
            <a:off x="149606" y="5018056"/>
            <a:ext cx="4802023" cy="18154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693" indent="-285693">
              <a:buFont typeface="Wingdings" pitchFamily="2" charset="2"/>
              <a:buChar char="Ø"/>
            </a:pPr>
            <a:r>
              <a:rPr lang="zh-CN" alt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带电粒子信号大小</a:t>
            </a:r>
            <a:r>
              <a:rPr lang="en-US" altLang="zh-CN" sz="1600">
                <a:latin typeface="SimSun" panose="02010600030101010101" pitchFamily="2" charset="-122"/>
                <a:ea typeface="SimSun" panose="02010600030101010101" pitchFamily="2" charset="-122"/>
              </a:rPr>
              <a:t>1e-14V</a:t>
            </a:r>
            <a:r>
              <a:rPr lang="zh-CN" altLang="en-US" sz="1600"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zh-CN" alt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磁矩粒子（电子）</a:t>
            </a:r>
            <a:r>
              <a:rPr lang="en-US" altLang="zh-CN" sz="1600" dirty="0">
                <a:latin typeface="SimSun" panose="02010600030101010101" pitchFamily="2" charset="-122"/>
                <a:ea typeface="SimSun" panose="02010600030101010101" pitchFamily="2" charset="-122"/>
              </a:rPr>
              <a:t>1e-17V</a:t>
            </a:r>
          </a:p>
          <a:p>
            <a:pPr marL="285693" indent="-285693">
              <a:buFont typeface="Wingdings" pitchFamily="2" charset="2"/>
              <a:buChar char="Ø"/>
            </a:pPr>
            <a:r>
              <a:rPr lang="zh-CN" alt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信噪比不佳时，需要多线圈符合降低热噪声偶然符合；</a:t>
            </a:r>
            <a:endParaRPr lang="en-US" altLang="zh-CN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285693" indent="-285693">
              <a:buFont typeface="Wingdings" pitchFamily="2" charset="2"/>
              <a:buChar char="Ø"/>
            </a:pPr>
            <a:r>
              <a:rPr lang="zh-CN" alt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粒子探测与磁变信号符合能进一步降低噪声本底；</a:t>
            </a:r>
            <a:endParaRPr lang="en-US" altLang="zh-CN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285693" indent="-285693">
              <a:buFont typeface="Wingdings" pitchFamily="2" charset="2"/>
              <a:buChar char="Ø"/>
            </a:pPr>
            <a:r>
              <a:rPr lang="zh-CN" alt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降低能力取决于多因素，如实验场地粒子本底、探测器位置重建精度以及能量重建精度。</a:t>
            </a:r>
            <a:endParaRPr lang="en-US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113" name="Picture 10">
            <a:extLst>
              <a:ext uri="{FF2B5EF4-FFF2-40B4-BE49-F238E27FC236}">
                <a16:creationId xmlns:a16="http://schemas.microsoft.com/office/drawing/2014/main" id="{14CE3FA0-26B0-4F65-DE21-5311514D5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49" y="1689189"/>
            <a:ext cx="3237589" cy="2367842"/>
          </a:xfrm>
          <a:prstGeom prst="rect">
            <a:avLst/>
          </a:prstGeom>
        </p:spPr>
      </p:pic>
      <p:sp>
        <p:nvSpPr>
          <p:cNvPr id="114" name="TextBox 125">
            <a:extLst>
              <a:ext uri="{FF2B5EF4-FFF2-40B4-BE49-F238E27FC236}">
                <a16:creationId xmlns:a16="http://schemas.microsoft.com/office/drawing/2014/main" id="{FBCFC0A8-A842-B20E-E7B1-492CF96869DB}"/>
              </a:ext>
            </a:extLst>
          </p:cNvPr>
          <p:cNvSpPr txBox="1"/>
          <p:nvPr/>
        </p:nvSpPr>
        <p:spPr>
          <a:xfrm>
            <a:off x="9058786" y="1526061"/>
            <a:ext cx="2879653" cy="230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31" indent="-342831">
              <a:buFont typeface="Wingdings" pitchFamily="2" charset="2"/>
              <a:buChar char="Ø"/>
            </a:pP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深空中高能质子通量主导，并且各向同性；</a:t>
            </a:r>
            <a:endParaRPr lang="en-US" altLang="zh-CN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342831" indent="-342831">
              <a:buFont typeface="Wingdings" pitchFamily="2" charset="2"/>
              <a:buChar char="Ø"/>
            </a:pP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空间中粒子本底更高，需要优化结构。</a:t>
            </a:r>
            <a:endParaRPr lang="en-US" altLang="zh-CN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342831" indent="-342831">
              <a:buFont typeface="Wingdings" pitchFamily="2" charset="2"/>
              <a:buChar char="Ø"/>
            </a:pP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磁单极子与本底粒子在时间及能量上都有一定分辨能力。</a:t>
            </a:r>
            <a:endParaRPr lang="en-US" altLang="zh-CN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en-US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115" name="TextBox 4">
            <a:extLst>
              <a:ext uri="{FF2B5EF4-FFF2-40B4-BE49-F238E27FC236}">
                <a16:creationId xmlns:a16="http://schemas.microsoft.com/office/drawing/2014/main" id="{FC164D8D-C201-2067-BE73-ACA6A1BA34FD}"/>
              </a:ext>
            </a:extLst>
          </p:cNvPr>
          <p:cNvSpPr txBox="1"/>
          <p:nvPr/>
        </p:nvSpPr>
        <p:spPr>
          <a:xfrm>
            <a:off x="5910833" y="4783685"/>
            <a:ext cx="5184553" cy="1476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主要感应信号本底：</a:t>
            </a:r>
            <a:r>
              <a:rPr lang="zh-CN" altLang="en-US" dirty="0">
                <a:solidFill>
                  <a:srgbClr val="C00000"/>
                </a:solidFill>
              </a:rPr>
              <a:t>线圈热噪声偶然符合</a:t>
            </a:r>
            <a:endParaRPr lang="en-US" altLang="zh-CN" dirty="0">
              <a:solidFill>
                <a:srgbClr val="C00000"/>
              </a:solidFill>
            </a:endParaRPr>
          </a:p>
          <a:p>
            <a:r>
              <a:rPr lang="zh-CN" altLang="en-US" dirty="0"/>
              <a:t>主要粒子信号本底：</a:t>
            </a:r>
            <a:endParaRPr lang="en-US" altLang="zh-CN" dirty="0"/>
          </a:p>
          <a:p>
            <a:pPr marL="342831" indent="-342831">
              <a:buFont typeface="Wingdings" pitchFamily="2" charset="2"/>
              <a:buChar char="Ø"/>
            </a:pPr>
            <a:r>
              <a:rPr lang="zh-CN" altLang="en-US" dirty="0"/>
              <a:t>高能粒子直接穿过；</a:t>
            </a:r>
            <a:endParaRPr lang="en-US" altLang="zh-CN" dirty="0"/>
          </a:p>
          <a:p>
            <a:pPr marL="342831" indent="-342831">
              <a:buFont typeface="Wingdings" pitchFamily="2" charset="2"/>
              <a:buChar char="Ø"/>
            </a:pPr>
            <a:r>
              <a:rPr lang="zh-CN" altLang="en-US" dirty="0">
                <a:solidFill>
                  <a:srgbClr val="C00000"/>
                </a:solidFill>
              </a:rPr>
              <a:t>上下两层粒子信号符合；</a:t>
            </a:r>
            <a:endParaRPr lang="en-US" altLang="zh-CN" dirty="0">
              <a:solidFill>
                <a:srgbClr val="C00000"/>
              </a:solidFill>
            </a:endParaRPr>
          </a:p>
          <a:p>
            <a:pPr marL="342831" indent="-342831">
              <a:buFont typeface="Wingdings" pitchFamily="2" charset="2"/>
              <a:buChar char="Ø"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暗噪声符合；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15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7FDC5E29-8F93-F170-25DB-C8E93D9F9C47}"/>
              </a:ext>
            </a:extLst>
          </p:cNvPr>
          <p:cNvSpPr/>
          <p:nvPr/>
        </p:nvSpPr>
        <p:spPr>
          <a:xfrm>
            <a:off x="0" y="0"/>
            <a:ext cx="12192000" cy="10991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A632D14-5472-6964-2DB1-E6453647D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957D-F770-4F03-A3F7-3C5230FBAF44}" type="datetime1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0727F27-07F2-F6AE-B3A6-B0EFBCC2D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FA9E-1A49-4B9D-8263-B840096220DB}" type="slidenum">
              <a:rPr lang="zh-CN" altLang="en-US" smtClean="0"/>
              <a:t>5</a:t>
            </a:fld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EBE3F5D-6BF5-02C2-670C-FDF6A27A4A0F}"/>
              </a:ext>
            </a:extLst>
          </p:cNvPr>
          <p:cNvGrpSpPr/>
          <p:nvPr/>
        </p:nvGrpSpPr>
        <p:grpSpPr>
          <a:xfrm>
            <a:off x="5379527" y="-395892"/>
            <a:ext cx="1060938" cy="55440"/>
            <a:chOff x="5565531" y="1088292"/>
            <a:chExt cx="1060938" cy="55440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4E10588F-699B-FC14-02E3-593566226535}"/>
                </a:ext>
              </a:extLst>
            </p:cNvPr>
            <p:cNvCxnSpPr/>
            <p:nvPr/>
          </p:nvCxnSpPr>
          <p:spPr>
            <a:xfrm>
              <a:off x="5565531" y="1088292"/>
              <a:ext cx="1060938" cy="0"/>
            </a:xfrm>
            <a:prstGeom prst="line">
              <a:avLst/>
            </a:prstGeom>
            <a:ln w="9525">
              <a:gradFill>
                <a:gsLst>
                  <a:gs pos="0">
                    <a:schemeClr val="bg1">
                      <a:alpha val="0"/>
                    </a:schemeClr>
                  </a:gs>
                  <a:gs pos="68000">
                    <a:schemeClr val="bg1"/>
                  </a:gs>
                  <a:gs pos="3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5B423349-D46F-DC81-F2CD-C48BB4488C35}"/>
                </a:ext>
              </a:extLst>
            </p:cNvPr>
            <p:cNvCxnSpPr/>
            <p:nvPr/>
          </p:nvCxnSpPr>
          <p:spPr>
            <a:xfrm>
              <a:off x="5868866" y="1143732"/>
              <a:ext cx="454269" cy="0"/>
            </a:xfrm>
            <a:prstGeom prst="line">
              <a:avLst/>
            </a:prstGeom>
            <a:ln w="9525">
              <a:gradFill>
                <a:gsLst>
                  <a:gs pos="0">
                    <a:schemeClr val="bg1">
                      <a:alpha val="0"/>
                    </a:schemeClr>
                  </a:gs>
                  <a:gs pos="68000">
                    <a:schemeClr val="bg1"/>
                  </a:gs>
                  <a:gs pos="3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BFD4DF11-89E1-1241-1EA8-885428A72A52}"/>
              </a:ext>
            </a:extLst>
          </p:cNvPr>
          <p:cNvSpPr/>
          <p:nvPr/>
        </p:nvSpPr>
        <p:spPr>
          <a:xfrm>
            <a:off x="143472" y="1444631"/>
            <a:ext cx="2118168" cy="89125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0000FF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感应电动势</a:t>
            </a:r>
            <a:endParaRPr lang="en-US" sz="2400" dirty="0">
              <a:solidFill>
                <a:srgbClr val="0000FF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F1A7D84D-57EA-C6B6-8B78-E45B6992F5D8}"/>
              </a:ext>
            </a:extLst>
          </p:cNvPr>
          <p:cNvSpPr/>
          <p:nvPr/>
        </p:nvSpPr>
        <p:spPr>
          <a:xfrm>
            <a:off x="2960940" y="1444630"/>
            <a:ext cx="2764420" cy="8912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谐振电路</a:t>
            </a:r>
            <a:r>
              <a:rPr lang="en-US" altLang="zh-CN" sz="24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shaping</a:t>
            </a:r>
            <a:endParaRPr lang="en-US" sz="2400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8E140008-AFCB-D817-97CF-B1409096E6A2}"/>
              </a:ext>
            </a:extLst>
          </p:cNvPr>
          <p:cNvSpPr/>
          <p:nvPr/>
        </p:nvSpPr>
        <p:spPr>
          <a:xfrm>
            <a:off x="6401006" y="1444630"/>
            <a:ext cx="2287929" cy="8912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磁力计读出</a:t>
            </a:r>
            <a:endParaRPr lang="en-US" sz="2400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12" name="Right Arrow 15">
            <a:extLst>
              <a:ext uri="{FF2B5EF4-FFF2-40B4-BE49-F238E27FC236}">
                <a16:creationId xmlns:a16="http://schemas.microsoft.com/office/drawing/2014/main" id="{9435BB72-A2F4-CFB5-18E7-0AA81D890E6F}"/>
              </a:ext>
            </a:extLst>
          </p:cNvPr>
          <p:cNvSpPr/>
          <p:nvPr/>
        </p:nvSpPr>
        <p:spPr>
          <a:xfrm>
            <a:off x="2426839" y="1709129"/>
            <a:ext cx="474562" cy="4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6">
            <a:extLst>
              <a:ext uri="{FF2B5EF4-FFF2-40B4-BE49-F238E27FC236}">
                <a16:creationId xmlns:a16="http://schemas.microsoft.com/office/drawing/2014/main" id="{2FF6C982-B3F5-7066-74FF-D9AD556491D1}"/>
              </a:ext>
            </a:extLst>
          </p:cNvPr>
          <p:cNvSpPr/>
          <p:nvPr/>
        </p:nvSpPr>
        <p:spPr>
          <a:xfrm>
            <a:off x="5825902" y="1641400"/>
            <a:ext cx="474562" cy="4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24">
            <a:extLst>
              <a:ext uri="{FF2B5EF4-FFF2-40B4-BE49-F238E27FC236}">
                <a16:creationId xmlns:a16="http://schemas.microsoft.com/office/drawing/2014/main" id="{82E51BA9-FFEA-5EDF-C5ED-ADD3AC83F3BA}"/>
              </a:ext>
            </a:extLst>
          </p:cNvPr>
          <p:cNvSpPr/>
          <p:nvPr/>
        </p:nvSpPr>
        <p:spPr>
          <a:xfrm rot="20191163">
            <a:off x="8729533" y="2606190"/>
            <a:ext cx="671449" cy="4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25">
            <a:extLst>
              <a:ext uri="{FF2B5EF4-FFF2-40B4-BE49-F238E27FC236}">
                <a16:creationId xmlns:a16="http://schemas.microsoft.com/office/drawing/2014/main" id="{B22ABDF2-F28C-62F6-22F4-000C431EEE94}"/>
              </a:ext>
            </a:extLst>
          </p:cNvPr>
          <p:cNvSpPr/>
          <p:nvPr/>
        </p:nvSpPr>
        <p:spPr>
          <a:xfrm>
            <a:off x="9425072" y="2111414"/>
            <a:ext cx="2287929" cy="8912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Optimal filter </a:t>
            </a:r>
            <a:endParaRPr lang="en-US" sz="2400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22D1D1C7-4808-0F23-1450-7234A3C51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126" y="3709069"/>
            <a:ext cx="6050705" cy="2842673"/>
          </a:xfrm>
          <a:prstGeom prst="rect">
            <a:avLst/>
          </a:prstGeom>
        </p:spPr>
      </p:pic>
      <p:sp>
        <p:nvSpPr>
          <p:cNvPr id="17" name="Rounded Rectangle 28">
            <a:extLst>
              <a:ext uri="{FF2B5EF4-FFF2-40B4-BE49-F238E27FC236}">
                <a16:creationId xmlns:a16="http://schemas.microsoft.com/office/drawing/2014/main" id="{7CFE39D8-CCEB-A298-5FF0-8E683FCDE485}"/>
              </a:ext>
            </a:extLst>
          </p:cNvPr>
          <p:cNvSpPr/>
          <p:nvPr/>
        </p:nvSpPr>
        <p:spPr>
          <a:xfrm>
            <a:off x="6407480" y="2655424"/>
            <a:ext cx="2287929" cy="8912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ADC</a:t>
            </a:r>
            <a:r>
              <a:rPr lang="zh-CN" altLang="en-US" sz="24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读出</a:t>
            </a:r>
            <a:endParaRPr lang="en-US" sz="2400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18" name="Right Arrow 29">
            <a:extLst>
              <a:ext uri="{FF2B5EF4-FFF2-40B4-BE49-F238E27FC236}">
                <a16:creationId xmlns:a16="http://schemas.microsoft.com/office/drawing/2014/main" id="{DA3A1F7D-D08F-FE47-C034-33DD836CF715}"/>
              </a:ext>
            </a:extLst>
          </p:cNvPr>
          <p:cNvSpPr/>
          <p:nvPr/>
        </p:nvSpPr>
        <p:spPr>
          <a:xfrm rot="2468497">
            <a:off x="5761086" y="2357070"/>
            <a:ext cx="636334" cy="4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30">
            <a:extLst>
              <a:ext uri="{FF2B5EF4-FFF2-40B4-BE49-F238E27FC236}">
                <a16:creationId xmlns:a16="http://schemas.microsoft.com/office/drawing/2014/main" id="{1734218D-5607-737D-34CB-2ED555B59826}"/>
              </a:ext>
            </a:extLst>
          </p:cNvPr>
          <p:cNvSpPr/>
          <p:nvPr/>
        </p:nvSpPr>
        <p:spPr>
          <a:xfrm rot="2468497">
            <a:off x="8733312" y="1847435"/>
            <a:ext cx="636334" cy="4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id="{AFE2DDAA-E825-2DC9-36D5-78A1BB8D1E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"/>
          <a:stretch/>
        </p:blipFill>
        <p:spPr>
          <a:xfrm>
            <a:off x="33304" y="2703188"/>
            <a:ext cx="2253639" cy="1782482"/>
          </a:xfrm>
          <a:prstGeom prst="rect">
            <a:avLst/>
          </a:prstGeom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ABA66426-52C5-3EA8-DCE5-7B393998B8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9"/>
          <a:stretch/>
        </p:blipFill>
        <p:spPr>
          <a:xfrm>
            <a:off x="45907" y="4584565"/>
            <a:ext cx="2245603" cy="1875159"/>
          </a:xfrm>
          <a:prstGeom prst="rect">
            <a:avLst/>
          </a:prstGeom>
        </p:spPr>
      </p:pic>
      <p:pic>
        <p:nvPicPr>
          <p:cNvPr id="22" name="Picture 32">
            <a:extLst>
              <a:ext uri="{FF2B5EF4-FFF2-40B4-BE49-F238E27FC236}">
                <a16:creationId xmlns:a16="http://schemas.microsoft.com/office/drawing/2014/main" id="{C18FD4B3-A7DC-73F9-6932-CBF0D8DC91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252" y="3194115"/>
            <a:ext cx="3106650" cy="2413628"/>
          </a:xfrm>
          <a:prstGeom prst="rect">
            <a:avLst/>
          </a:prstGeom>
        </p:spPr>
      </p:pic>
      <p:pic>
        <p:nvPicPr>
          <p:cNvPr id="23" name="Picture 34">
            <a:extLst>
              <a:ext uri="{FF2B5EF4-FFF2-40B4-BE49-F238E27FC236}">
                <a16:creationId xmlns:a16="http://schemas.microsoft.com/office/drawing/2014/main" id="{613B017B-D5C0-39F7-810E-FFF1A7CAEC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640" y="2655424"/>
            <a:ext cx="3497036" cy="3966787"/>
          </a:xfrm>
          <a:prstGeom prst="rect">
            <a:avLst/>
          </a:prstGeom>
        </p:spPr>
      </p:pic>
      <p:sp>
        <p:nvSpPr>
          <p:cNvPr id="25" name="TextBox 23">
            <a:extLst>
              <a:ext uri="{FF2B5EF4-FFF2-40B4-BE49-F238E27FC236}">
                <a16:creationId xmlns:a16="http://schemas.microsoft.com/office/drawing/2014/main" id="{B4E73EA1-0F9F-F4FB-9F99-C8BBAC3EBBD3}"/>
              </a:ext>
            </a:extLst>
          </p:cNvPr>
          <p:cNvSpPr txBox="1"/>
          <p:nvPr/>
        </p:nvSpPr>
        <p:spPr>
          <a:xfrm>
            <a:off x="11826450" y="6531654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imes" pitchFamily="2" charset="0"/>
              </a:rPr>
              <a:t>20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C377CC6-5F2C-18AD-D468-F39ABD021C4D}"/>
              </a:ext>
            </a:extLst>
          </p:cNvPr>
          <p:cNvSpPr txBox="1"/>
          <p:nvPr/>
        </p:nvSpPr>
        <p:spPr>
          <a:xfrm>
            <a:off x="394904" y="380229"/>
            <a:ext cx="5012993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2400" b="1" dirty="0">
                <a:solidFill>
                  <a:schemeClr val="bg1"/>
                </a:solidFill>
                <a:ea typeface="+mj-ea"/>
                <a:cs typeface="+mj-cs"/>
              </a:rPr>
              <a:t>线圈信号模拟</a:t>
            </a:r>
          </a:p>
        </p:txBody>
      </p:sp>
    </p:spTree>
    <p:extLst>
      <p:ext uri="{BB962C8B-B14F-4D97-AF65-F5344CB8AC3E}">
        <p14:creationId xmlns:p14="http://schemas.microsoft.com/office/powerpoint/2010/main" val="17771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B0002247-6FB6-5E65-91E2-CD6DA2F07E23}"/>
              </a:ext>
            </a:extLst>
          </p:cNvPr>
          <p:cNvSpPr/>
          <p:nvPr/>
        </p:nvSpPr>
        <p:spPr>
          <a:xfrm>
            <a:off x="0" y="0"/>
            <a:ext cx="12192000" cy="10991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74E970A-2971-98DA-B10A-8C7C96E975A8}"/>
              </a:ext>
            </a:extLst>
          </p:cNvPr>
          <p:cNvSpPr txBox="1"/>
          <p:nvPr/>
        </p:nvSpPr>
        <p:spPr>
          <a:xfrm>
            <a:off x="357892" y="337194"/>
            <a:ext cx="6097248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2400" b="1" dirty="0">
                <a:solidFill>
                  <a:schemeClr val="bg1"/>
                </a:solidFill>
                <a:ea typeface="+mj-ea"/>
                <a:cs typeface="+mj-cs"/>
              </a:rPr>
              <a:t>线圈触发与热噪声本底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DF8EC6E-142A-3A39-7C33-1B0DDDFD374A}"/>
              </a:ext>
            </a:extLst>
          </p:cNvPr>
          <p:cNvSpPr txBox="1"/>
          <p:nvPr/>
        </p:nvSpPr>
        <p:spPr>
          <a:xfrm>
            <a:off x="515288" y="1281659"/>
            <a:ext cx="477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过阈触发</a:t>
            </a:r>
            <a:endParaRPr lang="en-US" altLang="zh-CN" b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9CC7BC5-8098-DB3C-20C9-3471CE1318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745"/>
          <a:stretch/>
        </p:blipFill>
        <p:spPr>
          <a:xfrm>
            <a:off x="5428253" y="1607157"/>
            <a:ext cx="3651978" cy="3643685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F42601F2-7057-27F9-9E42-0D198AD4C7C9}"/>
              </a:ext>
            </a:extLst>
          </p:cNvPr>
          <p:cNvGrpSpPr/>
          <p:nvPr/>
        </p:nvGrpSpPr>
        <p:grpSpPr>
          <a:xfrm>
            <a:off x="515288" y="2991095"/>
            <a:ext cx="4227868" cy="3157575"/>
            <a:chOff x="515288" y="2580594"/>
            <a:chExt cx="4227868" cy="3157575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8FF0A10-A812-3C56-406D-C0E8DC90F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6878" r="5475"/>
            <a:stretch/>
          </p:blipFill>
          <p:spPr>
            <a:xfrm>
              <a:off x="591370" y="3087073"/>
              <a:ext cx="4151786" cy="2651096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FA064740-76AF-5632-E4E6-3EDAA219992B}"/>
                </a:ext>
              </a:extLst>
            </p:cNvPr>
            <p:cNvSpPr txBox="1"/>
            <p:nvPr/>
          </p:nvSpPr>
          <p:spPr>
            <a:xfrm>
              <a:off x="515288" y="2580594"/>
              <a:ext cx="3103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/>
                <a:t>噪声</a:t>
              </a:r>
              <a:r>
                <a:rPr lang="en-US" altLang="zh-CN" b="1" dirty="0"/>
                <a:t>&amp;</a:t>
              </a:r>
              <a:r>
                <a:rPr lang="zh-CN" altLang="en-US" b="1" dirty="0"/>
                <a:t>信号时域最大值分布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B8379E9-E79D-8CBF-D52C-3233BCF088AA}"/>
                  </a:ext>
                </a:extLst>
              </p:cNvPr>
              <p:cNvSpPr txBox="1"/>
              <p:nvPr/>
            </p:nvSpPr>
            <p:spPr>
              <a:xfrm>
                <a:off x="5375847" y="1281659"/>
                <a:ext cx="415414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b="1" dirty="0"/>
                  <a:t>不同阈值</a:t>
                </a:r>
                <a:r>
                  <a:rPr lang="en-US" altLang="zh-CN" b="1" dirty="0"/>
                  <a:t>(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zh-CN" b="1" dirty="0"/>
                  <a:t>)</a:t>
                </a:r>
                <a:r>
                  <a:rPr lang="zh-CN" altLang="en-US" b="1" dirty="0"/>
                  <a:t>下接受度与噪声水平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B8379E9-E79D-8CBF-D52C-3233BCF08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847" y="1281659"/>
                <a:ext cx="4154149" cy="369332"/>
              </a:xfrm>
              <a:prstGeom prst="rect">
                <a:avLst/>
              </a:prstGeom>
              <a:blipFill>
                <a:blip r:embed="rId4"/>
                <a:stretch>
                  <a:fillRect l="-1322" t="-11475"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808C9F80-8E55-0440-2F1D-930598DDA34E}"/>
              </a:ext>
            </a:extLst>
          </p:cNvPr>
          <p:cNvSpPr txBox="1"/>
          <p:nvPr/>
        </p:nvSpPr>
        <p:spPr>
          <a:xfrm>
            <a:off x="5375847" y="5296918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最优阈值的选择见后，需要结合最终的灵敏度优化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698E405-E596-3B68-A08E-F0320070FB6C}"/>
              </a:ext>
            </a:extLst>
          </p:cNvPr>
          <p:cNvSpPr txBox="1"/>
          <p:nvPr/>
        </p:nvSpPr>
        <p:spPr>
          <a:xfrm>
            <a:off x="8704007" y="678815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院士工作站月会工作报告</a:t>
            </a:r>
          </a:p>
        </p:txBody>
      </p:sp>
      <p:sp>
        <p:nvSpPr>
          <p:cNvPr id="17" name="日期占位符 16">
            <a:extLst>
              <a:ext uri="{FF2B5EF4-FFF2-40B4-BE49-F238E27FC236}">
                <a16:creationId xmlns:a16="http://schemas.microsoft.com/office/drawing/2014/main" id="{D5E2739B-37C6-469B-3219-74C682FF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384D1-7416-46BA-8086-4982E9ECDB7C}" type="datetime1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A8C8A1B3-9BE8-701D-6559-EB191691B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FA9E-1A49-4B9D-8263-B840096220DB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53263177-402D-D5AB-21B6-86E1AECD0B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013" y="1668665"/>
            <a:ext cx="2875962" cy="140489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C4921B8-4109-4405-69BB-80AD3BD909D5}"/>
              </a:ext>
            </a:extLst>
          </p:cNvPr>
          <p:cNvSpPr txBox="1"/>
          <p:nvPr/>
        </p:nvSpPr>
        <p:spPr>
          <a:xfrm>
            <a:off x="5428253" y="5793698"/>
            <a:ext cx="4555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其它触发方式？如</a:t>
            </a:r>
            <a:r>
              <a:rPr lang="en-US" altLang="zh-CN" dirty="0"/>
              <a:t>DNN</a:t>
            </a:r>
            <a:r>
              <a:rPr lang="zh-CN" altLang="en-US" dirty="0"/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904902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>
            <a:extLst>
              <a:ext uri="{FF2B5EF4-FFF2-40B4-BE49-F238E27FC236}">
                <a16:creationId xmlns:a16="http://schemas.microsoft.com/office/drawing/2014/main" id="{52D20D9D-9590-3F28-A6E6-12BDD28D9B06}"/>
              </a:ext>
            </a:extLst>
          </p:cNvPr>
          <p:cNvSpPr/>
          <p:nvPr/>
        </p:nvSpPr>
        <p:spPr>
          <a:xfrm>
            <a:off x="0" y="0"/>
            <a:ext cx="12192000" cy="10991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757D869-9E86-364B-A610-D2F57AB8A872}"/>
              </a:ext>
            </a:extLst>
          </p:cNvPr>
          <p:cNvSpPr txBox="1">
            <a:spLocks/>
          </p:cNvSpPr>
          <p:nvPr/>
        </p:nvSpPr>
        <p:spPr>
          <a:xfrm>
            <a:off x="239452" y="317201"/>
            <a:ext cx="5292776" cy="58461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+mn-lt"/>
              </a:rPr>
              <a:t>塑料闪烁体本底估计</a:t>
            </a: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7DE11E29-C1DB-2A45-A7D9-528EEA1194EF}"/>
              </a:ext>
            </a:extLst>
          </p:cNvPr>
          <p:cNvGrpSpPr/>
          <p:nvPr/>
        </p:nvGrpSpPr>
        <p:grpSpPr>
          <a:xfrm>
            <a:off x="239452" y="1280102"/>
            <a:ext cx="3102655" cy="3041306"/>
            <a:chOff x="472190" y="1049311"/>
            <a:chExt cx="4160162" cy="3416616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B0AE7528-F586-4A24-052C-DE9783AA0B95}"/>
                </a:ext>
              </a:extLst>
            </p:cNvPr>
            <p:cNvSpPr txBox="1"/>
            <p:nvPr/>
          </p:nvSpPr>
          <p:spPr>
            <a:xfrm>
              <a:off x="472190" y="1049311"/>
              <a:ext cx="40698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1. </a:t>
              </a:r>
              <a:r>
                <a:rPr lang="zh-CN" altLang="en-US" b="1" dirty="0"/>
                <a:t>本底粒子及其通量</a:t>
              </a: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9B9D2B2-A2BE-3FC5-17BA-BBFDAC254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190" y="1418643"/>
              <a:ext cx="4160162" cy="2671974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26EA9F7D-89B9-A227-B654-4F9DF9053B03}"/>
                </a:ext>
              </a:extLst>
            </p:cNvPr>
            <p:cNvSpPr txBox="1"/>
            <p:nvPr/>
          </p:nvSpPr>
          <p:spPr>
            <a:xfrm>
              <a:off x="472190" y="3865763"/>
              <a:ext cx="394990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/>
                <a:t>数据来源</a:t>
              </a:r>
              <a:r>
                <a:rPr lang="en-US" altLang="zh-CN" sz="1100" dirty="0"/>
                <a:t>:</a:t>
              </a:r>
            </a:p>
            <a:p>
              <a:r>
                <a:rPr lang="zh-CN" altLang="en-US" sz="1100" dirty="0"/>
                <a:t>宇宙线粒子</a:t>
              </a:r>
              <a:r>
                <a:rPr lang="en-US" altLang="zh-CN" sz="1100" dirty="0"/>
                <a:t>—DAMPE&amp;AMS </a:t>
              </a:r>
              <a:r>
                <a:rPr lang="zh-CN" altLang="en-US" sz="1100" dirty="0"/>
                <a:t>发表数据</a:t>
              </a:r>
              <a:r>
                <a:rPr lang="en-US" altLang="zh-CN" sz="1100" dirty="0"/>
                <a:t>; </a:t>
              </a:r>
              <a:r>
                <a:rPr lang="zh-CN" altLang="en-US" sz="1100" dirty="0"/>
                <a:t>海平面</a:t>
              </a:r>
              <a:r>
                <a:rPr lang="en-US" altLang="zh-CN" sz="1100" dirty="0"/>
                <a:t>μ</a:t>
              </a:r>
              <a:r>
                <a:rPr lang="zh-CN" altLang="en-US" sz="1100" dirty="0"/>
                <a:t>子</a:t>
              </a:r>
              <a:r>
                <a:rPr lang="en-US" altLang="zh-CN" sz="1100" dirty="0"/>
                <a:t>—Bugaev/Reyna model </a:t>
              </a:r>
              <a:r>
                <a:rPr lang="zh-CN" altLang="en-US" sz="1100" dirty="0"/>
                <a:t>计算得到；</a:t>
              </a:r>
              <a:r>
                <a:rPr lang="en-US" altLang="zh-CN" sz="1100" dirty="0"/>
                <a:t> </a:t>
              </a:r>
              <a:r>
                <a:rPr lang="zh-CN" altLang="en-US" sz="1100" dirty="0"/>
                <a:t>海平面质子</a:t>
              </a:r>
              <a:r>
                <a:rPr lang="en-US" altLang="zh-CN" sz="1100" dirty="0"/>
                <a:t>—CRY </a:t>
              </a:r>
              <a:r>
                <a:rPr lang="zh-CN" altLang="en-US" sz="1100" dirty="0"/>
                <a:t>模拟得到</a:t>
              </a: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A21F91C2-C296-FD86-F9F5-AEF73F30874E}"/>
              </a:ext>
            </a:extLst>
          </p:cNvPr>
          <p:cNvGrpSpPr/>
          <p:nvPr/>
        </p:nvGrpSpPr>
        <p:grpSpPr>
          <a:xfrm>
            <a:off x="3185300" y="1253811"/>
            <a:ext cx="4193424" cy="5441372"/>
            <a:chOff x="4508984" y="1072225"/>
            <a:chExt cx="7123383" cy="5441372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B67C7A8E-16A0-0C61-04AE-C10E1ECD1E64}"/>
                </a:ext>
              </a:extLst>
            </p:cNvPr>
            <p:cNvSpPr txBox="1"/>
            <p:nvPr/>
          </p:nvSpPr>
          <p:spPr>
            <a:xfrm>
              <a:off x="4508984" y="1072225"/>
              <a:ext cx="494441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 dirty="0"/>
                <a:t>2. </a:t>
              </a:r>
              <a:r>
                <a:rPr lang="zh-CN" altLang="en-US" b="1" dirty="0"/>
                <a:t>塑闪探测器响应模型</a:t>
              </a: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4A03CEC5-3109-7CEA-127D-83298AA1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04111" y="3196080"/>
              <a:ext cx="3804013" cy="3317517"/>
            </a:xfrm>
            <a:prstGeom prst="rect">
              <a:avLst/>
            </a:prstGeom>
          </p:spPr>
        </p:pic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8421DF17-C4AC-B185-FD05-5D2FA71AB723}"/>
                </a:ext>
              </a:extLst>
            </p:cNvPr>
            <p:cNvSpPr txBox="1"/>
            <p:nvPr/>
          </p:nvSpPr>
          <p:spPr>
            <a:xfrm>
              <a:off x="4558216" y="1363771"/>
              <a:ext cx="700001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/>
                <a:t>粒子在探测器中的能量损失由</a:t>
              </a:r>
              <a:r>
                <a:rPr lang="en-US" altLang="zh-CN" sz="1400" dirty="0"/>
                <a:t>SRIM </a:t>
              </a:r>
              <a:r>
                <a:rPr lang="zh-CN" altLang="en-US" sz="1400" dirty="0"/>
                <a:t>计算得到</a:t>
              </a:r>
              <a:endParaRPr lang="en-US" altLang="zh-CN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1400" dirty="0"/>
                <a:t>MM</a:t>
              </a:r>
              <a:r>
                <a:rPr lang="zh-CN" altLang="en-US" sz="1400" dirty="0"/>
                <a:t>在探测器中的能量损失参考文献</a:t>
              </a:r>
              <a:r>
                <a:rPr lang="en-US" altLang="zh-CN" sz="1400" dirty="0"/>
                <a:t>[1]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/>
                <a:t>光产额的</a:t>
              </a:r>
              <a:r>
                <a:rPr lang="en-US" altLang="zh-CN" sz="1400" dirty="0" err="1"/>
                <a:t>Birk’s</a:t>
              </a:r>
              <a:r>
                <a:rPr lang="en-US" altLang="zh-CN" sz="1400" dirty="0"/>
                <a:t> law</a:t>
              </a:r>
              <a:r>
                <a:rPr lang="zh-CN" altLang="en-US" sz="1400" dirty="0"/>
                <a:t>参数按照</a:t>
              </a:r>
              <a:r>
                <a:rPr lang="en-US" altLang="zh-CN" sz="1400" dirty="0"/>
                <a:t>MARCO</a:t>
              </a:r>
              <a:r>
                <a:rPr lang="zh-CN" altLang="en-US" sz="1400" dirty="0"/>
                <a:t>液闪的参数给出</a:t>
              </a:r>
              <a:endParaRPr lang="en-US" altLang="zh-CN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/>
                <a:t>塑闪能量分辨率曲线由</a:t>
              </a:r>
              <a:r>
                <a:rPr lang="en-US" altLang="zh-CN" sz="1400" dirty="0"/>
                <a:t>Geant4 </a:t>
              </a:r>
              <a:r>
                <a:rPr lang="zh-CN" altLang="en-US" sz="1400" dirty="0"/>
                <a:t>模拟得到，</a:t>
              </a:r>
              <a:r>
                <a:rPr lang="en-US" altLang="zh-CN" sz="1400" dirty="0"/>
                <a:t>~20% at 1MeV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/>
                <a:t>探测器整体时间分辨率保守估计为</a:t>
              </a:r>
              <a:r>
                <a:rPr lang="en-US" altLang="zh-CN" sz="1400" dirty="0"/>
                <a:t>10ns(</a:t>
              </a:r>
              <a:r>
                <a:rPr lang="zh-CN" altLang="en-US" sz="1400" dirty="0"/>
                <a:t>最近结果估计可以达到</a:t>
              </a:r>
              <a:r>
                <a:rPr lang="en-US" altLang="zh-CN" sz="1400" dirty="0"/>
                <a:t>100ps)</a:t>
              </a:r>
              <a:endParaRPr lang="zh-CN" altLang="en-US" sz="1400" dirty="0"/>
            </a:p>
          </p:txBody>
        </p:sp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87D6F766-8B7D-7F64-A2C7-1772A450D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08124" y="3520984"/>
              <a:ext cx="3124243" cy="1723562"/>
            </a:xfrm>
            <a:prstGeom prst="rect">
              <a:avLst/>
            </a:prstGeom>
          </p:spPr>
        </p:pic>
      </p:grpSp>
      <p:sp>
        <p:nvSpPr>
          <p:cNvPr id="41" name="文本框 40">
            <a:extLst>
              <a:ext uri="{FF2B5EF4-FFF2-40B4-BE49-F238E27FC236}">
                <a16:creationId xmlns:a16="http://schemas.microsoft.com/office/drawing/2014/main" id="{2FAC14B1-5CC0-698F-9F81-BAD6DFA3BAD4}"/>
              </a:ext>
            </a:extLst>
          </p:cNvPr>
          <p:cNvSpPr txBox="1"/>
          <p:nvPr/>
        </p:nvSpPr>
        <p:spPr>
          <a:xfrm>
            <a:off x="3897968" y="4195019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光产额曲线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764C121B-094A-2122-1D9F-B131DDCF5774}"/>
              </a:ext>
            </a:extLst>
          </p:cNvPr>
          <p:cNvSpPr txBox="1"/>
          <p:nvPr/>
        </p:nvSpPr>
        <p:spPr>
          <a:xfrm>
            <a:off x="5824573" y="5550287"/>
            <a:ext cx="14619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能量分辨率曲线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76626CB9-5DEB-E412-6465-AA46F9184413}"/>
              </a:ext>
            </a:extLst>
          </p:cNvPr>
          <p:cNvSpPr txBox="1"/>
          <p:nvPr/>
        </p:nvSpPr>
        <p:spPr>
          <a:xfrm>
            <a:off x="8704007" y="678815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院士工作站月会工作报告</a:t>
            </a:r>
          </a:p>
        </p:txBody>
      </p:sp>
      <p:sp>
        <p:nvSpPr>
          <p:cNvPr id="49" name="日期占位符 48">
            <a:extLst>
              <a:ext uri="{FF2B5EF4-FFF2-40B4-BE49-F238E27FC236}">
                <a16:creationId xmlns:a16="http://schemas.microsoft.com/office/drawing/2014/main" id="{D7276DEC-76F5-D08A-2414-76849D8C5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A347F-6888-4A68-AE0E-A14694B35545}" type="datetime1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1" name="灯片编号占位符 50">
            <a:extLst>
              <a:ext uri="{FF2B5EF4-FFF2-40B4-BE49-F238E27FC236}">
                <a16:creationId xmlns:a16="http://schemas.microsoft.com/office/drawing/2014/main" id="{706733B8-89AD-621C-8E9B-5F153AA9C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FA9E-1A49-4B9D-8263-B840096220DB}" type="slidenum">
              <a:rPr lang="zh-CN" altLang="en-US" smtClean="0"/>
              <a:t>7</a:t>
            </a:fld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A7654AFF-393D-184E-2BC2-EF0A3407C90B}"/>
              </a:ext>
            </a:extLst>
          </p:cNvPr>
          <p:cNvGrpSpPr/>
          <p:nvPr/>
        </p:nvGrpSpPr>
        <p:grpSpPr>
          <a:xfrm>
            <a:off x="7335081" y="1250716"/>
            <a:ext cx="4734229" cy="4818895"/>
            <a:chOff x="378021" y="1532951"/>
            <a:chExt cx="4734229" cy="4818895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07DA001-F64E-E839-6A08-899A1559F6B6}"/>
                </a:ext>
              </a:extLst>
            </p:cNvPr>
            <p:cNvSpPr txBox="1"/>
            <p:nvPr/>
          </p:nvSpPr>
          <p:spPr>
            <a:xfrm>
              <a:off x="378021" y="1532951"/>
              <a:ext cx="47342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3. Toy Monte Carlo </a:t>
              </a:r>
              <a:r>
                <a:rPr lang="zh-CN" altLang="en-US" dirty="0"/>
                <a:t>模拟能谱与本底率</a:t>
              </a:r>
              <a:r>
                <a:rPr lang="en-US" altLang="zh-CN" dirty="0"/>
                <a:t>:</a:t>
              </a:r>
            </a:p>
            <a:p>
              <a:endParaRPr lang="zh-CN" altLang="en-US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59C765C-CC53-7266-C658-1348F199D0B9}"/>
                </a:ext>
              </a:extLst>
            </p:cNvPr>
            <p:cNvSpPr/>
            <p:nvPr/>
          </p:nvSpPr>
          <p:spPr>
            <a:xfrm>
              <a:off x="502169" y="2001187"/>
              <a:ext cx="2420913" cy="36512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根据通量谱抽样</a:t>
              </a:r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F6949CBC-C79A-7CCF-F6E7-37FE25997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69876" y="1903746"/>
              <a:ext cx="1461932" cy="938964"/>
            </a:xfrm>
            <a:prstGeom prst="rect">
              <a:avLst/>
            </a:prstGeom>
          </p:spPr>
        </p:pic>
        <p:sp>
          <p:nvSpPr>
            <p:cNvPr id="10" name="箭头: 下 9">
              <a:extLst>
                <a:ext uri="{FF2B5EF4-FFF2-40B4-BE49-F238E27FC236}">
                  <a16:creationId xmlns:a16="http://schemas.microsoft.com/office/drawing/2014/main" id="{03877139-E084-78A8-6065-95FE3DDD01EE}"/>
                </a:ext>
              </a:extLst>
            </p:cNvPr>
            <p:cNvSpPr/>
            <p:nvPr/>
          </p:nvSpPr>
          <p:spPr>
            <a:xfrm>
              <a:off x="1469036" y="2373228"/>
              <a:ext cx="484632" cy="579834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05F9FFE-E748-43B7-7910-27BC70BAE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62496" y="2899736"/>
              <a:ext cx="1139603" cy="1117687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5DFF9C44-2209-5157-F1CF-4CB8E205F137}"/>
                </a:ext>
              </a:extLst>
            </p:cNvPr>
            <p:cNvSpPr/>
            <p:nvPr/>
          </p:nvSpPr>
          <p:spPr>
            <a:xfrm>
              <a:off x="502168" y="2953062"/>
              <a:ext cx="2420913" cy="57983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根据光产额曲线得到能量沉积</a:t>
              </a:r>
            </a:p>
          </p:txBody>
        </p:sp>
        <p:sp>
          <p:nvSpPr>
            <p:cNvPr id="13" name="箭头: 下 12">
              <a:extLst>
                <a:ext uri="{FF2B5EF4-FFF2-40B4-BE49-F238E27FC236}">
                  <a16:creationId xmlns:a16="http://schemas.microsoft.com/office/drawing/2014/main" id="{1C9E5E6D-ED9E-A4D4-4252-E7A9F696F084}"/>
                </a:ext>
              </a:extLst>
            </p:cNvPr>
            <p:cNvSpPr/>
            <p:nvPr/>
          </p:nvSpPr>
          <p:spPr>
            <a:xfrm>
              <a:off x="1503963" y="3539811"/>
              <a:ext cx="484632" cy="554841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C7007A8-0992-A3A8-D28E-24526353C8AA}"/>
                </a:ext>
              </a:extLst>
            </p:cNvPr>
            <p:cNvSpPr/>
            <p:nvPr/>
          </p:nvSpPr>
          <p:spPr>
            <a:xfrm>
              <a:off x="500895" y="4094652"/>
              <a:ext cx="2420913" cy="55566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根据分辨率重建能量，角度</a:t>
              </a:r>
            </a:p>
          </p:txBody>
        </p:sp>
        <p:sp>
          <p:nvSpPr>
            <p:cNvPr id="15" name="箭头: 下 14">
              <a:extLst>
                <a:ext uri="{FF2B5EF4-FFF2-40B4-BE49-F238E27FC236}">
                  <a16:creationId xmlns:a16="http://schemas.microsoft.com/office/drawing/2014/main" id="{BC14A8E7-1851-4FA8-F940-D5737002CC87}"/>
                </a:ext>
              </a:extLst>
            </p:cNvPr>
            <p:cNvSpPr/>
            <p:nvPr/>
          </p:nvSpPr>
          <p:spPr>
            <a:xfrm>
              <a:off x="1503963" y="5500689"/>
              <a:ext cx="484632" cy="275827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309AC38D-F8A3-DC3B-EEEC-3078A41635F9}"/>
                </a:ext>
              </a:extLst>
            </p:cNvPr>
            <p:cNvSpPr/>
            <p:nvPr/>
          </p:nvSpPr>
          <p:spPr>
            <a:xfrm>
              <a:off x="500895" y="5772013"/>
              <a:ext cx="2420913" cy="57983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根据能谱计算本底率</a:t>
              </a:r>
            </a:p>
          </p:txBody>
        </p: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B4F930EC-6FC9-9199-377B-A56191CF8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7423" y="4015291"/>
              <a:ext cx="1139604" cy="841818"/>
            </a:xfrm>
            <a:prstGeom prst="rect">
              <a:avLst/>
            </a:prstGeom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DE7BE059-1974-6848-7459-55F260B2B01D}"/>
                </a:ext>
              </a:extLst>
            </p:cNvPr>
            <p:cNvSpPr/>
            <p:nvPr/>
          </p:nvSpPr>
          <p:spPr>
            <a:xfrm>
              <a:off x="535822" y="4950312"/>
              <a:ext cx="2420913" cy="55566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根据角度修正能量</a:t>
              </a:r>
            </a:p>
          </p:txBody>
        </p:sp>
        <p:sp>
          <p:nvSpPr>
            <p:cNvPr id="19" name="箭头: 下 18">
              <a:extLst>
                <a:ext uri="{FF2B5EF4-FFF2-40B4-BE49-F238E27FC236}">
                  <a16:creationId xmlns:a16="http://schemas.microsoft.com/office/drawing/2014/main" id="{FDC8EE0E-B11C-E3D6-C8B9-074A6036449E}"/>
                </a:ext>
              </a:extLst>
            </p:cNvPr>
            <p:cNvSpPr/>
            <p:nvPr/>
          </p:nvSpPr>
          <p:spPr>
            <a:xfrm>
              <a:off x="1503962" y="4645028"/>
              <a:ext cx="484632" cy="299997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4173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AF622101-23EC-167C-D187-949B187F5E8C}"/>
              </a:ext>
            </a:extLst>
          </p:cNvPr>
          <p:cNvSpPr/>
          <p:nvPr/>
        </p:nvSpPr>
        <p:spPr>
          <a:xfrm>
            <a:off x="0" y="0"/>
            <a:ext cx="12192000" cy="10991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11A9E2EF-549A-E699-192A-740A9C2D7256}"/>
              </a:ext>
            </a:extLst>
          </p:cNvPr>
          <p:cNvGrpSpPr/>
          <p:nvPr/>
        </p:nvGrpSpPr>
        <p:grpSpPr>
          <a:xfrm>
            <a:off x="559799" y="1051781"/>
            <a:ext cx="4127386" cy="1200633"/>
            <a:chOff x="5074169" y="919315"/>
            <a:chExt cx="4127386" cy="1196168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148EFBD-5479-2DF6-FF6B-6ECD3A696600}"/>
                </a:ext>
              </a:extLst>
            </p:cNvPr>
            <p:cNvSpPr/>
            <p:nvPr/>
          </p:nvSpPr>
          <p:spPr>
            <a:xfrm>
              <a:off x="5074169" y="1268952"/>
              <a:ext cx="3687581" cy="12741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4F605CD-F117-C036-4D84-3AAF33EC4C36}"/>
                </a:ext>
              </a:extLst>
            </p:cNvPr>
            <p:cNvSpPr/>
            <p:nvPr/>
          </p:nvSpPr>
          <p:spPr>
            <a:xfrm>
              <a:off x="5074169" y="1951219"/>
              <a:ext cx="3687581" cy="12741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id="{65818212-7BFE-C135-3CD8-EEDF865E55A2}"/>
                </a:ext>
              </a:extLst>
            </p:cNvPr>
            <p:cNvCxnSpPr>
              <a:cxnSpLocks/>
            </p:cNvCxnSpPr>
            <p:nvPr/>
          </p:nvCxnSpPr>
          <p:spPr>
            <a:xfrm>
              <a:off x="8679305" y="1396369"/>
              <a:ext cx="0" cy="55485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5E35C9A4-C94B-95F0-F087-8DC9958B1DD5}"/>
                </a:ext>
              </a:extLst>
            </p:cNvPr>
            <p:cNvSpPr txBox="1"/>
            <p:nvPr/>
          </p:nvSpPr>
          <p:spPr>
            <a:xfrm>
              <a:off x="8619344" y="1496196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5cm</a:t>
              </a:r>
              <a:endParaRPr lang="zh-CN" altLang="en-US" dirty="0"/>
            </a:p>
          </p:txBody>
        </p:sp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32CBF997-D2E6-7522-723E-6DE30395A697}"/>
                </a:ext>
              </a:extLst>
            </p:cNvPr>
            <p:cNvCxnSpPr>
              <a:cxnSpLocks/>
            </p:cNvCxnSpPr>
            <p:nvPr/>
          </p:nvCxnSpPr>
          <p:spPr>
            <a:xfrm>
              <a:off x="5201587" y="974361"/>
              <a:ext cx="1442606" cy="11411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B14B5A88-7011-BFC9-87CB-C5CDC2770CB7}"/>
                </a:ext>
              </a:extLst>
            </p:cNvPr>
            <p:cNvSpPr txBox="1"/>
            <p:nvPr/>
          </p:nvSpPr>
          <p:spPr>
            <a:xfrm>
              <a:off x="5277420" y="1533773"/>
              <a:ext cx="15215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accent2"/>
                  </a:solidFill>
                </a:rPr>
                <a:t>Direct passage</a:t>
              </a:r>
              <a:endParaRPr lang="zh-CN" altLang="en-US" sz="1400" dirty="0">
                <a:solidFill>
                  <a:schemeClr val="accent2"/>
                </a:solidFill>
              </a:endParaRPr>
            </a:p>
          </p:txBody>
        </p:sp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id="{EAA73A57-37E7-AC1C-72BA-D4B5A83267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85023" y="919315"/>
              <a:ext cx="306907" cy="3496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2FAC60E9-087E-5B1D-4042-3879D648F720}"/>
                </a:ext>
              </a:extLst>
            </p:cNvPr>
            <p:cNvCxnSpPr>
              <a:cxnSpLocks/>
            </p:cNvCxnSpPr>
            <p:nvPr/>
          </p:nvCxnSpPr>
          <p:spPr>
            <a:xfrm>
              <a:off x="6227137" y="974361"/>
              <a:ext cx="834112" cy="9863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2AD437B5-603C-87FF-2046-4D8D3B2D8E88}"/>
                </a:ext>
              </a:extLst>
            </p:cNvPr>
            <p:cNvCxnSpPr/>
            <p:nvPr/>
          </p:nvCxnSpPr>
          <p:spPr>
            <a:xfrm flipH="1">
              <a:off x="7061249" y="1418643"/>
              <a:ext cx="448823" cy="542034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3" name="爆炸形: 8 pt  12">
              <a:extLst>
                <a:ext uri="{FF2B5EF4-FFF2-40B4-BE49-F238E27FC236}">
                  <a16:creationId xmlns:a16="http://schemas.microsoft.com/office/drawing/2014/main" id="{65FBF748-EFCA-79C3-E26F-D66876558640}"/>
                </a:ext>
              </a:extLst>
            </p:cNvPr>
            <p:cNvSpPr/>
            <p:nvPr/>
          </p:nvSpPr>
          <p:spPr>
            <a:xfrm>
              <a:off x="5643784" y="1221485"/>
              <a:ext cx="134937" cy="201113"/>
            </a:xfrm>
            <a:prstGeom prst="irregularSeal1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爆炸形: 8 pt  13">
              <a:extLst>
                <a:ext uri="{FF2B5EF4-FFF2-40B4-BE49-F238E27FC236}">
                  <a16:creationId xmlns:a16="http://schemas.microsoft.com/office/drawing/2014/main" id="{FC7B0D6B-2BC8-63EB-F4CF-3AA271FF0183}"/>
                </a:ext>
              </a:extLst>
            </p:cNvPr>
            <p:cNvSpPr/>
            <p:nvPr/>
          </p:nvSpPr>
          <p:spPr>
            <a:xfrm>
              <a:off x="6455751" y="1914370"/>
              <a:ext cx="134937" cy="201113"/>
            </a:xfrm>
            <a:prstGeom prst="irregularSeal1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爆炸形: 8 pt  14">
              <a:extLst>
                <a:ext uri="{FF2B5EF4-FFF2-40B4-BE49-F238E27FC236}">
                  <a16:creationId xmlns:a16="http://schemas.microsoft.com/office/drawing/2014/main" id="{CB614610-9200-7913-5536-4A297EB49072}"/>
                </a:ext>
              </a:extLst>
            </p:cNvPr>
            <p:cNvSpPr/>
            <p:nvPr/>
          </p:nvSpPr>
          <p:spPr>
            <a:xfrm>
              <a:off x="6455750" y="1214701"/>
              <a:ext cx="134937" cy="201113"/>
            </a:xfrm>
            <a:prstGeom prst="irregularSeal1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爆炸形: 8 pt  15">
              <a:extLst>
                <a:ext uri="{FF2B5EF4-FFF2-40B4-BE49-F238E27FC236}">
                  <a16:creationId xmlns:a16="http://schemas.microsoft.com/office/drawing/2014/main" id="{45E21690-C876-F181-EA72-5C10E044EA86}"/>
                </a:ext>
              </a:extLst>
            </p:cNvPr>
            <p:cNvSpPr/>
            <p:nvPr/>
          </p:nvSpPr>
          <p:spPr>
            <a:xfrm>
              <a:off x="7010386" y="1914369"/>
              <a:ext cx="134937" cy="201113"/>
            </a:xfrm>
            <a:prstGeom prst="irregularSeal1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爆炸形: 8 pt  16">
              <a:extLst>
                <a:ext uri="{FF2B5EF4-FFF2-40B4-BE49-F238E27FC236}">
                  <a16:creationId xmlns:a16="http://schemas.microsoft.com/office/drawing/2014/main" id="{7C558A18-7965-F624-8588-CA0A95869DDE}"/>
                </a:ext>
              </a:extLst>
            </p:cNvPr>
            <p:cNvSpPr/>
            <p:nvPr/>
          </p:nvSpPr>
          <p:spPr>
            <a:xfrm>
              <a:off x="7502579" y="1206393"/>
              <a:ext cx="134937" cy="201113"/>
            </a:xfrm>
            <a:prstGeom prst="irregularSeal1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485DCE5D-E044-53B0-C00F-F278DC88CB28}"/>
                </a:ext>
              </a:extLst>
            </p:cNvPr>
            <p:cNvSpPr txBox="1"/>
            <p:nvPr/>
          </p:nvSpPr>
          <p:spPr>
            <a:xfrm>
              <a:off x="7277725" y="1557751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92D050"/>
                  </a:solidFill>
                </a:rPr>
                <a:t>Pile up</a:t>
              </a:r>
              <a:endParaRPr lang="zh-CN" altLang="en-US" sz="1400" dirty="0">
                <a:solidFill>
                  <a:srgbClr val="92D050"/>
                </a:solidFill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1373ED8E-9903-C5A7-24F7-620ABAAB9A78}"/>
              </a:ext>
            </a:extLst>
          </p:cNvPr>
          <p:cNvSpPr txBox="1"/>
          <p:nvPr/>
        </p:nvSpPr>
        <p:spPr>
          <a:xfrm>
            <a:off x="378021" y="266689"/>
            <a:ext cx="35714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a typeface="+mj-ea"/>
                <a:cs typeface="+mj-cs"/>
              </a:rPr>
              <a:t>塑料闪烁体本底估计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7F1D798-DB91-0F2D-875D-689B328D1B4A}"/>
              </a:ext>
            </a:extLst>
          </p:cNvPr>
          <p:cNvSpPr txBox="1"/>
          <p:nvPr/>
        </p:nvSpPr>
        <p:spPr>
          <a:xfrm>
            <a:off x="334471" y="2437230"/>
            <a:ext cx="48282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Direct passage </a:t>
            </a:r>
            <a:r>
              <a:rPr lang="zh-CN" altLang="en-US" b="1" dirty="0"/>
              <a:t>事例本底</a:t>
            </a:r>
            <a:endParaRPr lang="en-US" altLang="zh-CN" b="1" dirty="0"/>
          </a:p>
          <a:p>
            <a:endParaRPr lang="en-US" altLang="zh-CN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要求重建的飞行时间与能量损失同时符合磁单极子特征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1064DEE3-13A0-EC72-B86E-550B3F700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79" y="4056665"/>
            <a:ext cx="4527403" cy="2022674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B7434052-A43A-F741-AE82-E764A597C45A}"/>
              </a:ext>
            </a:extLst>
          </p:cNvPr>
          <p:cNvSpPr txBox="1"/>
          <p:nvPr/>
        </p:nvSpPr>
        <p:spPr>
          <a:xfrm>
            <a:off x="5760281" y="2437230"/>
            <a:ext cx="6097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Pile up </a:t>
            </a:r>
            <a:r>
              <a:rPr lang="zh-CN" altLang="en-US" b="1" dirty="0"/>
              <a:t>事例本底</a:t>
            </a:r>
            <a:endParaRPr lang="en-US" altLang="zh-CN" b="1" dirty="0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6E213334-A1D3-C2AA-0D5B-5AE672A71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331" y="4234951"/>
            <a:ext cx="3866288" cy="514134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FC16D677-1439-A9DF-297E-F5B81B93E9FC}"/>
              </a:ext>
            </a:extLst>
          </p:cNvPr>
          <p:cNvSpPr txBox="1"/>
          <p:nvPr/>
        </p:nvSpPr>
        <p:spPr>
          <a:xfrm>
            <a:off x="5864421" y="3020619"/>
            <a:ext cx="4634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Pile up </a:t>
            </a:r>
            <a:r>
              <a:rPr lang="zh-CN" altLang="en-US" dirty="0"/>
              <a:t>本底随角度分布，依据单块</a:t>
            </a:r>
            <a:r>
              <a:rPr lang="en-US" altLang="zh-CN" dirty="0"/>
              <a:t>PS</a:t>
            </a:r>
            <a:r>
              <a:rPr lang="zh-CN" altLang="en-US" dirty="0"/>
              <a:t>模拟结果进行重新抽样计算。 为避免不收敛值，选择最大角度为</a:t>
            </a:r>
            <a:r>
              <a:rPr lang="en-US" altLang="zh-CN" dirty="0"/>
              <a:t>80</a:t>
            </a:r>
            <a:r>
              <a:rPr lang="en-US" altLang="zh-CN" sz="1400" dirty="0"/>
              <a:t>°</a:t>
            </a:r>
            <a:endParaRPr lang="zh-CN" altLang="en-US" sz="1400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30CC236E-F0EF-EB3A-676A-35E7AA17C2C9}"/>
              </a:ext>
            </a:extLst>
          </p:cNvPr>
          <p:cNvSpPr txBox="1"/>
          <p:nvPr/>
        </p:nvSpPr>
        <p:spPr>
          <a:xfrm>
            <a:off x="8704007" y="678815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院士工作站月会工作报告</a:t>
            </a:r>
          </a:p>
        </p:txBody>
      </p:sp>
      <p:sp>
        <p:nvSpPr>
          <p:cNvPr id="42" name="日期占位符 41">
            <a:extLst>
              <a:ext uri="{FF2B5EF4-FFF2-40B4-BE49-F238E27FC236}">
                <a16:creationId xmlns:a16="http://schemas.microsoft.com/office/drawing/2014/main" id="{8C96DB52-F6F2-8B10-B2B3-35AA2FF40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9BA0-E4EF-4E03-8709-E212FAD8D9B5}" type="datetime1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44" name="灯片编号占位符 43">
            <a:extLst>
              <a:ext uri="{FF2B5EF4-FFF2-40B4-BE49-F238E27FC236}">
                <a16:creationId xmlns:a16="http://schemas.microsoft.com/office/drawing/2014/main" id="{1F8CE759-5374-7DB9-2981-2645C42E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FA9E-1A49-4B9D-8263-B840096220DB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AC2E2CB-E2B7-1D4C-00D1-C710D68580B7}"/>
              </a:ext>
            </a:extLst>
          </p:cNvPr>
          <p:cNvSpPr/>
          <p:nvPr/>
        </p:nvSpPr>
        <p:spPr>
          <a:xfrm>
            <a:off x="7530791" y="4177990"/>
            <a:ext cx="1702020" cy="57109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BB006304-FBF5-D54D-3C1D-55C11F6170DD}"/>
              </a:ext>
            </a:extLst>
          </p:cNvPr>
          <p:cNvCxnSpPr/>
          <p:nvPr/>
        </p:nvCxnSpPr>
        <p:spPr>
          <a:xfrm flipH="1">
            <a:off x="7367239" y="4749085"/>
            <a:ext cx="884663" cy="58119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BFC326F1-AB10-2C13-EEFA-9B874C90CC1E}"/>
              </a:ext>
            </a:extLst>
          </p:cNvPr>
          <p:cNvSpPr txBox="1"/>
          <p:nvPr/>
        </p:nvSpPr>
        <p:spPr>
          <a:xfrm>
            <a:off x="6257885" y="5309077"/>
            <a:ext cx="184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单块</a:t>
            </a:r>
            <a:r>
              <a:rPr lang="en-US" altLang="zh-CN" dirty="0"/>
              <a:t>PS</a:t>
            </a:r>
            <a:r>
              <a:rPr lang="zh-CN" altLang="en-US" dirty="0"/>
              <a:t>的本底率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0E3860A-806F-EDE9-DA37-4221C37A359C}"/>
              </a:ext>
            </a:extLst>
          </p:cNvPr>
          <p:cNvSpPr txBox="1"/>
          <p:nvPr/>
        </p:nvSpPr>
        <p:spPr>
          <a:xfrm>
            <a:off x="9347158" y="5346400"/>
            <a:ext cx="184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角度分布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7DFE2492-FAD2-E1B9-092C-4588F2269F5B}"/>
              </a:ext>
            </a:extLst>
          </p:cNvPr>
          <p:cNvSpPr/>
          <p:nvPr/>
        </p:nvSpPr>
        <p:spPr>
          <a:xfrm>
            <a:off x="9751102" y="4234951"/>
            <a:ext cx="592111" cy="49090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C779BCB2-41F8-0332-0F8C-226AA90588FC}"/>
              </a:ext>
            </a:extLst>
          </p:cNvPr>
          <p:cNvCxnSpPr>
            <a:cxnSpLocks/>
            <a:stCxn id="37" idx="2"/>
            <a:endCxn id="33" idx="0"/>
          </p:cNvCxnSpPr>
          <p:nvPr/>
        </p:nvCxnSpPr>
        <p:spPr>
          <a:xfrm>
            <a:off x="10047158" y="4725853"/>
            <a:ext cx="221835" cy="62054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992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B9DEDED7-B487-0879-B930-D650010AED5D}"/>
              </a:ext>
            </a:extLst>
          </p:cNvPr>
          <p:cNvSpPr/>
          <p:nvPr/>
        </p:nvSpPr>
        <p:spPr>
          <a:xfrm>
            <a:off x="0" y="0"/>
            <a:ext cx="12192000" cy="10991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85A0220-78FE-5CF7-4C24-F88582E9E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957D-F770-4F03-A3F7-3C5230FBAF44}" type="datetime1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9D33CE4-B945-5668-EE81-5AC5D7413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FA9E-1A49-4B9D-8263-B840096220DB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8280C8B-4B38-35FB-7D28-15AE0867FF90}"/>
              </a:ext>
            </a:extLst>
          </p:cNvPr>
          <p:cNvSpPr txBox="1"/>
          <p:nvPr/>
        </p:nvSpPr>
        <p:spPr>
          <a:xfrm>
            <a:off x="378021" y="266689"/>
            <a:ext cx="35714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a typeface="+mj-ea"/>
                <a:cs typeface="+mj-cs"/>
              </a:rPr>
              <a:t>塑料闪烁体本底估计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552986D-1F49-EF7F-CF18-3F20D2FC11FA}"/>
              </a:ext>
            </a:extLst>
          </p:cNvPr>
          <p:cNvSpPr txBox="1"/>
          <p:nvPr/>
        </p:nvSpPr>
        <p:spPr>
          <a:xfrm>
            <a:off x="8704007" y="678815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院士工作站月会工作报告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9C63A29-3A2F-FD13-3437-B43590E18D1F}"/>
              </a:ext>
            </a:extLst>
          </p:cNvPr>
          <p:cNvGrpSpPr/>
          <p:nvPr/>
        </p:nvGrpSpPr>
        <p:grpSpPr>
          <a:xfrm>
            <a:off x="2588898" y="1424065"/>
            <a:ext cx="6059831" cy="4821305"/>
            <a:chOff x="5585963" y="1155131"/>
            <a:chExt cx="6059831" cy="4821305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BC1032B5-6C3C-7E67-DBD7-7C012EAC8A5F}"/>
                </a:ext>
              </a:extLst>
            </p:cNvPr>
            <p:cNvGrpSpPr/>
            <p:nvPr/>
          </p:nvGrpSpPr>
          <p:grpSpPr>
            <a:xfrm>
              <a:off x="5585963" y="1155131"/>
              <a:ext cx="6059831" cy="3369619"/>
              <a:chOff x="4612175" y="1034322"/>
              <a:chExt cx="6625263" cy="3554285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41FB96B7-C970-AE79-F3AE-342FDD65C3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t="34022"/>
              <a:stretch/>
            </p:blipFill>
            <p:spPr>
              <a:xfrm>
                <a:off x="7637438" y="1291995"/>
                <a:ext cx="3600000" cy="3215200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52DC59AA-CA85-9BF7-DB32-606F28A859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t="34193"/>
              <a:stretch/>
            </p:blipFill>
            <p:spPr>
              <a:xfrm>
                <a:off x="4612175" y="1291995"/>
                <a:ext cx="3600000" cy="3296612"/>
              </a:xfrm>
              <a:prstGeom prst="rect">
                <a:avLst/>
              </a:prstGeom>
            </p:spPr>
          </p:pic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D1352BF-DB58-10BF-2951-DE35FB7E0015}"/>
                  </a:ext>
                </a:extLst>
              </p:cNvPr>
              <p:cNvSpPr txBox="1"/>
              <p:nvPr/>
            </p:nvSpPr>
            <p:spPr>
              <a:xfrm>
                <a:off x="6020771" y="1034322"/>
                <a:ext cx="13468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/>
                  <a:t>陆地探测器</a:t>
                </a: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34BC163-3DD4-49EA-E8B7-DA99265D808D}"/>
                  </a:ext>
                </a:extLst>
              </p:cNvPr>
              <p:cNvSpPr txBox="1"/>
              <p:nvPr/>
            </p:nvSpPr>
            <p:spPr>
              <a:xfrm>
                <a:off x="8947349" y="1034322"/>
                <a:ext cx="13468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/>
                  <a:t>月基探测器</a:t>
                </a:r>
              </a:p>
            </p:txBody>
          </p: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AAAFC896-681F-C6B8-067F-E0B8FDE6F682}"/>
                </a:ext>
              </a:extLst>
            </p:cNvPr>
            <p:cNvSpPr txBox="1"/>
            <p:nvPr/>
          </p:nvSpPr>
          <p:spPr>
            <a:xfrm>
              <a:off x="5585963" y="4499108"/>
              <a:ext cx="601788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dirty="0"/>
                <a:t>陆基探测器本底远低于月基探测器，低约</a:t>
              </a:r>
              <a:r>
                <a:rPr lang="en-US" altLang="zh-CN" dirty="0"/>
                <a:t>3</a:t>
              </a:r>
              <a:r>
                <a:rPr lang="zh-CN" altLang="en-US" dirty="0"/>
                <a:t>个量级</a:t>
              </a:r>
              <a:endParaRPr lang="en-US" altLang="zh-CN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dirty="0"/>
                <a:t>塑料闪烁体的主要本底是</a:t>
              </a:r>
              <a:r>
                <a:rPr lang="en-US" altLang="zh-CN" dirty="0"/>
                <a:t>Pile up</a:t>
              </a:r>
              <a:r>
                <a:rPr lang="zh-CN" altLang="en-US" dirty="0"/>
                <a:t>本底</a:t>
              </a:r>
              <a:endParaRPr lang="en-US" altLang="zh-CN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dirty="0"/>
                <a:t>增加</a:t>
              </a:r>
              <a:r>
                <a:rPr lang="en-US" altLang="zh-CN" dirty="0"/>
                <a:t>PS</a:t>
              </a:r>
              <a:r>
                <a:rPr lang="zh-CN" altLang="en-US" dirty="0"/>
                <a:t>层数可以显著降低该本底</a:t>
              </a:r>
              <a:r>
                <a:rPr lang="en-US" altLang="zh-CN" dirty="0"/>
                <a:t>--</a:t>
              </a:r>
              <a:r>
                <a:rPr lang="zh-CN" altLang="en-US" dirty="0"/>
                <a:t>需要更加精细的模拟计算</a:t>
              </a:r>
              <a:endParaRPr lang="en-US" altLang="zh-CN" dirty="0"/>
            </a:p>
            <a:p>
              <a:endParaRPr lang="zh-CN" altLang="en-US" dirty="0"/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83A85D32-B1B1-12B2-DF98-331B68C43B49}"/>
              </a:ext>
            </a:extLst>
          </p:cNvPr>
          <p:cNvSpPr txBox="1"/>
          <p:nvPr/>
        </p:nvSpPr>
        <p:spPr>
          <a:xfrm>
            <a:off x="6573187" y="1424065"/>
            <a:ext cx="4854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455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1164</Words>
  <Application>Microsoft Office PowerPoint</Application>
  <PresentationFormat>宽屏</PresentationFormat>
  <Paragraphs>186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等线</vt:lpstr>
      <vt:lpstr>STKaiti</vt:lpstr>
      <vt:lpstr>SimSun</vt:lpstr>
      <vt:lpstr>Arial</vt:lpstr>
      <vt:lpstr>Cambria Math</vt:lpstr>
      <vt:lpstr>Cascadia Code</vt:lpstr>
      <vt:lpstr>Times</vt:lpstr>
      <vt:lpstr>Times New Roman</vt:lpstr>
      <vt:lpstr>Wingdings</vt:lpstr>
      <vt:lpstr>Office 主题​​</vt:lpstr>
      <vt:lpstr>SCEP Background Estimation</vt:lpstr>
      <vt:lpstr>内容概览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由于地球屏蔽导致的接受度损失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贝戈 刘</dc:creator>
  <cp:lastModifiedBy>贝戈 刘</cp:lastModifiedBy>
  <cp:revision>7</cp:revision>
  <dcterms:created xsi:type="dcterms:W3CDTF">2024-09-15T00:13:38Z</dcterms:created>
  <dcterms:modified xsi:type="dcterms:W3CDTF">2024-09-18T00:48:47Z</dcterms:modified>
</cp:coreProperties>
</file>