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7" r:id="rId2"/>
  </p:sldMasterIdLst>
  <p:notesMasterIdLst>
    <p:notesMasterId r:id="rId8"/>
  </p:notesMasterIdLst>
  <p:handoutMasterIdLst>
    <p:handoutMasterId r:id="rId9"/>
  </p:handoutMasterIdLst>
  <p:sldIdLst>
    <p:sldId id="258" r:id="rId3"/>
    <p:sldId id="357" r:id="rId4"/>
    <p:sldId id="358" r:id="rId5"/>
    <p:sldId id="359" r:id="rId6"/>
    <p:sldId id="281" r:id="rId7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0844" autoAdjust="0"/>
  </p:normalViewPr>
  <p:slideViewPr>
    <p:cSldViewPr>
      <p:cViewPr varScale="1">
        <p:scale>
          <a:sx n="100" d="100"/>
          <a:sy n="100" d="100"/>
        </p:scale>
        <p:origin x="1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2024/9/10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Gain</a:t>
            </a:r>
            <a:r>
              <a:rPr lang="zh-CN" altLang="en-US" dirty="0"/>
              <a:t>：</a:t>
            </a:r>
            <a:r>
              <a:rPr lang="en-US" altLang="zh-CN" dirty="0"/>
              <a:t>6.3*10^6</a:t>
            </a:r>
          </a:p>
          <a:p>
            <a:r>
              <a:rPr lang="zh-CN" altLang="en-US" dirty="0"/>
              <a:t>相当于：</a:t>
            </a:r>
            <a:r>
              <a:rPr lang="en-US" altLang="zh-CN" dirty="0"/>
              <a:t>1488pe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59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8082"/>
            <a:ext cx="7772400" cy="1828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>
            <a:normAutofit/>
          </a:bodyPr>
          <a:lstStyle>
            <a:lvl1pPr algn="ctr">
              <a:defRPr sz="4800" b="1">
                <a:solidFill>
                  <a:srgbClr val="005EAD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3481-DDD9-4D43-9383-CBEFF4DAA081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1" y="97169"/>
            <a:ext cx="1091243" cy="1091243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1001321" y="3627398"/>
            <a:ext cx="3276600" cy="0"/>
          </a:xfrm>
          <a:prstGeom prst="line">
            <a:avLst/>
          </a:prstGeom>
          <a:ln w="28575">
            <a:solidFill>
              <a:srgbClr val="005E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菱形 9"/>
          <p:cNvSpPr/>
          <p:nvPr userDrawn="1"/>
        </p:nvSpPr>
        <p:spPr>
          <a:xfrm>
            <a:off x="4498181" y="3536950"/>
            <a:ext cx="147637" cy="168236"/>
          </a:xfrm>
          <a:prstGeom prst="diamond">
            <a:avLst/>
          </a:prstGeom>
          <a:solidFill>
            <a:srgbClr val="005EA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4868152" y="3621068"/>
            <a:ext cx="3276600" cy="0"/>
          </a:xfrm>
          <a:prstGeom prst="line">
            <a:avLst/>
          </a:prstGeom>
          <a:ln w="28575">
            <a:solidFill>
              <a:srgbClr val="005E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07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pos="2880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527">
          <p15:clr>
            <a:srgbClr val="FBAE40"/>
          </p15:clr>
        </p15:guide>
        <p15:guide id="6" pos="158">
          <p15:clr>
            <a:srgbClr val="FBAE40"/>
          </p15:clr>
        </p15:guide>
        <p15:guide id="7" pos="5602">
          <p15:clr>
            <a:srgbClr val="FBAE40"/>
          </p15:clr>
        </p15:guide>
        <p15:guide id="8" orient="horz" pos="352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9144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494956"/>
            <a:ext cx="78867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35" y="6553200"/>
            <a:ext cx="2057400" cy="365125"/>
          </a:xfrm>
        </p:spPr>
        <p:txBody>
          <a:bodyPr/>
          <a:lstStyle/>
          <a:p>
            <a:fld id="{2DD232E3-C78E-405A-BD36-4BE267EDB203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8025" y="648970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89701"/>
            <a:ext cx="2057400" cy="365125"/>
          </a:xfrm>
        </p:spPr>
        <p:txBody>
          <a:bodyPr/>
          <a:lstStyle>
            <a:lvl1pPr>
              <a:defRPr sz="1800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235" y="135064"/>
            <a:ext cx="5876925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7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9C2E-2766-4FBC-AD56-CD0BF6B461C9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66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7E09-F893-4EF2-834D-2BE30A575DA1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67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733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343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335459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343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9EAE-BB91-4C3B-B947-1E404539F3BC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9144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235" y="135064"/>
            <a:ext cx="5876925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89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5825-1E7E-4D4A-B4C7-2AEE1EE95F20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9144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235" y="135064"/>
            <a:ext cx="5876925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1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3C6B-B55A-4642-B072-89CBB3EAC8F7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04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A3E1-CDB9-46BE-9210-C5C0AB15A244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44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13D1-8A2E-45CB-B149-BA50BAB599F1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16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A7A6-EED2-4F53-A890-0B67C8443E65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296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20B7-6DEE-410B-8792-7C415BE981CA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D7EE-C502-4728-8751-930662A07545}" type="datetime1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7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读出电子学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94984" y="1395770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CN" altLang="en-US" dirty="0"/>
              <a:t>前放</a:t>
            </a:r>
            <a:r>
              <a:rPr lang="en-US" altLang="zh-CN" dirty="0"/>
              <a:t>+</a:t>
            </a:r>
            <a:r>
              <a:rPr lang="zh-CN" altLang="en-US" dirty="0"/>
              <a:t>成形</a:t>
            </a:r>
            <a:r>
              <a:rPr lang="en-US" altLang="zh-CN" dirty="0"/>
              <a:t>+</a:t>
            </a:r>
            <a:r>
              <a:rPr lang="zh-CN" altLang="en-US" dirty="0"/>
              <a:t>数字化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前置放大器</a:t>
            </a:r>
            <a:endParaRPr lang="en-US" altLang="zh-CN" dirty="0"/>
          </a:p>
          <a:p>
            <a:pPr lvl="2">
              <a:lnSpc>
                <a:spcPct val="110000"/>
              </a:lnSpc>
            </a:pPr>
            <a:r>
              <a:rPr lang="zh-CN" altLang="en-US" dirty="0"/>
              <a:t>电荷灵敏放大器</a:t>
            </a:r>
            <a:endParaRPr lang="en-US" altLang="zh-CN" dirty="0"/>
          </a:p>
          <a:p>
            <a:pPr lvl="2">
              <a:lnSpc>
                <a:spcPct val="110000"/>
              </a:lnSpc>
            </a:pPr>
            <a:r>
              <a:rPr lang="zh-CN" altLang="en-US" dirty="0"/>
              <a:t>电流灵敏放大器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成形</a:t>
            </a:r>
            <a:endParaRPr lang="en-US" altLang="zh-CN" dirty="0"/>
          </a:p>
          <a:p>
            <a:pPr lvl="2">
              <a:lnSpc>
                <a:spcPct val="110000"/>
              </a:lnSpc>
            </a:pPr>
            <a:r>
              <a:rPr lang="zh-CN" altLang="en-US" dirty="0"/>
              <a:t>极零相消</a:t>
            </a:r>
            <a:endParaRPr lang="en-US" altLang="zh-CN" dirty="0"/>
          </a:p>
          <a:p>
            <a:pPr lvl="2">
              <a:lnSpc>
                <a:spcPct val="110000"/>
              </a:lnSpc>
            </a:pPr>
            <a:r>
              <a:rPr lang="en-US" altLang="zh-CN" dirty="0"/>
              <a:t>CR-</a:t>
            </a:r>
            <a:r>
              <a:rPr lang="en-US" altLang="zh-CN" dirty="0" err="1"/>
              <a:t>RC</a:t>
            </a:r>
            <a:r>
              <a:rPr lang="en-US" altLang="zh-CN" baseline="30000" dirty="0" err="1"/>
              <a:t>n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数字化</a:t>
            </a:r>
            <a:endParaRPr lang="en-US" altLang="zh-CN" dirty="0"/>
          </a:p>
          <a:p>
            <a:pPr lvl="2">
              <a:lnSpc>
                <a:spcPct val="110000"/>
              </a:lnSpc>
            </a:pPr>
            <a:r>
              <a:rPr lang="zh-CN" altLang="en-US" dirty="0"/>
              <a:t>波形数字化</a:t>
            </a:r>
            <a:endParaRPr lang="en-US" altLang="zh-CN" dirty="0"/>
          </a:p>
          <a:p>
            <a:pPr lvl="2">
              <a:lnSpc>
                <a:spcPct val="110000"/>
              </a:lnSpc>
            </a:pPr>
            <a:r>
              <a:rPr lang="zh-CN" altLang="en-US" dirty="0"/>
              <a:t>寻峰采样</a:t>
            </a:r>
            <a:r>
              <a:rPr lang="en-US" altLang="zh-CN" dirty="0"/>
              <a:t>+ADC</a:t>
            </a:r>
          </a:p>
          <a:p>
            <a:pPr lvl="2">
              <a:lnSpc>
                <a:spcPct val="110000"/>
              </a:lnSpc>
            </a:pPr>
            <a:r>
              <a:rPr lang="en-US" altLang="zh-CN" dirty="0"/>
              <a:t>TOT</a:t>
            </a:r>
            <a:r>
              <a:rPr lang="zh-CN" altLang="en-US" dirty="0"/>
              <a:t>技术</a:t>
            </a:r>
            <a:endParaRPr lang="en-US" altLang="zh-CN" dirty="0"/>
          </a:p>
          <a:p>
            <a:pPr>
              <a:lnSpc>
                <a:spcPct val="110000"/>
              </a:lnSpc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232E3-C78E-405A-BD36-4BE267EDB20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3DC2A-5E92-482B-9DB5-24AB4AD1E5BC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D94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4D94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脉冲信号读出方法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526" y="1864288"/>
            <a:ext cx="2915114" cy="163175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955160" y="141737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分立元件实现</a:t>
            </a:r>
          </a:p>
        </p:txBody>
      </p:sp>
      <p:sp>
        <p:nvSpPr>
          <p:cNvPr id="18" name="矩形 17"/>
          <p:cNvSpPr/>
          <p:nvPr/>
        </p:nvSpPr>
        <p:spPr>
          <a:xfrm>
            <a:off x="5283655" y="3562959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FACT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: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CSA+Shapper+ADC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34983" y="4784011"/>
            <a:ext cx="33522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为实现高集成度，低功耗读出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需要以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ASIC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形式实现</a:t>
            </a:r>
          </a:p>
        </p:txBody>
      </p:sp>
      <p:sp>
        <p:nvSpPr>
          <p:cNvPr id="29" name="右大括号 28"/>
          <p:cNvSpPr/>
          <p:nvPr/>
        </p:nvSpPr>
        <p:spPr>
          <a:xfrm>
            <a:off x="4122284" y="2002971"/>
            <a:ext cx="402091" cy="3715658"/>
          </a:xfrm>
          <a:prstGeom prst="rightBrace">
            <a:avLst>
              <a:gd name="adj1" fmla="val 48040"/>
              <a:gd name="adj2" fmla="val 87109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09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D9345D-599A-4B88-9B77-A1098461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A9F6C9-B45E-43F7-82F5-C4806EE49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SPIROC description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165889-D652-4154-B825-C3C273D4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" y="1324667"/>
            <a:ext cx="7152381" cy="55333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638E4F-27D3-4428-A1B6-E59C27B25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066800"/>
            <a:ext cx="4103016" cy="24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1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D9345D-599A-4B88-9B77-A1098461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A9F6C9-B45E-43F7-82F5-C4806EE49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TOFPET description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6D1BA4D-AD3D-4AF2-B883-78D059E1A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088" y="1108226"/>
            <a:ext cx="3948223" cy="57348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1E1723-8C92-4451-B790-683A07942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26479"/>
            <a:ext cx="4895238" cy="5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1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232E3-C78E-405A-BD36-4BE267EDB20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3DC2A-5E92-482B-9DB5-24AB4AD1E5BC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D94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4D94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读出框架概念图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85145" y="328161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30X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EBU+DIF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7854" y="3316975"/>
            <a:ext cx="329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闪烁体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/SiPM/PCB/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钨板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51753" y="4607088"/>
            <a:ext cx="2069692" cy="9934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84" y="3966524"/>
            <a:ext cx="1946417" cy="1902264"/>
          </a:xfrm>
          <a:prstGeom prst="rect">
            <a:avLst/>
          </a:prstGeom>
        </p:spPr>
      </p:pic>
      <p:pic>
        <p:nvPicPr>
          <p:cNvPr id="2050" name="Picture 2" descr="Image result for Computer ins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87" y="3966524"/>
            <a:ext cx="22479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右箭头 14"/>
          <p:cNvSpPr/>
          <p:nvPr/>
        </p:nvSpPr>
        <p:spPr>
          <a:xfrm>
            <a:off x="2822872" y="2330780"/>
            <a:ext cx="587952" cy="260025"/>
          </a:xfrm>
          <a:prstGeom prst="rightArrow">
            <a:avLst/>
          </a:prstGeom>
          <a:solidFill>
            <a:srgbClr val="004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38436" y="195468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整合</a:t>
            </a:r>
          </a:p>
        </p:txBody>
      </p:sp>
      <p:sp>
        <p:nvSpPr>
          <p:cNvPr id="18" name="右箭头 17"/>
          <p:cNvSpPr/>
          <p:nvPr/>
        </p:nvSpPr>
        <p:spPr>
          <a:xfrm>
            <a:off x="5424547" y="2333850"/>
            <a:ext cx="587952" cy="260025"/>
          </a:xfrm>
          <a:prstGeom prst="rightArrow">
            <a:avLst/>
          </a:prstGeom>
          <a:solidFill>
            <a:srgbClr val="004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52972" y="196420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连接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31886" y="3527408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DAQ Board / GBT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手杖形箭头 16"/>
          <p:cNvSpPr/>
          <p:nvPr/>
        </p:nvSpPr>
        <p:spPr>
          <a:xfrm rot="5400000">
            <a:off x="7056717" y="3395506"/>
            <a:ext cx="2990083" cy="860632"/>
          </a:xfrm>
          <a:prstGeom prst="uturnArrow">
            <a:avLst>
              <a:gd name="adj1" fmla="val 1883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4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75983" y="446394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光纤</a:t>
            </a:r>
          </a:p>
        </p:txBody>
      </p:sp>
      <p:sp>
        <p:nvSpPr>
          <p:cNvPr id="23" name="右箭头 22"/>
          <p:cNvSpPr/>
          <p:nvPr/>
        </p:nvSpPr>
        <p:spPr>
          <a:xfrm rot="10800000">
            <a:off x="5358679" y="5011628"/>
            <a:ext cx="587952" cy="260025"/>
          </a:xfrm>
          <a:prstGeom prst="rightArrow">
            <a:avLst/>
          </a:prstGeom>
          <a:solidFill>
            <a:srgbClr val="004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21378" y="461222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PCIe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右箭头 24"/>
          <p:cNvSpPr/>
          <p:nvPr/>
        </p:nvSpPr>
        <p:spPr>
          <a:xfrm rot="10800000">
            <a:off x="2461422" y="5017542"/>
            <a:ext cx="737290" cy="260025"/>
          </a:xfrm>
          <a:prstGeom prst="rightArrow">
            <a:avLst/>
          </a:prstGeom>
          <a:solidFill>
            <a:srgbClr val="004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37050" y="471946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TCP/IP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53064" y="5614710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FELIX Card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VC709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529832" y="5912831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PC / Server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1867" y="590656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Server Cluster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0" name="图片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1"/>
          <a:stretch/>
        </p:blipFill>
        <p:spPr bwMode="auto">
          <a:xfrm>
            <a:off x="9286793" y="4747981"/>
            <a:ext cx="4466181" cy="8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 descr="H:\OneDrive Space\OneDrive - mail.ustc.edu.cn\毕业论文\图片\超层结构.pn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130" y="3966524"/>
            <a:ext cx="3253183" cy="242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内容占位符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32" r="62231"/>
          <a:stretch/>
        </p:blipFill>
        <p:spPr>
          <a:xfrm rot="839383">
            <a:off x="16364617" y="2770139"/>
            <a:ext cx="1736485" cy="3819515"/>
          </a:xfrm>
          <a:prstGeom prst="rect">
            <a:avLst/>
          </a:prstGeom>
        </p:spPr>
      </p:pic>
      <p:pic>
        <p:nvPicPr>
          <p:cNvPr id="33" name="图片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244" y="864805"/>
            <a:ext cx="3177087" cy="27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 descr="H:\OneDrive Space\OneDrive - mail.ustc.edu.cn\毕业论文\图片\资源 5@4x.pn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8" r="46789"/>
          <a:stretch/>
        </p:blipFill>
        <p:spPr bwMode="auto">
          <a:xfrm>
            <a:off x="3403879" y="1524961"/>
            <a:ext cx="2196822" cy="171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 descr="DAQ_抠图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113F35"/>
              </a:clrFrom>
              <a:clrTo>
                <a:srgbClr val="113F3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79" y="1358030"/>
            <a:ext cx="21796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 descr="H:\OneDrive Space\OneDrive - mail.ustc.edu.cn\毕业论文\图片\超层结构.pn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" y="1294221"/>
            <a:ext cx="2979094" cy="222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50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417127</TotalTime>
  <Words>121</Words>
  <Application>Microsoft Office PowerPoint</Application>
  <PresentationFormat>全屏显示(4:3)</PresentationFormat>
  <Paragraphs>46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黑体</vt:lpstr>
      <vt:lpstr>Arial</vt:lpstr>
      <vt:lpstr>Calibri</vt:lpstr>
      <vt:lpstr>Wingdings</vt:lpstr>
      <vt:lpstr>Office 主题​​</vt:lpstr>
      <vt:lpstr>1_Office 主题​​</vt:lpstr>
      <vt:lpstr>SiPM 读出电子学</vt:lpstr>
      <vt:lpstr>脉冲信号读出方法</vt:lpstr>
      <vt:lpstr>PowerPoint 演示文稿</vt:lpstr>
      <vt:lpstr>PowerPoint 演示文稿</vt:lpstr>
      <vt:lpstr>读出框架概念图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5323</cp:revision>
  <cp:lastPrinted>2023-09-04T07:35:07Z</cp:lastPrinted>
  <dcterms:created xsi:type="dcterms:W3CDTF">1601-01-01T00:00:00Z</dcterms:created>
  <dcterms:modified xsi:type="dcterms:W3CDTF">2024-09-10T08:49:59Z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