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34"/>
  </p:notesMasterIdLst>
  <p:sldIdLst>
    <p:sldId id="256" r:id="rId2"/>
    <p:sldId id="316" r:id="rId3"/>
    <p:sldId id="841" r:id="rId4"/>
    <p:sldId id="842" r:id="rId5"/>
    <p:sldId id="290" r:id="rId6"/>
    <p:sldId id="291" r:id="rId7"/>
    <p:sldId id="257" r:id="rId8"/>
    <p:sldId id="258" r:id="rId9"/>
    <p:sldId id="259" r:id="rId10"/>
    <p:sldId id="269" r:id="rId11"/>
    <p:sldId id="270" r:id="rId12"/>
    <p:sldId id="260" r:id="rId13"/>
    <p:sldId id="261" r:id="rId14"/>
    <p:sldId id="262" r:id="rId15"/>
    <p:sldId id="287" r:id="rId16"/>
    <p:sldId id="312" r:id="rId17"/>
    <p:sldId id="284" r:id="rId18"/>
    <p:sldId id="285" r:id="rId19"/>
    <p:sldId id="286" r:id="rId20"/>
    <p:sldId id="298" r:id="rId21"/>
    <p:sldId id="310" r:id="rId22"/>
    <p:sldId id="311" r:id="rId23"/>
    <p:sldId id="307" r:id="rId24"/>
    <p:sldId id="843" r:id="rId25"/>
    <p:sldId id="308" r:id="rId26"/>
    <p:sldId id="309" r:id="rId27"/>
    <p:sldId id="320" r:id="rId28"/>
    <p:sldId id="762" r:id="rId29"/>
    <p:sldId id="319" r:id="rId30"/>
    <p:sldId id="267" r:id="rId31"/>
    <p:sldId id="274" r:id="rId32"/>
    <p:sldId id="268" r:id="rId33"/>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9933"/>
    <a:srgbClr val="0000CC"/>
    <a:srgbClr val="0066FF"/>
    <a:srgbClr val="B7DBBA"/>
    <a:srgbClr val="FF0000"/>
    <a:srgbClr val="E272AA"/>
    <a:srgbClr val="D60093"/>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83255" autoAdjust="0"/>
  </p:normalViewPr>
  <p:slideViewPr>
    <p:cSldViewPr>
      <p:cViewPr varScale="1">
        <p:scale>
          <a:sx n="112" d="100"/>
          <a:sy n="112" d="100"/>
        </p:scale>
        <p:origin x="2280" y="55"/>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 Id="rId4" Type="http://schemas.openxmlformats.org/officeDocument/2006/relationships/image" Target="../media/image7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B981534D-B7F0-470F-A835-9123D32AD90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宋体" pitchFamily="2" charset="-122"/>
              </a:defRPr>
            </a:lvl1pPr>
          </a:lstStyle>
          <a:p>
            <a:pPr>
              <a:defRPr/>
            </a:pPr>
            <a:endParaRPr lang="zh-CN" altLang="en-US"/>
          </a:p>
        </p:txBody>
      </p:sp>
      <p:sp>
        <p:nvSpPr>
          <p:cNvPr id="3" name="日期占位符 2">
            <a:extLst>
              <a:ext uri="{FF2B5EF4-FFF2-40B4-BE49-F238E27FC236}">
                <a16:creationId xmlns:a16="http://schemas.microsoft.com/office/drawing/2014/main" id="{963263FE-DB14-483C-BA60-CCC4E45BE61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ea typeface="宋体" pitchFamily="2" charset="-122"/>
              </a:defRPr>
            </a:lvl1pPr>
          </a:lstStyle>
          <a:p>
            <a:pPr>
              <a:defRPr/>
            </a:pPr>
            <a:fld id="{69D79BFF-38D3-4F86-BB15-3127F8CE6BCE}" type="datetimeFigureOut">
              <a:rPr lang="zh-CN" altLang="en-US"/>
              <a:pPr>
                <a:defRPr/>
              </a:pPr>
              <a:t>2024/9/12</a:t>
            </a:fld>
            <a:endParaRPr lang="zh-CN" altLang="en-US"/>
          </a:p>
        </p:txBody>
      </p:sp>
      <p:sp>
        <p:nvSpPr>
          <p:cNvPr id="4" name="幻灯片图像占位符 3">
            <a:extLst>
              <a:ext uri="{FF2B5EF4-FFF2-40B4-BE49-F238E27FC236}">
                <a16:creationId xmlns:a16="http://schemas.microsoft.com/office/drawing/2014/main" id="{F666798D-766E-4615-8159-80DBE60620E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55395ADE-ABD7-4A0A-8868-A61BCF2AE27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7A4981D2-0363-4FCF-B661-C78E3E4D21C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宋体" pitchFamily="2" charset="-122"/>
              </a:defRPr>
            </a:lvl1pPr>
          </a:lstStyle>
          <a:p>
            <a:pPr>
              <a:defRPr/>
            </a:pPr>
            <a:endParaRPr lang="zh-CN" altLang="en-US"/>
          </a:p>
        </p:txBody>
      </p:sp>
      <p:sp>
        <p:nvSpPr>
          <p:cNvPr id="7" name="灯片编号占位符 6">
            <a:extLst>
              <a:ext uri="{FF2B5EF4-FFF2-40B4-BE49-F238E27FC236}">
                <a16:creationId xmlns:a16="http://schemas.microsoft.com/office/drawing/2014/main" id="{0332A05A-DA68-4138-976B-B71B9E80B2A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2118B43-A709-4D09-96F9-A8D0DF33736A}" type="slidenum">
              <a:rPr lang="zh-CN" altLang="en-US"/>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a:extLst>
              <a:ext uri="{FF2B5EF4-FFF2-40B4-BE49-F238E27FC236}">
                <a16:creationId xmlns:a16="http://schemas.microsoft.com/office/drawing/2014/main" id="{0EB03411-3A84-4A2F-8E2A-613CED0A66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备注占位符 2">
            <a:extLst>
              <a:ext uri="{FF2B5EF4-FFF2-40B4-BE49-F238E27FC236}">
                <a16:creationId xmlns:a16="http://schemas.microsoft.com/office/drawing/2014/main" id="{3E531457-B547-431F-A37F-98D7CDB9D47E}"/>
              </a:ext>
            </a:extLst>
          </p:cNvPr>
          <p:cNvSpPr>
            <a:spLocks noGrp="1"/>
          </p:cNvSpPr>
          <p:nvPr>
            <p:ph type="body" idx="1"/>
          </p:nvPr>
        </p:nvSpPr>
        <p:spPr/>
        <p:txBody>
          <a:bodyPr/>
          <a:lstStyle/>
          <a:p>
            <a:pPr>
              <a:defRPr/>
            </a:pPr>
            <a:r>
              <a:rPr lang="zh-CN" altLang="en-US">
                <a:latin typeface="微软雅黑" pitchFamily="34" charset="-122"/>
                <a:ea typeface="微软雅黑" pitchFamily="34" charset="-122"/>
              </a:rPr>
              <a:t>量子力学取得了辉煌的成就，但是量子物理的一些基本问题却一直困扰着学术界，包括由来已久的互补原理和不确定关系，以及近期出现的量子关联等问题。  </a:t>
            </a:r>
          </a:p>
          <a:p>
            <a:pPr>
              <a:defRPr/>
            </a:pPr>
            <a:r>
              <a:rPr lang="zh-CN" altLang="en-US" kern="0">
                <a:solidFill>
                  <a:srgbClr val="0000CC"/>
                </a:solidFill>
                <a:latin typeface="微软雅黑" pitchFamily="34" charset="-122"/>
                <a:ea typeface="微软雅黑" pitchFamily="34" charset="-122"/>
              </a:rPr>
              <a:t>量子态</a:t>
            </a:r>
            <a:r>
              <a:rPr lang="zh-CN" altLang="en-US" kern="0">
                <a:solidFill>
                  <a:srgbClr val="000000"/>
                </a:solidFill>
                <a:latin typeface="微软雅黑" pitchFamily="34" charset="-122"/>
                <a:ea typeface="微软雅黑" pitchFamily="34" charset="-122"/>
              </a:rPr>
              <a:t>是量子力学的核心概念，量子物理基本问题均与</a:t>
            </a:r>
            <a:r>
              <a:rPr lang="zh-CN" altLang="en-US" kern="0">
                <a:solidFill>
                  <a:srgbClr val="0000CC"/>
                </a:solidFill>
                <a:latin typeface="微软雅黑" pitchFamily="34" charset="-122"/>
                <a:ea typeface="微软雅黑" pitchFamily="34" charset="-122"/>
              </a:rPr>
              <a:t>量子态</a:t>
            </a:r>
            <a:r>
              <a:rPr lang="zh-CN" altLang="en-US" kern="0">
                <a:solidFill>
                  <a:srgbClr val="000000"/>
                </a:solidFill>
                <a:latin typeface="微软雅黑" pitchFamily="34" charset="-122"/>
                <a:ea typeface="微软雅黑" pitchFamily="34" charset="-122"/>
              </a:rPr>
              <a:t>的特性紧密相关。</a:t>
            </a:r>
            <a:endParaRPr lang="en-US" altLang="zh-CN" kern="0">
              <a:solidFill>
                <a:srgbClr val="000000"/>
              </a:solidFill>
              <a:latin typeface="微软雅黑" pitchFamily="34" charset="-122"/>
              <a:ea typeface="微软雅黑" pitchFamily="34" charset="-122"/>
            </a:endParaRPr>
          </a:p>
          <a:p>
            <a:pPr>
              <a:defRPr/>
            </a:pPr>
            <a:r>
              <a:rPr lang="zh-CN" altLang="en-US">
                <a:latin typeface="微软雅黑" pitchFamily="34" charset="-122"/>
                <a:ea typeface="微软雅黑" pitchFamily="34" charset="-122"/>
              </a:rPr>
              <a:t>以前</a:t>
            </a:r>
            <a:r>
              <a:rPr lang="zh-CN" altLang="zh-CN">
                <a:latin typeface="微软雅黑" pitchFamily="34" charset="-122"/>
                <a:ea typeface="微软雅黑" pitchFamily="34" charset="-122"/>
              </a:rPr>
              <a:t>人们用经典</a:t>
            </a:r>
            <a:r>
              <a:rPr lang="zh-CN" altLang="en-US">
                <a:latin typeface="微软雅黑" pitchFamily="34" charset="-122"/>
                <a:ea typeface="微软雅黑" pitchFamily="34" charset="-122"/>
              </a:rPr>
              <a:t>技术</a:t>
            </a:r>
            <a:r>
              <a:rPr lang="zh-CN" altLang="zh-CN">
                <a:latin typeface="微软雅黑" pitchFamily="34" charset="-122"/>
                <a:ea typeface="微软雅黑" pitchFamily="34" charset="-122"/>
              </a:rPr>
              <a:t>研究量子物理基本问题</a:t>
            </a:r>
            <a:r>
              <a:rPr lang="zh-CN" altLang="en-US">
                <a:latin typeface="微软雅黑" pitchFamily="34" charset="-122"/>
                <a:ea typeface="微软雅黑" pitchFamily="34" charset="-122"/>
              </a:rPr>
              <a:t>，但是经典的钥匙打不开量子的大门，</a:t>
            </a:r>
            <a:r>
              <a:rPr lang="zh-CN" altLang="zh-CN">
                <a:latin typeface="微软雅黑" pitchFamily="34" charset="-122"/>
                <a:ea typeface="微软雅黑" pitchFamily="34" charset="-122"/>
              </a:rPr>
              <a:t>经典技术无法揭开量子世界的真实面貌</a:t>
            </a:r>
            <a:r>
              <a:rPr lang="zh-CN" altLang="en-US">
                <a:latin typeface="微软雅黑" pitchFamily="34" charset="-122"/>
                <a:ea typeface="微软雅黑" pitchFamily="34" charset="-122"/>
              </a:rPr>
              <a:t>。</a:t>
            </a:r>
            <a:endParaRPr lang="en-US" altLang="zh-CN">
              <a:latin typeface="微软雅黑" pitchFamily="34" charset="-122"/>
              <a:ea typeface="微软雅黑" pitchFamily="34" charset="-122"/>
            </a:endParaRPr>
          </a:p>
          <a:p>
            <a:pPr>
              <a:defRPr/>
            </a:pPr>
            <a:r>
              <a:rPr lang="zh-CN" altLang="en-US">
                <a:solidFill>
                  <a:srgbClr val="000000"/>
                </a:solidFill>
                <a:latin typeface="微软雅黑" pitchFamily="34" charset="-122"/>
                <a:ea typeface="微软雅黑" pitchFamily="34" charset="-122"/>
              </a:rPr>
              <a:t>现在</a:t>
            </a:r>
            <a:r>
              <a:rPr lang="zh-CN" altLang="zh-CN">
                <a:solidFill>
                  <a:srgbClr val="000000"/>
                </a:solidFill>
                <a:latin typeface="微软雅黑" pitchFamily="34" charset="-122"/>
                <a:ea typeface="微软雅黑" pitchFamily="34" charset="-122"/>
              </a:rPr>
              <a:t>量子信息出现</a:t>
            </a:r>
            <a:r>
              <a:rPr lang="zh-CN" altLang="en-US">
                <a:solidFill>
                  <a:srgbClr val="000000"/>
                </a:solidFill>
                <a:latin typeface="微软雅黑" pitchFamily="34" charset="-122"/>
                <a:ea typeface="微软雅黑" pitchFamily="34" charset="-122"/>
              </a:rPr>
              <a:t>了</a:t>
            </a:r>
            <a:r>
              <a:rPr lang="zh-CN" altLang="zh-CN">
                <a:solidFill>
                  <a:srgbClr val="000000"/>
                </a:solidFill>
                <a:latin typeface="微软雅黑" pitchFamily="34" charset="-122"/>
                <a:ea typeface="微软雅黑" pitchFamily="34" charset="-122"/>
              </a:rPr>
              <a:t>，</a:t>
            </a:r>
            <a:r>
              <a:rPr lang="zh-CN" altLang="en-US">
                <a:solidFill>
                  <a:srgbClr val="000000"/>
                </a:solidFill>
                <a:latin typeface="微软雅黑" pitchFamily="34" charset="-122"/>
                <a:ea typeface="微软雅黑" pitchFamily="34" charset="-122"/>
              </a:rPr>
              <a:t>我们可以</a:t>
            </a:r>
            <a:r>
              <a:rPr lang="zh-CN" altLang="zh-CN">
                <a:solidFill>
                  <a:srgbClr val="000000"/>
                </a:solidFill>
                <a:latin typeface="微软雅黑" pitchFamily="34" charset="-122"/>
                <a:ea typeface="微软雅黑" pitchFamily="34" charset="-122"/>
              </a:rPr>
              <a:t>直接</a:t>
            </a:r>
            <a:r>
              <a:rPr lang="zh-CN" altLang="en-US">
                <a:solidFill>
                  <a:srgbClr val="000000"/>
                </a:solidFill>
                <a:latin typeface="微软雅黑" pitchFamily="34" charset="-122"/>
                <a:ea typeface="微软雅黑" pitchFamily="34" charset="-122"/>
              </a:rPr>
              <a:t>操控</a:t>
            </a:r>
            <a:r>
              <a:rPr lang="zh-CN" altLang="zh-CN">
                <a:solidFill>
                  <a:srgbClr val="0000CC"/>
                </a:solidFill>
                <a:latin typeface="微软雅黑" pitchFamily="34" charset="-122"/>
                <a:ea typeface="微软雅黑" pitchFamily="34" charset="-122"/>
              </a:rPr>
              <a:t>量子态</a:t>
            </a:r>
            <a:r>
              <a:rPr lang="zh-CN" altLang="zh-CN">
                <a:solidFill>
                  <a:srgbClr val="000000"/>
                </a:solidFill>
                <a:latin typeface="微软雅黑" pitchFamily="34" charset="-122"/>
                <a:ea typeface="微软雅黑" pitchFamily="34" charset="-122"/>
              </a:rPr>
              <a:t>，用</a:t>
            </a:r>
            <a:r>
              <a:rPr lang="zh-CN" altLang="en-US">
                <a:solidFill>
                  <a:srgbClr val="000000"/>
                </a:solidFill>
                <a:latin typeface="微软雅黑" pitchFamily="34" charset="-122"/>
                <a:ea typeface="微软雅黑" pitchFamily="34" charset="-122"/>
              </a:rPr>
              <a:t>量子信息</a:t>
            </a:r>
            <a:r>
              <a:rPr lang="zh-CN" altLang="zh-CN">
                <a:solidFill>
                  <a:srgbClr val="000000"/>
                </a:solidFill>
                <a:latin typeface="微软雅黑" pitchFamily="34" charset="-122"/>
                <a:ea typeface="微软雅黑" pitchFamily="34" charset="-122"/>
              </a:rPr>
              <a:t>技术研究量子物理基本问题，必然会得到新的认识</a:t>
            </a:r>
            <a:r>
              <a:rPr lang="zh-CN" altLang="en-US">
                <a:solidFill>
                  <a:srgbClr val="000000"/>
                </a:solidFill>
                <a:latin typeface="微软雅黑" pitchFamily="34" charset="-122"/>
                <a:ea typeface="微软雅黑" pitchFamily="34" charset="-122"/>
              </a:rPr>
              <a:t>。</a:t>
            </a:r>
            <a:endParaRPr lang="en-US" altLang="zh-CN">
              <a:solidFill>
                <a:srgbClr val="000000"/>
              </a:solidFill>
              <a:latin typeface="微软雅黑" pitchFamily="34" charset="-122"/>
              <a:ea typeface="微软雅黑" pitchFamily="34" charset="-122"/>
            </a:endParaRPr>
          </a:p>
          <a:p>
            <a:pPr>
              <a:defRPr/>
            </a:pPr>
            <a:r>
              <a:rPr lang="zh-CN" altLang="en-US" kern="0">
                <a:solidFill>
                  <a:srgbClr val="000000"/>
                </a:solidFill>
                <a:latin typeface="微软雅黑" pitchFamily="34" charset="-122"/>
                <a:ea typeface="微软雅黑" pitchFamily="34" charset="-122"/>
              </a:rPr>
              <a:t>这就是本项目的研究目的。</a:t>
            </a:r>
            <a:endParaRPr lang="en-US" altLang="zh-CN" kern="0">
              <a:solidFill>
                <a:srgbClr val="000000"/>
              </a:solidFill>
              <a:latin typeface="微软雅黑" pitchFamily="34" charset="-122"/>
              <a:ea typeface="微软雅黑" pitchFamily="34" charset="-122"/>
            </a:endParaRPr>
          </a:p>
          <a:p>
            <a:pPr>
              <a:defRPr/>
            </a:pPr>
            <a:endParaRPr lang="zh-CN" altLang="en-US"/>
          </a:p>
        </p:txBody>
      </p:sp>
      <p:sp>
        <p:nvSpPr>
          <p:cNvPr id="43012" name="灯片编号占位符 3">
            <a:extLst>
              <a:ext uri="{FF2B5EF4-FFF2-40B4-BE49-F238E27FC236}">
                <a16:creationId xmlns:a16="http://schemas.microsoft.com/office/drawing/2014/main" id="{C3F57438-707E-4D57-9656-1ED1B0E7C7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236DDF36-7D20-4FE0-A91F-8836A1A285BD}" type="slidenum">
              <a:rPr lang="en-US" altLang="zh-CN"/>
              <a:pPr eaLnBrk="1" hangingPunct="1"/>
              <a:t>2</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A13DD7A8-3431-4577-BEE3-0DD109B3B4C9}" type="slidenum">
              <a:rPr lang="zh-CN" altLang="en-US" smtClean="0"/>
              <a:pPr>
                <a:defRPr/>
              </a:pPr>
              <a:t>3</a:t>
            </a:fld>
            <a:endParaRPr lang="zh-CN" altLang="en-US" dirty="0"/>
          </a:p>
        </p:txBody>
      </p:sp>
    </p:spTree>
    <p:extLst>
      <p:ext uri="{BB962C8B-B14F-4D97-AF65-F5344CB8AC3E}">
        <p14:creationId xmlns:p14="http://schemas.microsoft.com/office/powerpoint/2010/main" val="3412154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A13DD7A8-3431-4577-BEE3-0DD109B3B4C9}" type="slidenum">
              <a:rPr lang="zh-CN" altLang="en-US" smtClean="0"/>
              <a:pPr>
                <a:defRPr/>
              </a:pPr>
              <a:t>4</a:t>
            </a:fld>
            <a:endParaRPr lang="zh-CN" altLang="en-US" dirty="0"/>
          </a:p>
        </p:txBody>
      </p:sp>
    </p:spTree>
    <p:extLst>
      <p:ext uri="{BB962C8B-B14F-4D97-AF65-F5344CB8AC3E}">
        <p14:creationId xmlns:p14="http://schemas.microsoft.com/office/powerpoint/2010/main" val="2300791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a:extLst>
              <a:ext uri="{FF2B5EF4-FFF2-40B4-BE49-F238E27FC236}">
                <a16:creationId xmlns:a16="http://schemas.microsoft.com/office/drawing/2014/main" id="{5B99F9F4-D78B-4793-800F-3CC79DE191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备注占位符 2">
            <a:extLst>
              <a:ext uri="{FF2B5EF4-FFF2-40B4-BE49-F238E27FC236}">
                <a16:creationId xmlns:a16="http://schemas.microsoft.com/office/drawing/2014/main" id="{80D1AE74-81A9-4315-8F8F-66485E5FCC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CN" altLang="en-US"/>
              <a:t>惠勒的学生费曼：大家都说惠勒晚年变得很疯狂，其实他一直都这样。 </a:t>
            </a:r>
          </a:p>
          <a:p>
            <a:pPr eaLnBrk="1" hangingPunct="1"/>
            <a:endParaRPr lang="zh-CN" altLang="en-US"/>
          </a:p>
        </p:txBody>
      </p:sp>
      <p:sp>
        <p:nvSpPr>
          <p:cNvPr id="45060" name="灯片编号占位符 3">
            <a:extLst>
              <a:ext uri="{FF2B5EF4-FFF2-40B4-BE49-F238E27FC236}">
                <a16:creationId xmlns:a16="http://schemas.microsoft.com/office/drawing/2014/main" id="{3874762E-0723-4889-88EF-3ED3CC2DA2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BC895CAD-2790-4716-B39A-F7D65A01291C}" type="slidenum">
              <a:rPr lang="zh-CN" altLang="en-US"/>
              <a:pPr eaLnBrk="1" hangingPunct="1"/>
              <a:t>11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a:extLst>
              <a:ext uri="{FF2B5EF4-FFF2-40B4-BE49-F238E27FC236}">
                <a16:creationId xmlns:a16="http://schemas.microsoft.com/office/drawing/2014/main" id="{B13FD8A2-2443-4F83-9CB9-3E23D50BE5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备注占位符 2">
            <a:extLst>
              <a:ext uri="{FF2B5EF4-FFF2-40B4-BE49-F238E27FC236}">
                <a16:creationId xmlns:a16="http://schemas.microsoft.com/office/drawing/2014/main" id="{DB88A81D-06C6-47FA-87A7-9E217DF9C0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a:solidFill>
                  <a:srgbClr val="FF0000"/>
                </a:solidFill>
                <a:latin typeface="微软雅黑" panose="020B0503020204020204" pitchFamily="34" charset="-122"/>
                <a:ea typeface="微软雅黑" panose="020B0503020204020204" pitchFamily="34" charset="-122"/>
              </a:rPr>
              <a:t>实验的难点是</a:t>
            </a:r>
            <a:r>
              <a:rPr lang="zh-CN" altLang="en-US">
                <a:latin typeface="微软雅黑" panose="020B0503020204020204" pitchFamily="34" charset="-122"/>
                <a:ea typeface="微软雅黑" panose="020B0503020204020204" pitchFamily="34" charset="-122"/>
              </a:rPr>
              <a:t>如何实现量子分束器？</a:t>
            </a:r>
            <a:endParaRPr lang="en-US" altLang="zh-CN">
              <a:latin typeface="微软雅黑" panose="020B0503020204020204" pitchFamily="34" charset="-122"/>
              <a:ea typeface="微软雅黑" panose="020B0503020204020204" pitchFamily="34" charset="-122"/>
            </a:endParaRPr>
          </a:p>
          <a:p>
            <a:r>
              <a:rPr lang="zh-CN" altLang="en-US">
                <a:latin typeface="微软雅黑" panose="020B0503020204020204" pitchFamily="34" charset="-122"/>
                <a:ea typeface="微软雅黑" panose="020B0503020204020204" pitchFamily="34" charset="-122"/>
              </a:rPr>
              <a:t>利用量子信息技术，通过辅助比特后选择实现量子分束器，即有分束器和无分束器的叠加状态。</a:t>
            </a:r>
            <a:endParaRPr lang="en-US" altLang="zh-CN">
              <a:latin typeface="微软雅黑" panose="020B0503020204020204" pitchFamily="34" charset="-122"/>
              <a:ea typeface="微软雅黑" panose="020B0503020204020204" pitchFamily="34" charset="-122"/>
            </a:endParaRPr>
          </a:p>
          <a:p>
            <a:r>
              <a:rPr lang="zh-CN" altLang="en-US">
                <a:latin typeface="微软雅黑" panose="020B0503020204020204" pitchFamily="34" charset="-122"/>
                <a:ea typeface="微软雅黑" panose="020B0503020204020204" pitchFamily="34" charset="-122"/>
              </a:rPr>
              <a:t>把它放入干涉仪中观察到锯齿状的波</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粒叠加状态。</a:t>
            </a:r>
            <a:endParaRPr lang="zh-CN" altLang="en-US" sz="1800">
              <a:ea typeface="黑体" panose="02010609060101010101" pitchFamily="49" charset="-122"/>
            </a:endParaRPr>
          </a:p>
          <a:p>
            <a:r>
              <a:rPr lang="zh-CN" altLang="en-US">
                <a:latin typeface="微软雅黑" panose="020B0503020204020204" pitchFamily="34" charset="-122"/>
                <a:ea typeface="微软雅黑" panose="020B0503020204020204" pitchFamily="34" charset="-122"/>
              </a:rPr>
              <a:t>我们做简单的理论分析，</a:t>
            </a:r>
            <a:r>
              <a:rPr lang="en-US" altLang="zh-CN">
                <a:latin typeface="微软雅黑" panose="020B0503020204020204" pitchFamily="34" charset="-122"/>
                <a:ea typeface="微软雅黑" panose="020B0503020204020204" pitchFamily="34" charset="-122"/>
              </a:rPr>
              <a:t>Psi</a:t>
            </a:r>
            <a:r>
              <a:rPr lang="zh-CN" altLang="en-US">
                <a:latin typeface="微软雅黑" panose="020B0503020204020204" pitchFamily="34" charset="-122"/>
                <a:ea typeface="微软雅黑" panose="020B0503020204020204" pitchFamily="34" charset="-122"/>
              </a:rPr>
              <a:t>是总体波函数，包括波动态和粒子态，</a:t>
            </a:r>
            <a:r>
              <a:rPr lang="en-US" altLang="zh-CN">
                <a:latin typeface="微软雅黑" panose="020B0503020204020204" pitchFamily="34" charset="-122"/>
                <a:ea typeface="微软雅黑" panose="020B0503020204020204" pitchFamily="34" charset="-122"/>
              </a:rPr>
              <a:t>H</a:t>
            </a:r>
            <a:r>
              <a:rPr lang="zh-CN" altLang="en-US">
                <a:latin typeface="微软雅黑" panose="020B0503020204020204" pitchFamily="34" charset="-122"/>
                <a:ea typeface="微软雅黑" panose="020B0503020204020204" pitchFamily="34" charset="-122"/>
              </a:rPr>
              <a:t>和</a:t>
            </a:r>
            <a:r>
              <a:rPr lang="en-US" altLang="zh-CN">
                <a:latin typeface="微软雅黑" panose="020B0503020204020204" pitchFamily="34" charset="-122"/>
                <a:ea typeface="微软雅黑" panose="020B0503020204020204" pitchFamily="34" charset="-122"/>
              </a:rPr>
              <a:t>V</a:t>
            </a:r>
            <a:r>
              <a:rPr lang="zh-CN" altLang="en-US">
                <a:latin typeface="微软雅黑" panose="020B0503020204020204" pitchFamily="34" charset="-122"/>
                <a:ea typeface="微软雅黑" panose="020B0503020204020204" pitchFamily="34" charset="-122"/>
              </a:rPr>
              <a:t>是辅助比特。</a:t>
            </a:r>
            <a:endParaRPr lang="en-US" altLang="zh-CN">
              <a:latin typeface="微软雅黑" panose="020B0503020204020204" pitchFamily="34" charset="-122"/>
              <a:ea typeface="微软雅黑" panose="020B0503020204020204" pitchFamily="34" charset="-122"/>
            </a:endParaRPr>
          </a:p>
          <a:p>
            <a:r>
              <a:rPr lang="zh-CN" altLang="en-US">
                <a:latin typeface="微软雅黑" panose="020B0503020204020204" pitchFamily="34" charset="-122"/>
                <a:ea typeface="微软雅黑" panose="020B0503020204020204" pitchFamily="34" charset="-122"/>
              </a:rPr>
              <a:t>如果我们后选择</a:t>
            </a:r>
            <a:r>
              <a:rPr lang="en-US" altLang="zh-CN">
                <a:latin typeface="微软雅黑" panose="020B0503020204020204" pitchFamily="34" charset="-122"/>
                <a:ea typeface="微软雅黑" panose="020B0503020204020204" pitchFamily="34" charset="-122"/>
              </a:rPr>
              <a:t>H+V</a:t>
            </a:r>
            <a:r>
              <a:rPr lang="zh-CN" altLang="en-US">
                <a:latin typeface="微软雅黑" panose="020B0503020204020204" pitchFamily="34" charset="-122"/>
                <a:ea typeface="微软雅黑" panose="020B0503020204020204" pitchFamily="34" charset="-122"/>
              </a:rPr>
              <a:t>，则得到波和粒子的叠加状态。</a:t>
            </a:r>
            <a:endParaRPr lang="en-US" altLang="zh-CN">
              <a:latin typeface="微软雅黑" panose="020B0503020204020204" pitchFamily="34" charset="-122"/>
              <a:ea typeface="微软雅黑" panose="020B0503020204020204" pitchFamily="34" charset="-122"/>
            </a:endParaRPr>
          </a:p>
          <a:p>
            <a:endParaRPr lang="zh-CN" altLang="en-US"/>
          </a:p>
        </p:txBody>
      </p:sp>
      <p:sp>
        <p:nvSpPr>
          <p:cNvPr id="46084" name="灯片编号占位符 3">
            <a:extLst>
              <a:ext uri="{FF2B5EF4-FFF2-40B4-BE49-F238E27FC236}">
                <a16:creationId xmlns:a16="http://schemas.microsoft.com/office/drawing/2014/main" id="{407C2E39-02F0-4C9D-892C-EBAE41CAAD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2AEEF582-D88A-44C1-AD2A-12488B15C3B1}" type="slidenum">
              <a:rPr lang="en-US" altLang="zh-CN"/>
              <a:pPr eaLnBrk="1" hangingPunct="1"/>
              <a:t>16</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59553B7-EFAD-43D7-8E0E-C43FB2B8A366}"/>
              </a:ext>
            </a:extLst>
          </p:cNvPr>
          <p:cNvGrpSpPr>
            <a:grpSpLocks/>
          </p:cNvGrpSpPr>
          <p:nvPr/>
        </p:nvGrpSpPr>
        <p:grpSpPr bwMode="auto">
          <a:xfrm>
            <a:off x="0" y="0"/>
            <a:ext cx="9144000" cy="6858000"/>
            <a:chOff x="0" y="0"/>
            <a:chExt cx="5760" cy="4320"/>
          </a:xfrm>
        </p:grpSpPr>
        <p:sp>
          <p:nvSpPr>
            <p:cNvPr id="5" name="Rectangle 3">
              <a:extLst>
                <a:ext uri="{FF2B5EF4-FFF2-40B4-BE49-F238E27FC236}">
                  <a16:creationId xmlns:a16="http://schemas.microsoft.com/office/drawing/2014/main" id="{76A8DA09-F218-44B8-BFA8-5A12A5827386}"/>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zh-CN" altLang="zh-CN" sz="2400">
                <a:latin typeface="Times New Roman" pitchFamily="18" charset="0"/>
              </a:endParaRPr>
            </a:p>
          </p:txBody>
        </p:sp>
        <p:sp>
          <p:nvSpPr>
            <p:cNvPr id="6" name="Rectangle 4">
              <a:extLst>
                <a:ext uri="{FF2B5EF4-FFF2-40B4-BE49-F238E27FC236}">
                  <a16:creationId xmlns:a16="http://schemas.microsoft.com/office/drawing/2014/main" id="{14DC02D2-4D9D-4B4B-89FB-3F5730D99BC1}"/>
                </a:ext>
              </a:extLst>
            </p:cNvPr>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zh-CN" sz="2400">
                <a:latin typeface="Times New Roman" pitchFamily="18" charset="0"/>
              </a:endParaRPr>
            </a:p>
          </p:txBody>
        </p:sp>
        <p:grpSp>
          <p:nvGrpSpPr>
            <p:cNvPr id="7" name="Group 5">
              <a:extLst>
                <a:ext uri="{FF2B5EF4-FFF2-40B4-BE49-F238E27FC236}">
                  <a16:creationId xmlns:a16="http://schemas.microsoft.com/office/drawing/2014/main" id="{515D5C41-7615-41D1-8148-660C387AEF85}"/>
                </a:ext>
              </a:extLst>
            </p:cNvPr>
            <p:cNvGrpSpPr>
              <a:grpSpLocks/>
            </p:cNvGrpSpPr>
            <p:nvPr/>
          </p:nvGrpSpPr>
          <p:grpSpPr bwMode="auto">
            <a:xfrm>
              <a:off x="0" y="672"/>
              <a:ext cx="1806" cy="1989"/>
              <a:chOff x="0" y="672"/>
              <a:chExt cx="1806" cy="1989"/>
            </a:xfrm>
          </p:grpSpPr>
          <p:sp>
            <p:nvSpPr>
              <p:cNvPr id="8" name="Rectangle 6">
                <a:extLst>
                  <a:ext uri="{FF2B5EF4-FFF2-40B4-BE49-F238E27FC236}">
                    <a16:creationId xmlns:a16="http://schemas.microsoft.com/office/drawing/2014/main" id="{9FF53276-3049-4F5C-8A27-6AFF0A368F71}"/>
                  </a:ext>
                </a:extLst>
              </p:cNvPr>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zh-CN" sz="2400">
                  <a:latin typeface="Times New Roman" pitchFamily="18" charset="0"/>
                </a:endParaRPr>
              </a:p>
            </p:txBody>
          </p:sp>
          <p:sp>
            <p:nvSpPr>
              <p:cNvPr id="9" name="Rectangle 7">
                <a:extLst>
                  <a:ext uri="{FF2B5EF4-FFF2-40B4-BE49-F238E27FC236}">
                    <a16:creationId xmlns:a16="http://schemas.microsoft.com/office/drawing/2014/main" id="{9922F609-0E0A-42E2-BD6C-B22EEF5AEE3A}"/>
                  </a:ext>
                </a:extLst>
              </p:cNvPr>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zh-CN" sz="2400">
                  <a:latin typeface="Times New Roman" pitchFamily="18" charset="0"/>
                </a:endParaRPr>
              </a:p>
            </p:txBody>
          </p:sp>
          <p:sp>
            <p:nvSpPr>
              <p:cNvPr id="10" name="Rectangle 8">
                <a:extLst>
                  <a:ext uri="{FF2B5EF4-FFF2-40B4-BE49-F238E27FC236}">
                    <a16:creationId xmlns:a16="http://schemas.microsoft.com/office/drawing/2014/main" id="{BF1625FC-05B9-48F0-A825-FEE4A51FBEDD}"/>
                  </a:ext>
                </a:extLst>
              </p:cNvPr>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zh-CN" sz="2400">
                  <a:latin typeface="Times New Roman" pitchFamily="18" charset="0"/>
                </a:endParaRPr>
              </a:p>
            </p:txBody>
          </p:sp>
          <p:sp>
            <p:nvSpPr>
              <p:cNvPr id="11" name="Rectangle 9">
                <a:extLst>
                  <a:ext uri="{FF2B5EF4-FFF2-40B4-BE49-F238E27FC236}">
                    <a16:creationId xmlns:a16="http://schemas.microsoft.com/office/drawing/2014/main" id="{DA833276-6E06-4F53-8688-960AF1609B2C}"/>
                  </a:ext>
                </a:extLst>
              </p:cNvPr>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zh-CN" sz="2400">
                  <a:latin typeface="Times New Roman" pitchFamily="18" charset="0"/>
                </a:endParaRPr>
              </a:p>
            </p:txBody>
          </p:sp>
          <p:sp>
            <p:nvSpPr>
              <p:cNvPr id="12" name="Rectangle 10">
                <a:extLst>
                  <a:ext uri="{FF2B5EF4-FFF2-40B4-BE49-F238E27FC236}">
                    <a16:creationId xmlns:a16="http://schemas.microsoft.com/office/drawing/2014/main" id="{F7F74986-5EF5-4904-96C1-2F4ABA8F3FA1}"/>
                  </a:ext>
                </a:extLst>
              </p:cNvPr>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zh-CN" sz="2400">
                  <a:latin typeface="Times New Roman" pitchFamily="18" charset="0"/>
                </a:endParaRPr>
              </a:p>
            </p:txBody>
          </p:sp>
          <p:sp>
            <p:nvSpPr>
              <p:cNvPr id="13" name="Rectangle 11">
                <a:extLst>
                  <a:ext uri="{FF2B5EF4-FFF2-40B4-BE49-F238E27FC236}">
                    <a16:creationId xmlns:a16="http://schemas.microsoft.com/office/drawing/2014/main" id="{FC8E31C7-010C-4F7A-A876-2327614902B9}"/>
                  </a:ext>
                </a:extLst>
              </p:cNvPr>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zh-CN" sz="2400">
                  <a:latin typeface="Times New Roman" pitchFamily="18" charset="0"/>
                </a:endParaRPr>
              </a:p>
            </p:txBody>
          </p:sp>
          <p:sp>
            <p:nvSpPr>
              <p:cNvPr id="14" name="Rectangle 12">
                <a:extLst>
                  <a:ext uri="{FF2B5EF4-FFF2-40B4-BE49-F238E27FC236}">
                    <a16:creationId xmlns:a16="http://schemas.microsoft.com/office/drawing/2014/main" id="{11711D91-3969-41B3-B27E-FE980A310E7A}"/>
                  </a:ext>
                </a:extLst>
              </p:cNvPr>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zh-CN" sz="2400">
                  <a:latin typeface="Times New Roman" pitchFamily="18" charset="0"/>
                </a:endParaRPr>
              </a:p>
            </p:txBody>
          </p:sp>
          <p:sp>
            <p:nvSpPr>
              <p:cNvPr id="15" name="Rectangle 13">
                <a:extLst>
                  <a:ext uri="{FF2B5EF4-FFF2-40B4-BE49-F238E27FC236}">
                    <a16:creationId xmlns:a16="http://schemas.microsoft.com/office/drawing/2014/main" id="{69DFD556-8A9B-4BA9-86A3-25A43C9F3F7D}"/>
                  </a:ext>
                </a:extLst>
              </p:cNvPr>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zh-CN" sz="2400">
                  <a:latin typeface="Times New Roman" pitchFamily="18" charset="0"/>
                </a:endParaRPr>
              </a:p>
            </p:txBody>
          </p:sp>
          <p:sp>
            <p:nvSpPr>
              <p:cNvPr id="16" name="Rectangle 14">
                <a:extLst>
                  <a:ext uri="{FF2B5EF4-FFF2-40B4-BE49-F238E27FC236}">
                    <a16:creationId xmlns:a16="http://schemas.microsoft.com/office/drawing/2014/main" id="{7ABD36AE-8667-488D-AA09-160B593B02D5}"/>
                  </a:ext>
                </a:extLst>
              </p:cNvPr>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zh-CN" sz="2400">
                  <a:latin typeface="Times New Roman" pitchFamily="18" charset="0"/>
                </a:endParaRPr>
              </a:p>
            </p:txBody>
          </p:sp>
          <p:sp>
            <p:nvSpPr>
              <p:cNvPr id="17" name="Rectangle 15">
                <a:extLst>
                  <a:ext uri="{FF2B5EF4-FFF2-40B4-BE49-F238E27FC236}">
                    <a16:creationId xmlns:a16="http://schemas.microsoft.com/office/drawing/2014/main" id="{F1AD3BCA-ADDA-44FF-B1BD-B2D69E3706DF}"/>
                  </a:ext>
                </a:extLst>
              </p:cNvPr>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zh-CN" sz="2400">
                  <a:latin typeface="Times New Roman" pitchFamily="18" charset="0"/>
                </a:endParaRPr>
              </a:p>
            </p:txBody>
          </p:sp>
        </p:grpSp>
      </p:grpSp>
      <p:sp>
        <p:nvSpPr>
          <p:cNvPr id="11265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zh-CN" altLang="en-US" noProof="0"/>
              <a:t>单击此处编辑母版标题样式</a:t>
            </a:r>
          </a:p>
        </p:txBody>
      </p:sp>
      <p:sp>
        <p:nvSpPr>
          <p:cNvPr id="11266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zh-CN" altLang="en-US" noProof="0"/>
              <a:t>单击此处编辑母版副标题样式</a:t>
            </a:r>
          </a:p>
        </p:txBody>
      </p:sp>
      <p:sp>
        <p:nvSpPr>
          <p:cNvPr id="18" name="Rectangle 16">
            <a:extLst>
              <a:ext uri="{FF2B5EF4-FFF2-40B4-BE49-F238E27FC236}">
                <a16:creationId xmlns:a16="http://schemas.microsoft.com/office/drawing/2014/main" id="{1A814A3A-A6D2-4065-8D2F-234080CBB0AE}"/>
              </a:ext>
            </a:extLst>
          </p:cNvPr>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zh-CN"/>
          </a:p>
        </p:txBody>
      </p:sp>
      <p:sp>
        <p:nvSpPr>
          <p:cNvPr id="19" name="Rectangle 17">
            <a:extLst>
              <a:ext uri="{FF2B5EF4-FFF2-40B4-BE49-F238E27FC236}">
                <a16:creationId xmlns:a16="http://schemas.microsoft.com/office/drawing/2014/main" id="{1139AB55-4630-4F35-82AF-2EB27725D19F}"/>
              </a:ext>
            </a:extLst>
          </p:cNvPr>
          <p:cNvSpPr>
            <a:spLocks noGrp="1" noChangeArrowheads="1"/>
          </p:cNvSpPr>
          <p:nvPr>
            <p:ph type="ftr" sz="quarter" idx="11"/>
          </p:nvPr>
        </p:nvSpPr>
        <p:spPr/>
        <p:txBody>
          <a:bodyPr/>
          <a:lstStyle>
            <a:lvl1pPr>
              <a:defRPr/>
            </a:lvl1pPr>
          </a:lstStyle>
          <a:p>
            <a:pPr>
              <a:defRPr/>
            </a:pPr>
            <a:endParaRPr lang="en-US" altLang="zh-CN"/>
          </a:p>
        </p:txBody>
      </p:sp>
      <p:sp>
        <p:nvSpPr>
          <p:cNvPr id="20" name="Rectangle 18">
            <a:extLst>
              <a:ext uri="{FF2B5EF4-FFF2-40B4-BE49-F238E27FC236}">
                <a16:creationId xmlns:a16="http://schemas.microsoft.com/office/drawing/2014/main" id="{4BAE6384-1163-4834-B0E4-5FEF57F6725A}"/>
              </a:ext>
            </a:extLst>
          </p:cNvPr>
          <p:cNvSpPr>
            <a:spLocks noGrp="1" noChangeArrowheads="1"/>
          </p:cNvSpPr>
          <p:nvPr>
            <p:ph type="sldNum" sz="quarter" idx="12"/>
          </p:nvPr>
        </p:nvSpPr>
        <p:spPr/>
        <p:txBody>
          <a:bodyPr/>
          <a:lstStyle>
            <a:lvl1pPr>
              <a:defRPr/>
            </a:lvl1pPr>
          </a:lstStyle>
          <a:p>
            <a:fld id="{97EF6D5D-0A42-48E1-BCC2-7964A25964D8}" type="slidenum">
              <a:rPr lang="en-US" altLang="zh-CN"/>
              <a:pPr/>
              <a:t>‹#›</a:t>
            </a:fld>
            <a:endParaRPr lang="en-US" altLang="zh-CN"/>
          </a:p>
        </p:txBody>
      </p:sp>
    </p:spTree>
    <p:extLst>
      <p:ext uri="{BB962C8B-B14F-4D97-AF65-F5344CB8AC3E}">
        <p14:creationId xmlns:p14="http://schemas.microsoft.com/office/powerpoint/2010/main" val="1747407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2">
            <a:extLst>
              <a:ext uri="{FF2B5EF4-FFF2-40B4-BE49-F238E27FC236}">
                <a16:creationId xmlns:a16="http://schemas.microsoft.com/office/drawing/2014/main" id="{C75080CB-F3E7-4C81-8607-80108F2C8E0D}"/>
              </a:ext>
            </a:extLst>
          </p:cNvPr>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3">
            <a:extLst>
              <a:ext uri="{FF2B5EF4-FFF2-40B4-BE49-F238E27FC236}">
                <a16:creationId xmlns:a16="http://schemas.microsoft.com/office/drawing/2014/main" id="{10F64B9F-801F-4C4F-A09E-5B3E61DF0953}"/>
              </a:ext>
            </a:extLst>
          </p:cNvPr>
          <p:cNvSpPr>
            <a:spLocks noGrp="1" noChangeArrowheads="1"/>
          </p:cNvSpPr>
          <p:nvPr>
            <p:ph type="sldNum" sz="quarter" idx="11"/>
          </p:nvPr>
        </p:nvSpPr>
        <p:spPr>
          <a:ln/>
        </p:spPr>
        <p:txBody>
          <a:bodyPr/>
          <a:lstStyle>
            <a:lvl1pPr>
              <a:defRPr/>
            </a:lvl1pPr>
          </a:lstStyle>
          <a:p>
            <a:fld id="{2E98B01A-3957-4221-9321-8FEEE870FB95}" type="slidenum">
              <a:rPr lang="en-US" altLang="zh-CN"/>
              <a:pPr/>
              <a:t>‹#›</a:t>
            </a:fld>
            <a:endParaRPr lang="en-US" altLang="zh-CN"/>
          </a:p>
        </p:txBody>
      </p:sp>
      <p:sp>
        <p:nvSpPr>
          <p:cNvPr id="6" name="Rectangle 16">
            <a:extLst>
              <a:ext uri="{FF2B5EF4-FFF2-40B4-BE49-F238E27FC236}">
                <a16:creationId xmlns:a16="http://schemas.microsoft.com/office/drawing/2014/main" id="{6E4F2081-AEC7-43DD-9890-A7B3CD693A32}"/>
              </a:ext>
            </a:extLst>
          </p:cNvPr>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029921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457200"/>
            <a:ext cx="2057400" cy="54102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457200"/>
            <a:ext cx="6019800" cy="54102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2">
            <a:extLst>
              <a:ext uri="{FF2B5EF4-FFF2-40B4-BE49-F238E27FC236}">
                <a16:creationId xmlns:a16="http://schemas.microsoft.com/office/drawing/2014/main" id="{B8B2FE23-48B2-4A3B-9F10-97503D33FBFC}"/>
              </a:ext>
            </a:extLst>
          </p:cNvPr>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3">
            <a:extLst>
              <a:ext uri="{FF2B5EF4-FFF2-40B4-BE49-F238E27FC236}">
                <a16:creationId xmlns:a16="http://schemas.microsoft.com/office/drawing/2014/main" id="{42256D33-C6F1-4A53-9023-37DB8101A704}"/>
              </a:ext>
            </a:extLst>
          </p:cNvPr>
          <p:cNvSpPr>
            <a:spLocks noGrp="1" noChangeArrowheads="1"/>
          </p:cNvSpPr>
          <p:nvPr>
            <p:ph type="sldNum" sz="quarter" idx="11"/>
          </p:nvPr>
        </p:nvSpPr>
        <p:spPr>
          <a:ln/>
        </p:spPr>
        <p:txBody>
          <a:bodyPr/>
          <a:lstStyle>
            <a:lvl1pPr>
              <a:defRPr/>
            </a:lvl1pPr>
          </a:lstStyle>
          <a:p>
            <a:fld id="{EF540DFA-EC70-427A-83A1-94092822922C}" type="slidenum">
              <a:rPr lang="en-US" altLang="zh-CN"/>
              <a:pPr/>
              <a:t>‹#›</a:t>
            </a:fld>
            <a:endParaRPr lang="en-US" altLang="zh-CN"/>
          </a:p>
        </p:txBody>
      </p:sp>
      <p:sp>
        <p:nvSpPr>
          <p:cNvPr id="6" name="Rectangle 16">
            <a:extLst>
              <a:ext uri="{FF2B5EF4-FFF2-40B4-BE49-F238E27FC236}">
                <a16:creationId xmlns:a16="http://schemas.microsoft.com/office/drawing/2014/main" id="{41A57AA9-237B-44D8-8C7C-E9103981A148}"/>
              </a:ext>
            </a:extLst>
          </p:cNvPr>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89070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SmartArt 占位符 2"/>
          <p:cNvSpPr>
            <a:spLocks noGrp="1"/>
          </p:cNvSpPr>
          <p:nvPr>
            <p:ph type="dgm" idx="1"/>
          </p:nvPr>
        </p:nvSpPr>
        <p:spPr>
          <a:xfrm>
            <a:off x="457200" y="1600200"/>
            <a:ext cx="8229600" cy="4525963"/>
          </a:xfrm>
        </p:spPr>
        <p:txBody>
          <a:bodyPr/>
          <a:lstStyle/>
          <a:p>
            <a:pPr lvl="0"/>
            <a:endParaRPr lang="zh-CN" altLang="en-US" noProof="0"/>
          </a:p>
        </p:txBody>
      </p:sp>
      <p:sp>
        <p:nvSpPr>
          <p:cNvPr id="4" name="Rectangle 4">
            <a:extLst>
              <a:ext uri="{FF2B5EF4-FFF2-40B4-BE49-F238E27FC236}">
                <a16:creationId xmlns:a16="http://schemas.microsoft.com/office/drawing/2014/main" id="{A1D5BA23-7AC8-4EC2-A9C7-B5A4CA4C373C}"/>
              </a:ext>
            </a:extLst>
          </p:cNvPr>
          <p:cNvSpPr>
            <a:spLocks noGrp="1" noChangeArrowheads="1"/>
          </p:cNvSpPr>
          <p:nvPr>
            <p:ph type="dt" sz="half" idx="10"/>
          </p:nvPr>
        </p:nvSpPr>
        <p:spPr/>
        <p:txBody>
          <a:bodyPr/>
          <a:lstStyle>
            <a:lvl1pPr>
              <a:defRPr/>
            </a:lvl1pPr>
          </a:lstStyle>
          <a:p>
            <a:pPr>
              <a:defRPr/>
            </a:pPr>
            <a:fld id="{EFDCC575-A371-4FEF-BF92-8362A5BA7C26}" type="datetime1">
              <a:rPr lang="zh-CN" altLang="en-US"/>
              <a:pPr>
                <a:defRPr/>
              </a:pPr>
              <a:t>2024/9/12</a:t>
            </a:fld>
            <a:endParaRPr lang="en-US" altLang="zh-CN"/>
          </a:p>
        </p:txBody>
      </p:sp>
      <p:sp>
        <p:nvSpPr>
          <p:cNvPr id="5" name="Rectangle 5">
            <a:extLst>
              <a:ext uri="{FF2B5EF4-FFF2-40B4-BE49-F238E27FC236}">
                <a16:creationId xmlns:a16="http://schemas.microsoft.com/office/drawing/2014/main" id="{6037EEFF-1E98-4B84-B0F5-EB4D7C71B9A2}"/>
              </a:ext>
            </a:extLst>
          </p:cNvPr>
          <p:cNvSpPr>
            <a:spLocks noGrp="1" noChangeArrowheads="1"/>
          </p:cNvSpPr>
          <p:nvPr>
            <p:ph type="ftr" sz="quarter" idx="11"/>
          </p:nvPr>
        </p:nvSpPr>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A678B71F-385F-4704-B132-ED31908CF913}"/>
              </a:ext>
            </a:extLst>
          </p:cNvPr>
          <p:cNvSpPr>
            <a:spLocks noGrp="1" noChangeArrowheads="1"/>
          </p:cNvSpPr>
          <p:nvPr>
            <p:ph type="sldNum" sz="quarter" idx="12"/>
          </p:nvPr>
        </p:nvSpPr>
        <p:spPr/>
        <p:txBody>
          <a:bodyPr/>
          <a:lstStyle>
            <a:lvl1pPr>
              <a:defRPr/>
            </a:lvl1pPr>
          </a:lstStyle>
          <a:p>
            <a:fld id="{5A1144B1-E0C0-4CF6-BA2A-77898BDAC013}" type="slidenum">
              <a:rPr lang="en-US" altLang="zh-CN"/>
              <a:pPr/>
              <a:t>‹#›</a:t>
            </a:fld>
            <a:endParaRPr lang="en-US" altLang="zh-CN"/>
          </a:p>
        </p:txBody>
      </p:sp>
    </p:spTree>
    <p:extLst>
      <p:ext uri="{BB962C8B-B14F-4D97-AF65-F5344CB8AC3E}">
        <p14:creationId xmlns:p14="http://schemas.microsoft.com/office/powerpoint/2010/main" val="2509554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2">
            <a:extLst>
              <a:ext uri="{FF2B5EF4-FFF2-40B4-BE49-F238E27FC236}">
                <a16:creationId xmlns:a16="http://schemas.microsoft.com/office/drawing/2014/main" id="{AF0574FF-816C-4EB7-BD24-5525CEF4F577}"/>
              </a:ext>
            </a:extLst>
          </p:cNvPr>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3">
            <a:extLst>
              <a:ext uri="{FF2B5EF4-FFF2-40B4-BE49-F238E27FC236}">
                <a16:creationId xmlns:a16="http://schemas.microsoft.com/office/drawing/2014/main" id="{A36C78EF-D67E-4BDA-A40F-CA52105B159B}"/>
              </a:ext>
            </a:extLst>
          </p:cNvPr>
          <p:cNvSpPr>
            <a:spLocks noGrp="1" noChangeArrowheads="1"/>
          </p:cNvSpPr>
          <p:nvPr>
            <p:ph type="sldNum" sz="quarter" idx="11"/>
          </p:nvPr>
        </p:nvSpPr>
        <p:spPr>
          <a:ln/>
        </p:spPr>
        <p:txBody>
          <a:bodyPr/>
          <a:lstStyle>
            <a:lvl1pPr>
              <a:defRPr/>
            </a:lvl1pPr>
          </a:lstStyle>
          <a:p>
            <a:fld id="{2521FC3C-BE61-43FB-AE49-AFD774F1C71B}" type="slidenum">
              <a:rPr lang="en-US" altLang="zh-CN"/>
              <a:pPr/>
              <a:t>‹#›</a:t>
            </a:fld>
            <a:endParaRPr lang="en-US" altLang="zh-CN"/>
          </a:p>
        </p:txBody>
      </p:sp>
      <p:sp>
        <p:nvSpPr>
          <p:cNvPr id="6" name="Rectangle 16">
            <a:extLst>
              <a:ext uri="{FF2B5EF4-FFF2-40B4-BE49-F238E27FC236}">
                <a16:creationId xmlns:a16="http://schemas.microsoft.com/office/drawing/2014/main" id="{9A040B78-9EB8-4A04-861D-D8528F4FD952}"/>
              </a:ext>
            </a:extLst>
          </p:cNvPr>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7756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2">
            <a:extLst>
              <a:ext uri="{FF2B5EF4-FFF2-40B4-BE49-F238E27FC236}">
                <a16:creationId xmlns:a16="http://schemas.microsoft.com/office/drawing/2014/main" id="{7832E123-C3FA-487B-95E6-0FDF3145E835}"/>
              </a:ext>
            </a:extLst>
          </p:cNvPr>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3">
            <a:extLst>
              <a:ext uri="{FF2B5EF4-FFF2-40B4-BE49-F238E27FC236}">
                <a16:creationId xmlns:a16="http://schemas.microsoft.com/office/drawing/2014/main" id="{C661B7FC-42A5-49EF-A656-51D5A3A90855}"/>
              </a:ext>
            </a:extLst>
          </p:cNvPr>
          <p:cNvSpPr>
            <a:spLocks noGrp="1" noChangeArrowheads="1"/>
          </p:cNvSpPr>
          <p:nvPr>
            <p:ph type="sldNum" sz="quarter" idx="11"/>
          </p:nvPr>
        </p:nvSpPr>
        <p:spPr>
          <a:ln/>
        </p:spPr>
        <p:txBody>
          <a:bodyPr/>
          <a:lstStyle>
            <a:lvl1pPr>
              <a:defRPr/>
            </a:lvl1pPr>
          </a:lstStyle>
          <a:p>
            <a:fld id="{30F96B8F-2E17-4086-ABD5-929867E283B7}" type="slidenum">
              <a:rPr lang="en-US" altLang="zh-CN"/>
              <a:pPr/>
              <a:t>‹#›</a:t>
            </a:fld>
            <a:endParaRPr lang="en-US" altLang="zh-CN"/>
          </a:p>
        </p:txBody>
      </p:sp>
      <p:sp>
        <p:nvSpPr>
          <p:cNvPr id="6" name="Rectangle 16">
            <a:extLst>
              <a:ext uri="{FF2B5EF4-FFF2-40B4-BE49-F238E27FC236}">
                <a16:creationId xmlns:a16="http://schemas.microsoft.com/office/drawing/2014/main" id="{C3DF6C4D-B051-4203-A0D7-2D23BC774FB2}"/>
              </a:ext>
            </a:extLst>
          </p:cNvPr>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890770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2">
            <a:extLst>
              <a:ext uri="{FF2B5EF4-FFF2-40B4-BE49-F238E27FC236}">
                <a16:creationId xmlns:a16="http://schemas.microsoft.com/office/drawing/2014/main" id="{C734E71A-0598-4CB0-9D7A-8DBC0B4B45A0}"/>
              </a:ext>
            </a:extLst>
          </p:cNvPr>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3">
            <a:extLst>
              <a:ext uri="{FF2B5EF4-FFF2-40B4-BE49-F238E27FC236}">
                <a16:creationId xmlns:a16="http://schemas.microsoft.com/office/drawing/2014/main" id="{4C5D726A-B198-4756-B0BF-5D20032F2711}"/>
              </a:ext>
            </a:extLst>
          </p:cNvPr>
          <p:cNvSpPr>
            <a:spLocks noGrp="1" noChangeArrowheads="1"/>
          </p:cNvSpPr>
          <p:nvPr>
            <p:ph type="sldNum" sz="quarter" idx="11"/>
          </p:nvPr>
        </p:nvSpPr>
        <p:spPr>
          <a:ln/>
        </p:spPr>
        <p:txBody>
          <a:bodyPr/>
          <a:lstStyle>
            <a:lvl1pPr>
              <a:defRPr/>
            </a:lvl1pPr>
          </a:lstStyle>
          <a:p>
            <a:fld id="{57A80AFA-7FA6-49F2-8287-A8577705B946}" type="slidenum">
              <a:rPr lang="en-US" altLang="zh-CN"/>
              <a:pPr/>
              <a:t>‹#›</a:t>
            </a:fld>
            <a:endParaRPr lang="en-US" altLang="zh-CN"/>
          </a:p>
        </p:txBody>
      </p:sp>
      <p:sp>
        <p:nvSpPr>
          <p:cNvPr id="7" name="Rectangle 16">
            <a:extLst>
              <a:ext uri="{FF2B5EF4-FFF2-40B4-BE49-F238E27FC236}">
                <a16:creationId xmlns:a16="http://schemas.microsoft.com/office/drawing/2014/main" id="{A4F09DBB-40C3-4121-A37C-AF99B3775441}"/>
              </a:ext>
            </a:extLst>
          </p:cNvPr>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172430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2">
            <a:extLst>
              <a:ext uri="{FF2B5EF4-FFF2-40B4-BE49-F238E27FC236}">
                <a16:creationId xmlns:a16="http://schemas.microsoft.com/office/drawing/2014/main" id="{C0822F67-B32F-4372-8118-3E981A6A9A0A}"/>
              </a:ext>
            </a:extLst>
          </p:cNvPr>
          <p:cNvSpPr>
            <a:spLocks noGrp="1" noChangeArrowheads="1"/>
          </p:cNvSpPr>
          <p:nvPr>
            <p:ph type="ftr" sz="quarter" idx="10"/>
          </p:nvPr>
        </p:nvSpPr>
        <p:spPr>
          <a:ln/>
        </p:spPr>
        <p:txBody>
          <a:bodyPr/>
          <a:lstStyle>
            <a:lvl1pPr>
              <a:defRPr/>
            </a:lvl1pPr>
          </a:lstStyle>
          <a:p>
            <a:pPr>
              <a:defRPr/>
            </a:pPr>
            <a:endParaRPr lang="en-US" altLang="zh-CN"/>
          </a:p>
        </p:txBody>
      </p:sp>
      <p:sp>
        <p:nvSpPr>
          <p:cNvPr id="8" name="Rectangle 3">
            <a:extLst>
              <a:ext uri="{FF2B5EF4-FFF2-40B4-BE49-F238E27FC236}">
                <a16:creationId xmlns:a16="http://schemas.microsoft.com/office/drawing/2014/main" id="{4FC04AA6-4AAD-4934-A165-64E07F054501}"/>
              </a:ext>
            </a:extLst>
          </p:cNvPr>
          <p:cNvSpPr>
            <a:spLocks noGrp="1" noChangeArrowheads="1"/>
          </p:cNvSpPr>
          <p:nvPr>
            <p:ph type="sldNum" sz="quarter" idx="11"/>
          </p:nvPr>
        </p:nvSpPr>
        <p:spPr>
          <a:ln/>
        </p:spPr>
        <p:txBody>
          <a:bodyPr/>
          <a:lstStyle>
            <a:lvl1pPr>
              <a:defRPr/>
            </a:lvl1pPr>
          </a:lstStyle>
          <a:p>
            <a:fld id="{9AEDAEB9-5D83-47AF-966E-B182B2039828}" type="slidenum">
              <a:rPr lang="en-US" altLang="zh-CN"/>
              <a:pPr/>
              <a:t>‹#›</a:t>
            </a:fld>
            <a:endParaRPr lang="en-US" altLang="zh-CN"/>
          </a:p>
        </p:txBody>
      </p:sp>
      <p:sp>
        <p:nvSpPr>
          <p:cNvPr id="9" name="Rectangle 16">
            <a:extLst>
              <a:ext uri="{FF2B5EF4-FFF2-40B4-BE49-F238E27FC236}">
                <a16:creationId xmlns:a16="http://schemas.microsoft.com/office/drawing/2014/main" id="{B7E2B12A-A9A0-4F06-BC0A-B99EDB893B45}"/>
              </a:ext>
            </a:extLst>
          </p:cNvPr>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035975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2">
            <a:extLst>
              <a:ext uri="{FF2B5EF4-FFF2-40B4-BE49-F238E27FC236}">
                <a16:creationId xmlns:a16="http://schemas.microsoft.com/office/drawing/2014/main" id="{FCEB96A7-6E06-4879-8B5D-4EE3ED8ADE2A}"/>
              </a:ext>
            </a:extLst>
          </p:cNvPr>
          <p:cNvSpPr>
            <a:spLocks noGrp="1" noChangeArrowheads="1"/>
          </p:cNvSpPr>
          <p:nvPr>
            <p:ph type="ftr" sz="quarter" idx="10"/>
          </p:nvPr>
        </p:nvSpPr>
        <p:spPr>
          <a:ln/>
        </p:spPr>
        <p:txBody>
          <a:bodyPr/>
          <a:lstStyle>
            <a:lvl1pPr>
              <a:defRPr/>
            </a:lvl1pPr>
          </a:lstStyle>
          <a:p>
            <a:pPr>
              <a:defRPr/>
            </a:pPr>
            <a:endParaRPr lang="en-US" altLang="zh-CN"/>
          </a:p>
        </p:txBody>
      </p:sp>
      <p:sp>
        <p:nvSpPr>
          <p:cNvPr id="4" name="Rectangle 3">
            <a:extLst>
              <a:ext uri="{FF2B5EF4-FFF2-40B4-BE49-F238E27FC236}">
                <a16:creationId xmlns:a16="http://schemas.microsoft.com/office/drawing/2014/main" id="{7C7F5601-764C-4821-9672-4FBDD27B0385}"/>
              </a:ext>
            </a:extLst>
          </p:cNvPr>
          <p:cNvSpPr>
            <a:spLocks noGrp="1" noChangeArrowheads="1"/>
          </p:cNvSpPr>
          <p:nvPr>
            <p:ph type="sldNum" sz="quarter" idx="11"/>
          </p:nvPr>
        </p:nvSpPr>
        <p:spPr>
          <a:ln/>
        </p:spPr>
        <p:txBody>
          <a:bodyPr/>
          <a:lstStyle>
            <a:lvl1pPr>
              <a:defRPr/>
            </a:lvl1pPr>
          </a:lstStyle>
          <a:p>
            <a:fld id="{8B9DDCDC-D244-478A-964A-02288E34CE75}" type="slidenum">
              <a:rPr lang="en-US" altLang="zh-CN"/>
              <a:pPr/>
              <a:t>‹#›</a:t>
            </a:fld>
            <a:endParaRPr lang="en-US" altLang="zh-CN"/>
          </a:p>
        </p:txBody>
      </p:sp>
      <p:sp>
        <p:nvSpPr>
          <p:cNvPr id="5" name="Rectangle 16">
            <a:extLst>
              <a:ext uri="{FF2B5EF4-FFF2-40B4-BE49-F238E27FC236}">
                <a16:creationId xmlns:a16="http://schemas.microsoft.com/office/drawing/2014/main" id="{F7D26B9B-30B4-417D-96C7-DD9C15E00F4E}"/>
              </a:ext>
            </a:extLst>
          </p:cNvPr>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146252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CE342F9-A844-4A24-9B94-B99F1D5501EE}"/>
              </a:ext>
            </a:extLst>
          </p:cNvPr>
          <p:cNvSpPr>
            <a:spLocks noGrp="1" noChangeArrowheads="1"/>
          </p:cNvSpPr>
          <p:nvPr>
            <p:ph type="ftr" sz="quarter" idx="10"/>
          </p:nvPr>
        </p:nvSpPr>
        <p:spPr>
          <a:ln/>
        </p:spPr>
        <p:txBody>
          <a:bodyPr/>
          <a:lstStyle>
            <a:lvl1pPr>
              <a:defRPr/>
            </a:lvl1pPr>
          </a:lstStyle>
          <a:p>
            <a:pPr>
              <a:defRPr/>
            </a:pPr>
            <a:endParaRPr lang="en-US" altLang="zh-CN"/>
          </a:p>
        </p:txBody>
      </p:sp>
      <p:sp>
        <p:nvSpPr>
          <p:cNvPr id="3" name="Rectangle 3">
            <a:extLst>
              <a:ext uri="{FF2B5EF4-FFF2-40B4-BE49-F238E27FC236}">
                <a16:creationId xmlns:a16="http://schemas.microsoft.com/office/drawing/2014/main" id="{FD7870A3-CCBD-493F-9A6A-1290083DE215}"/>
              </a:ext>
            </a:extLst>
          </p:cNvPr>
          <p:cNvSpPr>
            <a:spLocks noGrp="1" noChangeArrowheads="1"/>
          </p:cNvSpPr>
          <p:nvPr>
            <p:ph type="sldNum" sz="quarter" idx="11"/>
          </p:nvPr>
        </p:nvSpPr>
        <p:spPr>
          <a:ln/>
        </p:spPr>
        <p:txBody>
          <a:bodyPr/>
          <a:lstStyle>
            <a:lvl1pPr>
              <a:defRPr/>
            </a:lvl1pPr>
          </a:lstStyle>
          <a:p>
            <a:fld id="{A8C636BB-9186-4A45-ACDA-66515785E397}" type="slidenum">
              <a:rPr lang="en-US" altLang="zh-CN"/>
              <a:pPr/>
              <a:t>‹#›</a:t>
            </a:fld>
            <a:endParaRPr lang="en-US" altLang="zh-CN"/>
          </a:p>
        </p:txBody>
      </p:sp>
      <p:sp>
        <p:nvSpPr>
          <p:cNvPr id="4" name="Rectangle 16">
            <a:extLst>
              <a:ext uri="{FF2B5EF4-FFF2-40B4-BE49-F238E27FC236}">
                <a16:creationId xmlns:a16="http://schemas.microsoft.com/office/drawing/2014/main" id="{53B948D5-7CF0-4664-B083-AD43B07835AE}"/>
              </a:ext>
            </a:extLst>
          </p:cNvPr>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539576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2">
            <a:extLst>
              <a:ext uri="{FF2B5EF4-FFF2-40B4-BE49-F238E27FC236}">
                <a16:creationId xmlns:a16="http://schemas.microsoft.com/office/drawing/2014/main" id="{0FAABD33-91A8-44D8-8F96-58EB9C7E5BF8}"/>
              </a:ext>
            </a:extLst>
          </p:cNvPr>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3">
            <a:extLst>
              <a:ext uri="{FF2B5EF4-FFF2-40B4-BE49-F238E27FC236}">
                <a16:creationId xmlns:a16="http://schemas.microsoft.com/office/drawing/2014/main" id="{86D1BA97-8196-409A-B1D0-1DFED5511529}"/>
              </a:ext>
            </a:extLst>
          </p:cNvPr>
          <p:cNvSpPr>
            <a:spLocks noGrp="1" noChangeArrowheads="1"/>
          </p:cNvSpPr>
          <p:nvPr>
            <p:ph type="sldNum" sz="quarter" idx="11"/>
          </p:nvPr>
        </p:nvSpPr>
        <p:spPr>
          <a:ln/>
        </p:spPr>
        <p:txBody>
          <a:bodyPr/>
          <a:lstStyle>
            <a:lvl1pPr>
              <a:defRPr/>
            </a:lvl1pPr>
          </a:lstStyle>
          <a:p>
            <a:fld id="{CDDD1550-C8DE-4382-A008-C124CA5D78B7}" type="slidenum">
              <a:rPr lang="en-US" altLang="zh-CN"/>
              <a:pPr/>
              <a:t>‹#›</a:t>
            </a:fld>
            <a:endParaRPr lang="en-US" altLang="zh-CN"/>
          </a:p>
        </p:txBody>
      </p:sp>
      <p:sp>
        <p:nvSpPr>
          <p:cNvPr id="7" name="Rectangle 16">
            <a:extLst>
              <a:ext uri="{FF2B5EF4-FFF2-40B4-BE49-F238E27FC236}">
                <a16:creationId xmlns:a16="http://schemas.microsoft.com/office/drawing/2014/main" id="{D0E67191-2ED1-4F09-B5A6-FD3061DBD870}"/>
              </a:ext>
            </a:extLst>
          </p:cNvPr>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923496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2">
            <a:extLst>
              <a:ext uri="{FF2B5EF4-FFF2-40B4-BE49-F238E27FC236}">
                <a16:creationId xmlns:a16="http://schemas.microsoft.com/office/drawing/2014/main" id="{B0AEAFDD-657C-442B-A175-BD5643FBAF71}"/>
              </a:ext>
            </a:extLst>
          </p:cNvPr>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3">
            <a:extLst>
              <a:ext uri="{FF2B5EF4-FFF2-40B4-BE49-F238E27FC236}">
                <a16:creationId xmlns:a16="http://schemas.microsoft.com/office/drawing/2014/main" id="{AEAF1B2A-6CA0-45CA-AF35-87CFEEF81816}"/>
              </a:ext>
            </a:extLst>
          </p:cNvPr>
          <p:cNvSpPr>
            <a:spLocks noGrp="1" noChangeArrowheads="1"/>
          </p:cNvSpPr>
          <p:nvPr>
            <p:ph type="sldNum" sz="quarter" idx="11"/>
          </p:nvPr>
        </p:nvSpPr>
        <p:spPr>
          <a:ln/>
        </p:spPr>
        <p:txBody>
          <a:bodyPr/>
          <a:lstStyle>
            <a:lvl1pPr>
              <a:defRPr/>
            </a:lvl1pPr>
          </a:lstStyle>
          <a:p>
            <a:fld id="{016CC953-FC83-40C3-90CF-5808AFB61057}" type="slidenum">
              <a:rPr lang="en-US" altLang="zh-CN"/>
              <a:pPr/>
              <a:t>‹#›</a:t>
            </a:fld>
            <a:endParaRPr lang="en-US" altLang="zh-CN"/>
          </a:p>
        </p:txBody>
      </p:sp>
      <p:sp>
        <p:nvSpPr>
          <p:cNvPr id="7" name="Rectangle 16">
            <a:extLst>
              <a:ext uri="{FF2B5EF4-FFF2-40B4-BE49-F238E27FC236}">
                <a16:creationId xmlns:a16="http://schemas.microsoft.com/office/drawing/2014/main" id="{D298D2A7-B880-44DE-BB66-6E9EFC868CD5}"/>
              </a:ext>
            </a:extLst>
          </p:cNvPr>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66045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230D0AB7-A0F1-4FCF-9621-1D074F0F48AF}"/>
              </a:ext>
            </a:extLst>
          </p:cNvPr>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200">
                <a:latin typeface="Arial" charset="0"/>
                <a:ea typeface="宋体" charset="-122"/>
              </a:defRPr>
            </a:lvl1pPr>
          </a:lstStyle>
          <a:p>
            <a:pPr>
              <a:defRPr/>
            </a:pPr>
            <a:endParaRPr lang="en-US" altLang="zh-CN"/>
          </a:p>
        </p:txBody>
      </p:sp>
      <p:sp>
        <p:nvSpPr>
          <p:cNvPr id="111619" name="Rectangle 3">
            <a:extLst>
              <a:ext uri="{FF2B5EF4-FFF2-40B4-BE49-F238E27FC236}">
                <a16:creationId xmlns:a16="http://schemas.microsoft.com/office/drawing/2014/main" id="{D9669B5B-2BDA-4780-9518-99FB810D0961}"/>
              </a:ext>
            </a:extLst>
          </p:cNvPr>
          <p:cNvSpPr>
            <a:spLocks noGrp="1" noChangeArrowheads="1"/>
          </p:cNvSpPr>
          <p:nvPr>
            <p:ph type="sldNum" sz="quarter" idx="4"/>
          </p:nvPr>
        </p:nvSpPr>
        <p:spPr bwMode="auto">
          <a:xfrm>
            <a:off x="7013097" y="64008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Black" panose="020B0A04020102020204" pitchFamily="34" charset="0"/>
              </a:defRPr>
            </a:lvl1pPr>
          </a:lstStyle>
          <a:p>
            <a:fld id="{74BD87FC-C4A5-43D9-8BFD-8D990A8390C2}" type="slidenum">
              <a:rPr lang="en-US" altLang="zh-CN"/>
              <a:pPr/>
              <a:t>‹#›</a:t>
            </a:fld>
            <a:endParaRPr lang="en-US" altLang="zh-CN"/>
          </a:p>
        </p:txBody>
      </p:sp>
      <p:grpSp>
        <p:nvGrpSpPr>
          <p:cNvPr id="1028" name="Group 4">
            <a:extLst>
              <a:ext uri="{FF2B5EF4-FFF2-40B4-BE49-F238E27FC236}">
                <a16:creationId xmlns:a16="http://schemas.microsoft.com/office/drawing/2014/main" id="{933F7CA2-F3F1-4050-B400-411C393B0977}"/>
              </a:ext>
            </a:extLst>
          </p:cNvPr>
          <p:cNvGrpSpPr>
            <a:grpSpLocks/>
          </p:cNvGrpSpPr>
          <p:nvPr/>
        </p:nvGrpSpPr>
        <p:grpSpPr bwMode="auto">
          <a:xfrm>
            <a:off x="0" y="0"/>
            <a:ext cx="9144000" cy="546100"/>
            <a:chOff x="0" y="0"/>
            <a:chExt cx="5760" cy="344"/>
          </a:xfrm>
        </p:grpSpPr>
        <p:sp>
          <p:nvSpPr>
            <p:cNvPr id="1032" name="Rectangle 5">
              <a:extLst>
                <a:ext uri="{FF2B5EF4-FFF2-40B4-BE49-F238E27FC236}">
                  <a16:creationId xmlns:a16="http://schemas.microsoft.com/office/drawing/2014/main" id="{6DD3821A-DC5E-4093-AA04-F14B8E267AC5}"/>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zh-CN" altLang="zh-CN" sz="2400">
                <a:latin typeface="Times New Roman" pitchFamily="18" charset="0"/>
              </a:endParaRPr>
            </a:p>
          </p:txBody>
        </p:sp>
        <p:sp>
          <p:nvSpPr>
            <p:cNvPr id="1033" name="Rectangle 6">
              <a:extLst>
                <a:ext uri="{FF2B5EF4-FFF2-40B4-BE49-F238E27FC236}">
                  <a16:creationId xmlns:a16="http://schemas.microsoft.com/office/drawing/2014/main" id="{F239E6D7-0806-4FA3-AC4A-2B87C6BD3901}"/>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zh-CN" sz="2400">
                <a:latin typeface="Times New Roman" pitchFamily="18" charset="0"/>
              </a:endParaRPr>
            </a:p>
          </p:txBody>
        </p:sp>
        <p:sp>
          <p:nvSpPr>
            <p:cNvPr id="1034" name="Rectangle 7">
              <a:extLst>
                <a:ext uri="{FF2B5EF4-FFF2-40B4-BE49-F238E27FC236}">
                  <a16:creationId xmlns:a16="http://schemas.microsoft.com/office/drawing/2014/main" id="{409A8644-A3AA-44A4-BB94-B4D7234673BA}"/>
                </a:ext>
              </a:extLst>
            </p:cNvPr>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zh-CN">
                <a:solidFill>
                  <a:schemeClr val="hlink"/>
                </a:solidFill>
              </a:endParaRPr>
            </a:p>
          </p:txBody>
        </p:sp>
        <p:sp>
          <p:nvSpPr>
            <p:cNvPr id="1035" name="Rectangle 8">
              <a:extLst>
                <a:ext uri="{FF2B5EF4-FFF2-40B4-BE49-F238E27FC236}">
                  <a16:creationId xmlns:a16="http://schemas.microsoft.com/office/drawing/2014/main" id="{F6FBBF5D-5145-4EF2-9184-5835130ABBCA}"/>
                </a:ext>
              </a:extLst>
            </p:cNvPr>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zh-CN">
                <a:solidFill>
                  <a:schemeClr val="hlink"/>
                </a:solidFill>
              </a:endParaRPr>
            </a:p>
          </p:txBody>
        </p:sp>
        <p:sp>
          <p:nvSpPr>
            <p:cNvPr id="1036" name="Rectangle 9">
              <a:extLst>
                <a:ext uri="{FF2B5EF4-FFF2-40B4-BE49-F238E27FC236}">
                  <a16:creationId xmlns:a16="http://schemas.microsoft.com/office/drawing/2014/main" id="{FEEAF20F-B9FC-463E-A6C7-9AD3B067C1FF}"/>
                </a:ext>
              </a:extLst>
            </p:cNvPr>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zh-CN">
                <a:solidFill>
                  <a:schemeClr val="accent2"/>
                </a:solidFill>
              </a:endParaRPr>
            </a:p>
          </p:txBody>
        </p:sp>
        <p:sp>
          <p:nvSpPr>
            <p:cNvPr id="1037" name="Rectangle 10">
              <a:extLst>
                <a:ext uri="{FF2B5EF4-FFF2-40B4-BE49-F238E27FC236}">
                  <a16:creationId xmlns:a16="http://schemas.microsoft.com/office/drawing/2014/main" id="{8C55C811-1BA8-4F82-B7D9-568394B7A7BB}"/>
                </a:ext>
              </a:extLst>
            </p:cNvPr>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zh-CN">
                <a:solidFill>
                  <a:schemeClr val="hlink"/>
                </a:solidFill>
              </a:endParaRPr>
            </a:p>
          </p:txBody>
        </p:sp>
        <p:sp>
          <p:nvSpPr>
            <p:cNvPr id="1038" name="Rectangle 11">
              <a:extLst>
                <a:ext uri="{FF2B5EF4-FFF2-40B4-BE49-F238E27FC236}">
                  <a16:creationId xmlns:a16="http://schemas.microsoft.com/office/drawing/2014/main" id="{BFD027D7-625F-4B1D-8682-4CFC60F48951}"/>
                </a:ext>
              </a:extLst>
            </p:cNvPr>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zh-CN" sz="2400">
                <a:latin typeface="Times New Roman" pitchFamily="18" charset="0"/>
              </a:endParaRPr>
            </a:p>
          </p:txBody>
        </p:sp>
        <p:sp>
          <p:nvSpPr>
            <p:cNvPr id="1039" name="Rectangle 12">
              <a:extLst>
                <a:ext uri="{FF2B5EF4-FFF2-40B4-BE49-F238E27FC236}">
                  <a16:creationId xmlns:a16="http://schemas.microsoft.com/office/drawing/2014/main" id="{9E62E7A9-6200-421D-B655-42CAA0D3B08A}"/>
                </a:ext>
              </a:extLst>
            </p:cNvPr>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zh-CN">
                <a:solidFill>
                  <a:schemeClr val="accent2"/>
                </a:solidFill>
              </a:endParaRPr>
            </a:p>
          </p:txBody>
        </p:sp>
        <p:sp>
          <p:nvSpPr>
            <p:cNvPr id="1040" name="Rectangle 13">
              <a:extLst>
                <a:ext uri="{FF2B5EF4-FFF2-40B4-BE49-F238E27FC236}">
                  <a16:creationId xmlns:a16="http://schemas.microsoft.com/office/drawing/2014/main" id="{B4FCE16D-BE78-4B8C-AE02-18FC5F5C6BFC}"/>
                </a:ext>
              </a:extLst>
            </p:cNvPr>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zh-CN">
                <a:solidFill>
                  <a:schemeClr val="accent2"/>
                </a:solidFill>
              </a:endParaRPr>
            </a:p>
          </p:txBody>
        </p:sp>
      </p:grpSp>
      <p:sp>
        <p:nvSpPr>
          <p:cNvPr id="1029" name="Rectangle 14">
            <a:extLst>
              <a:ext uri="{FF2B5EF4-FFF2-40B4-BE49-F238E27FC236}">
                <a16:creationId xmlns:a16="http://schemas.microsoft.com/office/drawing/2014/main" id="{4D5655E9-C789-400D-887F-9BE1FFF74039}"/>
              </a:ext>
            </a:extLst>
          </p:cNvPr>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30" name="Rectangle 15">
            <a:extLst>
              <a:ext uri="{FF2B5EF4-FFF2-40B4-BE49-F238E27FC236}">
                <a16:creationId xmlns:a16="http://schemas.microsoft.com/office/drawing/2014/main" id="{11C8F931-CEFD-44C8-BB05-EB3D86925A50}"/>
              </a:ext>
            </a:extLst>
          </p:cNvPr>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11632" name="Rectangle 16">
            <a:extLst>
              <a:ext uri="{FF2B5EF4-FFF2-40B4-BE49-F238E27FC236}">
                <a16:creationId xmlns:a16="http://schemas.microsoft.com/office/drawing/2014/main" id="{88FA59D4-B7D0-43E4-9452-FF5C071ED388}"/>
              </a:ext>
            </a:extLst>
          </p:cNvPr>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ea typeface="宋体" charset="-122"/>
              </a:defRPr>
            </a:lvl1pPr>
          </a:lstStyle>
          <a:p>
            <a:pPr>
              <a:defRPr/>
            </a:pPr>
            <a:endParaRPr lang="en-US" altLang="zh-CN"/>
          </a:p>
        </p:txBody>
      </p:sp>
    </p:spTree>
  </p:cSld>
  <p:clrMap bg1="lt1" tx1="dk1" bg2="lt2" tx2="dk2" accent1="accent1" accent2="accent2" accent3="accent3" accent4="accent4" accent5="accent5" accent6="accent6" hlink="hlink" folHlink="folHlink"/>
  <p:sldLayoutIdLst>
    <p:sldLayoutId id="2147484242" r:id="rId1"/>
    <p:sldLayoutId id="2147484232" r:id="rId2"/>
    <p:sldLayoutId id="2147484233" r:id="rId3"/>
    <p:sldLayoutId id="2147484234" r:id="rId4"/>
    <p:sldLayoutId id="2147484235" r:id="rId5"/>
    <p:sldLayoutId id="2147484236" r:id="rId6"/>
    <p:sldLayoutId id="2147484237" r:id="rId7"/>
    <p:sldLayoutId id="2147484238" r:id="rId8"/>
    <p:sldLayoutId id="2147484239" r:id="rId9"/>
    <p:sldLayoutId id="2147484240" r:id="rId10"/>
    <p:sldLayoutId id="2147484241" r:id="rId11"/>
    <p:sldLayoutId id="2147484243"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ea typeface="宋体" charset="-122"/>
        </a:defRPr>
      </a:lvl2pPr>
      <a:lvl3pPr algn="l" rtl="0" eaLnBrk="0" fontAlgn="base" hangingPunct="0">
        <a:spcBef>
          <a:spcPct val="0"/>
        </a:spcBef>
        <a:spcAft>
          <a:spcPct val="0"/>
        </a:spcAft>
        <a:defRPr sz="4400">
          <a:solidFill>
            <a:schemeClr val="tx1"/>
          </a:solidFill>
          <a:latin typeface="Arial" charset="0"/>
          <a:ea typeface="宋体" charset="-122"/>
        </a:defRPr>
      </a:lvl3pPr>
      <a:lvl4pPr algn="l" rtl="0" eaLnBrk="0" fontAlgn="base" hangingPunct="0">
        <a:spcBef>
          <a:spcPct val="0"/>
        </a:spcBef>
        <a:spcAft>
          <a:spcPct val="0"/>
        </a:spcAft>
        <a:defRPr sz="4400">
          <a:solidFill>
            <a:schemeClr val="tx1"/>
          </a:solidFill>
          <a:latin typeface="Arial" charset="0"/>
          <a:ea typeface="宋体" charset="-122"/>
        </a:defRPr>
      </a:lvl4pPr>
      <a:lvl5pPr algn="l" rtl="0" eaLnBrk="0" fontAlgn="base" hangingPunct="0">
        <a:spcBef>
          <a:spcPct val="0"/>
        </a:spcBef>
        <a:spcAft>
          <a:spcPct val="0"/>
        </a:spcAft>
        <a:defRPr sz="4400">
          <a:solidFill>
            <a:schemeClr val="tx1"/>
          </a:solidFill>
          <a:latin typeface="Arial" charset="0"/>
          <a:ea typeface="宋体" charset="-122"/>
        </a:defRPr>
      </a:lvl5pPr>
      <a:lvl6pPr marL="457200" algn="l" rtl="0" fontAlgn="base">
        <a:spcBef>
          <a:spcPct val="0"/>
        </a:spcBef>
        <a:spcAft>
          <a:spcPct val="0"/>
        </a:spcAft>
        <a:defRPr sz="4400">
          <a:solidFill>
            <a:schemeClr val="tx1"/>
          </a:solidFill>
          <a:latin typeface="Arial" charset="0"/>
          <a:ea typeface="宋体" charset="-122"/>
        </a:defRPr>
      </a:lvl6pPr>
      <a:lvl7pPr marL="914400" algn="l" rtl="0" fontAlgn="base">
        <a:spcBef>
          <a:spcPct val="0"/>
        </a:spcBef>
        <a:spcAft>
          <a:spcPct val="0"/>
        </a:spcAft>
        <a:defRPr sz="4400">
          <a:solidFill>
            <a:schemeClr val="tx1"/>
          </a:solidFill>
          <a:latin typeface="Arial" charset="0"/>
          <a:ea typeface="宋体" charset="-122"/>
        </a:defRPr>
      </a:lvl7pPr>
      <a:lvl8pPr marL="1371600" algn="l" rtl="0" fontAlgn="base">
        <a:spcBef>
          <a:spcPct val="0"/>
        </a:spcBef>
        <a:spcAft>
          <a:spcPct val="0"/>
        </a:spcAft>
        <a:defRPr sz="4400">
          <a:solidFill>
            <a:schemeClr val="tx1"/>
          </a:solidFill>
          <a:latin typeface="Arial" charset="0"/>
          <a:ea typeface="宋体" charset="-122"/>
        </a:defRPr>
      </a:lvl8pPr>
      <a:lvl9pPr marL="1828800" algn="l" rtl="0" fontAlgn="base">
        <a:spcBef>
          <a:spcPct val="0"/>
        </a:spcBef>
        <a:spcAft>
          <a:spcPct val="0"/>
        </a:spcAft>
        <a:defRPr sz="4400">
          <a:solidFill>
            <a:schemeClr val="tx1"/>
          </a:solidFill>
          <a:latin typeface="Arial" charset="0"/>
          <a:ea typeface="宋体" charset="-122"/>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4.emf"/><Relationship Id="rId5" Type="http://schemas.openxmlformats.org/officeDocument/2006/relationships/oleObject" Target="../embeddings/oleObject1.bin"/><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wmf"/><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wmf"/><Relationship Id="rId4" Type="http://schemas.openxmlformats.org/officeDocument/2006/relationships/image" Target="../media/image39.wmf"/></Relationships>
</file>

<file path=ppt/slides/_rels/slide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5.xml"/><Relationship Id="rId7"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7.png"/></Relationships>
</file>

<file path=ppt/slides/_rels/slide1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slideLayout" Target="../slideLayouts/slideLayout2.xml"/><Relationship Id="rId4" Type="http://schemas.openxmlformats.org/officeDocument/2006/relationships/image" Target="../media/image51.wmf"/></Relationships>
</file>

<file path=ppt/slides/_rels/slide1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image" Target="../media/image56.png"/><Relationship Id="rId16"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6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s>
</file>

<file path=ppt/slides/_rels/slide2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77.wmf"/><Relationship Id="rId13" Type="http://schemas.openxmlformats.org/officeDocument/2006/relationships/oleObject" Target="../embeddings/oleObject6.bin"/><Relationship Id="rId3" Type="http://schemas.openxmlformats.org/officeDocument/2006/relationships/image" Target="../media/image80.png"/><Relationship Id="rId7" Type="http://schemas.openxmlformats.org/officeDocument/2006/relationships/oleObject" Target="../embeddings/oleObject3.bin"/><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1.png"/><Relationship Id="rId11" Type="http://schemas.openxmlformats.org/officeDocument/2006/relationships/image" Target="../media/image82.png"/><Relationship Id="rId5" Type="http://schemas.openxmlformats.org/officeDocument/2006/relationships/image" Target="../media/image76.wmf"/><Relationship Id="rId15" Type="http://schemas.openxmlformats.org/officeDocument/2006/relationships/image" Target="../media/image83.png"/><Relationship Id="rId10" Type="http://schemas.openxmlformats.org/officeDocument/2006/relationships/image" Target="../media/image78.wmf"/><Relationship Id="rId4" Type="http://schemas.openxmlformats.org/officeDocument/2006/relationships/oleObject" Target="../embeddings/oleObject2.bin"/><Relationship Id="rId9" Type="http://schemas.openxmlformats.org/officeDocument/2006/relationships/oleObject" Target="../embeddings/oleObject4.bin"/><Relationship Id="rId14" Type="http://schemas.openxmlformats.org/officeDocument/2006/relationships/image" Target="../media/image79.wmf"/></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3" Type="http://schemas.openxmlformats.org/officeDocument/2006/relationships/image" Target="../media/image21.jpe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jpeg"/><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03C0298-0ADD-40F8-AE03-6EC3F61E4079}"/>
              </a:ext>
            </a:extLst>
          </p:cNvPr>
          <p:cNvSpPr>
            <a:spLocks noGrp="1" noChangeArrowheads="1"/>
          </p:cNvSpPr>
          <p:nvPr>
            <p:ph type="ctrTitle"/>
          </p:nvPr>
        </p:nvSpPr>
        <p:spPr>
          <a:xfrm>
            <a:off x="2971800" y="1905000"/>
            <a:ext cx="6019800" cy="2209800"/>
          </a:xfrm>
        </p:spPr>
        <p:txBody>
          <a:bodyPr/>
          <a:lstStyle/>
          <a:p>
            <a:pPr eaLnBrk="1" hangingPunct="1"/>
            <a:r>
              <a:rPr lang="zh-CN" altLang="en-US" b="1">
                <a:latin typeface="黑体" panose="02010609060101010101" pitchFamily="49" charset="-122"/>
                <a:ea typeface="黑体" panose="02010609060101010101" pitchFamily="49" charset="-122"/>
              </a:rPr>
              <a:t>光是什么</a:t>
            </a:r>
            <a:br>
              <a:rPr lang="en-US" altLang="zh-CN" b="1">
                <a:latin typeface="黑体" panose="02010609060101010101" pitchFamily="49" charset="-122"/>
                <a:ea typeface="黑体" panose="02010609060101010101" pitchFamily="49" charset="-122"/>
              </a:rPr>
            </a:br>
            <a:r>
              <a:rPr lang="en-US" altLang="zh-CN" b="1">
                <a:latin typeface="黑体" panose="02010609060101010101" pitchFamily="49" charset="-122"/>
                <a:ea typeface="黑体" panose="02010609060101010101" pitchFamily="49" charset="-122"/>
              </a:rPr>
              <a:t>—</a:t>
            </a:r>
            <a:r>
              <a:rPr lang="zh-CN" altLang="en-US" sz="4000" b="1">
                <a:latin typeface="黑体" panose="02010609060101010101" pitchFamily="49" charset="-122"/>
                <a:ea typeface="黑体" panose="02010609060101010101" pitchFamily="49" charset="-122"/>
              </a:rPr>
              <a:t>量子惠勒延迟选择实验</a:t>
            </a:r>
            <a:endParaRPr lang="zh-CN" altLang="en-US" b="1">
              <a:latin typeface="黑体" panose="02010609060101010101" pitchFamily="49" charset="-122"/>
              <a:ea typeface="黑体" panose="02010609060101010101" pitchFamily="49" charset="-122"/>
            </a:endParaRPr>
          </a:p>
        </p:txBody>
      </p:sp>
      <p:sp>
        <p:nvSpPr>
          <p:cNvPr id="4099" name="Rectangle 3">
            <a:extLst>
              <a:ext uri="{FF2B5EF4-FFF2-40B4-BE49-F238E27FC236}">
                <a16:creationId xmlns:a16="http://schemas.microsoft.com/office/drawing/2014/main" id="{0F1AB430-409A-4AC1-A597-21B5DB99F110}"/>
              </a:ext>
            </a:extLst>
          </p:cNvPr>
          <p:cNvSpPr>
            <a:spLocks noGrp="1" noChangeArrowheads="1"/>
          </p:cNvSpPr>
          <p:nvPr>
            <p:ph type="subTitle" idx="1"/>
          </p:nvPr>
        </p:nvSpPr>
        <p:spPr>
          <a:xfrm>
            <a:off x="1371600" y="4495800"/>
            <a:ext cx="6400800" cy="1752600"/>
          </a:xfrm>
        </p:spPr>
        <p:txBody>
          <a:bodyPr/>
          <a:lstStyle/>
          <a:p>
            <a:pPr algn="ctr" eaLnBrk="1" hangingPunct="1"/>
            <a:r>
              <a:rPr lang="zh-CN" altLang="en-US" sz="3200" dirty="0">
                <a:latin typeface="微软雅黑" panose="020B0503020204020204" pitchFamily="34" charset="-122"/>
                <a:ea typeface="微软雅黑" panose="020B0503020204020204" pitchFamily="34" charset="-122"/>
              </a:rPr>
              <a:t>李传锋</a:t>
            </a:r>
            <a:endParaRPr lang="en-US" altLang="zh-CN" sz="3200" dirty="0">
              <a:latin typeface="微软雅黑" panose="020B0503020204020204" pitchFamily="34" charset="-122"/>
              <a:ea typeface="微软雅黑" panose="020B0503020204020204" pitchFamily="34" charset="-122"/>
            </a:endParaRPr>
          </a:p>
          <a:p>
            <a:pPr algn="ctr" eaLnBrk="1" hangingPunct="1"/>
            <a:r>
              <a:rPr lang="zh-CN" altLang="en-US" sz="2800" dirty="0">
                <a:latin typeface="微软雅黑" panose="020B0503020204020204" pitchFamily="34" charset="-122"/>
                <a:ea typeface="微软雅黑" panose="020B0503020204020204" pitchFamily="34" charset="-122"/>
              </a:rPr>
              <a:t>中国科学技术大学量子信息重点实验室</a:t>
            </a:r>
            <a:endParaRPr lang="en-US" altLang="zh-CN" sz="2800" dirty="0">
              <a:latin typeface="微软雅黑" panose="020B0503020204020204" pitchFamily="34" charset="-122"/>
              <a:ea typeface="微软雅黑" panose="020B0503020204020204" pitchFamily="34" charset="-122"/>
            </a:endParaRPr>
          </a:p>
          <a:p>
            <a:pPr algn="ctr" eaLnBrk="1" hangingPunct="1"/>
            <a:r>
              <a:rPr lang="en-US" altLang="zh-CN" sz="2400" dirty="0">
                <a:latin typeface="微软雅黑" panose="020B0503020204020204" pitchFamily="34" charset="-122"/>
                <a:ea typeface="微软雅黑" panose="020B0503020204020204" pitchFamily="34" charset="-122"/>
              </a:rPr>
              <a:t>2024</a:t>
            </a:r>
            <a:r>
              <a:rPr lang="zh-CN" altLang="en-US" sz="2400" dirty="0">
                <a:latin typeface="微软雅黑" panose="020B0503020204020204" pitchFamily="34" charset="-122"/>
                <a:ea typeface="微软雅黑" panose="020B0503020204020204" pitchFamily="34" charset="-122"/>
              </a:rPr>
              <a:t>年</a:t>
            </a:r>
            <a:r>
              <a:rPr lang="en-US" altLang="zh-CN" sz="2400" dirty="0">
                <a:latin typeface="微软雅黑" panose="020B0503020204020204" pitchFamily="34" charset="-122"/>
                <a:ea typeface="微软雅黑" panose="020B0503020204020204" pitchFamily="34" charset="-122"/>
              </a:rPr>
              <a:t>9</a:t>
            </a:r>
            <a:r>
              <a:rPr lang="zh-CN" altLang="en-US" sz="2400" dirty="0">
                <a:latin typeface="微软雅黑" panose="020B0503020204020204" pitchFamily="34" charset="-122"/>
                <a:ea typeface="微软雅黑" panose="020B0503020204020204" pitchFamily="34" charset="-122"/>
              </a:rPr>
              <a:t>月</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id="{F4068F72-3C9D-45D1-900B-6095074EFBD6}"/>
              </a:ext>
            </a:extLst>
          </p:cNvPr>
          <p:cNvSpPr>
            <a:spLocks noRot="1" noChangeArrowheads="1"/>
          </p:cNvSpPr>
          <p:nvPr/>
        </p:nvSpPr>
        <p:spPr bwMode="auto">
          <a:xfrm>
            <a:off x="381000" y="1066800"/>
            <a:ext cx="4114800" cy="4343400"/>
          </a:xfrm>
          <a:prstGeom prst="rect">
            <a:avLst/>
          </a:prstGeom>
          <a:noFill/>
          <a:ln w="9525">
            <a:noFill/>
            <a:miter lim="800000"/>
            <a:headEnd/>
            <a:tailEnd/>
          </a:ln>
        </p:spPr>
        <p:txBody>
          <a:bodyPr/>
          <a:lstStyle/>
          <a:p>
            <a:pPr marL="342900" indent="-342900">
              <a:spcBef>
                <a:spcPct val="20000"/>
              </a:spcBef>
              <a:buClr>
                <a:schemeClr val="bg2"/>
              </a:buClr>
              <a:buSzPct val="75000"/>
              <a:defRPr/>
            </a:pPr>
            <a:r>
              <a:rPr lang="zh-CN" altLang="en-US" sz="3200" b="1" dirty="0">
                <a:solidFill>
                  <a:srgbClr val="FF3399"/>
                </a:solidFill>
                <a:latin typeface="黑体" pitchFamily="2" charset="-122"/>
                <a:ea typeface="黑体" pitchFamily="2" charset="-122"/>
              </a:rPr>
              <a:t>玻尔的互补原理：</a:t>
            </a:r>
            <a:endParaRPr lang="zh-CN" altLang="en-US" sz="2800" dirty="0">
              <a:latin typeface="黑体" pitchFamily="2" charset="-122"/>
              <a:ea typeface="黑体" pitchFamily="2" charset="-122"/>
            </a:endParaRPr>
          </a:p>
          <a:p>
            <a:pPr marL="182563" indent="-182563">
              <a:spcBef>
                <a:spcPts val="1200"/>
              </a:spcBef>
              <a:buClr>
                <a:schemeClr val="bg2"/>
              </a:buClr>
              <a:buSzPct val="75000"/>
              <a:buFont typeface="Wingdings" pitchFamily="2" charset="2"/>
              <a:buChar char="Ø"/>
              <a:defRPr/>
            </a:pPr>
            <a:r>
              <a:rPr lang="zh-CN" altLang="en-US" sz="2800" dirty="0">
                <a:latin typeface="黑体" pitchFamily="2" charset="-122"/>
                <a:ea typeface="黑体" pitchFamily="2" charset="-122"/>
              </a:rPr>
              <a:t>光具有波粒二象性；</a:t>
            </a:r>
            <a:endParaRPr lang="en-US" altLang="zh-CN" sz="2800" dirty="0">
              <a:latin typeface="黑体" pitchFamily="2" charset="-122"/>
              <a:ea typeface="黑体" pitchFamily="2" charset="-122"/>
            </a:endParaRPr>
          </a:p>
          <a:p>
            <a:pPr marL="182563" indent="-182563">
              <a:spcBef>
                <a:spcPts val="1200"/>
              </a:spcBef>
              <a:buClr>
                <a:schemeClr val="bg2"/>
              </a:buClr>
              <a:buSzPct val="75000"/>
              <a:buFont typeface="Wingdings" pitchFamily="2" charset="2"/>
              <a:buChar char="Ø"/>
              <a:defRPr/>
            </a:pPr>
            <a:r>
              <a:rPr lang="zh-CN" altLang="en-US" sz="2800" dirty="0">
                <a:latin typeface="黑体" pitchFamily="2" charset="-122"/>
                <a:ea typeface="黑体" pitchFamily="2" charset="-122"/>
              </a:rPr>
              <a:t>一个实验中展示粒子性还是波动性取决于实验的探测装置；</a:t>
            </a:r>
            <a:endParaRPr lang="en-US" altLang="zh-CN" sz="2800" dirty="0">
              <a:latin typeface="黑体" pitchFamily="2" charset="-122"/>
              <a:ea typeface="黑体" pitchFamily="2" charset="-122"/>
            </a:endParaRPr>
          </a:p>
          <a:p>
            <a:pPr marL="182563" indent="-182563">
              <a:spcBef>
                <a:spcPts val="1200"/>
              </a:spcBef>
              <a:buClr>
                <a:schemeClr val="bg2"/>
              </a:buClr>
              <a:buSzPct val="75000"/>
              <a:buFont typeface="Wingdings" pitchFamily="2" charset="2"/>
              <a:buChar char="Ø"/>
              <a:defRPr/>
            </a:pPr>
            <a:r>
              <a:rPr lang="zh-CN" altLang="en-US" sz="2800" dirty="0">
                <a:latin typeface="黑体" pitchFamily="2" charset="-122"/>
                <a:ea typeface="黑体" pitchFamily="2" charset="-122"/>
              </a:rPr>
              <a:t>波动性和粒子性不能在同一种观测装置都被完全观察到。</a:t>
            </a:r>
          </a:p>
        </p:txBody>
      </p:sp>
      <p:pic>
        <p:nvPicPr>
          <p:cNvPr id="19459" name="Picture 5" descr="400px-Coat_of_Arms_of_Niels_Bohr">
            <a:extLst>
              <a:ext uri="{FF2B5EF4-FFF2-40B4-BE49-F238E27FC236}">
                <a16:creationId xmlns:a16="http://schemas.microsoft.com/office/drawing/2014/main" id="{D9BFDC5D-143B-44EF-A0F9-52911907CF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609600"/>
            <a:ext cx="3403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6">
            <a:extLst>
              <a:ext uri="{FF2B5EF4-FFF2-40B4-BE49-F238E27FC236}">
                <a16:creationId xmlns:a16="http://schemas.microsoft.com/office/drawing/2014/main" id="{E73EC52C-0915-4A4B-9628-BFFFC50ABFF4}"/>
              </a:ext>
            </a:extLst>
          </p:cNvPr>
          <p:cNvSpPr txBox="1">
            <a:spLocks noChangeArrowheads="1"/>
          </p:cNvSpPr>
          <p:nvPr/>
        </p:nvSpPr>
        <p:spPr bwMode="auto">
          <a:xfrm>
            <a:off x="5165725" y="5827713"/>
            <a:ext cx="3902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微软雅黑" panose="020B0503020204020204" pitchFamily="34" charset="-122"/>
                <a:ea typeface="微软雅黑" panose="020B0503020204020204" pitchFamily="34" charset="-122"/>
              </a:rPr>
              <a:t>玻尔设计的族徽</a:t>
            </a:r>
            <a:r>
              <a:rPr lang="zh-CN" altLang="en-US" b="1">
                <a:solidFill>
                  <a:srgbClr val="E272AA"/>
                </a:solidFill>
                <a:latin typeface="微软雅黑" panose="020B0503020204020204" pitchFamily="34" charset="-122"/>
                <a:ea typeface="微软雅黑" panose="020B0503020204020204" pitchFamily="34" charset="-122"/>
              </a:rPr>
              <a:t>“对立即互补” </a:t>
            </a:r>
            <a:r>
              <a:rPr lang="en-US" altLang="zh-CN" b="1">
                <a:solidFill>
                  <a:srgbClr val="E272AA"/>
                </a:solidFill>
                <a:latin typeface="微软雅黑" panose="020B0503020204020204" pitchFamily="34" charset="-122"/>
                <a:ea typeface="微软雅黑" panose="020B0503020204020204" pitchFamily="34" charset="-122"/>
              </a:rPr>
              <a:t>(contraria sunt complementa)</a:t>
            </a:r>
            <a:endParaRPr lang="zh-CN" altLang="en-US">
              <a:latin typeface="微软雅黑" panose="020B0503020204020204" pitchFamily="34" charset="-122"/>
              <a:ea typeface="微软雅黑" panose="020B0503020204020204" pitchFamily="34" charset="-122"/>
            </a:endParaRPr>
          </a:p>
        </p:txBody>
      </p:sp>
      <p:sp>
        <p:nvSpPr>
          <p:cNvPr id="2" name="灯片编号占位符 1">
            <a:extLst>
              <a:ext uri="{FF2B5EF4-FFF2-40B4-BE49-F238E27FC236}">
                <a16:creationId xmlns:a16="http://schemas.microsoft.com/office/drawing/2014/main" id="{8113F6BF-641A-45DA-BF7A-05A172B728F5}"/>
              </a:ext>
            </a:extLst>
          </p:cNvPr>
          <p:cNvSpPr>
            <a:spLocks noGrp="1"/>
          </p:cNvSpPr>
          <p:nvPr>
            <p:ph type="sldNum" sz="quarter" idx="11"/>
          </p:nvPr>
        </p:nvSpPr>
        <p:spPr/>
        <p:txBody>
          <a:bodyPr/>
          <a:lstStyle/>
          <a:p>
            <a:fld id="{2521FC3C-BE61-43FB-AE49-AFD774F1C71B}" type="slidenum">
              <a:rPr lang="en-US" altLang="zh-CN" smtClean="0"/>
              <a:pPr/>
              <a:t>10</a:t>
            </a:fld>
            <a:endParaRPr lang="en-US" altLang="zh-C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EBEA3F01-C8B8-4246-9CE1-E09149E75CB5}"/>
              </a:ext>
            </a:extLst>
          </p:cNvPr>
          <p:cNvSpPr>
            <a:spLocks noRot="1" noChangeArrowheads="1"/>
          </p:cNvSpPr>
          <p:nvPr/>
        </p:nvSpPr>
        <p:spPr bwMode="auto">
          <a:xfrm>
            <a:off x="5181600" y="990600"/>
            <a:ext cx="3810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buClr>
                <a:schemeClr val="bg2"/>
              </a:buClr>
              <a:buSzPct val="75000"/>
              <a:buFont typeface="Wingdings" panose="05000000000000000000" pitchFamily="2" charset="2"/>
              <a:buChar char="n"/>
            </a:pPr>
            <a:r>
              <a:rPr lang="zh-CN" altLang="en-US" sz="2000">
                <a:latin typeface="黑体" panose="02010609060101010101" pitchFamily="49" charset="-122"/>
                <a:ea typeface="黑体" panose="02010609060101010101" pitchFamily="49" charset="-122"/>
              </a:rPr>
              <a:t>有一种</a:t>
            </a:r>
            <a:r>
              <a:rPr lang="zh-CN" altLang="en-US" sz="2000" b="1">
                <a:solidFill>
                  <a:srgbClr val="FF3399"/>
                </a:solidFill>
                <a:latin typeface="黑体" panose="02010609060101010101" pitchFamily="49" charset="-122"/>
                <a:ea typeface="黑体" panose="02010609060101010101" pitchFamily="49" charset="-122"/>
              </a:rPr>
              <a:t>隐变量理论</a:t>
            </a:r>
            <a:r>
              <a:rPr lang="zh-CN" altLang="en-US" sz="2000">
                <a:latin typeface="黑体" panose="02010609060101010101" pitchFamily="49" charset="-122"/>
                <a:ea typeface="黑体" panose="02010609060101010101" pitchFamily="49" charset="-122"/>
              </a:rPr>
              <a:t>认为光子在通过狭缝之前可以获得后面探测装置的信息，然后根据这些信息来选择表现形式，即进入狭缝的方式。</a:t>
            </a:r>
          </a:p>
          <a:p>
            <a:pPr eaLnBrk="1" hangingPunct="1">
              <a:spcBef>
                <a:spcPct val="20000"/>
              </a:spcBef>
              <a:buClr>
                <a:schemeClr val="bg2"/>
              </a:buClr>
              <a:buSzPct val="75000"/>
              <a:buFont typeface="Wingdings" panose="05000000000000000000" pitchFamily="2" charset="2"/>
              <a:buChar char="n"/>
            </a:pPr>
            <a:r>
              <a:rPr lang="en-US" altLang="zh-CN" sz="2000">
                <a:latin typeface="黑体" panose="02010609060101010101" pitchFamily="49" charset="-122"/>
                <a:ea typeface="黑体" panose="02010609060101010101" pitchFamily="49" charset="-122"/>
              </a:rPr>
              <a:t>1978</a:t>
            </a:r>
            <a:r>
              <a:rPr lang="zh-CN" altLang="en-US" sz="2000">
                <a:latin typeface="黑体" panose="02010609060101010101" pitchFamily="49" charset="-122"/>
                <a:ea typeface="黑体" panose="02010609060101010101" pitchFamily="49" charset="-122"/>
              </a:rPr>
              <a:t>年，为了排除这种隐变量理论，惠勒提出一个思想实验，即在光子通过狭缝之后再来随机的选择探测装置。这就是</a:t>
            </a:r>
            <a:r>
              <a:rPr lang="zh-CN" altLang="en-US" sz="2000" b="1">
                <a:solidFill>
                  <a:srgbClr val="FF3399"/>
                </a:solidFill>
                <a:latin typeface="黑体" panose="02010609060101010101" pitchFamily="49" charset="-122"/>
                <a:ea typeface="黑体" panose="02010609060101010101" pitchFamily="49" charset="-122"/>
              </a:rPr>
              <a:t>惠勒的延迟选择实验</a:t>
            </a:r>
            <a:r>
              <a:rPr lang="zh-CN" altLang="en-US" sz="2000">
                <a:latin typeface="黑体" panose="02010609060101010101" pitchFamily="49" charset="-122"/>
                <a:ea typeface="黑体" panose="02010609060101010101" pitchFamily="49" charset="-122"/>
              </a:rPr>
              <a:t>。</a:t>
            </a:r>
          </a:p>
        </p:txBody>
      </p:sp>
      <p:sp>
        <p:nvSpPr>
          <p:cNvPr id="20483" name="Text Box 5">
            <a:extLst>
              <a:ext uri="{FF2B5EF4-FFF2-40B4-BE49-F238E27FC236}">
                <a16:creationId xmlns:a16="http://schemas.microsoft.com/office/drawing/2014/main" id="{14411E2A-A4F5-4B77-94F7-6E477253D958}"/>
              </a:ext>
            </a:extLst>
          </p:cNvPr>
          <p:cNvSpPr txBox="1">
            <a:spLocks noChangeArrowheads="1"/>
          </p:cNvSpPr>
          <p:nvPr/>
        </p:nvSpPr>
        <p:spPr bwMode="auto">
          <a:xfrm>
            <a:off x="381000" y="5715000"/>
            <a:ext cx="7712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b="1">
                <a:latin typeface="微软雅黑" panose="020B0503020204020204" pitchFamily="34" charset="-122"/>
                <a:ea typeface="微软雅黑" panose="020B0503020204020204" pitchFamily="34" charset="-122"/>
              </a:rPr>
              <a:t>Wheeler, J. A. </a:t>
            </a:r>
            <a:r>
              <a:rPr lang="en-US" altLang="zh-CN" sz="1200" b="1" i="1">
                <a:latin typeface="微软雅黑" panose="020B0503020204020204" pitchFamily="34" charset="-122"/>
                <a:ea typeface="微软雅黑" panose="020B0503020204020204" pitchFamily="34" charset="-122"/>
              </a:rPr>
              <a:t>The ‘Past’ and the ‘Delayed-Choice’ Double-Slit Experiment</a:t>
            </a:r>
            <a:r>
              <a:rPr lang="en-US" altLang="zh-CN" sz="1200" b="1">
                <a:latin typeface="微软雅黑" panose="020B0503020204020204" pitchFamily="34" charset="-122"/>
                <a:ea typeface="微软雅黑" panose="020B0503020204020204" pitchFamily="34" charset="-122"/>
              </a:rPr>
              <a:t>, in </a:t>
            </a:r>
            <a:r>
              <a:rPr lang="en-US" altLang="zh-CN" sz="1200" b="1" i="1">
                <a:latin typeface="微软雅黑" panose="020B0503020204020204" pitchFamily="34" charset="-122"/>
                <a:ea typeface="微软雅黑" panose="020B0503020204020204" pitchFamily="34" charset="-122"/>
              </a:rPr>
              <a:t>Mathematical Foundations of Quantum Theory</a:t>
            </a:r>
            <a:r>
              <a:rPr lang="en-US" altLang="zh-CN" sz="1200" b="1">
                <a:latin typeface="微软雅黑" panose="020B0503020204020204" pitchFamily="34" charset="-122"/>
                <a:ea typeface="微软雅黑" panose="020B0503020204020204" pitchFamily="34" charset="-122"/>
              </a:rPr>
              <a:t>, edited by Marlow, A.R. (Academic Press, New York, 1978).</a:t>
            </a:r>
          </a:p>
        </p:txBody>
      </p:sp>
      <p:sp>
        <p:nvSpPr>
          <p:cNvPr id="20484" name="Rectangle 6">
            <a:extLst>
              <a:ext uri="{FF2B5EF4-FFF2-40B4-BE49-F238E27FC236}">
                <a16:creationId xmlns:a16="http://schemas.microsoft.com/office/drawing/2014/main" id="{ACA732DF-67EC-4933-9BA2-8B7AE99427FD}"/>
              </a:ext>
            </a:extLst>
          </p:cNvPr>
          <p:cNvSpPr>
            <a:spLocks noChangeArrowheads="1"/>
          </p:cNvSpPr>
          <p:nvPr/>
        </p:nvSpPr>
        <p:spPr bwMode="auto">
          <a:xfrm>
            <a:off x="381000" y="62484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b="1">
                <a:latin typeface="微软雅黑" panose="020B0503020204020204" pitchFamily="34" charset="-122"/>
                <a:ea typeface="微软雅黑" panose="020B0503020204020204" pitchFamily="34" charset="-122"/>
              </a:rPr>
              <a:t>Wheeler, J. A. </a:t>
            </a:r>
            <a:r>
              <a:rPr lang="en-US" altLang="zh-CN" sz="1200" b="1" i="1">
                <a:latin typeface="微软雅黑" panose="020B0503020204020204" pitchFamily="34" charset="-122"/>
                <a:ea typeface="微软雅黑" panose="020B0503020204020204" pitchFamily="34" charset="-122"/>
              </a:rPr>
              <a:t>Quantum Theory and Measurement</a:t>
            </a:r>
            <a:r>
              <a:rPr lang="en-US" altLang="zh-CN" sz="1200" b="1">
                <a:latin typeface="微软雅黑" panose="020B0503020204020204" pitchFamily="34" charset="-122"/>
                <a:ea typeface="微软雅黑" panose="020B0503020204020204" pitchFamily="34" charset="-122"/>
              </a:rPr>
              <a:t>, edited by Wheeler, J. A. &amp; Zurek, W. H. (Princeton University Press, Princeton, NJ, 1984).</a:t>
            </a:r>
          </a:p>
        </p:txBody>
      </p:sp>
      <p:pic>
        <p:nvPicPr>
          <p:cNvPr id="20485" name="Picture 7" descr="2">
            <a:extLst>
              <a:ext uri="{FF2B5EF4-FFF2-40B4-BE49-F238E27FC236}">
                <a16:creationId xmlns:a16="http://schemas.microsoft.com/office/drawing/2014/main" id="{A8A44C38-9CC9-4321-8189-AFD54AC898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219200"/>
            <a:ext cx="4419600"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8">
            <a:extLst>
              <a:ext uri="{FF2B5EF4-FFF2-40B4-BE49-F238E27FC236}">
                <a16:creationId xmlns:a16="http://schemas.microsoft.com/office/drawing/2014/main" id="{89A2EB13-F72C-4D97-9D78-584175A47CF0}"/>
              </a:ext>
            </a:extLst>
          </p:cNvPr>
          <p:cNvSpPr txBox="1">
            <a:spLocks noChangeArrowheads="1"/>
          </p:cNvSpPr>
          <p:nvPr/>
        </p:nvSpPr>
        <p:spPr bwMode="auto">
          <a:xfrm>
            <a:off x="288925" y="3303588"/>
            <a:ext cx="488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latin typeface="微软雅黑" panose="020B0503020204020204" pitchFamily="34" charset="-122"/>
                <a:ea typeface="微软雅黑" panose="020B0503020204020204" pitchFamily="34" charset="-122"/>
              </a:rPr>
              <a:t>光源</a:t>
            </a:r>
          </a:p>
        </p:txBody>
      </p:sp>
      <p:sp>
        <p:nvSpPr>
          <p:cNvPr id="20487" name="Text Box 9">
            <a:extLst>
              <a:ext uri="{FF2B5EF4-FFF2-40B4-BE49-F238E27FC236}">
                <a16:creationId xmlns:a16="http://schemas.microsoft.com/office/drawing/2014/main" id="{3FF1E857-FACF-4291-B0FA-007419B694F8}"/>
              </a:ext>
            </a:extLst>
          </p:cNvPr>
          <p:cNvSpPr txBox="1">
            <a:spLocks noChangeArrowheads="1"/>
          </p:cNvSpPr>
          <p:nvPr/>
        </p:nvSpPr>
        <p:spPr bwMode="auto">
          <a:xfrm>
            <a:off x="3657600" y="1143000"/>
            <a:ext cx="1098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latin typeface="微软雅黑" panose="020B0503020204020204" pitchFamily="34" charset="-122"/>
                <a:ea typeface="微软雅黑" panose="020B0503020204020204" pitchFamily="34" charset="-122"/>
              </a:rPr>
              <a:t>可移走的屏幕</a:t>
            </a:r>
          </a:p>
        </p:txBody>
      </p:sp>
      <p:graphicFrame>
        <p:nvGraphicFramePr>
          <p:cNvPr id="20488" name="Object 11">
            <a:extLst>
              <a:ext uri="{FF2B5EF4-FFF2-40B4-BE49-F238E27FC236}">
                <a16:creationId xmlns:a16="http://schemas.microsoft.com/office/drawing/2014/main" id="{A5496B02-3F12-457F-A39B-387741667423}"/>
              </a:ext>
            </a:extLst>
          </p:cNvPr>
          <p:cNvGraphicFramePr>
            <a:graphicFrameLocks noGrp="1" noChangeAspect="1"/>
          </p:cNvGraphicFramePr>
          <p:nvPr>
            <p:ph idx="1"/>
          </p:nvPr>
        </p:nvGraphicFramePr>
        <p:xfrm>
          <a:off x="1143000" y="2940050"/>
          <a:ext cx="325438" cy="184150"/>
        </p:xfrm>
        <a:graphic>
          <a:graphicData uri="http://schemas.openxmlformats.org/presentationml/2006/ole">
            <mc:AlternateContent xmlns:mc="http://schemas.openxmlformats.org/markup-compatibility/2006">
              <mc:Choice xmlns:v="urn:schemas-microsoft-com:vml" Requires="v">
                <p:oleObj spid="_x0000_s20506" name="CorelDRAW" r:id="rId5" imgW="2857320" imgH="1484640" progId="">
                  <p:embed/>
                </p:oleObj>
              </mc:Choice>
              <mc:Fallback>
                <p:oleObj name="CorelDRAW" r:id="rId5" imgW="2857320" imgH="1484640" progId="">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2940050"/>
                        <a:ext cx="32543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9" name="AutoShape 12">
            <a:extLst>
              <a:ext uri="{FF2B5EF4-FFF2-40B4-BE49-F238E27FC236}">
                <a16:creationId xmlns:a16="http://schemas.microsoft.com/office/drawing/2014/main" id="{3EABDB79-F998-474E-B6B6-C3A2EDB27775}"/>
              </a:ext>
            </a:extLst>
          </p:cNvPr>
          <p:cNvSpPr>
            <a:spLocks noChangeArrowheads="1"/>
          </p:cNvSpPr>
          <p:nvPr/>
        </p:nvSpPr>
        <p:spPr bwMode="auto">
          <a:xfrm>
            <a:off x="838200" y="838200"/>
            <a:ext cx="1565275" cy="925513"/>
          </a:xfrm>
          <a:prstGeom prst="cloudCallout">
            <a:avLst>
              <a:gd name="adj1" fmla="val -11227"/>
              <a:gd name="adj2" fmla="val 156991"/>
            </a:avLst>
          </a:prstGeom>
          <a:solidFill>
            <a:schemeClr val="accent1"/>
          </a:solidFill>
          <a:ln w="9525">
            <a:solidFill>
              <a:schemeClr val="tx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a:latin typeface="微软雅黑" panose="020B0503020204020204" pitchFamily="34" charset="-122"/>
                <a:ea typeface="微软雅黑" panose="020B0503020204020204" pitchFamily="34" charset="-122"/>
              </a:rPr>
              <a:t>让我看看后面有没有屏幕再过去！</a:t>
            </a:r>
          </a:p>
        </p:txBody>
      </p:sp>
      <p:sp>
        <p:nvSpPr>
          <p:cNvPr id="10" name="灯片编号占位符 2">
            <a:extLst>
              <a:ext uri="{FF2B5EF4-FFF2-40B4-BE49-F238E27FC236}">
                <a16:creationId xmlns:a16="http://schemas.microsoft.com/office/drawing/2014/main" id="{DA6FE2B4-B96B-447F-B307-99E0E47496D4}"/>
              </a:ext>
            </a:extLst>
          </p:cNvPr>
          <p:cNvSpPr txBox="1">
            <a:spLocks/>
          </p:cNvSpPr>
          <p:nvPr/>
        </p:nvSpPr>
        <p:spPr bwMode="auto">
          <a:xfrm>
            <a:off x="7013097" y="64008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zh-CN"/>
            </a:defPPr>
            <a:lvl1pPr algn="l" rtl="0" eaLnBrk="0" fontAlgn="base" hangingPunct="0">
              <a:spcBef>
                <a:spcPct val="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fld id="{EA679DB1-A16C-4A0B-BACA-4FB0DFF07C37}" type="slidenum">
              <a:rPr lang="en-US" altLang="zh-CN" smtClean="0">
                <a:latin typeface="Arial Black" panose="020B0A04020102020204" pitchFamily="34" charset="0"/>
              </a:rPr>
              <a:pPr algn="r" eaLnBrk="1" hangingPunct="1"/>
              <a:t>11</a:t>
            </a:fld>
            <a:endParaRPr lang="en-US" altLang="zh-CN" dirty="0">
              <a:latin typeface="Arial Black" panose="020B0A040201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0ACC6C8-750A-4F0F-BFC4-35DCBF6D980A}"/>
              </a:ext>
            </a:extLst>
          </p:cNvPr>
          <p:cNvSpPr>
            <a:spLocks noGrp="1" noChangeArrowheads="1"/>
          </p:cNvSpPr>
          <p:nvPr>
            <p:ph type="title"/>
          </p:nvPr>
        </p:nvSpPr>
        <p:spPr>
          <a:xfrm>
            <a:off x="457200" y="228600"/>
            <a:ext cx="8229600" cy="1371600"/>
          </a:xfrm>
        </p:spPr>
        <p:txBody>
          <a:bodyPr/>
          <a:lstStyle/>
          <a:p>
            <a:pPr eaLnBrk="1" hangingPunct="1"/>
            <a:r>
              <a:rPr lang="zh-CN" altLang="en-US" sz="4000">
                <a:latin typeface="微软雅黑" panose="020B0503020204020204" pitchFamily="34" charset="-122"/>
                <a:ea typeface="微软雅黑" panose="020B0503020204020204" pitchFamily="34" charset="-122"/>
              </a:rPr>
              <a:t>经典惠勒延迟选择实验</a:t>
            </a:r>
          </a:p>
        </p:txBody>
      </p:sp>
      <p:pic>
        <p:nvPicPr>
          <p:cNvPr id="21507" name="Picture 4" descr="2">
            <a:extLst>
              <a:ext uri="{FF2B5EF4-FFF2-40B4-BE49-F238E27FC236}">
                <a16:creationId xmlns:a16="http://schemas.microsoft.com/office/drawing/2014/main" id="{7785E390-919F-4C51-A9F5-9C5A36914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90800"/>
            <a:ext cx="3505200"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5" descr="3">
            <a:extLst>
              <a:ext uri="{FF2B5EF4-FFF2-40B4-BE49-F238E27FC236}">
                <a16:creationId xmlns:a16="http://schemas.microsoft.com/office/drawing/2014/main" id="{324DDEDF-820D-4ABA-BE33-BB3BCFC36E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667000"/>
            <a:ext cx="37338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6">
            <a:extLst>
              <a:ext uri="{FF2B5EF4-FFF2-40B4-BE49-F238E27FC236}">
                <a16:creationId xmlns:a16="http://schemas.microsoft.com/office/drawing/2014/main" id="{62368E56-0D43-4B6B-A0A3-83B46C985F57}"/>
              </a:ext>
            </a:extLst>
          </p:cNvPr>
          <p:cNvSpPr txBox="1">
            <a:spLocks noChangeArrowheads="1"/>
          </p:cNvSpPr>
          <p:nvPr/>
        </p:nvSpPr>
        <p:spPr bwMode="auto">
          <a:xfrm>
            <a:off x="1676400" y="15367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latin typeface="微软雅黑" panose="020B0503020204020204" pitchFamily="34" charset="-122"/>
                <a:ea typeface="微软雅黑" panose="020B0503020204020204" pitchFamily="34" charset="-122"/>
              </a:rPr>
              <a:t>双缝装置</a:t>
            </a:r>
          </a:p>
        </p:txBody>
      </p:sp>
      <p:sp>
        <p:nvSpPr>
          <p:cNvPr id="21510" name="Text Box 7">
            <a:extLst>
              <a:ext uri="{FF2B5EF4-FFF2-40B4-BE49-F238E27FC236}">
                <a16:creationId xmlns:a16="http://schemas.microsoft.com/office/drawing/2014/main" id="{BA89659E-7B4F-4881-9159-E9A2EA89B6A7}"/>
              </a:ext>
            </a:extLst>
          </p:cNvPr>
          <p:cNvSpPr txBox="1">
            <a:spLocks noChangeArrowheads="1"/>
          </p:cNvSpPr>
          <p:nvPr/>
        </p:nvSpPr>
        <p:spPr bwMode="auto">
          <a:xfrm>
            <a:off x="5715000" y="1524000"/>
            <a:ext cx="312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latin typeface="微软雅黑" panose="020B0503020204020204" pitchFamily="34" charset="-122"/>
                <a:ea typeface="微软雅黑" panose="020B0503020204020204" pitchFamily="34" charset="-122"/>
              </a:rPr>
              <a:t>Mach-Zehnder (MZ) </a:t>
            </a:r>
            <a:r>
              <a:rPr lang="zh-CN" altLang="en-US" b="1">
                <a:latin typeface="微软雅黑" panose="020B0503020204020204" pitchFamily="34" charset="-122"/>
                <a:ea typeface="微软雅黑" panose="020B0503020204020204" pitchFamily="34" charset="-122"/>
              </a:rPr>
              <a:t>装置</a:t>
            </a:r>
          </a:p>
        </p:txBody>
      </p:sp>
      <p:sp>
        <p:nvSpPr>
          <p:cNvPr id="21511" name="AutoShape 10">
            <a:extLst>
              <a:ext uri="{FF2B5EF4-FFF2-40B4-BE49-F238E27FC236}">
                <a16:creationId xmlns:a16="http://schemas.microsoft.com/office/drawing/2014/main" id="{A1C99D64-D759-45C4-ACCD-7075B3C73592}"/>
              </a:ext>
            </a:extLst>
          </p:cNvPr>
          <p:cNvSpPr>
            <a:spLocks noChangeArrowheads="1"/>
          </p:cNvSpPr>
          <p:nvPr/>
        </p:nvSpPr>
        <p:spPr bwMode="auto">
          <a:xfrm>
            <a:off x="3124200" y="1460500"/>
            <a:ext cx="2540000" cy="457200"/>
          </a:xfrm>
          <a:prstGeom prst="leftRightArrow">
            <a:avLst>
              <a:gd name="adj1" fmla="val 50000"/>
              <a:gd name="adj2" fmla="val 10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latin typeface="微软雅黑" panose="020B0503020204020204" pitchFamily="34" charset="-122"/>
                <a:ea typeface="微软雅黑" panose="020B0503020204020204" pitchFamily="34" charset="-122"/>
              </a:rPr>
              <a:t>等价于</a:t>
            </a:r>
          </a:p>
        </p:txBody>
      </p:sp>
      <p:sp>
        <p:nvSpPr>
          <p:cNvPr id="21512" name="Text Box 12">
            <a:extLst>
              <a:ext uri="{FF2B5EF4-FFF2-40B4-BE49-F238E27FC236}">
                <a16:creationId xmlns:a16="http://schemas.microsoft.com/office/drawing/2014/main" id="{0C6122A8-E87C-4393-B852-9EE6F2226423}"/>
              </a:ext>
            </a:extLst>
          </p:cNvPr>
          <p:cNvSpPr txBox="1">
            <a:spLocks noChangeArrowheads="1"/>
          </p:cNvSpPr>
          <p:nvPr/>
        </p:nvSpPr>
        <p:spPr bwMode="auto">
          <a:xfrm>
            <a:off x="1371600" y="5181600"/>
            <a:ext cx="488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solidFill>
                  <a:srgbClr val="3399FF"/>
                </a:solidFill>
                <a:latin typeface="微软雅黑" panose="020B0503020204020204" pitchFamily="34" charset="-122"/>
                <a:ea typeface="微软雅黑" panose="020B0503020204020204" pitchFamily="34" charset="-122"/>
              </a:rPr>
              <a:t>双缝</a:t>
            </a:r>
          </a:p>
        </p:txBody>
      </p:sp>
      <p:sp>
        <p:nvSpPr>
          <p:cNvPr id="21513" name="Text Box 14">
            <a:extLst>
              <a:ext uri="{FF2B5EF4-FFF2-40B4-BE49-F238E27FC236}">
                <a16:creationId xmlns:a16="http://schemas.microsoft.com/office/drawing/2014/main" id="{2EFA7A4A-7579-43B8-B3B1-56C3378EF3EB}"/>
              </a:ext>
            </a:extLst>
          </p:cNvPr>
          <p:cNvSpPr txBox="1">
            <a:spLocks noChangeArrowheads="1"/>
          </p:cNvSpPr>
          <p:nvPr/>
        </p:nvSpPr>
        <p:spPr bwMode="auto">
          <a:xfrm>
            <a:off x="5029200" y="4953000"/>
            <a:ext cx="1341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solidFill>
                  <a:srgbClr val="3399FF"/>
                </a:solidFill>
                <a:latin typeface="微软雅黑" panose="020B0503020204020204" pitchFamily="34" charset="-122"/>
                <a:ea typeface="微软雅黑" panose="020B0503020204020204" pitchFamily="34" charset="-122"/>
              </a:rPr>
              <a:t>分束器</a:t>
            </a:r>
            <a:r>
              <a:rPr lang="en-US" altLang="zh-CN" sz="1200" b="1">
                <a:solidFill>
                  <a:srgbClr val="3399FF"/>
                </a:solidFill>
                <a:latin typeface="微软雅黑" panose="020B0503020204020204" pitchFamily="34" charset="-122"/>
                <a:ea typeface="微软雅黑" panose="020B0503020204020204" pitchFamily="34" charset="-122"/>
              </a:rPr>
              <a:t>1</a:t>
            </a:r>
            <a:r>
              <a:rPr lang="zh-CN" altLang="en-US" sz="1200" b="1">
                <a:solidFill>
                  <a:srgbClr val="3399FF"/>
                </a:solidFill>
                <a:latin typeface="微软雅黑" panose="020B0503020204020204" pitchFamily="34" charset="-122"/>
                <a:ea typeface="微软雅黑" panose="020B0503020204020204" pitchFamily="34" charset="-122"/>
              </a:rPr>
              <a:t>（</a:t>
            </a:r>
            <a:r>
              <a:rPr lang="en-US" altLang="zh-CN" sz="1200" b="1">
                <a:solidFill>
                  <a:srgbClr val="3399FF"/>
                </a:solidFill>
                <a:latin typeface="微软雅黑" panose="020B0503020204020204" pitchFamily="34" charset="-122"/>
                <a:ea typeface="微软雅黑" panose="020B0503020204020204" pitchFamily="34" charset="-122"/>
              </a:rPr>
              <a:t>BS1</a:t>
            </a:r>
            <a:r>
              <a:rPr lang="zh-CN" altLang="en-US" sz="1200" b="1">
                <a:solidFill>
                  <a:srgbClr val="3399FF"/>
                </a:solidFill>
                <a:latin typeface="微软雅黑" panose="020B0503020204020204" pitchFamily="34" charset="-122"/>
                <a:ea typeface="微软雅黑" panose="020B0503020204020204" pitchFamily="34" charset="-122"/>
              </a:rPr>
              <a:t>）</a:t>
            </a:r>
          </a:p>
        </p:txBody>
      </p:sp>
      <p:sp>
        <p:nvSpPr>
          <p:cNvPr id="21514" name="Text Box 15">
            <a:extLst>
              <a:ext uri="{FF2B5EF4-FFF2-40B4-BE49-F238E27FC236}">
                <a16:creationId xmlns:a16="http://schemas.microsoft.com/office/drawing/2014/main" id="{65331A39-9BB2-4BBF-B0E5-3A517AD494CD}"/>
              </a:ext>
            </a:extLst>
          </p:cNvPr>
          <p:cNvSpPr txBox="1">
            <a:spLocks noChangeArrowheads="1"/>
          </p:cNvSpPr>
          <p:nvPr/>
        </p:nvSpPr>
        <p:spPr bwMode="auto">
          <a:xfrm>
            <a:off x="3048000" y="2438400"/>
            <a:ext cx="1098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solidFill>
                  <a:srgbClr val="D60093"/>
                </a:solidFill>
                <a:latin typeface="微软雅黑" panose="020B0503020204020204" pitchFamily="34" charset="-122"/>
                <a:ea typeface="微软雅黑" panose="020B0503020204020204" pitchFamily="34" charset="-122"/>
              </a:rPr>
              <a:t>可移走的屏幕</a:t>
            </a:r>
          </a:p>
        </p:txBody>
      </p:sp>
      <p:sp>
        <p:nvSpPr>
          <p:cNvPr id="21515" name="Text Box 16">
            <a:extLst>
              <a:ext uri="{FF2B5EF4-FFF2-40B4-BE49-F238E27FC236}">
                <a16:creationId xmlns:a16="http://schemas.microsoft.com/office/drawing/2014/main" id="{76C5D159-E8F6-4A50-9752-498BD9E14CA0}"/>
              </a:ext>
            </a:extLst>
          </p:cNvPr>
          <p:cNvSpPr txBox="1">
            <a:spLocks noChangeArrowheads="1"/>
          </p:cNvSpPr>
          <p:nvPr/>
        </p:nvSpPr>
        <p:spPr bwMode="auto">
          <a:xfrm>
            <a:off x="8054975" y="3200400"/>
            <a:ext cx="1089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solidFill>
                  <a:srgbClr val="D60093"/>
                </a:solidFill>
                <a:latin typeface="微软雅黑" panose="020B0503020204020204" pitchFamily="34" charset="-122"/>
                <a:ea typeface="微软雅黑" panose="020B0503020204020204" pitchFamily="34" charset="-122"/>
              </a:rPr>
              <a:t>可移走的</a:t>
            </a:r>
            <a:r>
              <a:rPr lang="en-US" altLang="zh-CN" sz="1200" b="1">
                <a:solidFill>
                  <a:srgbClr val="D60093"/>
                </a:solidFill>
                <a:latin typeface="微软雅黑" panose="020B0503020204020204" pitchFamily="34" charset="-122"/>
                <a:ea typeface="微软雅黑" panose="020B0503020204020204" pitchFamily="34" charset="-122"/>
              </a:rPr>
              <a:t>BS2</a:t>
            </a:r>
          </a:p>
        </p:txBody>
      </p:sp>
      <p:sp>
        <p:nvSpPr>
          <p:cNvPr id="21516" name="Text Box 17">
            <a:extLst>
              <a:ext uri="{FF2B5EF4-FFF2-40B4-BE49-F238E27FC236}">
                <a16:creationId xmlns:a16="http://schemas.microsoft.com/office/drawing/2014/main" id="{3693CA31-0C32-4E25-9FC3-817AB3EB1B50}"/>
              </a:ext>
            </a:extLst>
          </p:cNvPr>
          <p:cNvSpPr txBox="1">
            <a:spLocks noChangeArrowheads="1"/>
          </p:cNvSpPr>
          <p:nvPr/>
        </p:nvSpPr>
        <p:spPr bwMode="auto">
          <a:xfrm>
            <a:off x="5835650" y="3581400"/>
            <a:ext cx="615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latin typeface="微软雅黑" panose="020B0503020204020204" pitchFamily="34" charset="-122"/>
                <a:ea typeface="微软雅黑" panose="020B0503020204020204" pitchFamily="34" charset="-122"/>
              </a:rPr>
              <a:t>相位</a:t>
            </a:r>
            <a:r>
              <a:rPr lang="el-GR" altLang="zh-CN" sz="1200" b="1">
                <a:latin typeface="微软雅黑" panose="020B0503020204020204" pitchFamily="34" charset="-122"/>
                <a:ea typeface="微软雅黑" panose="020B0503020204020204" pitchFamily="34" charset="-122"/>
              </a:rPr>
              <a:t>φ</a:t>
            </a:r>
          </a:p>
        </p:txBody>
      </p:sp>
      <p:sp>
        <p:nvSpPr>
          <p:cNvPr id="21517" name="Text Box 21">
            <a:extLst>
              <a:ext uri="{FF2B5EF4-FFF2-40B4-BE49-F238E27FC236}">
                <a16:creationId xmlns:a16="http://schemas.microsoft.com/office/drawing/2014/main" id="{05905351-7143-43C8-A3A6-E10E4522AEE1}"/>
              </a:ext>
            </a:extLst>
          </p:cNvPr>
          <p:cNvSpPr txBox="1">
            <a:spLocks noChangeArrowheads="1"/>
          </p:cNvSpPr>
          <p:nvPr/>
        </p:nvSpPr>
        <p:spPr bwMode="auto">
          <a:xfrm>
            <a:off x="2438400" y="6096000"/>
            <a:ext cx="4727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chemeClr val="bg2"/>
                </a:solidFill>
                <a:latin typeface="微软雅黑" panose="020B0503020204020204" pitchFamily="34" charset="-122"/>
                <a:ea typeface="微软雅黑" panose="020B0503020204020204" pitchFamily="34" charset="-122"/>
              </a:rPr>
              <a:t>光子的延迟选择实验都是在</a:t>
            </a:r>
            <a:r>
              <a:rPr lang="en-US" altLang="zh-CN" b="1">
                <a:solidFill>
                  <a:schemeClr val="bg2"/>
                </a:solidFill>
                <a:latin typeface="微软雅黑" panose="020B0503020204020204" pitchFamily="34" charset="-122"/>
                <a:ea typeface="微软雅黑" panose="020B0503020204020204" pitchFamily="34" charset="-122"/>
              </a:rPr>
              <a:t>MZ</a:t>
            </a:r>
            <a:r>
              <a:rPr lang="zh-CN" altLang="en-US" b="1">
                <a:solidFill>
                  <a:schemeClr val="bg2"/>
                </a:solidFill>
                <a:latin typeface="微软雅黑" panose="020B0503020204020204" pitchFamily="34" charset="-122"/>
                <a:ea typeface="微软雅黑" panose="020B0503020204020204" pitchFamily="34" charset="-122"/>
              </a:rPr>
              <a:t>装置中完成的</a:t>
            </a:r>
          </a:p>
        </p:txBody>
      </p:sp>
      <p:sp>
        <p:nvSpPr>
          <p:cNvPr id="14" name="灯片编号占位符 2">
            <a:extLst>
              <a:ext uri="{FF2B5EF4-FFF2-40B4-BE49-F238E27FC236}">
                <a16:creationId xmlns:a16="http://schemas.microsoft.com/office/drawing/2014/main" id="{B99CA3EB-63A7-48B1-85EE-0D090E093059}"/>
              </a:ext>
            </a:extLst>
          </p:cNvPr>
          <p:cNvSpPr txBox="1">
            <a:spLocks/>
          </p:cNvSpPr>
          <p:nvPr/>
        </p:nvSpPr>
        <p:spPr bwMode="auto">
          <a:xfrm>
            <a:off x="7013097" y="64008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zh-CN"/>
            </a:defPPr>
            <a:lvl1pPr algn="l" rtl="0" eaLnBrk="0" fontAlgn="base" hangingPunct="0">
              <a:spcBef>
                <a:spcPct val="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fld id="{EA679DB1-A16C-4A0B-BACA-4FB0DFF07C37}" type="slidenum">
              <a:rPr lang="en-US" altLang="zh-CN" smtClean="0">
                <a:latin typeface="Arial Black" panose="020B0A04020102020204" pitchFamily="34" charset="0"/>
              </a:rPr>
              <a:pPr algn="r" eaLnBrk="1" hangingPunct="1"/>
              <a:t>12</a:t>
            </a:fld>
            <a:endParaRPr lang="en-US" altLang="zh-CN" dirty="0">
              <a:latin typeface="Arial Black" panose="020B0A040201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8">
            <a:extLst>
              <a:ext uri="{FF2B5EF4-FFF2-40B4-BE49-F238E27FC236}">
                <a16:creationId xmlns:a16="http://schemas.microsoft.com/office/drawing/2014/main" id="{B89DA7E5-5632-4811-9355-186EF1457771}"/>
              </a:ext>
            </a:extLst>
          </p:cNvPr>
          <p:cNvSpPr txBox="1">
            <a:spLocks noChangeArrowheads="1"/>
          </p:cNvSpPr>
          <p:nvPr/>
        </p:nvSpPr>
        <p:spPr bwMode="auto">
          <a:xfrm>
            <a:off x="457200" y="990600"/>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0066FF"/>
                </a:solidFill>
                <a:latin typeface="微软雅黑" panose="020B0503020204020204" pitchFamily="34" charset="-122"/>
                <a:ea typeface="微软雅黑" panose="020B0503020204020204" pitchFamily="34" charset="-122"/>
              </a:rPr>
              <a:t>修改版本的延迟选择实验：</a:t>
            </a:r>
          </a:p>
        </p:txBody>
      </p:sp>
      <p:sp>
        <p:nvSpPr>
          <p:cNvPr id="22531" name="Rectangle 9">
            <a:extLst>
              <a:ext uri="{FF2B5EF4-FFF2-40B4-BE49-F238E27FC236}">
                <a16:creationId xmlns:a16="http://schemas.microsoft.com/office/drawing/2014/main" id="{C35FAA19-DAF9-4D96-B162-1B82203C51F2}"/>
              </a:ext>
            </a:extLst>
          </p:cNvPr>
          <p:cNvSpPr>
            <a:spLocks noChangeArrowheads="1"/>
          </p:cNvSpPr>
          <p:nvPr/>
        </p:nvSpPr>
        <p:spPr bwMode="auto">
          <a:xfrm>
            <a:off x="304800" y="25146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b="1">
                <a:latin typeface="微软雅黑" panose="020B0503020204020204" pitchFamily="34" charset="-122"/>
                <a:ea typeface="微软雅黑" panose="020B0503020204020204" pitchFamily="34" charset="-122"/>
              </a:rPr>
              <a:t>Lawson-Daku, B. J. </a:t>
            </a:r>
            <a:r>
              <a:rPr lang="en-US" altLang="zh-CN" sz="1200" b="1" i="1">
                <a:latin typeface="微软雅黑" panose="020B0503020204020204" pitchFamily="34" charset="-122"/>
                <a:ea typeface="微软雅黑" panose="020B0503020204020204" pitchFamily="34" charset="-122"/>
              </a:rPr>
              <a:t>et al. </a:t>
            </a:r>
            <a:r>
              <a:rPr lang="en-US" altLang="zh-CN" sz="1200" b="1">
                <a:latin typeface="微软雅黑" panose="020B0503020204020204" pitchFamily="34" charset="-122"/>
                <a:ea typeface="微软雅黑" panose="020B0503020204020204" pitchFamily="34" charset="-122"/>
              </a:rPr>
              <a:t>Delayed choices in atom Stern-Gerlach interferometry. </a:t>
            </a:r>
            <a:r>
              <a:rPr lang="en-US" altLang="zh-CN" sz="1200" b="1" i="1">
                <a:latin typeface="微软雅黑" panose="020B0503020204020204" pitchFamily="34" charset="-122"/>
                <a:ea typeface="微软雅黑" panose="020B0503020204020204" pitchFamily="34" charset="-122"/>
              </a:rPr>
              <a:t>Phys. Rev. A </a:t>
            </a:r>
            <a:r>
              <a:rPr lang="en-US" altLang="zh-CN" sz="1200" b="1">
                <a:latin typeface="微软雅黑" panose="020B0503020204020204" pitchFamily="34" charset="-122"/>
                <a:ea typeface="微软雅黑" panose="020B0503020204020204" pitchFamily="34" charset="-122"/>
              </a:rPr>
              <a:t>54, 5042 (1996).</a:t>
            </a:r>
          </a:p>
        </p:txBody>
      </p:sp>
      <p:sp>
        <p:nvSpPr>
          <p:cNvPr id="22532" name="Text Box 10">
            <a:extLst>
              <a:ext uri="{FF2B5EF4-FFF2-40B4-BE49-F238E27FC236}">
                <a16:creationId xmlns:a16="http://schemas.microsoft.com/office/drawing/2014/main" id="{81663562-F4AB-40A1-8469-A46DFB159CFD}"/>
              </a:ext>
            </a:extLst>
          </p:cNvPr>
          <p:cNvSpPr txBox="1">
            <a:spLocks noChangeArrowheads="1"/>
          </p:cNvSpPr>
          <p:nvPr/>
        </p:nvSpPr>
        <p:spPr bwMode="auto">
          <a:xfrm>
            <a:off x="304800" y="350520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b="1">
                <a:latin typeface="微软雅黑" panose="020B0503020204020204" pitchFamily="34" charset="-122"/>
                <a:ea typeface="微软雅黑" panose="020B0503020204020204" pitchFamily="34" charset="-122"/>
              </a:rPr>
              <a:t>Kim, Y. H., Yu, R., Kulik, S. P., Shih, Y. &amp; Scully, M. O. Delayed “choice” quantum eraser. </a:t>
            </a:r>
            <a:r>
              <a:rPr lang="en-US" altLang="zh-CN" sz="1200" b="1" i="1">
                <a:latin typeface="微软雅黑" panose="020B0503020204020204" pitchFamily="34" charset="-122"/>
                <a:ea typeface="微软雅黑" panose="020B0503020204020204" pitchFamily="34" charset="-122"/>
              </a:rPr>
              <a:t>Phys. Rev. Lett. </a:t>
            </a:r>
            <a:r>
              <a:rPr lang="en-US" altLang="zh-CN" sz="1200" b="1">
                <a:latin typeface="微软雅黑" panose="020B0503020204020204" pitchFamily="34" charset="-122"/>
                <a:ea typeface="微软雅黑" panose="020B0503020204020204" pitchFamily="34" charset="-122"/>
              </a:rPr>
              <a:t>84, 1 (2000).</a:t>
            </a:r>
          </a:p>
        </p:txBody>
      </p:sp>
      <p:sp>
        <p:nvSpPr>
          <p:cNvPr id="22533" name="Rectangle 11">
            <a:extLst>
              <a:ext uri="{FF2B5EF4-FFF2-40B4-BE49-F238E27FC236}">
                <a16:creationId xmlns:a16="http://schemas.microsoft.com/office/drawing/2014/main" id="{737B900F-293B-4A5F-B003-40230D74C9B8}"/>
              </a:ext>
            </a:extLst>
          </p:cNvPr>
          <p:cNvSpPr>
            <a:spLocks noChangeArrowheads="1"/>
          </p:cNvSpPr>
          <p:nvPr/>
        </p:nvSpPr>
        <p:spPr bwMode="auto">
          <a:xfrm>
            <a:off x="304800" y="16002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b="1">
                <a:latin typeface="微软雅黑" panose="020B0503020204020204" pitchFamily="34" charset="-122"/>
                <a:ea typeface="微软雅黑" panose="020B0503020204020204" pitchFamily="34" charset="-122"/>
              </a:rPr>
              <a:t>Hellmut, T., Walther, H., Zajonc, A. G. &amp; Schleich, W. Delayed-choice experiments in quantum interference. </a:t>
            </a:r>
            <a:r>
              <a:rPr lang="en-US" altLang="zh-CN" sz="1200" b="1" i="1">
                <a:latin typeface="微软雅黑" panose="020B0503020204020204" pitchFamily="34" charset="-122"/>
                <a:ea typeface="微软雅黑" panose="020B0503020204020204" pitchFamily="34" charset="-122"/>
              </a:rPr>
              <a:t>Phys. Rev. A </a:t>
            </a:r>
            <a:r>
              <a:rPr lang="en-US" altLang="zh-CN" sz="1200" b="1">
                <a:latin typeface="微软雅黑" panose="020B0503020204020204" pitchFamily="34" charset="-122"/>
                <a:ea typeface="微软雅黑" panose="020B0503020204020204" pitchFamily="34" charset="-122"/>
              </a:rPr>
              <a:t>35, 2532 (1987).</a:t>
            </a:r>
          </a:p>
        </p:txBody>
      </p:sp>
      <p:sp>
        <p:nvSpPr>
          <p:cNvPr id="22534" name="Rectangle 12">
            <a:extLst>
              <a:ext uri="{FF2B5EF4-FFF2-40B4-BE49-F238E27FC236}">
                <a16:creationId xmlns:a16="http://schemas.microsoft.com/office/drawing/2014/main" id="{EE12AD59-7E10-4006-ACD7-1F7C26E2F01E}"/>
              </a:ext>
            </a:extLst>
          </p:cNvPr>
          <p:cNvSpPr>
            <a:spLocks noChangeArrowheads="1"/>
          </p:cNvSpPr>
          <p:nvPr/>
        </p:nvSpPr>
        <p:spPr bwMode="auto">
          <a:xfrm>
            <a:off x="304800" y="2057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b="1">
                <a:latin typeface="微软雅黑" panose="020B0503020204020204" pitchFamily="34" charset="-122"/>
                <a:ea typeface="微软雅黑" panose="020B0503020204020204" pitchFamily="34" charset="-122"/>
              </a:rPr>
              <a:t>Baldzuhn, J., Mohler, E. &amp; Martienssen, W. A waveparticle delayed-choice experiment with a single-photon state. </a:t>
            </a:r>
            <a:r>
              <a:rPr lang="en-US" altLang="zh-CN" sz="1200" b="1" i="1">
                <a:latin typeface="微软雅黑" panose="020B0503020204020204" pitchFamily="34" charset="-122"/>
                <a:ea typeface="微软雅黑" panose="020B0503020204020204" pitchFamily="34" charset="-122"/>
              </a:rPr>
              <a:t>Z. Phys. B </a:t>
            </a:r>
            <a:r>
              <a:rPr lang="en-US" altLang="zh-CN" sz="1200" b="1">
                <a:latin typeface="微软雅黑" panose="020B0503020204020204" pitchFamily="34" charset="-122"/>
                <a:ea typeface="微软雅黑" panose="020B0503020204020204" pitchFamily="34" charset="-122"/>
              </a:rPr>
              <a:t>77, 347 (1989).</a:t>
            </a:r>
          </a:p>
        </p:txBody>
      </p:sp>
      <p:sp>
        <p:nvSpPr>
          <p:cNvPr id="22535" name="Text Box 21">
            <a:extLst>
              <a:ext uri="{FF2B5EF4-FFF2-40B4-BE49-F238E27FC236}">
                <a16:creationId xmlns:a16="http://schemas.microsoft.com/office/drawing/2014/main" id="{D373D745-D17D-4C99-86B8-2FEB2AC8E8AF}"/>
              </a:ext>
            </a:extLst>
          </p:cNvPr>
          <p:cNvSpPr txBox="1">
            <a:spLocks noChangeArrowheads="1"/>
          </p:cNvSpPr>
          <p:nvPr/>
        </p:nvSpPr>
        <p:spPr bwMode="auto">
          <a:xfrm>
            <a:off x="365125" y="2928938"/>
            <a:ext cx="7635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latin typeface="微软雅黑" panose="020B0503020204020204" pitchFamily="34" charset="-122"/>
                <a:ea typeface="微软雅黑" panose="020B0503020204020204" pitchFamily="34" charset="-122"/>
              </a:rPr>
              <a:t>原子在</a:t>
            </a:r>
            <a:r>
              <a:rPr lang="en-US" altLang="zh-CN" sz="1200" b="1">
                <a:latin typeface="微软雅黑" panose="020B0503020204020204" pitchFamily="34" charset="-122"/>
                <a:ea typeface="微软雅黑" panose="020B0503020204020204" pitchFamily="34" charset="-122"/>
              </a:rPr>
              <a:t>Stern-Gerlach</a:t>
            </a:r>
            <a:r>
              <a:rPr lang="zh-CN" altLang="en-US" sz="1200" b="1">
                <a:latin typeface="微软雅黑" panose="020B0503020204020204" pitchFamily="34" charset="-122"/>
                <a:ea typeface="微软雅黑" panose="020B0503020204020204" pitchFamily="34" charset="-122"/>
              </a:rPr>
              <a:t>中的速度相对于光速来说要慢得多，因此有足够的时间等原子被劈裂成两束之后再来随机地选择后面的探测装置状态。</a:t>
            </a:r>
          </a:p>
        </p:txBody>
      </p:sp>
      <p:sp>
        <p:nvSpPr>
          <p:cNvPr id="22536" name="Text Box 24">
            <a:extLst>
              <a:ext uri="{FF2B5EF4-FFF2-40B4-BE49-F238E27FC236}">
                <a16:creationId xmlns:a16="http://schemas.microsoft.com/office/drawing/2014/main" id="{BCC4F525-7187-4EE8-8211-9343CE7BC946}"/>
              </a:ext>
            </a:extLst>
          </p:cNvPr>
          <p:cNvSpPr txBox="1">
            <a:spLocks noChangeArrowheads="1"/>
          </p:cNvSpPr>
          <p:nvPr/>
        </p:nvSpPr>
        <p:spPr bwMode="auto">
          <a:xfrm>
            <a:off x="457200" y="4267200"/>
            <a:ext cx="464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0066FF"/>
                </a:solidFill>
                <a:latin typeface="微软雅黑" panose="020B0503020204020204" pitchFamily="34" charset="-122"/>
                <a:ea typeface="微软雅黑" panose="020B0503020204020204" pitchFamily="34" charset="-122"/>
              </a:rPr>
              <a:t>下面主要讨论原始版本的延迟选择实验：</a:t>
            </a:r>
          </a:p>
        </p:txBody>
      </p:sp>
      <p:sp>
        <p:nvSpPr>
          <p:cNvPr id="22537" name="Rectangle 26">
            <a:extLst>
              <a:ext uri="{FF2B5EF4-FFF2-40B4-BE49-F238E27FC236}">
                <a16:creationId xmlns:a16="http://schemas.microsoft.com/office/drawing/2014/main" id="{20F57447-4CBB-42D2-95AF-38B636F9D0B4}"/>
              </a:ext>
            </a:extLst>
          </p:cNvPr>
          <p:cNvSpPr>
            <a:spLocks noChangeArrowheads="1"/>
          </p:cNvSpPr>
          <p:nvPr/>
        </p:nvSpPr>
        <p:spPr bwMode="auto">
          <a:xfrm>
            <a:off x="304800" y="48006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b="1">
                <a:latin typeface="微软雅黑" panose="020B0503020204020204" pitchFamily="34" charset="-122"/>
                <a:ea typeface="微软雅黑" panose="020B0503020204020204" pitchFamily="34" charset="-122"/>
              </a:rPr>
              <a:t>Jacques, V. </a:t>
            </a:r>
            <a:r>
              <a:rPr lang="en-US" altLang="zh-CN" sz="1200" b="1" i="1">
                <a:latin typeface="微软雅黑" panose="020B0503020204020204" pitchFamily="34" charset="-122"/>
                <a:ea typeface="微软雅黑" panose="020B0503020204020204" pitchFamily="34" charset="-122"/>
              </a:rPr>
              <a:t>et al. </a:t>
            </a:r>
            <a:r>
              <a:rPr lang="en-US" altLang="zh-CN" sz="1200" b="1">
                <a:latin typeface="微软雅黑" panose="020B0503020204020204" pitchFamily="34" charset="-122"/>
                <a:ea typeface="微软雅黑" panose="020B0503020204020204" pitchFamily="34" charset="-122"/>
              </a:rPr>
              <a:t>Experimental Realization of Wheeler’s Delayed-Choice Gedanken Experiment. </a:t>
            </a:r>
            <a:r>
              <a:rPr lang="en-US" altLang="zh-CN" sz="1200" b="1" i="1">
                <a:latin typeface="微软雅黑" panose="020B0503020204020204" pitchFamily="34" charset="-122"/>
                <a:ea typeface="微软雅黑" panose="020B0503020204020204" pitchFamily="34" charset="-122"/>
              </a:rPr>
              <a:t>Science </a:t>
            </a:r>
            <a:r>
              <a:rPr lang="en-US" altLang="zh-CN" sz="1200" b="1">
                <a:latin typeface="微软雅黑" panose="020B0503020204020204" pitchFamily="34" charset="-122"/>
                <a:ea typeface="微软雅黑" panose="020B0503020204020204" pitchFamily="34" charset="-122"/>
              </a:rPr>
              <a:t>315, 966 (2007).</a:t>
            </a:r>
          </a:p>
        </p:txBody>
      </p:sp>
      <p:sp>
        <p:nvSpPr>
          <p:cNvPr id="22538" name="Text Box 27">
            <a:extLst>
              <a:ext uri="{FF2B5EF4-FFF2-40B4-BE49-F238E27FC236}">
                <a16:creationId xmlns:a16="http://schemas.microsoft.com/office/drawing/2014/main" id="{F9A1B8A9-72EC-41B8-8B8B-8C3B5A8470ED}"/>
              </a:ext>
            </a:extLst>
          </p:cNvPr>
          <p:cNvSpPr txBox="1">
            <a:spLocks noChangeArrowheads="1"/>
          </p:cNvSpPr>
          <p:nvPr/>
        </p:nvSpPr>
        <p:spPr bwMode="auto">
          <a:xfrm>
            <a:off x="381000" y="5334000"/>
            <a:ext cx="7635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a:latin typeface="微软雅黑" panose="020B0503020204020204" pitchFamily="34" charset="-122"/>
                <a:ea typeface="微软雅黑" panose="020B0503020204020204" pitchFamily="34" charset="-122"/>
              </a:rPr>
              <a:t>这个实验中运用了</a:t>
            </a:r>
            <a:r>
              <a:rPr lang="zh-CN" altLang="en-US" sz="1400" b="1">
                <a:solidFill>
                  <a:srgbClr val="FF3399"/>
                </a:solidFill>
                <a:latin typeface="微软雅黑" panose="020B0503020204020204" pitchFamily="34" charset="-122"/>
                <a:ea typeface="微软雅黑" panose="020B0503020204020204" pitchFamily="34" charset="-122"/>
              </a:rPr>
              <a:t>电子学的快速操控装置</a:t>
            </a:r>
            <a:r>
              <a:rPr lang="zh-CN" altLang="en-US" sz="1400" b="1">
                <a:latin typeface="微软雅黑" panose="020B0503020204020204" pitchFamily="34" charset="-122"/>
                <a:ea typeface="微软雅黑" panose="020B0503020204020204" pitchFamily="34" charset="-122"/>
              </a:rPr>
              <a:t>：电光调制器（</a:t>
            </a:r>
            <a:r>
              <a:rPr lang="en-US" altLang="zh-CN" sz="1400" b="1">
                <a:latin typeface="微软雅黑" panose="020B0503020204020204" pitchFamily="34" charset="-122"/>
                <a:ea typeface="微软雅黑" panose="020B0503020204020204" pitchFamily="34" charset="-122"/>
              </a:rPr>
              <a:t>Electro-Optic Modulator</a:t>
            </a:r>
            <a:r>
              <a:rPr lang="zh-CN" altLang="en-US" sz="1400" b="1">
                <a:latin typeface="微软雅黑" panose="020B0503020204020204" pitchFamily="34" charset="-122"/>
                <a:ea typeface="微软雅黑" panose="020B0503020204020204" pitchFamily="34" charset="-122"/>
              </a:rPr>
              <a:t>，</a:t>
            </a:r>
            <a:r>
              <a:rPr lang="en-US" altLang="zh-CN" sz="1400" b="1">
                <a:latin typeface="微软雅黑" panose="020B0503020204020204" pitchFamily="34" charset="-122"/>
                <a:ea typeface="微软雅黑" panose="020B0503020204020204" pitchFamily="34" charset="-122"/>
              </a:rPr>
              <a:t>EOM</a:t>
            </a:r>
            <a:r>
              <a:rPr lang="zh-CN" altLang="en-US" sz="1400" b="1">
                <a:latin typeface="微软雅黑" panose="020B0503020204020204" pitchFamily="34" charset="-122"/>
                <a:ea typeface="微软雅黑" panose="020B0503020204020204" pitchFamily="34" charset="-122"/>
              </a:rPr>
              <a:t>）。</a:t>
            </a:r>
          </a:p>
        </p:txBody>
      </p:sp>
      <p:sp>
        <p:nvSpPr>
          <p:cNvPr id="11" name="灯片编号占位符 2">
            <a:extLst>
              <a:ext uri="{FF2B5EF4-FFF2-40B4-BE49-F238E27FC236}">
                <a16:creationId xmlns:a16="http://schemas.microsoft.com/office/drawing/2014/main" id="{289EEDE7-7699-40E7-A36D-902542B20840}"/>
              </a:ext>
            </a:extLst>
          </p:cNvPr>
          <p:cNvSpPr txBox="1">
            <a:spLocks/>
          </p:cNvSpPr>
          <p:nvPr/>
        </p:nvSpPr>
        <p:spPr bwMode="auto">
          <a:xfrm>
            <a:off x="7013097" y="64008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zh-CN"/>
            </a:defPPr>
            <a:lvl1pPr algn="l" rtl="0" eaLnBrk="0" fontAlgn="base" hangingPunct="0">
              <a:spcBef>
                <a:spcPct val="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fld id="{EA679DB1-A16C-4A0B-BACA-4FB0DFF07C37}" type="slidenum">
              <a:rPr lang="en-US" altLang="zh-CN" smtClean="0">
                <a:latin typeface="Arial Black" panose="020B0A04020102020204" pitchFamily="34" charset="0"/>
              </a:rPr>
              <a:pPr algn="r" eaLnBrk="1" hangingPunct="1"/>
              <a:t>13</a:t>
            </a:fld>
            <a:endParaRPr lang="en-US" altLang="zh-CN" dirty="0">
              <a:latin typeface="Arial Black" panose="020B0A040201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a:extLst>
              <a:ext uri="{FF2B5EF4-FFF2-40B4-BE49-F238E27FC236}">
                <a16:creationId xmlns:a16="http://schemas.microsoft.com/office/drawing/2014/main" id="{83CECA9A-CA1E-4DFD-AE4D-65FDF1E10C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03225"/>
            <a:ext cx="62484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Oval 5">
            <a:extLst>
              <a:ext uri="{FF2B5EF4-FFF2-40B4-BE49-F238E27FC236}">
                <a16:creationId xmlns:a16="http://schemas.microsoft.com/office/drawing/2014/main" id="{D8523950-EF2F-4A37-BBF8-AE09FF7041EF}"/>
              </a:ext>
            </a:extLst>
          </p:cNvPr>
          <p:cNvSpPr>
            <a:spLocks noChangeArrowheads="1"/>
          </p:cNvSpPr>
          <p:nvPr/>
        </p:nvSpPr>
        <p:spPr bwMode="auto">
          <a:xfrm>
            <a:off x="3276600" y="2733675"/>
            <a:ext cx="384175" cy="265113"/>
          </a:xfrm>
          <a:prstGeom prst="ellipse">
            <a:avLst/>
          </a:prstGeom>
          <a:noFill/>
          <a:ln w="28575">
            <a:solidFill>
              <a:srgbClr val="1010D4"/>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pic>
        <p:nvPicPr>
          <p:cNvPr id="23556" name="Picture 7">
            <a:extLst>
              <a:ext uri="{FF2B5EF4-FFF2-40B4-BE49-F238E27FC236}">
                <a16:creationId xmlns:a16="http://schemas.microsoft.com/office/drawing/2014/main" id="{86A95539-D470-4932-BF0E-D107DB4721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8825" y="3027363"/>
            <a:ext cx="368300"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9">
            <a:extLst>
              <a:ext uri="{FF2B5EF4-FFF2-40B4-BE49-F238E27FC236}">
                <a16:creationId xmlns:a16="http://schemas.microsoft.com/office/drawing/2014/main" id="{D5FDE820-BB4C-4294-8A42-3A1D5A5C953F}"/>
              </a:ext>
            </a:extLst>
          </p:cNvPr>
          <p:cNvSpPr txBox="1">
            <a:spLocks noChangeArrowheads="1"/>
          </p:cNvSpPr>
          <p:nvPr/>
        </p:nvSpPr>
        <p:spPr bwMode="auto">
          <a:xfrm>
            <a:off x="746125" y="501650"/>
            <a:ext cx="1387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3399FF"/>
                </a:solidFill>
                <a:latin typeface="微软雅黑" panose="020B0503020204020204" pitchFamily="34" charset="-122"/>
                <a:ea typeface="微软雅黑" panose="020B0503020204020204" pitchFamily="34" charset="-122"/>
              </a:rPr>
              <a:t>实验装置</a:t>
            </a:r>
          </a:p>
        </p:txBody>
      </p:sp>
      <p:sp>
        <p:nvSpPr>
          <p:cNvPr id="23558" name="Text Box 10">
            <a:extLst>
              <a:ext uri="{FF2B5EF4-FFF2-40B4-BE49-F238E27FC236}">
                <a16:creationId xmlns:a16="http://schemas.microsoft.com/office/drawing/2014/main" id="{1DAEC3BD-FD3D-4967-AF7F-1B64BF0B1EE7}"/>
              </a:ext>
            </a:extLst>
          </p:cNvPr>
          <p:cNvSpPr txBox="1">
            <a:spLocks noChangeArrowheads="1"/>
          </p:cNvSpPr>
          <p:nvPr/>
        </p:nvSpPr>
        <p:spPr bwMode="auto">
          <a:xfrm>
            <a:off x="4549775" y="457200"/>
            <a:ext cx="793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solidFill>
                  <a:srgbClr val="FF0000"/>
                </a:solidFill>
                <a:latin typeface="微软雅黑" panose="020B0503020204020204" pitchFamily="34" charset="-122"/>
                <a:ea typeface="微软雅黑" panose="020B0503020204020204" pitchFamily="34" charset="-122"/>
              </a:rPr>
              <a:t>量子噪声</a:t>
            </a:r>
          </a:p>
        </p:txBody>
      </p:sp>
      <p:sp>
        <p:nvSpPr>
          <p:cNvPr id="23559" name="Text Box 11">
            <a:extLst>
              <a:ext uri="{FF2B5EF4-FFF2-40B4-BE49-F238E27FC236}">
                <a16:creationId xmlns:a16="http://schemas.microsoft.com/office/drawing/2014/main" id="{C07B8203-70F8-4161-AD54-620742E8BB9B}"/>
              </a:ext>
            </a:extLst>
          </p:cNvPr>
          <p:cNvSpPr txBox="1">
            <a:spLocks noChangeArrowheads="1"/>
          </p:cNvSpPr>
          <p:nvPr/>
        </p:nvSpPr>
        <p:spPr bwMode="auto">
          <a:xfrm>
            <a:off x="6324600" y="609600"/>
            <a:ext cx="1144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a:solidFill>
                  <a:srgbClr val="339933"/>
                </a:solidFill>
                <a:latin typeface="微软雅黑" panose="020B0503020204020204" pitchFamily="34" charset="-122"/>
                <a:ea typeface="微软雅黑" panose="020B0503020204020204" pitchFamily="34" charset="-122"/>
              </a:rPr>
              <a:t>塌缩得到经典随机数</a:t>
            </a:r>
          </a:p>
        </p:txBody>
      </p:sp>
      <p:sp>
        <p:nvSpPr>
          <p:cNvPr id="23560" name="Text Box 12">
            <a:extLst>
              <a:ext uri="{FF2B5EF4-FFF2-40B4-BE49-F238E27FC236}">
                <a16:creationId xmlns:a16="http://schemas.microsoft.com/office/drawing/2014/main" id="{173A04D1-8763-4605-A5A3-CF03ABF98153}"/>
              </a:ext>
            </a:extLst>
          </p:cNvPr>
          <p:cNvSpPr txBox="1">
            <a:spLocks noChangeArrowheads="1"/>
          </p:cNvSpPr>
          <p:nvPr/>
        </p:nvSpPr>
        <p:spPr bwMode="auto">
          <a:xfrm>
            <a:off x="6662738" y="1295400"/>
            <a:ext cx="2438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dirty="0">
                <a:latin typeface="微软雅黑" panose="020B0503020204020204" pitchFamily="34" charset="-122"/>
                <a:ea typeface="微软雅黑" panose="020B0503020204020204" pitchFamily="34" charset="-122"/>
              </a:rPr>
              <a:t>实验中采用</a:t>
            </a:r>
            <a:r>
              <a:rPr lang="en-US" altLang="zh-CN" sz="1600" b="1" dirty="0">
                <a:solidFill>
                  <a:srgbClr val="FF0000"/>
                </a:solidFill>
                <a:latin typeface="微软雅黑" panose="020B0503020204020204" pitchFamily="34" charset="-122"/>
                <a:ea typeface="微软雅黑" panose="020B0503020204020204" pitchFamily="34" charset="-122"/>
              </a:rPr>
              <a:t>80ns</a:t>
            </a:r>
            <a:r>
              <a:rPr lang="zh-CN" altLang="en-US" sz="1600" b="1" dirty="0">
                <a:latin typeface="微软雅黑" panose="020B0503020204020204" pitchFamily="34" charset="-122"/>
                <a:ea typeface="微软雅黑" panose="020B0503020204020204" pitchFamily="34" charset="-122"/>
              </a:rPr>
              <a:t>延迟，即当光子通过第一个</a:t>
            </a:r>
            <a:r>
              <a:rPr lang="en-US" altLang="zh-CN" sz="1600" b="1" dirty="0">
                <a:latin typeface="微软雅黑" panose="020B0503020204020204" pitchFamily="34" charset="-122"/>
                <a:ea typeface="微软雅黑" panose="020B0503020204020204" pitchFamily="34" charset="-122"/>
              </a:rPr>
              <a:t>BS</a:t>
            </a:r>
            <a:r>
              <a:rPr lang="zh-CN" altLang="en-US" sz="1600" b="1" dirty="0">
                <a:latin typeface="微软雅黑" panose="020B0503020204020204" pitchFamily="34" charset="-122"/>
                <a:ea typeface="微软雅黑" panose="020B0503020204020204" pitchFamily="34" charset="-122"/>
              </a:rPr>
              <a:t>后到达中间</a:t>
            </a:r>
            <a:r>
              <a:rPr lang="en-US" altLang="zh-CN" sz="1600" b="1" dirty="0">
                <a:latin typeface="微软雅黑" panose="020B0503020204020204" pitchFamily="34" charset="-122"/>
                <a:ea typeface="微软雅黑" panose="020B0503020204020204" pitchFamily="34" charset="-122"/>
              </a:rPr>
              <a:t>24m</a:t>
            </a:r>
            <a:r>
              <a:rPr lang="zh-CN" altLang="en-US" sz="1600" b="1" dirty="0">
                <a:latin typeface="微软雅黑" panose="020B0503020204020204" pitchFamily="34" charset="-122"/>
                <a:ea typeface="微软雅黑" panose="020B0503020204020204" pitchFamily="34" charset="-122"/>
              </a:rPr>
              <a:t>的地方，</a:t>
            </a:r>
            <a:r>
              <a:rPr lang="en-US" altLang="zh-CN" sz="1600" b="1" dirty="0">
                <a:latin typeface="微软雅黑" panose="020B0503020204020204" pitchFamily="34" charset="-122"/>
                <a:ea typeface="微软雅黑" panose="020B0503020204020204" pitchFamily="34" charset="-122"/>
              </a:rPr>
              <a:t>QRNG</a:t>
            </a:r>
            <a:r>
              <a:rPr lang="zh-CN" altLang="en-US" sz="1600" b="1" dirty="0">
                <a:latin typeface="微软雅黑" panose="020B0503020204020204" pitchFamily="34" charset="-122"/>
                <a:ea typeface="微软雅黑" panose="020B0503020204020204" pitchFamily="34" charset="-122"/>
              </a:rPr>
              <a:t>以</a:t>
            </a:r>
            <a:r>
              <a:rPr lang="en-US" altLang="zh-CN" sz="1600" b="1" dirty="0">
                <a:solidFill>
                  <a:srgbClr val="FF0000"/>
                </a:solidFill>
                <a:latin typeface="微软雅黑" panose="020B0503020204020204" pitchFamily="34" charset="-122"/>
                <a:ea typeface="微软雅黑" panose="020B0503020204020204" pitchFamily="34" charset="-122"/>
              </a:rPr>
              <a:t>40ns</a:t>
            </a:r>
            <a:r>
              <a:rPr lang="zh-CN" altLang="en-US" sz="1600" b="1" dirty="0">
                <a:latin typeface="微软雅黑" panose="020B0503020204020204" pitchFamily="34" charset="-122"/>
                <a:ea typeface="微软雅黑" panose="020B0503020204020204" pitchFamily="34" charset="-122"/>
              </a:rPr>
              <a:t>的速度随机产生一个探测装置的状态，然后再过</a:t>
            </a:r>
            <a:r>
              <a:rPr lang="en-US" altLang="zh-CN" sz="1600" b="1" dirty="0">
                <a:solidFill>
                  <a:srgbClr val="FF0000"/>
                </a:solidFill>
                <a:latin typeface="微软雅黑" panose="020B0503020204020204" pitchFamily="34" charset="-122"/>
                <a:ea typeface="微软雅黑" panose="020B0503020204020204" pitchFamily="34" charset="-122"/>
              </a:rPr>
              <a:t>40ns</a:t>
            </a:r>
            <a:r>
              <a:rPr lang="zh-CN" altLang="en-US" sz="1600" b="1" dirty="0">
                <a:latin typeface="微软雅黑" panose="020B0503020204020204" pitchFamily="34" charset="-122"/>
                <a:ea typeface="微软雅黑" panose="020B0503020204020204" pitchFamily="34" charset="-122"/>
              </a:rPr>
              <a:t>光子被探测到。</a:t>
            </a:r>
          </a:p>
        </p:txBody>
      </p:sp>
      <p:sp>
        <p:nvSpPr>
          <p:cNvPr id="23561" name="Oval 16">
            <a:extLst>
              <a:ext uri="{FF2B5EF4-FFF2-40B4-BE49-F238E27FC236}">
                <a16:creationId xmlns:a16="http://schemas.microsoft.com/office/drawing/2014/main" id="{B1FA8E8B-278A-498E-B6B4-5B40071DCA5E}"/>
              </a:ext>
            </a:extLst>
          </p:cNvPr>
          <p:cNvSpPr>
            <a:spLocks noChangeArrowheads="1"/>
          </p:cNvSpPr>
          <p:nvPr/>
        </p:nvSpPr>
        <p:spPr bwMode="auto">
          <a:xfrm>
            <a:off x="4953000" y="2101850"/>
            <a:ext cx="384175" cy="265113"/>
          </a:xfrm>
          <a:prstGeom prst="ellipse">
            <a:avLst/>
          </a:prstGeom>
          <a:noFill/>
          <a:ln w="28575">
            <a:solidFill>
              <a:srgbClr val="1010D4"/>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pic>
        <p:nvPicPr>
          <p:cNvPr id="23562" name="Picture 17">
            <a:extLst>
              <a:ext uri="{FF2B5EF4-FFF2-40B4-BE49-F238E27FC236}">
                <a16:creationId xmlns:a16="http://schemas.microsoft.com/office/drawing/2014/main" id="{5A863FC5-AA45-438E-B89C-B27A5F04B0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0775" y="2384425"/>
            <a:ext cx="400050"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Text Box 18">
            <a:extLst>
              <a:ext uri="{FF2B5EF4-FFF2-40B4-BE49-F238E27FC236}">
                <a16:creationId xmlns:a16="http://schemas.microsoft.com/office/drawing/2014/main" id="{B5FAC6F7-5C5D-4209-8E63-A59F9FD0BCC0}"/>
              </a:ext>
            </a:extLst>
          </p:cNvPr>
          <p:cNvSpPr txBox="1">
            <a:spLocks noChangeArrowheads="1"/>
          </p:cNvSpPr>
          <p:nvPr/>
        </p:nvSpPr>
        <p:spPr bwMode="auto">
          <a:xfrm>
            <a:off x="914400" y="3443288"/>
            <a:ext cx="1447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3399FF"/>
                </a:solidFill>
                <a:latin typeface="微软雅黑" panose="020B0503020204020204" pitchFamily="34" charset="-122"/>
                <a:ea typeface="微软雅黑" panose="020B0503020204020204" pitchFamily="34" charset="-122"/>
              </a:rPr>
              <a:t>实验结果</a:t>
            </a:r>
          </a:p>
        </p:txBody>
      </p:sp>
      <p:pic>
        <p:nvPicPr>
          <p:cNvPr id="23564" name="Picture 19">
            <a:extLst>
              <a:ext uri="{FF2B5EF4-FFF2-40B4-BE49-F238E27FC236}">
                <a16:creationId xmlns:a16="http://schemas.microsoft.com/office/drawing/2014/main" id="{9FEA28B9-03DF-42BB-910C-B22DE99266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886200"/>
            <a:ext cx="3698875"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20">
            <a:extLst>
              <a:ext uri="{FF2B5EF4-FFF2-40B4-BE49-F238E27FC236}">
                <a16:creationId xmlns:a16="http://schemas.microsoft.com/office/drawing/2014/main" id="{DD11DC71-2B47-4910-AC5F-5F73A9C104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810000"/>
            <a:ext cx="3627438"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6" name="Text Box 21">
            <a:extLst>
              <a:ext uri="{FF2B5EF4-FFF2-40B4-BE49-F238E27FC236}">
                <a16:creationId xmlns:a16="http://schemas.microsoft.com/office/drawing/2014/main" id="{453D456A-6585-4B8D-9FF4-EDA6121E2EE2}"/>
              </a:ext>
            </a:extLst>
          </p:cNvPr>
          <p:cNvSpPr txBox="1">
            <a:spLocks noChangeArrowheads="1"/>
          </p:cNvSpPr>
          <p:nvPr/>
        </p:nvSpPr>
        <p:spPr bwMode="auto">
          <a:xfrm>
            <a:off x="669925" y="5976938"/>
            <a:ext cx="8093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a:latin typeface="微软雅黑" panose="020B0503020204020204" pitchFamily="34" charset="-122"/>
                <a:ea typeface="微软雅黑" panose="020B0503020204020204" pitchFamily="34" charset="-122"/>
              </a:rPr>
              <a:t>A</a:t>
            </a:r>
            <a:r>
              <a:rPr lang="zh-CN" altLang="en-US" sz="1600" b="1">
                <a:latin typeface="微软雅黑" panose="020B0503020204020204" pitchFamily="34" charset="-122"/>
                <a:ea typeface="微软雅黑" panose="020B0503020204020204" pitchFamily="34" charset="-122"/>
              </a:rPr>
              <a:t>：有第二个</a:t>
            </a:r>
            <a:r>
              <a:rPr lang="en-US" altLang="zh-CN" sz="1600" b="1">
                <a:latin typeface="微软雅黑" panose="020B0503020204020204" pitchFamily="34" charset="-122"/>
                <a:ea typeface="微软雅黑" panose="020B0503020204020204" pitchFamily="34" charset="-122"/>
              </a:rPr>
              <a:t>BS</a:t>
            </a:r>
            <a:r>
              <a:rPr lang="zh-CN" altLang="en-US" sz="1600" b="1">
                <a:latin typeface="微软雅黑" panose="020B0503020204020204" pitchFamily="34" charset="-122"/>
                <a:ea typeface="微软雅黑" panose="020B0503020204020204" pitchFamily="34" charset="-122"/>
              </a:rPr>
              <a:t>时有干涉条纹，光子表现出波动性；</a:t>
            </a:r>
            <a:r>
              <a:rPr lang="en-US" altLang="zh-CN" sz="1600" b="1">
                <a:latin typeface="微软雅黑" panose="020B0503020204020204" pitchFamily="34" charset="-122"/>
                <a:ea typeface="微软雅黑" panose="020B0503020204020204" pitchFamily="34" charset="-122"/>
              </a:rPr>
              <a:t>B</a:t>
            </a:r>
            <a:r>
              <a:rPr lang="zh-CN" altLang="en-US" sz="1600" b="1">
                <a:latin typeface="微软雅黑" panose="020B0503020204020204" pitchFamily="34" charset="-122"/>
                <a:ea typeface="微软雅黑" panose="020B0503020204020204" pitchFamily="34" charset="-122"/>
              </a:rPr>
              <a:t>：没有第二个</a:t>
            </a:r>
            <a:r>
              <a:rPr lang="en-US" altLang="zh-CN" sz="1600" b="1">
                <a:latin typeface="微软雅黑" panose="020B0503020204020204" pitchFamily="34" charset="-122"/>
                <a:ea typeface="微软雅黑" panose="020B0503020204020204" pitchFamily="34" charset="-122"/>
              </a:rPr>
              <a:t>BS</a:t>
            </a:r>
            <a:r>
              <a:rPr lang="zh-CN" altLang="en-US" sz="1600" b="1">
                <a:latin typeface="微软雅黑" panose="020B0503020204020204" pitchFamily="34" charset="-122"/>
                <a:ea typeface="微软雅黑" panose="020B0503020204020204" pitchFamily="34" charset="-122"/>
              </a:rPr>
              <a:t>时没有干涉条纹，光子表现粒子性。实验结果</a:t>
            </a:r>
            <a:r>
              <a:rPr lang="zh-CN" altLang="en-US" sz="1600" b="1">
                <a:solidFill>
                  <a:srgbClr val="D60093"/>
                </a:solidFill>
                <a:latin typeface="微软雅黑" panose="020B0503020204020204" pitchFamily="34" charset="-122"/>
                <a:ea typeface="微软雅黑" panose="020B0503020204020204" pitchFamily="34" charset="-122"/>
              </a:rPr>
              <a:t>支持了玻尔的互补原理</a:t>
            </a:r>
            <a:r>
              <a:rPr lang="zh-CN" altLang="en-US" sz="1600" b="1">
                <a:latin typeface="微软雅黑" panose="020B0503020204020204" pitchFamily="34" charset="-122"/>
                <a:ea typeface="微软雅黑" panose="020B0503020204020204" pitchFamily="34" charset="-122"/>
              </a:rPr>
              <a:t>，排除了隐变量理论。</a:t>
            </a:r>
          </a:p>
        </p:txBody>
      </p:sp>
      <p:sp>
        <p:nvSpPr>
          <p:cNvPr id="15" name="灯片编号占位符 2">
            <a:extLst>
              <a:ext uri="{FF2B5EF4-FFF2-40B4-BE49-F238E27FC236}">
                <a16:creationId xmlns:a16="http://schemas.microsoft.com/office/drawing/2014/main" id="{53CA0485-13A6-46E1-B432-920621807F78}"/>
              </a:ext>
            </a:extLst>
          </p:cNvPr>
          <p:cNvSpPr txBox="1">
            <a:spLocks/>
          </p:cNvSpPr>
          <p:nvPr/>
        </p:nvSpPr>
        <p:spPr bwMode="auto">
          <a:xfrm>
            <a:off x="7013097" y="64008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zh-CN"/>
            </a:defPPr>
            <a:lvl1pPr algn="l" rtl="0" eaLnBrk="0" fontAlgn="base" hangingPunct="0">
              <a:spcBef>
                <a:spcPct val="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fld id="{EA679DB1-A16C-4A0B-BACA-4FB0DFF07C37}" type="slidenum">
              <a:rPr lang="en-US" altLang="zh-CN" smtClean="0">
                <a:latin typeface="Arial Black" panose="020B0A04020102020204" pitchFamily="34" charset="0"/>
              </a:rPr>
              <a:pPr algn="r" eaLnBrk="1" hangingPunct="1"/>
              <a:t>14</a:t>
            </a:fld>
            <a:endParaRPr lang="en-US" altLang="zh-CN" dirty="0">
              <a:latin typeface="Arial Black" panose="020B0A040201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a:extLst>
              <a:ext uri="{FF2B5EF4-FFF2-40B4-BE49-F238E27FC236}">
                <a16:creationId xmlns:a16="http://schemas.microsoft.com/office/drawing/2014/main" id="{C4B75E3A-FC91-445C-B101-7CD780D46DE8}"/>
              </a:ext>
            </a:extLst>
          </p:cNvPr>
          <p:cNvSpPr>
            <a:spLocks noChangeArrowheads="1"/>
          </p:cNvSpPr>
          <p:nvPr/>
        </p:nvSpPr>
        <p:spPr bwMode="auto">
          <a:xfrm>
            <a:off x="1524000" y="4038600"/>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latin typeface="微软雅黑" panose="020B0503020204020204" pitchFamily="34" charset="-122"/>
                <a:ea typeface="微软雅黑" panose="020B0503020204020204" pitchFamily="34" charset="-122"/>
              </a:rPr>
              <a:t>如果</a:t>
            </a:r>
            <a:r>
              <a:rPr lang="zh-CN" altLang="en-US" sz="2400">
                <a:solidFill>
                  <a:srgbClr val="FF3300"/>
                </a:solidFill>
                <a:latin typeface="微软雅黑" panose="020B0503020204020204" pitchFamily="34" charset="-122"/>
                <a:ea typeface="微软雅黑" panose="020B0503020204020204" pitchFamily="34" charset="-122"/>
              </a:rPr>
              <a:t>探测装置是量子的</a:t>
            </a:r>
            <a:r>
              <a:rPr lang="zh-CN" altLang="en-US" sz="2400">
                <a:latin typeface="微软雅黑" panose="020B0503020204020204" pitchFamily="34" charset="-122"/>
                <a:ea typeface="微软雅黑" panose="020B0503020204020204" pitchFamily="34" charset="-122"/>
              </a:rPr>
              <a:t>，会观测到什么现象？</a:t>
            </a:r>
          </a:p>
        </p:txBody>
      </p:sp>
      <p:sp>
        <p:nvSpPr>
          <p:cNvPr id="24579" name="AutoShape 19">
            <a:extLst>
              <a:ext uri="{FF2B5EF4-FFF2-40B4-BE49-F238E27FC236}">
                <a16:creationId xmlns:a16="http://schemas.microsoft.com/office/drawing/2014/main" id="{07D57A71-1516-4E56-AB7E-28B214CEAC6A}"/>
              </a:ext>
            </a:extLst>
          </p:cNvPr>
          <p:cNvSpPr>
            <a:spLocks noChangeArrowheads="1"/>
          </p:cNvSpPr>
          <p:nvPr/>
        </p:nvSpPr>
        <p:spPr bwMode="auto">
          <a:xfrm>
            <a:off x="3200400" y="4648200"/>
            <a:ext cx="609600" cy="762000"/>
          </a:xfrm>
          <a:prstGeom prst="downArrow">
            <a:avLst>
              <a:gd name="adj1" fmla="val 55731"/>
              <a:gd name="adj2" fmla="val 48825"/>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4580" name="Text Box 20">
            <a:extLst>
              <a:ext uri="{FF2B5EF4-FFF2-40B4-BE49-F238E27FC236}">
                <a16:creationId xmlns:a16="http://schemas.microsoft.com/office/drawing/2014/main" id="{D27D64AA-0712-449D-9F2A-9B96D68928C9}"/>
              </a:ext>
            </a:extLst>
          </p:cNvPr>
          <p:cNvSpPr txBox="1">
            <a:spLocks noChangeArrowheads="1"/>
          </p:cNvSpPr>
          <p:nvPr/>
        </p:nvSpPr>
        <p:spPr bwMode="auto">
          <a:xfrm>
            <a:off x="373063" y="5394325"/>
            <a:ext cx="7761287"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spcBef>
                <a:spcPct val="50000"/>
              </a:spcBef>
            </a:pPr>
            <a:r>
              <a:rPr lang="en-US" altLang="zh-CN" sz="2000">
                <a:solidFill>
                  <a:srgbClr val="FF3300"/>
                </a:solidFill>
                <a:latin typeface="微软雅黑" panose="020B0503020204020204" pitchFamily="34" charset="-122"/>
                <a:ea typeface="微软雅黑" panose="020B0503020204020204" pitchFamily="34" charset="-122"/>
              </a:rPr>
              <a:t>0</a:t>
            </a:r>
            <a:r>
              <a:rPr lang="en-US" altLang="zh-CN" sz="2000">
                <a:latin typeface="微软雅黑" panose="020B0503020204020204" pitchFamily="34" charset="-122"/>
                <a:ea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rPr>
              <a:t>有</a:t>
            </a:r>
            <a:r>
              <a:rPr lang="en-US" altLang="zh-CN" sz="2000">
                <a:latin typeface="微软雅黑" panose="020B0503020204020204" pitchFamily="34" charset="-122"/>
                <a:ea typeface="微软雅黑" panose="020B0503020204020204" pitchFamily="34" charset="-122"/>
              </a:rPr>
              <a:t>BS2;</a:t>
            </a:r>
            <a:r>
              <a:rPr lang="en-US" altLang="zh-CN" sz="2000">
                <a:solidFill>
                  <a:srgbClr val="FF3300"/>
                </a:solidFill>
                <a:latin typeface="微软雅黑" panose="020B0503020204020204" pitchFamily="34" charset="-122"/>
                <a:ea typeface="微软雅黑" panose="020B0503020204020204" pitchFamily="34" charset="-122"/>
              </a:rPr>
              <a:t>1</a:t>
            </a:r>
            <a:r>
              <a:rPr lang="en-US" altLang="zh-CN" sz="2000">
                <a:latin typeface="微软雅黑" panose="020B0503020204020204" pitchFamily="34" charset="-122"/>
                <a:ea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rPr>
              <a:t>无</a:t>
            </a:r>
            <a:r>
              <a:rPr lang="en-US" altLang="zh-CN" sz="2000">
                <a:latin typeface="微软雅黑" panose="020B0503020204020204" pitchFamily="34" charset="-122"/>
                <a:ea typeface="微软雅黑" panose="020B0503020204020204" pitchFamily="34" charset="-122"/>
              </a:rPr>
              <a:t>BS2</a:t>
            </a:r>
            <a:r>
              <a:rPr lang="zh-CN" altLang="en-US" sz="2000">
                <a:latin typeface="微软雅黑" panose="020B0503020204020204" pitchFamily="34" charset="-122"/>
                <a:ea typeface="微软雅黑" panose="020B0503020204020204" pitchFamily="34" charset="-122"/>
              </a:rPr>
              <a:t>。经典世界非</a:t>
            </a:r>
            <a:r>
              <a:rPr lang="en-US" altLang="zh-CN" sz="2000">
                <a:latin typeface="微软雅黑" panose="020B0503020204020204" pitchFamily="34" charset="-122"/>
                <a:ea typeface="微软雅黑" panose="020B0503020204020204" pitchFamily="34" charset="-122"/>
              </a:rPr>
              <a:t>0</a:t>
            </a:r>
            <a:r>
              <a:rPr lang="zh-CN" altLang="en-US" sz="2000">
                <a:latin typeface="微软雅黑" panose="020B0503020204020204" pitchFamily="34" charset="-122"/>
                <a:ea typeface="微软雅黑" panose="020B0503020204020204" pitchFamily="34" charset="-122"/>
              </a:rPr>
              <a:t>即</a:t>
            </a:r>
            <a:r>
              <a:rPr lang="en-US" altLang="zh-CN" sz="2000">
                <a:latin typeface="微软雅黑" panose="020B0503020204020204" pitchFamily="34" charset="-122"/>
                <a:ea typeface="微软雅黑" panose="020B0503020204020204" pitchFamily="34" charset="-122"/>
              </a:rPr>
              <a:t>1</a:t>
            </a:r>
            <a:r>
              <a:rPr lang="zh-CN" altLang="en-US" sz="2000">
                <a:latin typeface="微软雅黑" panose="020B0503020204020204" pitchFamily="34" charset="-122"/>
                <a:ea typeface="微软雅黑" panose="020B0503020204020204" pitchFamily="34" charset="-122"/>
              </a:rPr>
              <a:t>。量子力学允许</a:t>
            </a:r>
            <a:r>
              <a:rPr lang="zh-CN" altLang="en-US" sz="2000">
                <a:solidFill>
                  <a:srgbClr val="FF3300"/>
                </a:solidFill>
                <a:latin typeface="微软雅黑" panose="020B0503020204020204" pitchFamily="34" charset="-122"/>
                <a:ea typeface="微软雅黑" panose="020B0503020204020204" pitchFamily="34" charset="-122"/>
              </a:rPr>
              <a:t>叠加态：即允许量子分束器</a:t>
            </a:r>
            <a:r>
              <a:rPr lang="zh-CN" altLang="en-US" sz="2000">
                <a:latin typeface="微软雅黑" panose="020B0503020204020204" pitchFamily="34" charset="-122"/>
                <a:ea typeface="微软雅黑" panose="020B0503020204020204" pitchFamily="34" charset="-122"/>
              </a:rPr>
              <a:t>（有分束器和无分束器的叠加状态）</a:t>
            </a:r>
          </a:p>
        </p:txBody>
      </p:sp>
      <p:sp>
        <p:nvSpPr>
          <p:cNvPr id="24581" name="Text Box 22">
            <a:extLst>
              <a:ext uri="{FF2B5EF4-FFF2-40B4-BE49-F238E27FC236}">
                <a16:creationId xmlns:a16="http://schemas.microsoft.com/office/drawing/2014/main" id="{55859A48-291D-4045-B010-931A7C708C27}"/>
              </a:ext>
            </a:extLst>
          </p:cNvPr>
          <p:cNvSpPr txBox="1">
            <a:spLocks noChangeArrowheads="1"/>
          </p:cNvSpPr>
          <p:nvPr/>
        </p:nvSpPr>
        <p:spPr bwMode="auto">
          <a:xfrm>
            <a:off x="2895600" y="6338888"/>
            <a:ext cx="4648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spcBef>
                <a:spcPct val="50000"/>
              </a:spcBef>
            </a:pPr>
            <a:r>
              <a:rPr lang="en-US" altLang="zh-CN">
                <a:solidFill>
                  <a:srgbClr val="336600"/>
                </a:solidFill>
                <a:latin typeface="Times New Roman" panose="02020603050405020304" pitchFamily="18" charset="0"/>
              </a:rPr>
              <a:t>R. </a:t>
            </a:r>
            <a:r>
              <a:rPr lang="en-US" altLang="zh-CN">
                <a:solidFill>
                  <a:srgbClr val="336600"/>
                </a:solidFill>
              </a:rPr>
              <a:t>Ionicioiu, et al., </a:t>
            </a:r>
            <a:r>
              <a:rPr lang="en-US" altLang="zh-CN">
                <a:solidFill>
                  <a:srgbClr val="336600"/>
                </a:solidFill>
                <a:latin typeface="Times New Roman" panose="02020603050405020304" pitchFamily="18" charset="0"/>
              </a:rPr>
              <a:t>PRL107, 230406 (2011)</a:t>
            </a:r>
          </a:p>
        </p:txBody>
      </p:sp>
      <p:grpSp>
        <p:nvGrpSpPr>
          <p:cNvPr id="24582" name="Group 2">
            <a:extLst>
              <a:ext uri="{FF2B5EF4-FFF2-40B4-BE49-F238E27FC236}">
                <a16:creationId xmlns:a16="http://schemas.microsoft.com/office/drawing/2014/main" id="{E7778992-5743-414F-8F34-CC206789DB9E}"/>
              </a:ext>
            </a:extLst>
          </p:cNvPr>
          <p:cNvGrpSpPr>
            <a:grpSpLocks/>
          </p:cNvGrpSpPr>
          <p:nvPr/>
        </p:nvGrpSpPr>
        <p:grpSpPr bwMode="auto">
          <a:xfrm>
            <a:off x="585788" y="2041525"/>
            <a:ext cx="3505200" cy="1844675"/>
            <a:chOff x="624" y="2006"/>
            <a:chExt cx="2208" cy="1162"/>
          </a:xfrm>
        </p:grpSpPr>
        <p:pic>
          <p:nvPicPr>
            <p:cNvPr id="24586" name="Picture 9" descr="3">
              <a:extLst>
                <a:ext uri="{FF2B5EF4-FFF2-40B4-BE49-F238E27FC236}">
                  <a16:creationId xmlns:a16="http://schemas.microsoft.com/office/drawing/2014/main" id="{A11CE8E6-9228-460E-B5DA-2692D414BB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 y="2016"/>
              <a:ext cx="1920" cy="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Text Box 10">
              <a:extLst>
                <a:ext uri="{FF2B5EF4-FFF2-40B4-BE49-F238E27FC236}">
                  <a16:creationId xmlns:a16="http://schemas.microsoft.com/office/drawing/2014/main" id="{4B7D358E-02B0-4988-9EE2-5514B717D610}"/>
                </a:ext>
              </a:extLst>
            </p:cNvPr>
            <p:cNvSpPr txBox="1">
              <a:spLocks noChangeArrowheads="1"/>
            </p:cNvSpPr>
            <p:nvPr/>
          </p:nvSpPr>
          <p:spPr bwMode="auto">
            <a:xfrm>
              <a:off x="912" y="2995"/>
              <a:ext cx="83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solidFill>
                    <a:srgbClr val="3399FF"/>
                  </a:solidFill>
                </a:rPr>
                <a:t>分束器</a:t>
              </a:r>
              <a:r>
                <a:rPr lang="en-US" altLang="zh-CN" sz="1200" b="1">
                  <a:solidFill>
                    <a:srgbClr val="3399FF"/>
                  </a:solidFill>
                </a:rPr>
                <a:t>1</a:t>
              </a:r>
              <a:r>
                <a:rPr lang="zh-CN" altLang="en-US" sz="1200" b="1">
                  <a:solidFill>
                    <a:srgbClr val="3399FF"/>
                  </a:solidFill>
                </a:rPr>
                <a:t>（</a:t>
              </a:r>
              <a:r>
                <a:rPr lang="en-US" altLang="zh-CN" sz="1200" b="1">
                  <a:solidFill>
                    <a:srgbClr val="3399FF"/>
                  </a:solidFill>
                </a:rPr>
                <a:t>BS1</a:t>
              </a:r>
              <a:r>
                <a:rPr lang="zh-CN" altLang="en-US" sz="1200" b="1">
                  <a:solidFill>
                    <a:srgbClr val="3399FF"/>
                  </a:solidFill>
                </a:rPr>
                <a:t>）</a:t>
              </a:r>
            </a:p>
          </p:txBody>
        </p:sp>
        <p:sp>
          <p:nvSpPr>
            <p:cNvPr id="24588" name="Text Box 11">
              <a:extLst>
                <a:ext uri="{FF2B5EF4-FFF2-40B4-BE49-F238E27FC236}">
                  <a16:creationId xmlns:a16="http://schemas.microsoft.com/office/drawing/2014/main" id="{F33F12F8-D34C-436E-9E1C-7C31CA5F7420}"/>
                </a:ext>
              </a:extLst>
            </p:cNvPr>
            <p:cNvSpPr txBox="1">
              <a:spLocks noChangeArrowheads="1"/>
            </p:cNvSpPr>
            <p:nvPr/>
          </p:nvSpPr>
          <p:spPr bwMode="auto">
            <a:xfrm>
              <a:off x="2146" y="2304"/>
              <a:ext cx="68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solidFill>
                    <a:srgbClr val="D60093"/>
                  </a:solidFill>
                </a:rPr>
                <a:t>可移走的</a:t>
              </a:r>
              <a:r>
                <a:rPr lang="en-US" altLang="zh-CN" sz="1200" b="1">
                  <a:solidFill>
                    <a:srgbClr val="D60093"/>
                  </a:solidFill>
                </a:rPr>
                <a:t>BS2</a:t>
              </a:r>
            </a:p>
          </p:txBody>
        </p:sp>
        <p:sp>
          <p:nvSpPr>
            <p:cNvPr id="24589" name="Text Box 12">
              <a:extLst>
                <a:ext uri="{FF2B5EF4-FFF2-40B4-BE49-F238E27FC236}">
                  <a16:creationId xmlns:a16="http://schemas.microsoft.com/office/drawing/2014/main" id="{2C2CBFFB-D148-438F-A688-00F904FB0F01}"/>
                </a:ext>
              </a:extLst>
            </p:cNvPr>
            <p:cNvSpPr txBox="1">
              <a:spLocks noChangeArrowheads="1"/>
            </p:cNvSpPr>
            <p:nvPr/>
          </p:nvSpPr>
          <p:spPr bwMode="auto">
            <a:xfrm>
              <a:off x="1392" y="2352"/>
              <a:ext cx="4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t>相位</a:t>
              </a:r>
              <a:r>
                <a:rPr lang="el-GR" altLang="zh-CN" sz="1200" b="1"/>
                <a:t>φ</a:t>
              </a:r>
            </a:p>
          </p:txBody>
        </p:sp>
        <p:sp>
          <p:nvSpPr>
            <p:cNvPr id="24590" name="Line 7">
              <a:extLst>
                <a:ext uri="{FF2B5EF4-FFF2-40B4-BE49-F238E27FC236}">
                  <a16:creationId xmlns:a16="http://schemas.microsoft.com/office/drawing/2014/main" id="{45B0CE4B-F39D-4E2A-8D58-D0A00526E1C4}"/>
                </a:ext>
              </a:extLst>
            </p:cNvPr>
            <p:cNvSpPr>
              <a:spLocks noChangeShapeType="1"/>
            </p:cNvSpPr>
            <p:nvPr/>
          </p:nvSpPr>
          <p:spPr bwMode="auto">
            <a:xfrm>
              <a:off x="696" y="2994"/>
              <a:ext cx="12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24591" name="Line 8">
              <a:extLst>
                <a:ext uri="{FF2B5EF4-FFF2-40B4-BE49-F238E27FC236}">
                  <a16:creationId xmlns:a16="http://schemas.microsoft.com/office/drawing/2014/main" id="{3C659247-EFEA-462A-8A5E-BC3C3631C423}"/>
                </a:ext>
              </a:extLst>
            </p:cNvPr>
            <p:cNvSpPr>
              <a:spLocks noChangeShapeType="1"/>
            </p:cNvSpPr>
            <p:nvPr/>
          </p:nvSpPr>
          <p:spPr bwMode="auto">
            <a:xfrm>
              <a:off x="1035" y="2631"/>
              <a:ext cx="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24592" name="Line 9">
              <a:extLst>
                <a:ext uri="{FF2B5EF4-FFF2-40B4-BE49-F238E27FC236}">
                  <a16:creationId xmlns:a16="http://schemas.microsoft.com/office/drawing/2014/main" id="{A6415AA4-33F4-49D6-8372-94980103F6B1}"/>
                </a:ext>
              </a:extLst>
            </p:cNvPr>
            <p:cNvSpPr>
              <a:spLocks noChangeShapeType="1"/>
            </p:cNvSpPr>
            <p:nvPr/>
          </p:nvSpPr>
          <p:spPr bwMode="auto">
            <a:xfrm flipV="1">
              <a:off x="1938" y="2364"/>
              <a:ext cx="0"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24593" name="Line 10">
              <a:extLst>
                <a:ext uri="{FF2B5EF4-FFF2-40B4-BE49-F238E27FC236}">
                  <a16:creationId xmlns:a16="http://schemas.microsoft.com/office/drawing/2014/main" id="{1EE1A160-BC57-4D11-8EB0-FE720F16A026}"/>
                </a:ext>
              </a:extLst>
            </p:cNvPr>
            <p:cNvSpPr>
              <a:spLocks noChangeShapeType="1"/>
            </p:cNvSpPr>
            <p:nvPr/>
          </p:nvSpPr>
          <p:spPr bwMode="auto">
            <a:xfrm flipH="1">
              <a:off x="1026" y="2632"/>
              <a:ext cx="2" cy="3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24594" name="Rectangle 11">
              <a:extLst>
                <a:ext uri="{FF2B5EF4-FFF2-40B4-BE49-F238E27FC236}">
                  <a16:creationId xmlns:a16="http://schemas.microsoft.com/office/drawing/2014/main" id="{98BF318F-4773-499B-B33A-C021777928B2}"/>
                </a:ext>
              </a:extLst>
            </p:cNvPr>
            <p:cNvSpPr>
              <a:spLocks noChangeArrowheads="1"/>
            </p:cNvSpPr>
            <p:nvPr/>
          </p:nvSpPr>
          <p:spPr bwMode="auto">
            <a:xfrm>
              <a:off x="1888" y="2006"/>
              <a:ext cx="156" cy="150"/>
            </a:xfrm>
            <a:prstGeom prst="rect">
              <a:avLst/>
            </a:prstGeom>
            <a:solidFill>
              <a:srgbClr val="FFFFFF"/>
            </a:solidFill>
            <a:ln w="9525" algn="ctr">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4595" name="Rectangle 12">
              <a:extLst>
                <a:ext uri="{FF2B5EF4-FFF2-40B4-BE49-F238E27FC236}">
                  <a16:creationId xmlns:a16="http://schemas.microsoft.com/office/drawing/2014/main" id="{510E5894-344E-4148-B74B-6A94DA79CA05}"/>
                </a:ext>
              </a:extLst>
            </p:cNvPr>
            <p:cNvSpPr>
              <a:spLocks noChangeArrowheads="1"/>
            </p:cNvSpPr>
            <p:nvPr/>
          </p:nvSpPr>
          <p:spPr bwMode="auto">
            <a:xfrm>
              <a:off x="2402" y="2568"/>
              <a:ext cx="164" cy="86"/>
            </a:xfrm>
            <a:prstGeom prst="rect">
              <a:avLst/>
            </a:prstGeom>
            <a:solidFill>
              <a:srgbClr val="FFFFFF"/>
            </a:solidFill>
            <a:ln w="9525" algn="ctr">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24583" name="Text Box 13">
            <a:extLst>
              <a:ext uri="{FF2B5EF4-FFF2-40B4-BE49-F238E27FC236}">
                <a16:creationId xmlns:a16="http://schemas.microsoft.com/office/drawing/2014/main" id="{4AFA8687-2505-4AB2-A50E-17DD289AD98D}"/>
              </a:ext>
            </a:extLst>
          </p:cNvPr>
          <p:cNvSpPr txBox="1">
            <a:spLocks noChangeArrowheads="1"/>
          </p:cNvSpPr>
          <p:nvPr/>
        </p:nvSpPr>
        <p:spPr bwMode="auto">
          <a:xfrm>
            <a:off x="4191000" y="2398713"/>
            <a:ext cx="41148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a:latin typeface="微软雅黑" panose="020B0503020204020204" pitchFamily="34" charset="-122"/>
                <a:ea typeface="微软雅黑" panose="020B0503020204020204" pitchFamily="34" charset="-122"/>
              </a:rPr>
              <a:t>光的</a:t>
            </a:r>
            <a:r>
              <a:rPr lang="en-US" altLang="zh-CN">
                <a:latin typeface="微软雅黑" panose="020B0503020204020204" pitchFamily="34" charset="-122"/>
                <a:ea typeface="微软雅黑" panose="020B0503020204020204" pitchFamily="34" charset="-122"/>
              </a:rPr>
              <a:t>Mach-Zehnder</a:t>
            </a:r>
            <a:r>
              <a:rPr lang="zh-CN" altLang="en-US">
                <a:latin typeface="微软雅黑" panose="020B0503020204020204" pitchFamily="34" charset="-122"/>
                <a:ea typeface="微软雅黑" panose="020B0503020204020204" pitchFamily="34" charset="-122"/>
              </a:rPr>
              <a:t>干涉实验中，</a:t>
            </a:r>
          </a:p>
          <a:p>
            <a:pPr eaLnBrk="1" hangingPunct="1">
              <a:spcBef>
                <a:spcPct val="50000"/>
              </a:spcBef>
            </a:pPr>
            <a:r>
              <a:rPr lang="zh-CN" altLang="en-US">
                <a:latin typeface="微软雅黑" panose="020B0503020204020204" pitchFamily="34" charset="-122"/>
                <a:ea typeface="微软雅黑" panose="020B0503020204020204" pitchFamily="34" charset="-122"/>
              </a:rPr>
              <a:t>选择</a:t>
            </a:r>
            <a:r>
              <a:rPr lang="zh-CN" altLang="en-US">
                <a:solidFill>
                  <a:srgbClr val="FF3300"/>
                </a:solidFill>
                <a:latin typeface="微软雅黑" panose="020B0503020204020204" pitchFamily="34" charset="-122"/>
                <a:ea typeface="微软雅黑" panose="020B0503020204020204" pitchFamily="34" charset="-122"/>
              </a:rPr>
              <a:t>有</a:t>
            </a:r>
            <a:r>
              <a:rPr lang="en-US" altLang="zh-CN">
                <a:solidFill>
                  <a:srgbClr val="FF3300"/>
                </a:solidFill>
                <a:latin typeface="微软雅黑" panose="020B0503020204020204" pitchFamily="34" charset="-122"/>
                <a:ea typeface="微软雅黑" panose="020B0503020204020204" pitchFamily="34" charset="-122"/>
              </a:rPr>
              <a:t>BS2</a:t>
            </a:r>
            <a:r>
              <a:rPr lang="zh-CN" altLang="en-US">
                <a:latin typeface="微软雅黑" panose="020B0503020204020204" pitchFamily="34" charset="-122"/>
                <a:ea typeface="微软雅黑" panose="020B0503020204020204" pitchFamily="34" charset="-122"/>
              </a:rPr>
              <a:t>，产生干涉，观测到</a:t>
            </a:r>
            <a:r>
              <a:rPr lang="zh-CN" altLang="en-US">
                <a:solidFill>
                  <a:srgbClr val="FF3300"/>
                </a:solidFill>
                <a:latin typeface="微软雅黑" panose="020B0503020204020204" pitchFamily="34" charset="-122"/>
                <a:ea typeface="微软雅黑" panose="020B0503020204020204" pitchFamily="34" charset="-122"/>
              </a:rPr>
              <a:t>波动性</a:t>
            </a:r>
          </a:p>
          <a:p>
            <a:pPr eaLnBrk="1" hangingPunct="1">
              <a:spcBef>
                <a:spcPct val="50000"/>
              </a:spcBef>
            </a:pPr>
            <a:r>
              <a:rPr lang="zh-CN" altLang="en-US">
                <a:latin typeface="微软雅黑" panose="020B0503020204020204" pitchFamily="34" charset="-122"/>
                <a:ea typeface="微软雅黑" panose="020B0503020204020204" pitchFamily="34" charset="-122"/>
              </a:rPr>
              <a:t>选择</a:t>
            </a:r>
            <a:r>
              <a:rPr lang="zh-CN" altLang="en-US">
                <a:solidFill>
                  <a:srgbClr val="FF3300"/>
                </a:solidFill>
                <a:latin typeface="微软雅黑" panose="020B0503020204020204" pitchFamily="34" charset="-122"/>
                <a:ea typeface="微软雅黑" panose="020B0503020204020204" pitchFamily="34" charset="-122"/>
              </a:rPr>
              <a:t>无</a:t>
            </a:r>
            <a:r>
              <a:rPr lang="en-US" altLang="zh-CN">
                <a:solidFill>
                  <a:srgbClr val="FF3300"/>
                </a:solidFill>
                <a:latin typeface="微软雅黑" panose="020B0503020204020204" pitchFamily="34" charset="-122"/>
                <a:ea typeface="微软雅黑" panose="020B0503020204020204" pitchFamily="34" charset="-122"/>
              </a:rPr>
              <a:t>BS2</a:t>
            </a:r>
            <a:r>
              <a:rPr lang="zh-CN" altLang="en-US">
                <a:latin typeface="微软雅黑" panose="020B0503020204020204" pitchFamily="34" charset="-122"/>
                <a:ea typeface="微软雅黑" panose="020B0503020204020204" pitchFamily="34" charset="-122"/>
              </a:rPr>
              <a:t>，不干涉，观测到</a:t>
            </a:r>
            <a:r>
              <a:rPr lang="zh-CN" altLang="en-US">
                <a:solidFill>
                  <a:srgbClr val="FF3300"/>
                </a:solidFill>
                <a:latin typeface="微软雅黑" panose="020B0503020204020204" pitchFamily="34" charset="-122"/>
                <a:ea typeface="微软雅黑" panose="020B0503020204020204" pitchFamily="34" charset="-122"/>
              </a:rPr>
              <a:t>粒子性</a:t>
            </a:r>
          </a:p>
        </p:txBody>
      </p:sp>
      <p:sp>
        <p:nvSpPr>
          <p:cNvPr id="12296" name="Rectangle 24">
            <a:extLst>
              <a:ext uri="{FF2B5EF4-FFF2-40B4-BE49-F238E27FC236}">
                <a16:creationId xmlns:a16="http://schemas.microsoft.com/office/drawing/2014/main" id="{47EDEA49-649A-439D-8698-2132F59B2D31}"/>
              </a:ext>
            </a:extLst>
          </p:cNvPr>
          <p:cNvSpPr>
            <a:spLocks noChangeArrowheads="1"/>
          </p:cNvSpPr>
          <p:nvPr/>
        </p:nvSpPr>
        <p:spPr bwMode="auto">
          <a:xfrm>
            <a:off x="685800" y="1447800"/>
            <a:ext cx="2338388" cy="523875"/>
          </a:xfrm>
          <a:prstGeom prst="rect">
            <a:avLst/>
          </a:prstGeom>
          <a:noFill/>
          <a:ln w="9525">
            <a:noFill/>
            <a:miter lim="800000"/>
            <a:headEnd/>
            <a:tailEnd/>
          </a:ln>
        </p:spPr>
        <p:txBody>
          <a:bodyPr wrap="none">
            <a:spAutoFit/>
          </a:bodyPr>
          <a:lstStyle/>
          <a:p>
            <a:pPr>
              <a:defRPr/>
            </a:pPr>
            <a:r>
              <a:rPr lang="zh-CN" altLang="en-US" sz="2800" dirty="0">
                <a:solidFill>
                  <a:schemeClr val="bg2">
                    <a:lumMod val="60000"/>
                    <a:lumOff val="40000"/>
                  </a:schemeClr>
                </a:solidFill>
                <a:latin typeface="微软雅黑" pitchFamily="34" charset="-122"/>
                <a:ea typeface="微软雅黑" pitchFamily="34" charset="-122"/>
              </a:rPr>
              <a:t>从经典到量子</a:t>
            </a:r>
          </a:p>
        </p:txBody>
      </p:sp>
      <p:sp>
        <p:nvSpPr>
          <p:cNvPr id="24585" name="Rectangle 2">
            <a:extLst>
              <a:ext uri="{FF2B5EF4-FFF2-40B4-BE49-F238E27FC236}">
                <a16:creationId xmlns:a16="http://schemas.microsoft.com/office/drawing/2014/main" id="{A2D81683-8C08-4BC2-A1BB-E76C719BCF45}"/>
              </a:ext>
            </a:extLst>
          </p:cNvPr>
          <p:cNvSpPr>
            <a:spLocks noChangeArrowheads="1"/>
          </p:cNvSpPr>
          <p:nvPr/>
        </p:nvSpPr>
        <p:spPr bwMode="auto">
          <a:xfrm>
            <a:off x="457200" y="3048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a:latin typeface="微软雅黑" panose="020B0503020204020204" pitchFamily="34" charset="-122"/>
                <a:ea typeface="微软雅黑" panose="020B0503020204020204" pitchFamily="34" charset="-122"/>
              </a:rPr>
              <a:t>量子惠勒延迟选择实验</a:t>
            </a:r>
          </a:p>
        </p:txBody>
      </p:sp>
      <p:sp>
        <p:nvSpPr>
          <p:cNvPr id="20" name="灯片编号占位符 2">
            <a:extLst>
              <a:ext uri="{FF2B5EF4-FFF2-40B4-BE49-F238E27FC236}">
                <a16:creationId xmlns:a16="http://schemas.microsoft.com/office/drawing/2014/main" id="{33EE0814-C616-41A8-8F5E-1A8A41A32775}"/>
              </a:ext>
            </a:extLst>
          </p:cNvPr>
          <p:cNvSpPr txBox="1">
            <a:spLocks/>
          </p:cNvSpPr>
          <p:nvPr/>
        </p:nvSpPr>
        <p:spPr bwMode="auto">
          <a:xfrm>
            <a:off x="7013097" y="64008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zh-CN"/>
            </a:defPPr>
            <a:lvl1pPr algn="l" rtl="0" eaLnBrk="0" fontAlgn="base" hangingPunct="0">
              <a:spcBef>
                <a:spcPct val="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fld id="{EA679DB1-A16C-4A0B-BACA-4FB0DFF07C37}" type="slidenum">
              <a:rPr lang="en-US" altLang="zh-CN" smtClean="0">
                <a:latin typeface="Arial Black" panose="020B0A04020102020204" pitchFamily="34" charset="0"/>
              </a:rPr>
              <a:pPr algn="r" eaLnBrk="1" hangingPunct="1"/>
              <a:t>15</a:t>
            </a:fld>
            <a:endParaRPr lang="en-US" altLang="zh-CN" dirty="0">
              <a:latin typeface="Arial Black" panose="020B0A040201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AD7B46F0-4E0C-445D-BA11-BB4C1B47ADF3}"/>
              </a:ext>
            </a:extLst>
          </p:cNvPr>
          <p:cNvSpPr>
            <a:spLocks noChangeArrowheads="1"/>
          </p:cNvSpPr>
          <p:nvPr/>
        </p:nvSpPr>
        <p:spPr bwMode="auto">
          <a:xfrm>
            <a:off x="609600" y="1457325"/>
            <a:ext cx="7651750" cy="1690688"/>
          </a:xfrm>
          <a:prstGeom prst="rect">
            <a:avLst/>
          </a:prstGeom>
          <a:noFill/>
          <a:ln w="9525">
            <a:noFill/>
            <a:miter lim="800000"/>
            <a:headEnd/>
            <a:tailEnd/>
          </a:ln>
        </p:spPr>
        <p:txBody>
          <a:bodyPr/>
          <a:lstStyle/>
          <a:p>
            <a:pPr marL="757238" indent="-757238">
              <a:lnSpc>
                <a:spcPts val="2800"/>
              </a:lnSpc>
              <a:spcBef>
                <a:spcPts val="600"/>
              </a:spcBef>
              <a:buSzPct val="80000"/>
              <a:defRPr/>
            </a:pPr>
            <a:r>
              <a:rPr lang="zh-CN" altLang="en-US" dirty="0">
                <a:solidFill>
                  <a:srgbClr val="FF0000"/>
                </a:solidFill>
                <a:latin typeface="微软雅黑" pitchFamily="34" charset="-122"/>
                <a:ea typeface="微软雅黑" pitchFamily="34" charset="-122"/>
              </a:rPr>
              <a:t>难点：</a:t>
            </a:r>
            <a:r>
              <a:rPr lang="zh-CN" altLang="en-US" dirty="0">
                <a:latin typeface="微软雅黑" pitchFamily="34" charset="-122"/>
                <a:ea typeface="微软雅黑" pitchFamily="34" charset="-122"/>
              </a:rPr>
              <a:t>如何实现量子分束器？</a:t>
            </a:r>
            <a:endParaRPr lang="en-US" altLang="zh-CN" dirty="0">
              <a:latin typeface="微软雅黑" pitchFamily="34" charset="-122"/>
              <a:ea typeface="微软雅黑" pitchFamily="34" charset="-122"/>
            </a:endParaRPr>
          </a:p>
          <a:p>
            <a:pPr marL="690563" indent="-690563">
              <a:lnSpc>
                <a:spcPts val="2800"/>
              </a:lnSpc>
              <a:spcBef>
                <a:spcPts val="600"/>
              </a:spcBef>
              <a:buSzPct val="80000"/>
              <a:defRPr/>
            </a:pPr>
            <a:r>
              <a:rPr lang="zh-CN" altLang="en-US">
                <a:solidFill>
                  <a:srgbClr val="FF0000"/>
                </a:solidFill>
                <a:latin typeface="微软雅黑" pitchFamily="34" charset="-122"/>
                <a:ea typeface="微软雅黑" pitchFamily="34" charset="-122"/>
              </a:rPr>
              <a:t>创新：</a:t>
            </a:r>
            <a:r>
              <a:rPr lang="zh-CN" altLang="en-US" dirty="0">
                <a:latin typeface="微软雅黑" pitchFamily="34" charset="-122"/>
                <a:ea typeface="微软雅黑" pitchFamily="34" charset="-122"/>
              </a:rPr>
              <a:t>利用量子信息技术</a:t>
            </a:r>
            <a:r>
              <a:rPr lang="zh-CN" altLang="en-US">
                <a:latin typeface="微软雅黑" pitchFamily="34" charset="-122"/>
                <a:ea typeface="微软雅黑" pitchFamily="34" charset="-122"/>
              </a:rPr>
              <a:t>，通过辅助比特后选择实现量子分束器（有分束器和无分束器的叠加）。把它放入干涉仪中观察到锯齿状的波</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粒</a:t>
            </a:r>
            <a:r>
              <a:rPr lang="zh-CN" altLang="en-US">
                <a:latin typeface="微软雅黑" pitchFamily="34" charset="-122"/>
                <a:ea typeface="微软雅黑" pitchFamily="34" charset="-122"/>
              </a:rPr>
              <a:t>叠加状态。</a:t>
            </a:r>
            <a:endParaRPr lang="zh-CN" altLang="en-US" sz="3200" dirty="0">
              <a:latin typeface="Arial" charset="0"/>
              <a:ea typeface="黑体" pitchFamily="2" charset="-122"/>
            </a:endParaRPr>
          </a:p>
        </p:txBody>
      </p:sp>
      <p:pic>
        <p:nvPicPr>
          <p:cNvPr id="25603" name="Picture 16">
            <a:extLst>
              <a:ext uri="{FF2B5EF4-FFF2-40B4-BE49-F238E27FC236}">
                <a16:creationId xmlns:a16="http://schemas.microsoft.com/office/drawing/2014/main" id="{4A1B3D5D-FDD8-4442-9E73-5E09901B66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325" y="4594225"/>
            <a:ext cx="3884613"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1" name="Picture 17">
            <a:extLst>
              <a:ext uri="{FF2B5EF4-FFF2-40B4-BE49-F238E27FC236}">
                <a16:creationId xmlns:a16="http://schemas.microsoft.com/office/drawing/2014/main" id="{18A1CB30-ABEF-47EC-B5D0-F0A80368E6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3038" y="3062288"/>
            <a:ext cx="3651250"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2" name="Picture 18">
            <a:extLst>
              <a:ext uri="{FF2B5EF4-FFF2-40B4-BE49-F238E27FC236}">
                <a16:creationId xmlns:a16="http://schemas.microsoft.com/office/drawing/2014/main" id="{D9812257-B88E-4FB5-8135-CFAD34191D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5600" y="4710113"/>
            <a:ext cx="3286125" cy="923925"/>
          </a:xfrm>
          <a:prstGeom prst="rect">
            <a:avLst/>
          </a:prstGeom>
          <a:noFill/>
          <a:ln w="9525">
            <a:solidFill>
              <a:srgbClr val="63B1A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14">
            <a:extLst>
              <a:ext uri="{FF2B5EF4-FFF2-40B4-BE49-F238E27FC236}">
                <a16:creationId xmlns:a16="http://schemas.microsoft.com/office/drawing/2014/main" id="{233B4729-ABC9-4CA8-8A55-9CD5CF661C89}"/>
              </a:ext>
            </a:extLst>
          </p:cNvPr>
          <p:cNvSpPr>
            <a:spLocks noChangeArrowheads="1"/>
          </p:cNvSpPr>
          <p:nvPr/>
        </p:nvSpPr>
        <p:spPr bwMode="auto">
          <a:xfrm>
            <a:off x="6134100" y="5740400"/>
            <a:ext cx="1889125" cy="674688"/>
          </a:xfrm>
          <a:prstGeom prst="wedgeRoundRectCallout">
            <a:avLst>
              <a:gd name="adj1" fmla="val 27245"/>
              <a:gd name="adj2" fmla="val -99412"/>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latin typeface="微软雅黑" panose="020B0503020204020204" pitchFamily="34" charset="-122"/>
                <a:ea typeface="微软雅黑" panose="020B0503020204020204" pitchFamily="34" charset="-122"/>
              </a:rPr>
              <a:t>锯齿状的波</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粒叠加状态</a:t>
            </a:r>
            <a:endParaRPr lang="en-US" altLang="zh-CN">
              <a:latin typeface="微软雅黑" panose="020B0503020204020204" pitchFamily="34" charset="-122"/>
              <a:ea typeface="微软雅黑" panose="020B0503020204020204" pitchFamily="34" charset="-122"/>
            </a:endParaRPr>
          </a:p>
        </p:txBody>
      </p:sp>
      <p:pic>
        <p:nvPicPr>
          <p:cNvPr id="20493" name="Picture 13">
            <a:extLst>
              <a:ext uri="{FF2B5EF4-FFF2-40B4-BE49-F238E27FC236}">
                <a16:creationId xmlns:a16="http://schemas.microsoft.com/office/drawing/2014/main" id="{6F291F49-5360-4D36-956A-F0547BC17D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0500" y="4062413"/>
            <a:ext cx="2052638"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B1CD6383-0DEB-48A6-8E2D-94C92862A165}"/>
              </a:ext>
            </a:extLst>
          </p:cNvPr>
          <p:cNvSpPr txBox="1">
            <a:spLocks noChangeArrowheads="1"/>
          </p:cNvSpPr>
          <p:nvPr/>
        </p:nvSpPr>
        <p:spPr bwMode="auto">
          <a:xfrm>
            <a:off x="5378450" y="3621088"/>
            <a:ext cx="11414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600">
                <a:latin typeface="微软雅黑" panose="020B0503020204020204" pitchFamily="34" charset="-122"/>
                <a:ea typeface="微软雅黑" panose="020B0503020204020204" pitchFamily="34" charset="-122"/>
              </a:rPr>
              <a:t>后选择</a:t>
            </a:r>
            <a:r>
              <a:rPr lang="en-US" altLang="zh-CN" sz="1600">
                <a:latin typeface="微软雅黑" panose="020B0503020204020204" pitchFamily="34" charset="-122"/>
                <a:ea typeface="微软雅黑" panose="020B0503020204020204" pitchFamily="34" charset="-122"/>
              </a:rPr>
              <a:t>:</a:t>
            </a:r>
            <a:endParaRPr lang="zh-CN" altLang="en-US" sz="1600">
              <a:latin typeface="微软雅黑" panose="020B0503020204020204" pitchFamily="34" charset="-122"/>
              <a:ea typeface="微软雅黑" panose="020B0503020204020204" pitchFamily="34" charset="-122"/>
            </a:endParaRPr>
          </a:p>
        </p:txBody>
      </p:sp>
      <p:sp>
        <p:nvSpPr>
          <p:cNvPr id="16" name="TextBox 15">
            <a:extLst>
              <a:ext uri="{FF2B5EF4-FFF2-40B4-BE49-F238E27FC236}">
                <a16:creationId xmlns:a16="http://schemas.microsoft.com/office/drawing/2014/main" id="{3EC67CB9-FEDB-477D-8584-E37E40D5EEE0}"/>
              </a:ext>
            </a:extLst>
          </p:cNvPr>
          <p:cNvSpPr txBox="1">
            <a:spLocks noChangeArrowheads="1"/>
          </p:cNvSpPr>
          <p:nvPr/>
        </p:nvSpPr>
        <p:spPr bwMode="auto">
          <a:xfrm>
            <a:off x="5683250" y="4043363"/>
            <a:ext cx="8763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微软雅黑" panose="020B0503020204020204" pitchFamily="34" charset="-122"/>
                <a:ea typeface="微软雅黑" panose="020B0503020204020204" pitchFamily="34" charset="-122"/>
              </a:rPr>
              <a:t>则得到：</a:t>
            </a:r>
          </a:p>
        </p:txBody>
      </p:sp>
      <p:pic>
        <p:nvPicPr>
          <p:cNvPr id="20497" name="Picture 17">
            <a:extLst>
              <a:ext uri="{FF2B5EF4-FFF2-40B4-BE49-F238E27FC236}">
                <a16:creationId xmlns:a16="http://schemas.microsoft.com/office/drawing/2014/main" id="{E794073B-C3A8-4787-BEB0-7E0BECEE31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61138" y="3579813"/>
            <a:ext cx="134302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11" name="Picture 18">
            <a:extLst>
              <a:ext uri="{FF2B5EF4-FFF2-40B4-BE49-F238E27FC236}">
                <a16:creationId xmlns:a16="http://schemas.microsoft.com/office/drawing/2014/main" id="{D52903C9-CD47-4629-BC4A-CE9111B606B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7263" y="3462338"/>
            <a:ext cx="3568700" cy="85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12" name="Rectangle 2">
            <a:extLst>
              <a:ext uri="{FF2B5EF4-FFF2-40B4-BE49-F238E27FC236}">
                <a16:creationId xmlns:a16="http://schemas.microsoft.com/office/drawing/2014/main" id="{C6AC2743-AD49-4513-B705-16D8112C64DE}"/>
              </a:ext>
            </a:extLst>
          </p:cNvPr>
          <p:cNvSpPr>
            <a:spLocks noChangeArrowheads="1"/>
          </p:cNvSpPr>
          <p:nvPr/>
        </p:nvSpPr>
        <p:spPr bwMode="auto">
          <a:xfrm>
            <a:off x="457200" y="3048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a:latin typeface="微软雅黑" panose="020B0503020204020204" pitchFamily="34" charset="-122"/>
                <a:ea typeface="微软雅黑" panose="020B0503020204020204" pitchFamily="34" charset="-122"/>
              </a:rPr>
              <a:t>量子惠勒延迟选择实验</a:t>
            </a:r>
          </a:p>
        </p:txBody>
      </p:sp>
      <p:sp>
        <p:nvSpPr>
          <p:cNvPr id="13" name="灯片编号占位符 2">
            <a:extLst>
              <a:ext uri="{FF2B5EF4-FFF2-40B4-BE49-F238E27FC236}">
                <a16:creationId xmlns:a16="http://schemas.microsoft.com/office/drawing/2014/main" id="{6BB6D9DB-31CA-4F8E-B7DC-358C20454BBA}"/>
              </a:ext>
            </a:extLst>
          </p:cNvPr>
          <p:cNvSpPr txBox="1">
            <a:spLocks/>
          </p:cNvSpPr>
          <p:nvPr/>
        </p:nvSpPr>
        <p:spPr bwMode="auto">
          <a:xfrm>
            <a:off x="7013097" y="64008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zh-CN"/>
            </a:defPPr>
            <a:lvl1pPr algn="l" rtl="0" eaLnBrk="0" fontAlgn="base" hangingPunct="0">
              <a:spcBef>
                <a:spcPct val="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fld id="{EA679DB1-A16C-4A0B-BACA-4FB0DFF07C37}" type="slidenum">
              <a:rPr lang="en-US" altLang="zh-CN" smtClean="0">
                <a:latin typeface="Arial Black" panose="020B0A04020102020204" pitchFamily="34" charset="0"/>
              </a:rPr>
              <a:pPr algn="r" eaLnBrk="1" hangingPunct="1"/>
              <a:t>16</a:t>
            </a:fld>
            <a:endParaRPr lang="en-US" altLang="zh-CN" dirty="0">
              <a:latin typeface="Arial Black" panose="020B0A0402010202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9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9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49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5">
            <a:extLst>
              <a:ext uri="{FF2B5EF4-FFF2-40B4-BE49-F238E27FC236}">
                <a16:creationId xmlns:a16="http://schemas.microsoft.com/office/drawing/2014/main" id="{69F0764C-0309-427D-AD57-21CB0A2C75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33400"/>
            <a:ext cx="4003675"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4">
            <a:extLst>
              <a:ext uri="{FF2B5EF4-FFF2-40B4-BE49-F238E27FC236}">
                <a16:creationId xmlns:a16="http://schemas.microsoft.com/office/drawing/2014/main" id="{5DD10584-41FD-4F1A-8E51-85E7C3FF89AB}"/>
              </a:ext>
            </a:extLst>
          </p:cNvPr>
          <p:cNvSpPr>
            <a:spLocks noChangeArrowheads="1"/>
          </p:cNvSpPr>
          <p:nvPr/>
        </p:nvSpPr>
        <p:spPr bwMode="auto">
          <a:xfrm>
            <a:off x="581025" y="5997575"/>
            <a:ext cx="815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336600"/>
                </a:solidFill>
                <a:latin typeface="Times New Roman" panose="02020603050405020304" pitchFamily="18" charset="0"/>
              </a:rPr>
              <a:t>Jian-Shun Tang, Yu-Long Li, Xiao-Ye Xu, Guo-Yong Xiang, Chuan-Feng Li, Guang-Can Guo, Nature Photonics 6, 600 (2012). </a:t>
            </a:r>
            <a:endParaRPr lang="zh-CN" altLang="en-US" sz="2000">
              <a:solidFill>
                <a:srgbClr val="336600"/>
              </a:solidFill>
              <a:latin typeface="微软雅黑" panose="020B0503020204020204" pitchFamily="34" charset="-122"/>
              <a:ea typeface="微软雅黑" panose="020B0503020204020204" pitchFamily="34" charset="-122"/>
            </a:endParaRPr>
          </a:p>
        </p:txBody>
      </p:sp>
      <p:sp>
        <p:nvSpPr>
          <p:cNvPr id="26628" name="矩形 3">
            <a:extLst>
              <a:ext uri="{FF2B5EF4-FFF2-40B4-BE49-F238E27FC236}">
                <a16:creationId xmlns:a16="http://schemas.microsoft.com/office/drawing/2014/main" id="{C719E2C2-1595-4672-89C4-691B86C7A29F}"/>
              </a:ext>
            </a:extLst>
          </p:cNvPr>
          <p:cNvSpPr>
            <a:spLocks noChangeArrowheads="1"/>
          </p:cNvSpPr>
          <p:nvPr/>
        </p:nvSpPr>
        <p:spPr bwMode="auto">
          <a:xfrm>
            <a:off x="5364163" y="1412875"/>
            <a:ext cx="33115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400">
                <a:solidFill>
                  <a:srgbClr val="336600"/>
                </a:solidFill>
                <a:latin typeface="Times New Roman" panose="02020603050405020304" pitchFamily="18" charset="0"/>
                <a:ea typeface="微软雅黑" panose="020B0503020204020204" pitchFamily="34" charset="-122"/>
                <a:cs typeface="Times New Roman" panose="02020603050405020304" pitchFamily="18" charset="0"/>
              </a:rPr>
              <a:t>Nature Photonics </a:t>
            </a:r>
            <a:r>
              <a:rPr lang="zh-CN" altLang="en-US" sz="2400">
                <a:solidFill>
                  <a:srgbClr val="336600"/>
                </a:solidFill>
                <a:latin typeface="Times New Roman" panose="02020603050405020304" pitchFamily="18" charset="0"/>
                <a:ea typeface="微软雅黑" panose="020B0503020204020204" pitchFamily="34" charset="-122"/>
                <a:cs typeface="Times New Roman" panose="02020603050405020304" pitchFamily="18" charset="0"/>
              </a:rPr>
              <a:t>封面故事文章，封面故事标题</a:t>
            </a:r>
            <a:r>
              <a:rPr lang="en-US" altLang="zh-CN" sz="24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Quantum wave-particle duality.</a:t>
            </a:r>
          </a:p>
        </p:txBody>
      </p:sp>
      <p:sp>
        <p:nvSpPr>
          <p:cNvPr id="5" name="灯片编号占位符 2">
            <a:extLst>
              <a:ext uri="{FF2B5EF4-FFF2-40B4-BE49-F238E27FC236}">
                <a16:creationId xmlns:a16="http://schemas.microsoft.com/office/drawing/2014/main" id="{B1F8CDF0-993F-4ADB-B95D-881FA8DEFC55}"/>
              </a:ext>
            </a:extLst>
          </p:cNvPr>
          <p:cNvSpPr txBox="1">
            <a:spLocks/>
          </p:cNvSpPr>
          <p:nvPr/>
        </p:nvSpPr>
        <p:spPr bwMode="auto">
          <a:xfrm>
            <a:off x="7013097" y="64008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zh-CN"/>
            </a:defPPr>
            <a:lvl1pPr algn="l" rtl="0" eaLnBrk="0" fontAlgn="base" hangingPunct="0">
              <a:spcBef>
                <a:spcPct val="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fld id="{EA679DB1-A16C-4A0B-BACA-4FB0DFF07C37}" type="slidenum">
              <a:rPr lang="en-US" altLang="zh-CN" smtClean="0">
                <a:latin typeface="Arial Black" panose="020B0A04020102020204" pitchFamily="34" charset="0"/>
              </a:rPr>
              <a:pPr algn="r" eaLnBrk="1" hangingPunct="1"/>
              <a:t>17</a:t>
            </a:fld>
            <a:endParaRPr lang="en-US" altLang="zh-CN" dirty="0">
              <a:latin typeface="Arial Black" panose="020B0A040201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7">
            <a:extLst>
              <a:ext uri="{FF2B5EF4-FFF2-40B4-BE49-F238E27FC236}">
                <a16:creationId xmlns:a16="http://schemas.microsoft.com/office/drawing/2014/main" id="{332B0672-EF25-43C2-87B0-C1B029F31C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163" y="1971675"/>
            <a:ext cx="6111875"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7651" name="Picture 8">
            <a:extLst>
              <a:ext uri="{FF2B5EF4-FFF2-40B4-BE49-F238E27FC236}">
                <a16:creationId xmlns:a16="http://schemas.microsoft.com/office/drawing/2014/main" id="{A96CDEDA-1A6E-4D4C-8C43-80F2E17FDD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8" y="1690688"/>
            <a:ext cx="86820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7652" name="Text Box 9">
            <a:extLst>
              <a:ext uri="{FF2B5EF4-FFF2-40B4-BE49-F238E27FC236}">
                <a16:creationId xmlns:a16="http://schemas.microsoft.com/office/drawing/2014/main" id="{AF84DC9D-2620-4517-8F87-B77E8543E2F7}"/>
              </a:ext>
            </a:extLst>
          </p:cNvPr>
          <p:cNvSpPr txBox="1">
            <a:spLocks noChangeArrowheads="1"/>
          </p:cNvSpPr>
          <p:nvPr/>
        </p:nvSpPr>
        <p:spPr bwMode="auto">
          <a:xfrm>
            <a:off x="525463" y="685800"/>
            <a:ext cx="79803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a:solidFill>
                  <a:srgbClr val="0000CC"/>
                </a:solidFill>
                <a:latin typeface="微软雅黑" panose="020B0503020204020204" pitchFamily="34" charset="-122"/>
                <a:ea typeface="微软雅黑" panose="020B0503020204020204" pitchFamily="34" charset="-122"/>
              </a:rPr>
              <a:t>英国著名量子物理学家</a:t>
            </a:r>
            <a:r>
              <a:rPr lang="en-US" altLang="zh-CN" sz="2400">
                <a:solidFill>
                  <a:srgbClr val="0000CC"/>
                </a:solidFill>
                <a:latin typeface="微软雅黑" panose="020B0503020204020204" pitchFamily="34" charset="-122"/>
                <a:ea typeface="微软雅黑" panose="020B0503020204020204" pitchFamily="34" charset="-122"/>
              </a:rPr>
              <a:t>Adesso</a:t>
            </a:r>
            <a:r>
              <a:rPr lang="zh-CN" altLang="en-US" sz="2400">
                <a:solidFill>
                  <a:srgbClr val="0000CC"/>
                </a:solidFill>
                <a:latin typeface="微软雅黑" panose="020B0503020204020204" pitchFamily="34" charset="-122"/>
                <a:ea typeface="微软雅黑" panose="020B0503020204020204" pitchFamily="34" charset="-122"/>
              </a:rPr>
              <a:t>教授和</a:t>
            </a:r>
            <a:r>
              <a:rPr lang="en-US" altLang="zh-CN" sz="2400">
                <a:solidFill>
                  <a:srgbClr val="0000CC"/>
                </a:solidFill>
                <a:latin typeface="微软雅黑" panose="020B0503020204020204" pitchFamily="34" charset="-122"/>
                <a:ea typeface="微软雅黑" panose="020B0503020204020204" pitchFamily="34" charset="-122"/>
              </a:rPr>
              <a:t>Girolami</a:t>
            </a:r>
            <a:r>
              <a:rPr lang="zh-CN" altLang="en-US" sz="2400">
                <a:solidFill>
                  <a:srgbClr val="0000CC"/>
                </a:solidFill>
                <a:latin typeface="微软雅黑" panose="020B0503020204020204" pitchFamily="34" charset="-122"/>
                <a:ea typeface="微软雅黑" panose="020B0503020204020204" pitchFamily="34" charset="-122"/>
              </a:rPr>
              <a:t>教授在同期</a:t>
            </a:r>
            <a:r>
              <a:rPr lang="en-US" altLang="zh-CN" sz="2400">
                <a:solidFill>
                  <a:srgbClr val="0000CC"/>
                </a:solidFill>
                <a:latin typeface="微软雅黑" panose="020B0503020204020204" pitchFamily="34" charset="-122"/>
                <a:ea typeface="微软雅黑" panose="020B0503020204020204" pitchFamily="34" charset="-122"/>
              </a:rPr>
              <a:t>Nature Photinics</a:t>
            </a:r>
            <a:r>
              <a:rPr lang="zh-CN" altLang="en-US" sz="2400">
                <a:solidFill>
                  <a:srgbClr val="0000CC"/>
                </a:solidFill>
                <a:latin typeface="微软雅黑" panose="020B0503020204020204" pitchFamily="34" charset="-122"/>
                <a:ea typeface="微软雅黑" panose="020B0503020204020204" pitchFamily="34" charset="-122"/>
              </a:rPr>
              <a:t>发表专文评述：</a:t>
            </a:r>
          </a:p>
        </p:txBody>
      </p:sp>
      <p:pic>
        <p:nvPicPr>
          <p:cNvPr id="27653" name="Picture 12">
            <a:extLst>
              <a:ext uri="{FF2B5EF4-FFF2-40B4-BE49-F238E27FC236}">
                <a16:creationId xmlns:a16="http://schemas.microsoft.com/office/drawing/2014/main" id="{2E3835DF-AE10-42C0-A6EE-A9A2C5DCEB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5488" y="4689475"/>
            <a:ext cx="3338512"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 name="AutoShape 25">
            <a:extLst>
              <a:ext uri="{FF2B5EF4-FFF2-40B4-BE49-F238E27FC236}">
                <a16:creationId xmlns:a16="http://schemas.microsoft.com/office/drawing/2014/main" id="{0A736307-2E42-4A9F-BBC6-42E6A14BDE48}"/>
              </a:ext>
            </a:extLst>
          </p:cNvPr>
          <p:cNvSpPr>
            <a:spLocks noChangeArrowheads="1"/>
          </p:cNvSpPr>
          <p:nvPr/>
        </p:nvSpPr>
        <p:spPr bwMode="auto">
          <a:xfrm>
            <a:off x="2260601" y="3333748"/>
            <a:ext cx="5842539" cy="1416050"/>
          </a:xfrm>
          <a:prstGeom prst="wedgeRectCallout">
            <a:avLst>
              <a:gd name="adj1" fmla="val -31006"/>
              <a:gd name="adj2" fmla="val -74868"/>
            </a:avLst>
          </a:prstGeom>
          <a:solidFill>
            <a:schemeClr val="accent1"/>
          </a:solidFill>
          <a:ln w="9525" algn="ctr">
            <a:noFill/>
            <a:miter lim="800000"/>
            <a:headEnd/>
            <a:tailEnd/>
          </a:ln>
          <a:scene3d>
            <a:camera prst="orthographicFront"/>
            <a:lightRig rig="threePt" dir="t">
              <a:rot lat="0" lon="0" rev="0"/>
            </a:lightRig>
          </a:scene3d>
          <a:sp3d>
            <a:bevelT w="50800" h="50800"/>
            <a:bevelB w="0" h="0"/>
          </a:sp3d>
        </p:spPr>
        <p:txBody>
          <a:bodyPr anchor="ctr"/>
          <a:lstStyle/>
          <a:p>
            <a:pPr algn="ctr">
              <a:defRPr/>
            </a:pPr>
            <a:r>
              <a:rPr lang="zh-CN" altLang="en-US" sz="2400" dirty="0">
                <a:latin typeface="微软雅黑" pitchFamily="34" charset="-122"/>
                <a:ea typeface="微软雅黑" pitchFamily="34" charset="-122"/>
              </a:rPr>
              <a:t>波</a:t>
            </a:r>
            <a:r>
              <a:rPr lang="en-US" altLang="zh-CN"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粒叠加</a:t>
            </a:r>
          </a:p>
          <a:p>
            <a:pPr>
              <a:defRPr/>
            </a:pPr>
            <a:r>
              <a:rPr lang="zh-CN" altLang="en-US" sz="2000" dirty="0">
                <a:latin typeface="微软雅黑" pitchFamily="34" charset="-122"/>
                <a:ea typeface="微软雅黑" pitchFamily="34" charset="-122"/>
              </a:rPr>
              <a:t>量子惠勒延迟选择实验的实现</a:t>
            </a:r>
            <a:r>
              <a:rPr lang="zh-CN" altLang="en-US" sz="2000" dirty="0">
                <a:solidFill>
                  <a:srgbClr val="FF0000"/>
                </a:solidFill>
                <a:latin typeface="微软雅黑" pitchFamily="34" charset="-122"/>
                <a:ea typeface="微软雅黑" pitchFamily="34" charset="-122"/>
              </a:rPr>
              <a:t>挑战互补原理设定的传统界限</a:t>
            </a:r>
            <a:r>
              <a:rPr lang="zh-CN" altLang="en-US" sz="2000" dirty="0">
                <a:latin typeface="微软雅黑" pitchFamily="34" charset="-122"/>
                <a:ea typeface="微软雅黑" pitchFamily="34" charset="-122"/>
              </a:rPr>
              <a:t>，在单个实验装置中展示光子可以在波动和粒子两种行为之间相干地振荡</a:t>
            </a:r>
            <a:r>
              <a:rPr lang="zh-CN" altLang="en-US" sz="2000" dirty="0">
                <a:latin typeface="Arial" charset="0"/>
                <a:ea typeface="黑体" pitchFamily="49" charset="-122"/>
              </a:rPr>
              <a:t>。</a:t>
            </a:r>
            <a:endParaRPr lang="en-US" altLang="zh-CN" sz="2000" dirty="0">
              <a:latin typeface="Arial" charset="0"/>
              <a:ea typeface="黑体" pitchFamily="49" charset="-122"/>
            </a:endParaRPr>
          </a:p>
        </p:txBody>
      </p:sp>
      <p:sp>
        <p:nvSpPr>
          <p:cNvPr id="7" name="灯片编号占位符 2">
            <a:extLst>
              <a:ext uri="{FF2B5EF4-FFF2-40B4-BE49-F238E27FC236}">
                <a16:creationId xmlns:a16="http://schemas.microsoft.com/office/drawing/2014/main" id="{7F5D56B5-4161-4A01-B9FE-11469027DE9E}"/>
              </a:ext>
            </a:extLst>
          </p:cNvPr>
          <p:cNvSpPr txBox="1">
            <a:spLocks/>
          </p:cNvSpPr>
          <p:nvPr/>
        </p:nvSpPr>
        <p:spPr bwMode="auto">
          <a:xfrm>
            <a:off x="7013097" y="64008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zh-CN"/>
            </a:defPPr>
            <a:lvl1pPr algn="l" rtl="0" eaLnBrk="0" fontAlgn="base" hangingPunct="0">
              <a:spcBef>
                <a:spcPct val="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fld id="{EA679DB1-A16C-4A0B-BACA-4FB0DFF07C37}" type="slidenum">
              <a:rPr lang="en-US" altLang="zh-CN" smtClean="0">
                <a:latin typeface="Arial Black" panose="020B0A04020102020204" pitchFamily="34" charset="0"/>
              </a:rPr>
              <a:pPr algn="r" eaLnBrk="1" hangingPunct="1"/>
              <a:t>18</a:t>
            </a:fld>
            <a:endParaRPr lang="en-US" altLang="zh-CN" dirty="0">
              <a:latin typeface="Arial Black" panose="020B0A040201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2">
            <a:extLst>
              <a:ext uri="{FF2B5EF4-FFF2-40B4-BE49-F238E27FC236}">
                <a16:creationId xmlns:a16="http://schemas.microsoft.com/office/drawing/2014/main" id="{B5FB1CEE-8D8E-41CE-A270-F896A50665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3638" y="1276350"/>
            <a:ext cx="5592762"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8675" name="Text Box 9">
            <a:extLst>
              <a:ext uri="{FF2B5EF4-FFF2-40B4-BE49-F238E27FC236}">
                <a16:creationId xmlns:a16="http://schemas.microsoft.com/office/drawing/2014/main" id="{420CC8F0-5C0C-4082-B20B-0ACD19F24C0C}"/>
              </a:ext>
            </a:extLst>
          </p:cNvPr>
          <p:cNvSpPr txBox="1">
            <a:spLocks noChangeArrowheads="1"/>
          </p:cNvSpPr>
          <p:nvPr/>
        </p:nvSpPr>
        <p:spPr bwMode="auto">
          <a:xfrm>
            <a:off x="762000" y="609600"/>
            <a:ext cx="480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a:solidFill>
                  <a:srgbClr val="0000CC"/>
                </a:solidFill>
                <a:latin typeface="微软雅黑" panose="020B0503020204020204" pitchFamily="34" charset="-122"/>
                <a:ea typeface="微软雅黑" panose="020B0503020204020204" pitchFamily="34" charset="-122"/>
              </a:rPr>
              <a:t>Nature Physics</a:t>
            </a:r>
            <a:r>
              <a:rPr lang="zh-CN" altLang="en-US" sz="2400">
                <a:solidFill>
                  <a:srgbClr val="0000CC"/>
                </a:solidFill>
                <a:latin typeface="微软雅黑" panose="020B0503020204020204" pitchFamily="34" charset="-122"/>
                <a:ea typeface="微软雅黑" panose="020B0503020204020204" pitchFamily="34" charset="-122"/>
              </a:rPr>
              <a:t>同时发表专文评述：</a:t>
            </a:r>
          </a:p>
        </p:txBody>
      </p:sp>
      <p:sp>
        <p:nvSpPr>
          <p:cNvPr id="107545" name="AutoShape 25">
            <a:extLst>
              <a:ext uri="{FF2B5EF4-FFF2-40B4-BE49-F238E27FC236}">
                <a16:creationId xmlns:a16="http://schemas.microsoft.com/office/drawing/2014/main" id="{5750442E-88FE-4EA4-9F02-618DB064A4B4}"/>
              </a:ext>
            </a:extLst>
          </p:cNvPr>
          <p:cNvSpPr>
            <a:spLocks noChangeArrowheads="1"/>
          </p:cNvSpPr>
          <p:nvPr/>
        </p:nvSpPr>
        <p:spPr bwMode="auto">
          <a:xfrm>
            <a:off x="1219200" y="4191000"/>
            <a:ext cx="2127250" cy="587375"/>
          </a:xfrm>
          <a:prstGeom prst="wedgeRectCallout">
            <a:avLst>
              <a:gd name="adj1" fmla="val 54926"/>
              <a:gd name="adj2" fmla="val -144593"/>
            </a:avLst>
          </a:prstGeom>
          <a:solidFill>
            <a:schemeClr val="accent1"/>
          </a:solidFill>
          <a:ln w="9525" algn="ctr">
            <a:noFill/>
            <a:miter lim="800000"/>
            <a:headEnd/>
            <a:tailEnd/>
          </a:ln>
          <a:scene3d>
            <a:camera prst="orthographicFront"/>
            <a:lightRig rig="threePt" dir="t">
              <a:rot lat="0" lon="0" rev="0"/>
            </a:lightRig>
          </a:scene3d>
          <a:sp3d>
            <a:bevelT w="50800" h="50800"/>
            <a:bevelB w="0" h="0"/>
          </a:sp3d>
        </p:spPr>
        <p:txBody>
          <a:bodyPr anchor="ctr"/>
          <a:lstStyle/>
          <a:p>
            <a:pPr algn="ctr">
              <a:defRPr/>
            </a:pPr>
            <a:r>
              <a:rPr lang="zh-CN" altLang="en-US" sz="2400">
                <a:latin typeface="微软雅黑" pitchFamily="34" charset="-122"/>
                <a:ea typeface="微软雅黑" pitchFamily="34" charset="-122"/>
              </a:rPr>
              <a:t>选择的问题</a:t>
            </a:r>
            <a:endParaRPr lang="en-US" altLang="zh-CN" sz="2000">
              <a:latin typeface="微软雅黑" pitchFamily="34" charset="-122"/>
              <a:ea typeface="微软雅黑" pitchFamily="34" charset="-122"/>
            </a:endParaRPr>
          </a:p>
        </p:txBody>
      </p:sp>
      <p:sp>
        <p:nvSpPr>
          <p:cNvPr id="2" name="AutoShape 25">
            <a:extLst>
              <a:ext uri="{FF2B5EF4-FFF2-40B4-BE49-F238E27FC236}">
                <a16:creationId xmlns:a16="http://schemas.microsoft.com/office/drawing/2014/main" id="{90496666-2983-45F9-8834-643ED4171F81}"/>
              </a:ext>
            </a:extLst>
          </p:cNvPr>
          <p:cNvSpPr>
            <a:spLocks noChangeArrowheads="1"/>
          </p:cNvSpPr>
          <p:nvPr/>
        </p:nvSpPr>
        <p:spPr bwMode="auto">
          <a:xfrm>
            <a:off x="5108575" y="2832100"/>
            <a:ext cx="3651250" cy="615950"/>
          </a:xfrm>
          <a:prstGeom prst="wedgeRectCallout">
            <a:avLst>
              <a:gd name="adj1" fmla="val -14176"/>
              <a:gd name="adj2" fmla="val -135565"/>
            </a:avLst>
          </a:prstGeom>
          <a:solidFill>
            <a:schemeClr val="accent1"/>
          </a:solidFill>
          <a:ln w="9525" algn="ctr">
            <a:noFill/>
            <a:miter lim="800000"/>
            <a:headEnd/>
            <a:tailEnd/>
          </a:ln>
          <a:scene3d>
            <a:camera prst="orthographicFront"/>
            <a:lightRig rig="threePt" dir="t"/>
          </a:scene3d>
          <a:sp3d>
            <a:bevelT w="50800" h="50800"/>
          </a:sp3d>
        </p:spPr>
        <p:txBody>
          <a:bodyPr anchor="ctr"/>
          <a:lstStyle/>
          <a:p>
            <a:pPr algn="ctr">
              <a:defRPr/>
            </a:pPr>
            <a:r>
              <a:rPr lang="zh-CN" altLang="en-US" sz="2000">
                <a:solidFill>
                  <a:srgbClr val="FF0000"/>
                </a:solidFill>
                <a:latin typeface="微软雅黑" pitchFamily="34" charset="-122"/>
                <a:ea typeface="微软雅黑" pitchFamily="34" charset="-122"/>
              </a:rPr>
              <a:t>重新定义了波粒二象性的概念</a:t>
            </a:r>
          </a:p>
        </p:txBody>
      </p:sp>
      <p:sp>
        <p:nvSpPr>
          <p:cNvPr id="6" name="灯片编号占位符 2">
            <a:extLst>
              <a:ext uri="{FF2B5EF4-FFF2-40B4-BE49-F238E27FC236}">
                <a16:creationId xmlns:a16="http://schemas.microsoft.com/office/drawing/2014/main" id="{8384131F-8B76-428A-BE0E-394FBB2DDF4F}"/>
              </a:ext>
            </a:extLst>
          </p:cNvPr>
          <p:cNvSpPr txBox="1">
            <a:spLocks/>
          </p:cNvSpPr>
          <p:nvPr/>
        </p:nvSpPr>
        <p:spPr bwMode="auto">
          <a:xfrm>
            <a:off x="7013097" y="64008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zh-CN"/>
            </a:defPPr>
            <a:lvl1pPr algn="l" rtl="0" eaLnBrk="0" fontAlgn="base" hangingPunct="0">
              <a:spcBef>
                <a:spcPct val="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fld id="{EA679DB1-A16C-4A0B-BACA-4FB0DFF07C37}" type="slidenum">
              <a:rPr lang="en-US" altLang="zh-CN" smtClean="0">
                <a:latin typeface="Arial Black" panose="020B0A04020102020204" pitchFamily="34" charset="0"/>
              </a:rPr>
              <a:pPr algn="r" eaLnBrk="1" hangingPunct="1"/>
              <a:t>19</a:t>
            </a:fld>
            <a:endParaRPr lang="en-US" altLang="zh-CN" dirty="0">
              <a:latin typeface="Arial Black" panose="020B0A040201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70EBC656-FAA5-4742-8C8C-14B876E7D361}"/>
              </a:ext>
            </a:extLst>
          </p:cNvPr>
          <p:cNvSpPr>
            <a:spLocks noChangeArrowheads="1"/>
          </p:cNvSpPr>
          <p:nvPr/>
        </p:nvSpPr>
        <p:spPr bwMode="auto">
          <a:xfrm>
            <a:off x="646113" y="2814638"/>
            <a:ext cx="7948612"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spcBef>
                <a:spcPts val="600"/>
              </a:spcBef>
              <a:buFont typeface="Wingdings" panose="05000000000000000000" pitchFamily="2" charset="2"/>
              <a:buChar char="u"/>
            </a:pPr>
            <a:r>
              <a:rPr lang="zh-CN" altLang="en-US" sz="2000">
                <a:latin typeface="微软雅黑" panose="020B0503020204020204" pitchFamily="34" charset="-122"/>
                <a:ea typeface="微软雅黑" panose="020B0503020204020204" pitchFamily="34" charset="-122"/>
              </a:rPr>
              <a:t>以前</a:t>
            </a:r>
            <a:r>
              <a:rPr lang="zh-CN" altLang="zh-CN" sz="2000">
                <a:latin typeface="微软雅黑" panose="020B0503020204020204" pitchFamily="34" charset="-122"/>
                <a:ea typeface="微软雅黑" panose="020B0503020204020204" pitchFamily="34" charset="-122"/>
              </a:rPr>
              <a:t>人们用经典</a:t>
            </a:r>
            <a:r>
              <a:rPr lang="zh-CN" altLang="en-US" sz="2000">
                <a:latin typeface="微软雅黑" panose="020B0503020204020204" pitchFamily="34" charset="-122"/>
                <a:ea typeface="微软雅黑" panose="020B0503020204020204" pitchFamily="34" charset="-122"/>
              </a:rPr>
              <a:t>技术</a:t>
            </a:r>
            <a:r>
              <a:rPr lang="zh-CN" altLang="zh-CN" sz="2000">
                <a:latin typeface="微软雅黑" panose="020B0503020204020204" pitchFamily="34" charset="-122"/>
                <a:ea typeface="微软雅黑" panose="020B0503020204020204" pitchFamily="34" charset="-122"/>
              </a:rPr>
              <a:t>研究量子物理基本问题</a:t>
            </a:r>
            <a:r>
              <a:rPr lang="zh-CN" altLang="en-US" sz="2000">
                <a:latin typeface="微软雅黑" panose="020B0503020204020204" pitchFamily="34" charset="-122"/>
                <a:ea typeface="微软雅黑" panose="020B0503020204020204" pitchFamily="34" charset="-122"/>
              </a:rPr>
              <a:t>，但是经典的钥匙打不开量子的大门，</a:t>
            </a:r>
            <a:r>
              <a:rPr lang="zh-CN" altLang="zh-CN" sz="2000">
                <a:latin typeface="微软雅黑" panose="020B0503020204020204" pitchFamily="34" charset="-122"/>
                <a:ea typeface="微软雅黑" panose="020B0503020204020204" pitchFamily="34" charset="-122"/>
              </a:rPr>
              <a:t>经典技术无法揭开量子世界的真实面貌</a:t>
            </a:r>
            <a:r>
              <a:rPr lang="zh-CN" altLang="en-US" sz="2000">
                <a:latin typeface="微软雅黑" panose="020B0503020204020204" pitchFamily="34" charset="-122"/>
                <a:ea typeface="微软雅黑" panose="020B0503020204020204" pitchFamily="34" charset="-122"/>
              </a:rPr>
              <a:t>。</a:t>
            </a:r>
            <a:endParaRPr lang="en-US" altLang="zh-CN" sz="2000">
              <a:latin typeface="微软雅黑" panose="020B0503020204020204" pitchFamily="34" charset="-122"/>
              <a:ea typeface="微软雅黑" panose="020B0503020204020204" pitchFamily="34" charset="-122"/>
            </a:endParaRPr>
          </a:p>
        </p:txBody>
      </p:sp>
      <p:sp>
        <p:nvSpPr>
          <p:cNvPr id="5123" name="矩形 19">
            <a:extLst>
              <a:ext uri="{FF2B5EF4-FFF2-40B4-BE49-F238E27FC236}">
                <a16:creationId xmlns:a16="http://schemas.microsoft.com/office/drawing/2014/main" id="{5AC540AD-7113-40A0-B144-01B6B08AAC37}"/>
              </a:ext>
            </a:extLst>
          </p:cNvPr>
          <p:cNvSpPr>
            <a:spLocks noChangeArrowheads="1"/>
          </p:cNvSpPr>
          <p:nvPr/>
        </p:nvSpPr>
        <p:spPr bwMode="auto">
          <a:xfrm>
            <a:off x="638175" y="1066800"/>
            <a:ext cx="781526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ts val="2800"/>
              </a:lnSpc>
            </a:pPr>
            <a:r>
              <a:rPr lang="zh-CN" altLang="en-US" sz="2000">
                <a:latin typeface="微软雅黑" panose="020B0503020204020204" pitchFamily="34" charset="-122"/>
                <a:ea typeface="微软雅黑" panose="020B0503020204020204" pitchFamily="34" charset="-122"/>
              </a:rPr>
              <a:t>量子力学虽然取得了辉煌的成就，但是量子物理的一些基本问题却一直困扰着学术界。  </a:t>
            </a:r>
          </a:p>
        </p:txBody>
      </p:sp>
      <p:sp>
        <p:nvSpPr>
          <p:cNvPr id="19" name="矩形 18">
            <a:extLst>
              <a:ext uri="{FF2B5EF4-FFF2-40B4-BE49-F238E27FC236}">
                <a16:creationId xmlns:a16="http://schemas.microsoft.com/office/drawing/2014/main" id="{C6345F89-1CF8-4851-B2C2-0328B5800974}"/>
              </a:ext>
            </a:extLst>
          </p:cNvPr>
          <p:cNvSpPr/>
          <p:nvPr/>
        </p:nvSpPr>
        <p:spPr>
          <a:xfrm>
            <a:off x="638175" y="1981200"/>
            <a:ext cx="7815263" cy="912813"/>
          </a:xfrm>
          <a:prstGeom prst="rect">
            <a:avLst/>
          </a:prstGeom>
        </p:spPr>
        <p:txBody>
          <a:bodyPr>
            <a:spAutoFit/>
          </a:bodyPr>
          <a:lstStyle/>
          <a:p>
            <a:pPr marL="342900" indent="-342900" algn="just">
              <a:lnSpc>
                <a:spcPts val="3200"/>
              </a:lnSpc>
              <a:spcBef>
                <a:spcPts val="600"/>
              </a:spcBef>
              <a:buClr>
                <a:schemeClr val="tx1"/>
              </a:buClr>
              <a:buFont typeface="Wingdings" pitchFamily="2" charset="2"/>
              <a:buChar char="u"/>
              <a:defRPr/>
            </a:pPr>
            <a:r>
              <a:rPr lang="zh-CN" altLang="en-US" sz="2000" kern="0" dirty="0">
                <a:solidFill>
                  <a:srgbClr val="0000CC"/>
                </a:solidFill>
                <a:latin typeface="微软雅黑" pitchFamily="34" charset="-122"/>
                <a:ea typeface="微软雅黑" pitchFamily="34" charset="-122"/>
              </a:rPr>
              <a:t>量子态</a:t>
            </a:r>
            <a:r>
              <a:rPr lang="zh-CN" altLang="en-US" sz="2000" kern="0" dirty="0">
                <a:solidFill>
                  <a:srgbClr val="000000"/>
                </a:solidFill>
                <a:latin typeface="微软雅黑" pitchFamily="34" charset="-122"/>
                <a:ea typeface="微软雅黑" pitchFamily="34" charset="-122"/>
              </a:rPr>
              <a:t>是量子力学的核心概念，量子物理基本问题均与</a:t>
            </a:r>
            <a:r>
              <a:rPr lang="zh-CN" altLang="en-US" sz="2000" kern="0" dirty="0">
                <a:solidFill>
                  <a:srgbClr val="0000CC"/>
                </a:solidFill>
                <a:latin typeface="微软雅黑" pitchFamily="34" charset="-122"/>
                <a:ea typeface="微软雅黑" pitchFamily="34" charset="-122"/>
              </a:rPr>
              <a:t>量子态</a:t>
            </a:r>
            <a:r>
              <a:rPr lang="zh-CN" altLang="en-US" sz="2000" kern="0" dirty="0">
                <a:solidFill>
                  <a:srgbClr val="000000"/>
                </a:solidFill>
                <a:latin typeface="微软雅黑" pitchFamily="34" charset="-122"/>
                <a:ea typeface="微软雅黑" pitchFamily="34" charset="-122"/>
              </a:rPr>
              <a:t>的特性紧密相关。</a:t>
            </a:r>
            <a:endParaRPr lang="en-US" altLang="zh-CN" sz="2000" kern="0" dirty="0">
              <a:solidFill>
                <a:srgbClr val="000000"/>
              </a:solidFill>
              <a:latin typeface="微软雅黑" pitchFamily="34" charset="-122"/>
              <a:ea typeface="微软雅黑" pitchFamily="34" charset="-122"/>
            </a:endParaRPr>
          </a:p>
        </p:txBody>
      </p:sp>
      <p:sp>
        <p:nvSpPr>
          <p:cNvPr id="2" name="矩形 1">
            <a:extLst>
              <a:ext uri="{FF2B5EF4-FFF2-40B4-BE49-F238E27FC236}">
                <a16:creationId xmlns:a16="http://schemas.microsoft.com/office/drawing/2014/main" id="{46E2F1E3-AA31-4236-96B0-930810559AA8}"/>
              </a:ext>
            </a:extLst>
          </p:cNvPr>
          <p:cNvSpPr/>
          <p:nvPr/>
        </p:nvSpPr>
        <p:spPr>
          <a:xfrm>
            <a:off x="647700" y="3636963"/>
            <a:ext cx="7947025" cy="912812"/>
          </a:xfrm>
          <a:prstGeom prst="rect">
            <a:avLst/>
          </a:prstGeom>
        </p:spPr>
        <p:txBody>
          <a:bodyPr>
            <a:spAutoFit/>
          </a:bodyPr>
          <a:lstStyle/>
          <a:p>
            <a:pPr marL="342900" indent="-342900">
              <a:lnSpc>
                <a:spcPts val="3200"/>
              </a:lnSpc>
              <a:spcBef>
                <a:spcPts val="600"/>
              </a:spcBef>
              <a:buFont typeface="Wingdings" pitchFamily="2" charset="2"/>
              <a:buChar char="u"/>
              <a:defRPr/>
            </a:pPr>
            <a:r>
              <a:rPr lang="zh-CN" altLang="zh-CN" sz="2000">
                <a:solidFill>
                  <a:srgbClr val="000000"/>
                </a:solidFill>
                <a:latin typeface="微软雅黑" pitchFamily="34" charset="-122"/>
                <a:ea typeface="微软雅黑" pitchFamily="34" charset="-122"/>
              </a:rPr>
              <a:t>量子信息出现后，</a:t>
            </a:r>
            <a:r>
              <a:rPr lang="zh-CN" altLang="en-US" sz="2000">
                <a:solidFill>
                  <a:srgbClr val="000000"/>
                </a:solidFill>
                <a:latin typeface="微软雅黑" pitchFamily="34" charset="-122"/>
                <a:ea typeface="微软雅黑" pitchFamily="34" charset="-122"/>
              </a:rPr>
              <a:t>可以</a:t>
            </a:r>
            <a:r>
              <a:rPr lang="zh-CN" altLang="zh-CN" sz="2000">
                <a:solidFill>
                  <a:srgbClr val="000000"/>
                </a:solidFill>
                <a:latin typeface="微软雅黑" pitchFamily="34" charset="-122"/>
                <a:ea typeface="微软雅黑" pitchFamily="34" charset="-122"/>
              </a:rPr>
              <a:t>直接</a:t>
            </a:r>
            <a:r>
              <a:rPr lang="zh-CN" altLang="en-US" sz="2000">
                <a:solidFill>
                  <a:srgbClr val="000000"/>
                </a:solidFill>
                <a:latin typeface="微软雅黑" pitchFamily="34" charset="-122"/>
                <a:ea typeface="微软雅黑" pitchFamily="34" charset="-122"/>
              </a:rPr>
              <a:t>操控</a:t>
            </a:r>
            <a:r>
              <a:rPr lang="zh-CN" altLang="zh-CN" sz="2000">
                <a:solidFill>
                  <a:srgbClr val="0000CC"/>
                </a:solidFill>
                <a:latin typeface="微软雅黑" pitchFamily="34" charset="-122"/>
                <a:ea typeface="微软雅黑" pitchFamily="34" charset="-122"/>
              </a:rPr>
              <a:t>量子态</a:t>
            </a:r>
            <a:r>
              <a:rPr lang="zh-CN" altLang="zh-CN" sz="2000">
                <a:solidFill>
                  <a:srgbClr val="000000"/>
                </a:solidFill>
                <a:latin typeface="微软雅黑" pitchFamily="34" charset="-122"/>
                <a:ea typeface="微软雅黑" pitchFamily="34" charset="-122"/>
              </a:rPr>
              <a:t>，用</a:t>
            </a:r>
            <a:r>
              <a:rPr lang="zh-CN" altLang="en-US" sz="2000">
                <a:solidFill>
                  <a:srgbClr val="000000"/>
                </a:solidFill>
                <a:latin typeface="微软雅黑" pitchFamily="34" charset="-122"/>
                <a:ea typeface="微软雅黑" pitchFamily="34" charset="-122"/>
              </a:rPr>
              <a:t>量子信息</a:t>
            </a:r>
            <a:r>
              <a:rPr lang="zh-CN" altLang="zh-CN" sz="2000">
                <a:solidFill>
                  <a:srgbClr val="000000"/>
                </a:solidFill>
                <a:latin typeface="微软雅黑" pitchFamily="34" charset="-122"/>
                <a:ea typeface="微软雅黑" pitchFamily="34" charset="-122"/>
              </a:rPr>
              <a:t>技术研究量子物理基本问题，必然会得到新的认识</a:t>
            </a:r>
            <a:r>
              <a:rPr lang="zh-CN" altLang="en-US" sz="2000">
                <a:solidFill>
                  <a:srgbClr val="000000"/>
                </a:solidFill>
                <a:latin typeface="微软雅黑" pitchFamily="34" charset="-122"/>
                <a:ea typeface="微软雅黑" pitchFamily="34" charset="-122"/>
              </a:rPr>
              <a:t>。</a:t>
            </a:r>
            <a:endParaRPr lang="en-US" altLang="zh-CN" sz="2000" kern="0" dirty="0">
              <a:solidFill>
                <a:srgbClr val="000000"/>
              </a:solidFill>
              <a:latin typeface="微软雅黑" pitchFamily="34" charset="-122"/>
              <a:ea typeface="微软雅黑" pitchFamily="34" charset="-122"/>
            </a:endParaRPr>
          </a:p>
        </p:txBody>
      </p:sp>
      <p:sp>
        <p:nvSpPr>
          <p:cNvPr id="5" name="TextBox 4">
            <a:extLst>
              <a:ext uri="{FF2B5EF4-FFF2-40B4-BE49-F238E27FC236}">
                <a16:creationId xmlns:a16="http://schemas.microsoft.com/office/drawing/2014/main" id="{FEA09DDD-7E9D-4405-945C-8F9E7CB595D1}"/>
              </a:ext>
            </a:extLst>
          </p:cNvPr>
          <p:cNvSpPr txBox="1">
            <a:spLocks noChangeArrowheads="1"/>
          </p:cNvSpPr>
          <p:nvPr/>
        </p:nvSpPr>
        <p:spPr bwMode="auto">
          <a:xfrm>
            <a:off x="6472238" y="4552950"/>
            <a:ext cx="1771650" cy="400050"/>
          </a:xfrm>
          <a:prstGeom prst="rect">
            <a:avLst/>
          </a:prstGeom>
          <a:noFill/>
          <a:ln w="19050">
            <a:solidFill>
              <a:srgbClr val="63B1AD"/>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latin typeface="微软雅黑" panose="020B0503020204020204" pitchFamily="34" charset="-122"/>
                <a:ea typeface="微软雅黑" panose="020B0503020204020204" pitchFamily="34" charset="-122"/>
              </a:rPr>
              <a:t>互补原理</a:t>
            </a:r>
          </a:p>
        </p:txBody>
      </p:sp>
      <p:sp>
        <p:nvSpPr>
          <p:cNvPr id="18" name="TextBox 17">
            <a:extLst>
              <a:ext uri="{FF2B5EF4-FFF2-40B4-BE49-F238E27FC236}">
                <a16:creationId xmlns:a16="http://schemas.microsoft.com/office/drawing/2014/main" id="{546D52AC-85B0-4B9F-8285-0D27A29F7D7C}"/>
              </a:ext>
            </a:extLst>
          </p:cNvPr>
          <p:cNvSpPr txBox="1">
            <a:spLocks noChangeArrowheads="1"/>
          </p:cNvSpPr>
          <p:nvPr/>
        </p:nvSpPr>
        <p:spPr bwMode="auto">
          <a:xfrm>
            <a:off x="6472238" y="5203825"/>
            <a:ext cx="1771650" cy="400050"/>
          </a:xfrm>
          <a:prstGeom prst="rect">
            <a:avLst/>
          </a:prstGeom>
          <a:noFill/>
          <a:ln w="19050">
            <a:solidFill>
              <a:srgbClr val="63B1AD"/>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latin typeface="微软雅黑" panose="020B0503020204020204" pitchFamily="34" charset="-122"/>
                <a:ea typeface="微软雅黑" panose="020B0503020204020204" pitchFamily="34" charset="-122"/>
              </a:rPr>
              <a:t>不确定关系</a:t>
            </a:r>
          </a:p>
        </p:txBody>
      </p:sp>
      <p:sp>
        <p:nvSpPr>
          <p:cNvPr id="21" name="右箭头 20">
            <a:extLst>
              <a:ext uri="{FF2B5EF4-FFF2-40B4-BE49-F238E27FC236}">
                <a16:creationId xmlns:a16="http://schemas.microsoft.com/office/drawing/2014/main" id="{150EE751-F9C6-4D96-9391-4319E6E030B7}"/>
              </a:ext>
            </a:extLst>
          </p:cNvPr>
          <p:cNvSpPr>
            <a:spLocks noChangeArrowheads="1"/>
          </p:cNvSpPr>
          <p:nvPr/>
        </p:nvSpPr>
        <p:spPr bwMode="auto">
          <a:xfrm>
            <a:off x="5551488" y="5291138"/>
            <a:ext cx="879475" cy="215900"/>
          </a:xfrm>
          <a:prstGeom prst="rightArrow">
            <a:avLst>
              <a:gd name="adj1" fmla="val 50000"/>
              <a:gd name="adj2" fmla="val 50221"/>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 name="右箭头 21">
            <a:extLst>
              <a:ext uri="{FF2B5EF4-FFF2-40B4-BE49-F238E27FC236}">
                <a16:creationId xmlns:a16="http://schemas.microsoft.com/office/drawing/2014/main" id="{B4671637-56CC-4B88-BF0A-F5B2CD769CE4}"/>
              </a:ext>
            </a:extLst>
          </p:cNvPr>
          <p:cNvSpPr>
            <a:spLocks noChangeArrowheads="1"/>
          </p:cNvSpPr>
          <p:nvPr/>
        </p:nvSpPr>
        <p:spPr bwMode="auto">
          <a:xfrm rot="-1123298">
            <a:off x="5478463" y="4848225"/>
            <a:ext cx="879475" cy="217488"/>
          </a:xfrm>
          <a:prstGeom prst="rightArrow">
            <a:avLst>
              <a:gd name="adj1" fmla="val 50000"/>
              <a:gd name="adj2" fmla="val 49855"/>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 name="右箭头 24">
            <a:extLst>
              <a:ext uri="{FF2B5EF4-FFF2-40B4-BE49-F238E27FC236}">
                <a16:creationId xmlns:a16="http://schemas.microsoft.com/office/drawing/2014/main" id="{AD3C3EDB-84AE-4170-9C7C-5AE0C5A5A1A5}"/>
              </a:ext>
            </a:extLst>
          </p:cNvPr>
          <p:cNvSpPr>
            <a:spLocks noChangeArrowheads="1"/>
          </p:cNvSpPr>
          <p:nvPr/>
        </p:nvSpPr>
        <p:spPr bwMode="auto">
          <a:xfrm>
            <a:off x="2754313" y="4932363"/>
            <a:ext cx="1233487" cy="334962"/>
          </a:xfrm>
          <a:prstGeom prst="rightArrow">
            <a:avLst>
              <a:gd name="adj1" fmla="val 50000"/>
              <a:gd name="adj2" fmla="val 50105"/>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24" name="图片 23">
            <a:extLst>
              <a:ext uri="{FF2B5EF4-FFF2-40B4-BE49-F238E27FC236}">
                <a16:creationId xmlns:a16="http://schemas.microsoft.com/office/drawing/2014/main" id="{2A1D80FB-60A3-4FFF-AEEF-A14F749B12F7}"/>
              </a:ext>
            </a:extLst>
          </p:cNvPr>
          <p:cNvPicPr>
            <a:picLocks noChangeAspect="1"/>
          </p:cNvPicPr>
          <p:nvPr/>
        </p:nvPicPr>
        <p:blipFill>
          <a:blip r:embed="rId4">
            <a:duotone>
              <a:prstClr val="black"/>
              <a:srgbClr val="D9C3A5">
                <a:tint val="50000"/>
                <a:satMod val="180000"/>
              </a:srgbClr>
            </a:duotone>
          </a:blip>
          <a:stretch>
            <a:fillRect/>
          </a:stretch>
        </p:blipFill>
        <p:spPr>
          <a:xfrm>
            <a:off x="2947901" y="4825827"/>
            <a:ext cx="667552" cy="580887"/>
          </a:xfrm>
          <a:prstGeom prst="rect">
            <a:avLst/>
          </a:prstGeom>
        </p:spPr>
      </p:pic>
      <p:sp>
        <p:nvSpPr>
          <p:cNvPr id="27" name="右箭头 26">
            <a:extLst>
              <a:ext uri="{FF2B5EF4-FFF2-40B4-BE49-F238E27FC236}">
                <a16:creationId xmlns:a16="http://schemas.microsoft.com/office/drawing/2014/main" id="{3AB45DE4-152D-4CCC-8272-13AD75E9A9C3}"/>
              </a:ext>
            </a:extLst>
          </p:cNvPr>
          <p:cNvSpPr>
            <a:spLocks noChangeArrowheads="1"/>
          </p:cNvSpPr>
          <p:nvPr/>
        </p:nvSpPr>
        <p:spPr bwMode="auto">
          <a:xfrm>
            <a:off x="2754313" y="5430838"/>
            <a:ext cx="1233487" cy="334962"/>
          </a:xfrm>
          <a:prstGeom prst="rightArrow">
            <a:avLst>
              <a:gd name="adj1" fmla="val 50000"/>
              <a:gd name="adj2" fmla="val 50105"/>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8" name="TextBox 27">
            <a:extLst>
              <a:ext uri="{FF2B5EF4-FFF2-40B4-BE49-F238E27FC236}">
                <a16:creationId xmlns:a16="http://schemas.microsoft.com/office/drawing/2014/main" id="{674E291D-17F1-4FA8-BC18-918DA4C9F3E1}"/>
              </a:ext>
            </a:extLst>
          </p:cNvPr>
          <p:cNvSpPr txBox="1">
            <a:spLocks noChangeArrowheads="1"/>
          </p:cNvSpPr>
          <p:nvPr/>
        </p:nvSpPr>
        <p:spPr bwMode="auto">
          <a:xfrm>
            <a:off x="900113" y="4870450"/>
            <a:ext cx="1773237" cy="400050"/>
          </a:xfrm>
          <a:prstGeom prst="rect">
            <a:avLst/>
          </a:prstGeom>
          <a:noFill/>
          <a:ln w="19050">
            <a:solidFill>
              <a:srgbClr val="63B1AD"/>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latin typeface="微软雅黑" panose="020B0503020204020204" pitchFamily="34" charset="-122"/>
                <a:ea typeface="微软雅黑" panose="020B0503020204020204" pitchFamily="34" charset="-122"/>
              </a:rPr>
              <a:t>    经典技术</a:t>
            </a:r>
          </a:p>
        </p:txBody>
      </p:sp>
      <p:sp>
        <p:nvSpPr>
          <p:cNvPr id="29" name="TextBox 28">
            <a:extLst>
              <a:ext uri="{FF2B5EF4-FFF2-40B4-BE49-F238E27FC236}">
                <a16:creationId xmlns:a16="http://schemas.microsoft.com/office/drawing/2014/main" id="{A968BEE0-2C1E-4E0E-A50F-F12AFA55024E}"/>
              </a:ext>
            </a:extLst>
          </p:cNvPr>
          <p:cNvSpPr txBox="1">
            <a:spLocks noChangeArrowheads="1"/>
          </p:cNvSpPr>
          <p:nvPr/>
        </p:nvSpPr>
        <p:spPr bwMode="auto">
          <a:xfrm>
            <a:off x="900113" y="5441950"/>
            <a:ext cx="1773237" cy="400050"/>
          </a:xfrm>
          <a:prstGeom prst="rect">
            <a:avLst/>
          </a:prstGeom>
          <a:noFill/>
          <a:ln w="19050">
            <a:solidFill>
              <a:srgbClr val="63B1AD"/>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latin typeface="微软雅黑" panose="020B0503020204020204" pitchFamily="34" charset="-122"/>
                <a:ea typeface="微软雅黑" panose="020B0503020204020204" pitchFamily="34" charset="-122"/>
              </a:rPr>
              <a:t>量子信息技术</a:t>
            </a:r>
          </a:p>
        </p:txBody>
      </p:sp>
      <p:sp>
        <p:nvSpPr>
          <p:cNvPr id="26" name="TextBox 25">
            <a:extLst>
              <a:ext uri="{FF2B5EF4-FFF2-40B4-BE49-F238E27FC236}">
                <a16:creationId xmlns:a16="http://schemas.microsoft.com/office/drawing/2014/main" id="{711DBC51-AD87-4F49-BB54-3341C9B1BC32}"/>
              </a:ext>
            </a:extLst>
          </p:cNvPr>
          <p:cNvSpPr txBox="1">
            <a:spLocks noChangeArrowheads="1"/>
          </p:cNvSpPr>
          <p:nvPr/>
        </p:nvSpPr>
        <p:spPr bwMode="auto">
          <a:xfrm>
            <a:off x="6472238" y="5848350"/>
            <a:ext cx="1771650" cy="400050"/>
          </a:xfrm>
          <a:prstGeom prst="rect">
            <a:avLst/>
          </a:prstGeom>
          <a:noFill/>
          <a:ln w="19050">
            <a:solidFill>
              <a:srgbClr val="63B1AD"/>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latin typeface="微软雅黑" panose="020B0503020204020204" pitchFamily="34" charset="-122"/>
                <a:ea typeface="微软雅黑" panose="020B0503020204020204" pitchFamily="34" charset="-122"/>
              </a:rPr>
              <a:t>薛定谔猫佯谬</a:t>
            </a:r>
          </a:p>
        </p:txBody>
      </p:sp>
      <p:sp>
        <p:nvSpPr>
          <p:cNvPr id="30" name="右箭头 29">
            <a:extLst>
              <a:ext uri="{FF2B5EF4-FFF2-40B4-BE49-F238E27FC236}">
                <a16:creationId xmlns:a16="http://schemas.microsoft.com/office/drawing/2014/main" id="{A08D4408-7A62-41B5-BC0E-E5E1A3C9D8A5}"/>
              </a:ext>
            </a:extLst>
          </p:cNvPr>
          <p:cNvSpPr>
            <a:spLocks noChangeArrowheads="1"/>
          </p:cNvSpPr>
          <p:nvPr/>
        </p:nvSpPr>
        <p:spPr bwMode="auto">
          <a:xfrm rot="1348155">
            <a:off x="5483225" y="5748338"/>
            <a:ext cx="879475" cy="215900"/>
          </a:xfrm>
          <a:prstGeom prst="rightArrow">
            <a:avLst>
              <a:gd name="adj1" fmla="val 50000"/>
              <a:gd name="adj2" fmla="val 50221"/>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1026" name="Picture 2">
            <a:extLst>
              <a:ext uri="{FF2B5EF4-FFF2-40B4-BE49-F238E27FC236}">
                <a16:creationId xmlns:a16="http://schemas.microsoft.com/office/drawing/2014/main" id="{BA98DAC2-3B2B-4A0D-B8EB-01A4A3580E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2725" y="4870450"/>
            <a:ext cx="1373188" cy="99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38" name="灯片编号占位符 2">
            <a:extLst>
              <a:ext uri="{FF2B5EF4-FFF2-40B4-BE49-F238E27FC236}">
                <a16:creationId xmlns:a16="http://schemas.microsoft.com/office/drawing/2014/main" id="{3BD2925C-BD5C-4E97-AEFA-DDBEAB59D62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EA679DB1-A16C-4A0B-BACA-4FB0DFF07C37}" type="slidenum">
              <a:rPr lang="en-US" altLang="zh-CN">
                <a:latin typeface="Arial Black" panose="020B0A04020102020204" pitchFamily="34" charset="0"/>
              </a:rPr>
              <a:pPr eaLnBrk="1" hangingPunct="1"/>
              <a:t>2</a:t>
            </a:fld>
            <a:endParaRPr lang="en-US" altLang="zh-CN" dirty="0">
              <a:latin typeface="Arial Black" panose="020B0A04020102020204" pitchFamily="34" charset="0"/>
            </a:endParaRPr>
          </a:p>
        </p:txBody>
      </p:sp>
      <p:sp>
        <p:nvSpPr>
          <p:cNvPr id="31" name="Rectangle 6">
            <a:extLst>
              <a:ext uri="{FF2B5EF4-FFF2-40B4-BE49-F238E27FC236}">
                <a16:creationId xmlns:a16="http://schemas.microsoft.com/office/drawing/2014/main" id="{F7866469-A690-4C99-9D6D-CF9312D4586F}"/>
              </a:ext>
            </a:extLst>
          </p:cNvPr>
          <p:cNvSpPr txBox="1">
            <a:spLocks noChangeArrowheads="1"/>
          </p:cNvSpPr>
          <p:nvPr/>
        </p:nvSpPr>
        <p:spPr>
          <a:xfrm>
            <a:off x="1276350" y="304800"/>
            <a:ext cx="6538913" cy="792163"/>
          </a:xfrm>
          <a:prstGeom prst="rect">
            <a:avLst/>
          </a:prstGeom>
          <a:noFill/>
        </p:spPr>
        <p:txBody>
          <a:bodyPr/>
          <a:lstStyle/>
          <a:p>
            <a:pPr algn="ctr">
              <a:defRPr/>
            </a:pPr>
            <a:r>
              <a:rPr lang="zh-CN" altLang="en-US" sz="3600" b="1">
                <a:latin typeface="微软雅黑" pitchFamily="34" charset="-122"/>
                <a:ea typeface="微软雅黑" pitchFamily="34" charset="-122"/>
                <a:cs typeface="+mj-cs"/>
              </a:rPr>
              <a:t>研究背景</a:t>
            </a:r>
            <a:endParaRPr lang="zh-CN" altLang="en-US" sz="3600" b="1" dirty="0">
              <a:latin typeface="微软雅黑" pitchFamily="34" charset="-122"/>
              <a:ea typeface="微软雅黑" pitchFamily="34" charset="-122"/>
              <a:cs typeface="+mj-cs"/>
            </a:endParaRPr>
          </a:p>
        </p:txBody>
      </p:sp>
    </p:spTree>
    <p:custDataLst>
      <p:tags r:id="rId1"/>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83B7E980-C3EA-4BFC-8506-104D9E4A318F}"/>
              </a:ext>
            </a:extLst>
          </p:cNvPr>
          <p:cNvSpPr>
            <a:spLocks noChangeArrowheads="1"/>
          </p:cNvSpPr>
          <p:nvPr/>
        </p:nvSpPr>
        <p:spPr bwMode="auto">
          <a:xfrm>
            <a:off x="457200" y="914400"/>
            <a:ext cx="80438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2400">
                <a:solidFill>
                  <a:srgbClr val="0000CC"/>
                </a:solidFill>
                <a:latin typeface="微软雅黑" panose="020B0503020204020204" pitchFamily="34" charset="-122"/>
                <a:ea typeface="微软雅黑" panose="020B0503020204020204" pitchFamily="34" charset="-122"/>
                <a:cs typeface="Times New Roman" panose="02020603050405020304" pitchFamily="18" charset="0"/>
              </a:rPr>
              <a:t>著名科</a:t>
            </a:r>
            <a:r>
              <a:rPr lang="zh-CN" altLang="en-US" sz="2400">
                <a:solidFill>
                  <a:srgbClr val="0000CC"/>
                </a:solidFill>
                <a:latin typeface="微软雅黑" panose="020B0503020204020204" pitchFamily="34" charset="-122"/>
                <a:ea typeface="微软雅黑" panose="020B0503020204020204" pitchFamily="34" charset="-122"/>
                <a:cs typeface="Times New Roman" panose="02020603050405020304" pitchFamily="18" charset="0"/>
              </a:rPr>
              <a:t>学</a:t>
            </a:r>
            <a:r>
              <a:rPr lang="zh-CN" altLang="zh-CN" sz="2400">
                <a:solidFill>
                  <a:srgbClr val="0000CC"/>
                </a:solidFill>
                <a:latin typeface="微软雅黑" panose="020B0503020204020204" pitchFamily="34" charset="-122"/>
                <a:ea typeface="微软雅黑" panose="020B0503020204020204" pitchFamily="34" charset="-122"/>
                <a:cs typeface="Times New Roman" panose="02020603050405020304" pitchFamily="18" charset="0"/>
              </a:rPr>
              <a:t>杂志</a:t>
            </a:r>
            <a:r>
              <a:rPr lang="en-US" altLang="zh-CN" sz="2400">
                <a:solidFill>
                  <a:srgbClr val="0000CC"/>
                </a:solidFill>
                <a:latin typeface="微软雅黑" panose="020B0503020204020204" pitchFamily="34" charset="-122"/>
                <a:ea typeface="微软雅黑" panose="020B0503020204020204" pitchFamily="34" charset="-122"/>
                <a:cs typeface="Times New Roman" panose="02020603050405020304" pitchFamily="18" charset="0"/>
              </a:rPr>
              <a:t>NewScientist</a:t>
            </a:r>
            <a:r>
              <a:rPr lang="zh-CN" altLang="en-US" sz="2400">
                <a:solidFill>
                  <a:srgbClr val="0000CC"/>
                </a:solidFill>
                <a:latin typeface="微软雅黑" panose="020B0503020204020204" pitchFamily="34" charset="-122"/>
                <a:ea typeface="微软雅黑" panose="020B0503020204020204" pitchFamily="34" charset="-122"/>
                <a:cs typeface="Times New Roman" panose="02020603050405020304" pitchFamily="18" charset="0"/>
              </a:rPr>
              <a:t>在</a:t>
            </a:r>
            <a:r>
              <a:rPr lang="en-US" altLang="zh-CN" sz="2400">
                <a:solidFill>
                  <a:srgbClr val="0000CC"/>
                </a:solidFill>
                <a:latin typeface="微软雅黑" panose="020B0503020204020204" pitchFamily="34" charset="-122"/>
                <a:ea typeface="微软雅黑" panose="020B0503020204020204" pitchFamily="34" charset="-122"/>
                <a:cs typeface="Times New Roman" panose="02020603050405020304" pitchFamily="18" charset="0"/>
              </a:rPr>
              <a:t>2013</a:t>
            </a:r>
            <a:r>
              <a:rPr lang="zh-CN" altLang="en-US" sz="2400">
                <a:solidFill>
                  <a:srgbClr val="0000CC"/>
                </a:solidFill>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2400">
                <a:solidFill>
                  <a:srgbClr val="0000CC"/>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400">
                <a:solidFill>
                  <a:srgbClr val="0000CC"/>
                </a:solidFill>
                <a:latin typeface="微软雅黑" panose="020B0503020204020204" pitchFamily="34" charset="-122"/>
                <a:ea typeface="微软雅黑" panose="020B0503020204020204" pitchFamily="34" charset="-122"/>
                <a:cs typeface="Times New Roman" panose="02020603050405020304" pitchFamily="18" charset="0"/>
              </a:rPr>
              <a:t>月以封面故事文章的形式重点报道本成果。题目为：量子影子</a:t>
            </a:r>
            <a:r>
              <a:rPr lang="en-US" altLang="zh-CN" sz="2400">
                <a:solidFill>
                  <a:srgbClr val="0000CC"/>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a:solidFill>
                  <a:srgbClr val="0000CC"/>
                </a:solidFill>
                <a:latin typeface="微软雅黑" panose="020B0503020204020204" pitchFamily="34" charset="-122"/>
                <a:ea typeface="微软雅黑" panose="020B0503020204020204" pitchFamily="34" charset="-122"/>
                <a:cs typeface="Times New Roman" panose="02020603050405020304" pitchFamily="18" charset="0"/>
              </a:rPr>
              <a:t>对物质奥秘的更深入理解。同时还制作了科普宣传动画。</a:t>
            </a:r>
            <a:endParaRPr lang="zh-CN" altLang="en-US" sz="3200">
              <a:solidFill>
                <a:srgbClr val="0000CC"/>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9699" name="Picture 2">
            <a:extLst>
              <a:ext uri="{FF2B5EF4-FFF2-40B4-BE49-F238E27FC236}">
                <a16:creationId xmlns:a16="http://schemas.microsoft.com/office/drawing/2014/main" id="{C110A10B-0AF9-4C99-BE05-69756B2DCC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2684463"/>
            <a:ext cx="257175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 name="Picture 3">
            <a:extLst>
              <a:ext uri="{FF2B5EF4-FFF2-40B4-BE49-F238E27FC236}">
                <a16:creationId xmlns:a16="http://schemas.microsoft.com/office/drawing/2014/main" id="{878FF7AA-4404-4DFB-B443-1976188F3D9D}"/>
              </a:ext>
            </a:extLst>
          </p:cNvPr>
          <p:cNvPicPr>
            <a:picLocks noChangeAspect="1" noChangeArrowheads="1"/>
          </p:cNvPicPr>
          <p:nvPr/>
        </p:nvPicPr>
        <p:blipFill>
          <a:blip r:embed="rId3"/>
          <a:srcRect/>
          <a:stretch>
            <a:fillRect/>
          </a:stretch>
        </p:blipFill>
        <p:spPr bwMode="auto">
          <a:xfrm>
            <a:off x="6291263" y="2662238"/>
            <a:ext cx="2562225" cy="3371850"/>
          </a:xfrm>
          <a:prstGeom prst="rect">
            <a:avLst/>
          </a:prstGeom>
          <a:noFill/>
          <a:ln w="9525" cap="flat" cmpd="sng" algn="ctr">
            <a:noFill/>
            <a:prstDash val="solid"/>
            <a:miter lim="800000"/>
            <a:headEnd type="none" w="med" len="med"/>
            <a:tailEnd type="none" w="med" len="med"/>
          </a:ln>
          <a:effectLst>
            <a:outerShdw blurRad="50800" dist="38100" dir="8100000" algn="tr" rotWithShape="0">
              <a:prstClr val="black">
                <a:alpha val="40000"/>
              </a:prstClr>
            </a:outerShdw>
          </a:effectLst>
        </p:spPr>
      </p:pic>
      <p:pic>
        <p:nvPicPr>
          <p:cNvPr id="7" name="Picture 4">
            <a:extLst>
              <a:ext uri="{FF2B5EF4-FFF2-40B4-BE49-F238E27FC236}">
                <a16:creationId xmlns:a16="http://schemas.microsoft.com/office/drawing/2014/main" id="{5B49DA8C-4003-4FD4-AD48-FF78B4B5E5E7}"/>
              </a:ext>
            </a:extLst>
          </p:cNvPr>
          <p:cNvPicPr>
            <a:picLocks noChangeAspect="1" noChangeArrowheads="1"/>
          </p:cNvPicPr>
          <p:nvPr/>
        </p:nvPicPr>
        <p:blipFill>
          <a:blip r:embed="rId4" cstate="print"/>
          <a:srcRect/>
          <a:stretch>
            <a:fillRect/>
          </a:stretch>
        </p:blipFill>
        <p:spPr bwMode="auto">
          <a:xfrm>
            <a:off x="3599229" y="2719890"/>
            <a:ext cx="2524573" cy="3323771"/>
          </a:xfrm>
          <a:prstGeom prst="rect">
            <a:avLst/>
          </a:prstGeom>
          <a:noFill/>
          <a:ln w="9525" cap="flat" cmpd="sng" algn="ctr">
            <a:noFill/>
            <a:prstDash val="solid"/>
            <a:miter lim="800000"/>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B w="0" h="0"/>
          </a:sp3d>
        </p:spPr>
      </p:pic>
      <p:sp>
        <p:nvSpPr>
          <p:cNvPr id="8" name="灯片编号占位符 2">
            <a:extLst>
              <a:ext uri="{FF2B5EF4-FFF2-40B4-BE49-F238E27FC236}">
                <a16:creationId xmlns:a16="http://schemas.microsoft.com/office/drawing/2014/main" id="{10AAB8CF-D0EB-4FA9-B60A-FBEB75E1E668}"/>
              </a:ext>
            </a:extLst>
          </p:cNvPr>
          <p:cNvSpPr txBox="1">
            <a:spLocks/>
          </p:cNvSpPr>
          <p:nvPr/>
        </p:nvSpPr>
        <p:spPr bwMode="auto">
          <a:xfrm>
            <a:off x="7013097" y="64008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zh-CN"/>
            </a:defPPr>
            <a:lvl1pPr algn="l" rtl="0" eaLnBrk="0" fontAlgn="base" hangingPunct="0">
              <a:spcBef>
                <a:spcPct val="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fld id="{EA679DB1-A16C-4A0B-BACA-4FB0DFF07C37}" type="slidenum">
              <a:rPr lang="en-US" altLang="zh-CN" smtClean="0">
                <a:latin typeface="Arial Black" panose="020B0A04020102020204" pitchFamily="34" charset="0"/>
              </a:rPr>
              <a:pPr algn="r" eaLnBrk="1" hangingPunct="1"/>
              <a:t>20</a:t>
            </a:fld>
            <a:endParaRPr lang="en-US" altLang="zh-CN" dirty="0">
              <a:latin typeface="Arial Black" panose="020B0A040201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F08D7E83-081D-4804-B8A6-DBABB744D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385888"/>
            <a:ext cx="3729038"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4">
            <a:extLst>
              <a:ext uri="{FF2B5EF4-FFF2-40B4-BE49-F238E27FC236}">
                <a16:creationId xmlns:a16="http://schemas.microsoft.com/office/drawing/2014/main" id="{7A024C91-ABE7-4FD6-A333-B87A178511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13" y="2030413"/>
            <a:ext cx="35814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4" name="Picture 5">
            <a:extLst>
              <a:ext uri="{FF2B5EF4-FFF2-40B4-BE49-F238E27FC236}">
                <a16:creationId xmlns:a16="http://schemas.microsoft.com/office/drawing/2014/main" id="{35F3AE1C-EAA4-4597-BA96-ED27928935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1613" y="1385888"/>
            <a:ext cx="3265487"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5" name="Picture 6">
            <a:extLst>
              <a:ext uri="{FF2B5EF4-FFF2-40B4-BE49-F238E27FC236}">
                <a16:creationId xmlns:a16="http://schemas.microsoft.com/office/drawing/2014/main" id="{F23159CF-048C-4B0A-9962-0A01BBCF38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2138363"/>
            <a:ext cx="241617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726" name="组合 11">
            <a:extLst>
              <a:ext uri="{FF2B5EF4-FFF2-40B4-BE49-F238E27FC236}">
                <a16:creationId xmlns:a16="http://schemas.microsoft.com/office/drawing/2014/main" id="{AA8DFCA8-916A-40C1-849F-D9D3520654A8}"/>
              </a:ext>
            </a:extLst>
          </p:cNvPr>
          <p:cNvGrpSpPr>
            <a:grpSpLocks/>
          </p:cNvGrpSpPr>
          <p:nvPr/>
        </p:nvGrpSpPr>
        <p:grpSpPr bwMode="auto">
          <a:xfrm>
            <a:off x="473075" y="3255963"/>
            <a:ext cx="3494088" cy="238125"/>
            <a:chOff x="398119" y="3343679"/>
            <a:chExt cx="4209600" cy="295275"/>
          </a:xfrm>
        </p:grpSpPr>
        <p:pic>
          <p:nvPicPr>
            <p:cNvPr id="30741" name="Picture 3">
              <a:extLst>
                <a:ext uri="{FF2B5EF4-FFF2-40B4-BE49-F238E27FC236}">
                  <a16:creationId xmlns:a16="http://schemas.microsoft.com/office/drawing/2014/main" id="{0CB4AD76-EFD9-4A1E-8258-3036623397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0594" y="3343679"/>
              <a:ext cx="366712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2" name="Picture 9">
              <a:extLst>
                <a:ext uri="{FF2B5EF4-FFF2-40B4-BE49-F238E27FC236}">
                  <a16:creationId xmlns:a16="http://schemas.microsoft.com/office/drawing/2014/main" id="{ADC50F36-2FE9-4224-94EB-63BFCF38AA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119" y="3384247"/>
              <a:ext cx="4191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727" name="组合 14">
            <a:extLst>
              <a:ext uri="{FF2B5EF4-FFF2-40B4-BE49-F238E27FC236}">
                <a16:creationId xmlns:a16="http://schemas.microsoft.com/office/drawing/2014/main" id="{2233081E-70B6-428C-9B18-1EDC171E64D3}"/>
              </a:ext>
            </a:extLst>
          </p:cNvPr>
          <p:cNvGrpSpPr>
            <a:grpSpLocks/>
          </p:cNvGrpSpPr>
          <p:nvPr/>
        </p:nvGrpSpPr>
        <p:grpSpPr bwMode="auto">
          <a:xfrm>
            <a:off x="5197475" y="3241675"/>
            <a:ext cx="3433763" cy="258763"/>
            <a:chOff x="4788024" y="3861048"/>
            <a:chExt cx="4226966" cy="295275"/>
          </a:xfrm>
        </p:grpSpPr>
        <p:pic>
          <p:nvPicPr>
            <p:cNvPr id="30739" name="Picture 8">
              <a:extLst>
                <a:ext uri="{FF2B5EF4-FFF2-40B4-BE49-F238E27FC236}">
                  <a16:creationId xmlns:a16="http://schemas.microsoft.com/office/drawing/2014/main" id="{0F53F301-CCB3-4409-96F4-69163C3F3E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8024" y="3909296"/>
              <a:ext cx="4667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0" name="Picture 3">
              <a:extLst>
                <a:ext uri="{FF2B5EF4-FFF2-40B4-BE49-F238E27FC236}">
                  <a16:creationId xmlns:a16="http://schemas.microsoft.com/office/drawing/2014/main" id="{EB9DE55E-3A89-492F-AC07-D982673E88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7865" y="3861048"/>
              <a:ext cx="366712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28" name="Picture 10">
            <a:extLst>
              <a:ext uri="{FF2B5EF4-FFF2-40B4-BE49-F238E27FC236}">
                <a16:creationId xmlns:a16="http://schemas.microsoft.com/office/drawing/2014/main" id="{425540B5-37D2-4A4C-9751-102390D7FBA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35550" y="3835400"/>
            <a:ext cx="39370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9" name="Picture 12">
            <a:extLst>
              <a:ext uri="{FF2B5EF4-FFF2-40B4-BE49-F238E27FC236}">
                <a16:creationId xmlns:a16="http://schemas.microsoft.com/office/drawing/2014/main" id="{B721F288-8E9F-49BD-A18D-99F8B855219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75200" y="5399088"/>
            <a:ext cx="4276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30" name="Picture 13">
            <a:extLst>
              <a:ext uri="{FF2B5EF4-FFF2-40B4-BE49-F238E27FC236}">
                <a16:creationId xmlns:a16="http://schemas.microsoft.com/office/drawing/2014/main" id="{035B1C82-CDE7-47E8-8894-0718661A6CB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95950" y="6116638"/>
            <a:ext cx="1944688"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31" name="Picture 14">
            <a:extLst>
              <a:ext uri="{FF2B5EF4-FFF2-40B4-BE49-F238E27FC236}">
                <a16:creationId xmlns:a16="http://schemas.microsoft.com/office/drawing/2014/main" id="{E3C380EB-BC67-4DAA-B5B6-1BC937A6C98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7363" y="5364163"/>
            <a:ext cx="4133850" cy="83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32" name="Picture 15">
            <a:extLst>
              <a:ext uri="{FF2B5EF4-FFF2-40B4-BE49-F238E27FC236}">
                <a16:creationId xmlns:a16="http://schemas.microsoft.com/office/drawing/2014/main" id="{6A92541A-F021-4FAC-A2E0-4FD398EAFB5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0850" y="6300788"/>
            <a:ext cx="352425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33" name="Picture 16">
            <a:extLst>
              <a:ext uri="{FF2B5EF4-FFF2-40B4-BE49-F238E27FC236}">
                <a16:creationId xmlns:a16="http://schemas.microsoft.com/office/drawing/2014/main" id="{EBCE52EB-5D83-40A0-91ED-9A8FA74EA1E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14913" y="4716463"/>
            <a:ext cx="3106737"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2" name="直接连接符 41">
            <a:extLst>
              <a:ext uri="{FF2B5EF4-FFF2-40B4-BE49-F238E27FC236}">
                <a16:creationId xmlns:a16="http://schemas.microsoft.com/office/drawing/2014/main" id="{16C65EE1-4BF1-4955-B14E-AEF3998A877D}"/>
              </a:ext>
            </a:extLst>
          </p:cNvPr>
          <p:cNvCxnSpPr/>
          <p:nvPr/>
        </p:nvCxnSpPr>
        <p:spPr>
          <a:xfrm>
            <a:off x="487363" y="3636963"/>
            <a:ext cx="8489950" cy="0"/>
          </a:xfrm>
          <a:prstGeom prst="line">
            <a:avLst/>
          </a:prstGeom>
          <a:ln w="19050">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09BC4E81-C358-4C6F-B4DF-1A14092B67CF}"/>
              </a:ext>
            </a:extLst>
          </p:cNvPr>
          <p:cNvCxnSpPr/>
          <p:nvPr/>
        </p:nvCxnSpPr>
        <p:spPr>
          <a:xfrm>
            <a:off x="487363" y="5148263"/>
            <a:ext cx="8550275" cy="0"/>
          </a:xfrm>
          <a:prstGeom prst="line">
            <a:avLst/>
          </a:prstGeom>
          <a:ln w="19050">
            <a:solidFill>
              <a:srgbClr val="0000FF"/>
            </a:solidFill>
            <a:prstDash val="sysDot"/>
          </a:ln>
        </p:spPr>
        <p:style>
          <a:lnRef idx="1">
            <a:schemeClr val="accent1"/>
          </a:lnRef>
          <a:fillRef idx="0">
            <a:schemeClr val="accent1"/>
          </a:fillRef>
          <a:effectRef idx="0">
            <a:schemeClr val="accent1"/>
          </a:effectRef>
          <a:fontRef idx="minor">
            <a:schemeClr val="tx1"/>
          </a:fontRef>
        </p:style>
      </p:cxnSp>
      <p:pic>
        <p:nvPicPr>
          <p:cNvPr id="30736" name="Picture 2">
            <a:extLst>
              <a:ext uri="{FF2B5EF4-FFF2-40B4-BE49-F238E27FC236}">
                <a16:creationId xmlns:a16="http://schemas.microsoft.com/office/drawing/2014/main" id="{73D3FF22-B2DB-49CE-B20C-A24357FEF3E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0850" y="3775075"/>
            <a:ext cx="39306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37" name="Picture 3">
            <a:extLst>
              <a:ext uri="{FF2B5EF4-FFF2-40B4-BE49-F238E27FC236}">
                <a16:creationId xmlns:a16="http://schemas.microsoft.com/office/drawing/2014/main" id="{26EE96EE-F234-4C7F-B400-D51A84C30ED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7225" y="4840288"/>
            <a:ext cx="3001963"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38" name="Text Box 10">
            <a:extLst>
              <a:ext uri="{FF2B5EF4-FFF2-40B4-BE49-F238E27FC236}">
                <a16:creationId xmlns:a16="http://schemas.microsoft.com/office/drawing/2014/main" id="{9BA5F545-D734-450D-B9E8-18A3C125528A}"/>
              </a:ext>
            </a:extLst>
          </p:cNvPr>
          <p:cNvSpPr txBox="1">
            <a:spLocks noChangeArrowheads="1"/>
          </p:cNvSpPr>
          <p:nvPr/>
        </p:nvSpPr>
        <p:spPr bwMode="auto">
          <a:xfrm>
            <a:off x="304800" y="609600"/>
            <a:ext cx="8539163"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400"/>
              </a:lnSpc>
              <a:spcBef>
                <a:spcPts val="600"/>
              </a:spcBef>
              <a:buClr>
                <a:srgbClr val="FF0000"/>
              </a:buClr>
            </a:pPr>
            <a:r>
              <a:rPr lang="zh-CN" altLang="en-US">
                <a:solidFill>
                  <a:srgbClr val="0000CC"/>
                </a:solidFill>
                <a:latin typeface="Times New Roman" panose="02020603050405020304" pitchFamily="18" charset="0"/>
                <a:ea typeface="微软雅黑" panose="020B0503020204020204" pitchFamily="34" charset="-122"/>
                <a:cs typeface="Times New Roman" panose="02020603050405020304" pitchFamily="18" charset="0"/>
              </a:rPr>
              <a:t>此后，在集成光学、超导等系统中进一步证实波粒叠加状态，均引用本成果。</a:t>
            </a:r>
            <a:endParaRPr lang="en-US" altLang="zh-CN">
              <a:solidFill>
                <a:srgbClr val="0000CC"/>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3" name="灯片编号占位符 2">
            <a:extLst>
              <a:ext uri="{FF2B5EF4-FFF2-40B4-BE49-F238E27FC236}">
                <a16:creationId xmlns:a16="http://schemas.microsoft.com/office/drawing/2014/main" id="{BC645B4C-67E4-4139-8774-025AB7CCA7CD}"/>
              </a:ext>
            </a:extLst>
          </p:cNvPr>
          <p:cNvSpPr txBox="1">
            <a:spLocks/>
          </p:cNvSpPr>
          <p:nvPr/>
        </p:nvSpPr>
        <p:spPr bwMode="auto">
          <a:xfrm>
            <a:off x="7013097" y="64008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zh-CN"/>
            </a:defPPr>
            <a:lvl1pPr algn="l" rtl="0" eaLnBrk="0" fontAlgn="base" hangingPunct="0">
              <a:spcBef>
                <a:spcPct val="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fld id="{EA679DB1-A16C-4A0B-BACA-4FB0DFF07C37}" type="slidenum">
              <a:rPr lang="en-US" altLang="zh-CN" smtClean="0">
                <a:latin typeface="Arial Black" panose="020B0A04020102020204" pitchFamily="34" charset="0"/>
              </a:rPr>
              <a:pPr algn="r" eaLnBrk="1" hangingPunct="1"/>
              <a:t>21</a:t>
            </a:fld>
            <a:endParaRPr lang="en-US" altLang="zh-CN" dirty="0">
              <a:latin typeface="Arial Black" panose="020B0A040201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8A12057E-55C7-4751-B1DD-9802FC934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377238" cy="5154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7" name="TextBox 1">
            <a:extLst>
              <a:ext uri="{FF2B5EF4-FFF2-40B4-BE49-F238E27FC236}">
                <a16:creationId xmlns:a16="http://schemas.microsoft.com/office/drawing/2014/main" id="{E576EA58-876D-49CA-9B51-D1ABFC0E4430}"/>
              </a:ext>
            </a:extLst>
          </p:cNvPr>
          <p:cNvSpPr txBox="1">
            <a:spLocks noChangeArrowheads="1"/>
          </p:cNvSpPr>
          <p:nvPr/>
        </p:nvSpPr>
        <p:spPr bwMode="auto">
          <a:xfrm>
            <a:off x="381000" y="533400"/>
            <a:ext cx="777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latin typeface="黑体" panose="02010609060101010101" pitchFamily="49" charset="-122"/>
                <a:ea typeface="黑体" panose="02010609060101010101" pitchFamily="49" charset="-122"/>
              </a:rPr>
              <a:t>波粒二象性，只能认识到这个程度吗？能否再进一步？</a:t>
            </a:r>
          </a:p>
        </p:txBody>
      </p:sp>
      <p:sp>
        <p:nvSpPr>
          <p:cNvPr id="4" name="灯片编号占位符 2">
            <a:extLst>
              <a:ext uri="{FF2B5EF4-FFF2-40B4-BE49-F238E27FC236}">
                <a16:creationId xmlns:a16="http://schemas.microsoft.com/office/drawing/2014/main" id="{A067006B-E0B8-46C8-8BCD-FD544D7D1BF5}"/>
              </a:ext>
            </a:extLst>
          </p:cNvPr>
          <p:cNvSpPr txBox="1">
            <a:spLocks/>
          </p:cNvSpPr>
          <p:nvPr/>
        </p:nvSpPr>
        <p:spPr bwMode="auto">
          <a:xfrm>
            <a:off x="7013097" y="64008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zh-CN"/>
            </a:defPPr>
            <a:lvl1pPr algn="l" rtl="0" eaLnBrk="0" fontAlgn="base" hangingPunct="0">
              <a:spcBef>
                <a:spcPct val="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fld id="{EA679DB1-A16C-4A0B-BACA-4FB0DFF07C37}" type="slidenum">
              <a:rPr lang="en-US" altLang="zh-CN" smtClean="0">
                <a:latin typeface="Arial Black" panose="020B0A04020102020204" pitchFamily="34" charset="0"/>
              </a:rPr>
              <a:pPr algn="r" eaLnBrk="1" hangingPunct="1"/>
              <a:t>22</a:t>
            </a:fld>
            <a:endParaRPr lang="en-US" altLang="zh-CN" dirty="0">
              <a:latin typeface="Arial Black" panose="020B0A040201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a:extLst>
              <a:ext uri="{FF2B5EF4-FFF2-40B4-BE49-F238E27FC236}">
                <a16:creationId xmlns:a16="http://schemas.microsoft.com/office/drawing/2014/main" id="{26BFA83A-BF82-43D0-BD24-015006DDD183}"/>
              </a:ext>
            </a:extLst>
          </p:cNvPr>
          <p:cNvSpPr txBox="1">
            <a:spLocks noChangeArrowheads="1"/>
          </p:cNvSpPr>
          <p:nvPr/>
        </p:nvSpPr>
        <p:spPr bwMode="auto">
          <a:xfrm>
            <a:off x="381000" y="533400"/>
            <a:ext cx="777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latin typeface="黑体" panose="02010609060101010101" pitchFamily="49" charset="-122"/>
                <a:ea typeface="黑体" panose="02010609060101010101" pitchFamily="49" charset="-122"/>
              </a:rPr>
              <a:t>波粒二象性，只能认识到这个程度吗？能否再进一步？</a:t>
            </a:r>
          </a:p>
        </p:txBody>
      </p:sp>
      <p:pic>
        <p:nvPicPr>
          <p:cNvPr id="32771" name="Picture 2">
            <a:extLst>
              <a:ext uri="{FF2B5EF4-FFF2-40B4-BE49-F238E27FC236}">
                <a16:creationId xmlns:a16="http://schemas.microsoft.com/office/drawing/2014/main" id="{054A28D3-14AD-4A4D-A835-41D628DD58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8105775"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直接连接符 2">
            <a:extLst>
              <a:ext uri="{FF2B5EF4-FFF2-40B4-BE49-F238E27FC236}">
                <a16:creationId xmlns:a16="http://schemas.microsoft.com/office/drawing/2014/main" id="{EF5AF5E8-4B79-41E4-A802-3429F47C4350}"/>
              </a:ext>
            </a:extLst>
          </p:cNvPr>
          <p:cNvCxnSpPr/>
          <p:nvPr/>
        </p:nvCxnSpPr>
        <p:spPr>
          <a:xfrm>
            <a:off x="1784959" y="3550085"/>
            <a:ext cx="2362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A709E529-3822-4C65-B7AB-6F972CDFF54B}"/>
              </a:ext>
            </a:extLst>
          </p:cNvPr>
          <p:cNvCxnSpPr>
            <a:cxnSpLocks/>
          </p:cNvCxnSpPr>
          <p:nvPr/>
        </p:nvCxnSpPr>
        <p:spPr>
          <a:xfrm>
            <a:off x="4724400" y="2698315"/>
            <a:ext cx="20574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灯片编号占位符 2">
            <a:extLst>
              <a:ext uri="{FF2B5EF4-FFF2-40B4-BE49-F238E27FC236}">
                <a16:creationId xmlns:a16="http://schemas.microsoft.com/office/drawing/2014/main" id="{704C5E5F-8A8B-43E5-B3CA-6E344D97F7B8}"/>
              </a:ext>
            </a:extLst>
          </p:cNvPr>
          <p:cNvSpPr txBox="1">
            <a:spLocks/>
          </p:cNvSpPr>
          <p:nvPr/>
        </p:nvSpPr>
        <p:spPr bwMode="auto">
          <a:xfrm>
            <a:off x="7013097" y="64008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zh-CN"/>
            </a:defPPr>
            <a:lvl1pPr algn="l" rtl="0" eaLnBrk="0" fontAlgn="base" hangingPunct="0">
              <a:spcBef>
                <a:spcPct val="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fld id="{EA679DB1-A16C-4A0B-BACA-4FB0DFF07C37}" type="slidenum">
              <a:rPr lang="en-US" altLang="zh-CN" smtClean="0">
                <a:latin typeface="Arial Black" panose="020B0A04020102020204" pitchFamily="34" charset="0"/>
              </a:rPr>
              <a:pPr algn="r" eaLnBrk="1" hangingPunct="1"/>
              <a:t>23</a:t>
            </a:fld>
            <a:endParaRPr lang="en-US" altLang="zh-CN" dirty="0">
              <a:latin typeface="Arial Black" panose="020B0A040201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4E1966A7-7121-464E-B527-53B6F8515181}"/>
              </a:ext>
            </a:extLst>
          </p:cNvPr>
          <p:cNvPicPr>
            <a:picLocks noChangeAspect="1"/>
          </p:cNvPicPr>
          <p:nvPr/>
        </p:nvPicPr>
        <p:blipFill>
          <a:blip r:embed="rId2"/>
          <a:stretch>
            <a:fillRect/>
          </a:stretch>
        </p:blipFill>
        <p:spPr>
          <a:xfrm>
            <a:off x="2209800" y="762000"/>
            <a:ext cx="5041878" cy="4597006"/>
          </a:xfrm>
          <a:prstGeom prst="rect">
            <a:avLst/>
          </a:prstGeom>
        </p:spPr>
      </p:pic>
      <p:sp>
        <p:nvSpPr>
          <p:cNvPr id="5" name="文本框 4">
            <a:extLst>
              <a:ext uri="{FF2B5EF4-FFF2-40B4-BE49-F238E27FC236}">
                <a16:creationId xmlns:a16="http://schemas.microsoft.com/office/drawing/2014/main" id="{49794331-FC54-40EE-8420-122D591B87F4}"/>
              </a:ext>
            </a:extLst>
          </p:cNvPr>
          <p:cNvSpPr txBox="1"/>
          <p:nvPr/>
        </p:nvSpPr>
        <p:spPr>
          <a:xfrm>
            <a:off x="3124200" y="5867400"/>
            <a:ext cx="3048000" cy="400110"/>
          </a:xfrm>
          <a:prstGeom prst="rect">
            <a:avLst/>
          </a:prstGeom>
          <a:noFill/>
        </p:spPr>
        <p:txBody>
          <a:bodyPr wrap="square" rtlCol="0">
            <a:spAutoFit/>
          </a:bodyPr>
          <a:lstStyle/>
          <a:p>
            <a:r>
              <a:rPr lang="zh-CN" altLang="en-US" sz="2000" dirty="0">
                <a:solidFill>
                  <a:srgbClr val="339933"/>
                </a:solidFill>
                <a:latin typeface="微软雅黑" panose="020B0503020204020204" pitchFamily="34" charset="-122"/>
                <a:ea typeface="微软雅黑" panose="020B0503020204020204" pitchFamily="34" charset="-122"/>
              </a:rPr>
              <a:t>德布罗意眼里的双缝干涉</a:t>
            </a:r>
          </a:p>
        </p:txBody>
      </p:sp>
    </p:spTree>
    <p:extLst>
      <p:ext uri="{BB962C8B-B14F-4D97-AF65-F5344CB8AC3E}">
        <p14:creationId xmlns:p14="http://schemas.microsoft.com/office/powerpoint/2010/main" val="1800028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a:extLst>
              <a:ext uri="{FF2B5EF4-FFF2-40B4-BE49-F238E27FC236}">
                <a16:creationId xmlns:a16="http://schemas.microsoft.com/office/drawing/2014/main" id="{051A6BB9-EB9D-4C4D-88DF-BBCC08FDE4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685800"/>
            <a:ext cx="6978650" cy="574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灯片编号占位符 2">
            <a:extLst>
              <a:ext uri="{FF2B5EF4-FFF2-40B4-BE49-F238E27FC236}">
                <a16:creationId xmlns:a16="http://schemas.microsoft.com/office/drawing/2014/main" id="{F26D915C-0F60-4090-8C61-2E8CD9643035}"/>
              </a:ext>
            </a:extLst>
          </p:cNvPr>
          <p:cNvSpPr txBox="1">
            <a:spLocks/>
          </p:cNvSpPr>
          <p:nvPr/>
        </p:nvSpPr>
        <p:spPr bwMode="auto">
          <a:xfrm>
            <a:off x="7013097" y="64008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zh-CN"/>
            </a:defPPr>
            <a:lvl1pPr algn="l" rtl="0" eaLnBrk="0" fontAlgn="base" hangingPunct="0">
              <a:spcBef>
                <a:spcPct val="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fld id="{EA679DB1-A16C-4A0B-BACA-4FB0DFF07C37}" type="slidenum">
              <a:rPr lang="en-US" altLang="zh-CN" smtClean="0">
                <a:latin typeface="Arial Black" panose="020B0A04020102020204" pitchFamily="34" charset="0"/>
              </a:rPr>
              <a:pPr algn="r" eaLnBrk="1" hangingPunct="1"/>
              <a:t>25</a:t>
            </a:fld>
            <a:endParaRPr lang="en-US" altLang="zh-CN" dirty="0">
              <a:latin typeface="Arial Black" panose="020B0A040201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58D2AC82-62DD-4734-AC4F-C22B0E45FD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85800"/>
            <a:ext cx="8420100" cy="593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灯片编号占位符 2">
            <a:extLst>
              <a:ext uri="{FF2B5EF4-FFF2-40B4-BE49-F238E27FC236}">
                <a16:creationId xmlns:a16="http://schemas.microsoft.com/office/drawing/2014/main" id="{FC75D6FF-2CE7-47D2-95F0-30D350FA58A2}"/>
              </a:ext>
            </a:extLst>
          </p:cNvPr>
          <p:cNvSpPr txBox="1">
            <a:spLocks/>
          </p:cNvSpPr>
          <p:nvPr/>
        </p:nvSpPr>
        <p:spPr bwMode="auto">
          <a:xfrm>
            <a:off x="7013097" y="64008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zh-CN"/>
            </a:defPPr>
            <a:lvl1pPr algn="l" rtl="0" eaLnBrk="0" fontAlgn="base" hangingPunct="0">
              <a:spcBef>
                <a:spcPct val="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fld id="{EA679DB1-A16C-4A0B-BACA-4FB0DFF07C37}" type="slidenum">
              <a:rPr lang="en-US" altLang="zh-CN" smtClean="0">
                <a:latin typeface="Arial Black" panose="020B0A04020102020204" pitchFamily="34" charset="0"/>
              </a:rPr>
              <a:pPr algn="r" eaLnBrk="1" hangingPunct="1"/>
              <a:t>26</a:t>
            </a:fld>
            <a:endParaRPr lang="en-US" altLang="zh-CN" dirty="0">
              <a:latin typeface="Arial Black" panose="020B0A040201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a:extLst>
              <a:ext uri="{FF2B5EF4-FFF2-40B4-BE49-F238E27FC236}">
                <a16:creationId xmlns:a16="http://schemas.microsoft.com/office/drawing/2014/main" id="{A4EA69A5-DBF3-4723-B9AB-01CDFF7C88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675" y="1643063"/>
            <a:ext cx="328612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3" name="TextBox 7">
            <a:extLst>
              <a:ext uri="{FF2B5EF4-FFF2-40B4-BE49-F238E27FC236}">
                <a16:creationId xmlns:a16="http://schemas.microsoft.com/office/drawing/2014/main" id="{761014B7-081E-4B5D-B4BC-054BCC25E5DC}"/>
              </a:ext>
            </a:extLst>
          </p:cNvPr>
          <p:cNvSpPr txBox="1">
            <a:spLocks noChangeArrowheads="1"/>
          </p:cNvSpPr>
          <p:nvPr/>
        </p:nvSpPr>
        <p:spPr bwMode="auto">
          <a:xfrm>
            <a:off x="155575" y="4818063"/>
            <a:ext cx="5792788"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pPr>
            <a:r>
              <a:rPr lang="zh-CN" altLang="en-US" sz="2400">
                <a:latin typeface="微软雅黑" panose="020B0503020204020204" pitchFamily="34" charset="-122"/>
                <a:ea typeface="微软雅黑" panose="020B0503020204020204" pitchFamily="34" charset="-122"/>
              </a:rPr>
              <a:t>过双缝时处于叠加态：</a:t>
            </a:r>
          </a:p>
        </p:txBody>
      </p:sp>
      <p:graphicFrame>
        <p:nvGraphicFramePr>
          <p:cNvPr id="35844" name="对象 8">
            <a:extLst>
              <a:ext uri="{FF2B5EF4-FFF2-40B4-BE49-F238E27FC236}">
                <a16:creationId xmlns:a16="http://schemas.microsoft.com/office/drawing/2014/main" id="{E0876C84-8707-49EE-819B-C4614BD254F4}"/>
              </a:ext>
            </a:extLst>
          </p:cNvPr>
          <p:cNvGraphicFramePr>
            <a:graphicFrameLocks noChangeAspect="1"/>
          </p:cNvGraphicFramePr>
          <p:nvPr/>
        </p:nvGraphicFramePr>
        <p:xfrm>
          <a:off x="3338513" y="4751388"/>
          <a:ext cx="2097087" cy="635000"/>
        </p:xfrm>
        <a:graphic>
          <a:graphicData uri="http://schemas.openxmlformats.org/presentationml/2006/ole">
            <mc:AlternateContent xmlns:mc="http://schemas.openxmlformats.org/markup-compatibility/2006">
              <mc:Choice xmlns:v="urn:schemas-microsoft-com:vml" Requires="v">
                <p:oleObj spid="_x0000_s35940" name="公式" r:id="rId4" imgW="927100" imgH="279400" progId="Equation.3">
                  <p:embed/>
                </p:oleObj>
              </mc:Choice>
              <mc:Fallback>
                <p:oleObj name="公式" r:id="rId4" imgW="927100" imgH="279400" progId="Equation.3">
                  <p:embed/>
                  <p:pic>
                    <p:nvPicPr>
                      <p:cNvPr id="0" name="对象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8513" y="4751388"/>
                        <a:ext cx="2097087"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5845" name="Picture 36">
            <a:extLst>
              <a:ext uri="{FF2B5EF4-FFF2-40B4-BE49-F238E27FC236}">
                <a16:creationId xmlns:a16="http://schemas.microsoft.com/office/drawing/2014/main" id="{F98BBF2C-B127-4B1F-BB6C-6A6C4C3B0C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300" y="1601788"/>
            <a:ext cx="4213225" cy="210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5846" name="对象 10">
            <a:extLst>
              <a:ext uri="{FF2B5EF4-FFF2-40B4-BE49-F238E27FC236}">
                <a16:creationId xmlns:a16="http://schemas.microsoft.com/office/drawing/2014/main" id="{03ACCA10-91BA-41F1-AA09-324DA61E142C}"/>
              </a:ext>
            </a:extLst>
          </p:cNvPr>
          <p:cNvGraphicFramePr>
            <a:graphicFrameLocks noChangeAspect="1"/>
          </p:cNvGraphicFramePr>
          <p:nvPr/>
        </p:nvGraphicFramePr>
        <p:xfrm>
          <a:off x="2095500" y="3481388"/>
          <a:ext cx="360363" cy="417512"/>
        </p:xfrm>
        <a:graphic>
          <a:graphicData uri="http://schemas.openxmlformats.org/presentationml/2006/ole">
            <mc:AlternateContent xmlns:mc="http://schemas.openxmlformats.org/markup-compatibility/2006">
              <mc:Choice xmlns:v="urn:schemas-microsoft-com:vml" Requires="v">
                <p:oleObj spid="_x0000_s35941" name="公式" r:id="rId7" imgW="241195" imgH="279279" progId="Equation.3">
                  <p:embed/>
                </p:oleObj>
              </mc:Choice>
              <mc:Fallback>
                <p:oleObj name="公式" r:id="rId7" imgW="241195" imgH="279279" progId="Equation.3">
                  <p:embed/>
                  <p:pic>
                    <p:nvPicPr>
                      <p:cNvPr id="0" name="对象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5500" y="3481388"/>
                        <a:ext cx="360363"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847" name="对象 11">
            <a:extLst>
              <a:ext uri="{FF2B5EF4-FFF2-40B4-BE49-F238E27FC236}">
                <a16:creationId xmlns:a16="http://schemas.microsoft.com/office/drawing/2014/main" id="{04B7C547-C620-4F89-B1AA-29A4636EB863}"/>
              </a:ext>
            </a:extLst>
          </p:cNvPr>
          <p:cNvGraphicFramePr>
            <a:graphicFrameLocks noChangeAspect="1"/>
          </p:cNvGraphicFramePr>
          <p:nvPr/>
        </p:nvGraphicFramePr>
        <p:xfrm>
          <a:off x="3001963" y="3508375"/>
          <a:ext cx="322262" cy="417513"/>
        </p:xfrm>
        <a:graphic>
          <a:graphicData uri="http://schemas.openxmlformats.org/presentationml/2006/ole">
            <mc:AlternateContent xmlns:mc="http://schemas.openxmlformats.org/markup-compatibility/2006">
              <mc:Choice xmlns:v="urn:schemas-microsoft-com:vml" Requires="v">
                <p:oleObj spid="_x0000_s35942" name="公式" r:id="rId9" imgW="215806" imgH="279279" progId="Equation.3">
                  <p:embed/>
                </p:oleObj>
              </mc:Choice>
              <mc:Fallback>
                <p:oleObj name="公式" r:id="rId9" imgW="215806" imgH="279279" progId="Equation.3">
                  <p:embed/>
                  <p:pic>
                    <p:nvPicPr>
                      <p:cNvPr id="0" name="对象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01963" y="3508375"/>
                        <a:ext cx="322262"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8" name="TextBox 12">
            <a:extLst>
              <a:ext uri="{FF2B5EF4-FFF2-40B4-BE49-F238E27FC236}">
                <a16:creationId xmlns:a16="http://schemas.microsoft.com/office/drawing/2014/main" id="{7760661E-1874-43B6-AF38-FE1426E571F6}"/>
              </a:ext>
            </a:extLst>
          </p:cNvPr>
          <p:cNvSpPr txBox="1">
            <a:spLocks noChangeArrowheads="1"/>
          </p:cNvSpPr>
          <p:nvPr/>
        </p:nvSpPr>
        <p:spPr bwMode="auto">
          <a:xfrm>
            <a:off x="1489075" y="3871913"/>
            <a:ext cx="1223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a:latin typeface="微软雅黑" panose="020B0503020204020204" pitchFamily="34" charset="-122"/>
                <a:ea typeface="微软雅黑" panose="020B0503020204020204" pitchFamily="34" charset="-122"/>
              </a:rPr>
              <a:t>过左缝</a:t>
            </a:r>
          </a:p>
        </p:txBody>
      </p:sp>
      <p:sp>
        <p:nvSpPr>
          <p:cNvPr id="35849" name="TextBox 13">
            <a:extLst>
              <a:ext uri="{FF2B5EF4-FFF2-40B4-BE49-F238E27FC236}">
                <a16:creationId xmlns:a16="http://schemas.microsoft.com/office/drawing/2014/main" id="{FDB7069A-D66E-4E9A-931B-E452D9D8269D}"/>
              </a:ext>
            </a:extLst>
          </p:cNvPr>
          <p:cNvSpPr txBox="1">
            <a:spLocks noChangeArrowheads="1"/>
          </p:cNvSpPr>
          <p:nvPr/>
        </p:nvSpPr>
        <p:spPr bwMode="auto">
          <a:xfrm>
            <a:off x="2744788" y="3867150"/>
            <a:ext cx="1223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微软雅黑" panose="020B0503020204020204" pitchFamily="34" charset="-122"/>
                <a:ea typeface="微软雅黑" panose="020B0503020204020204" pitchFamily="34" charset="-122"/>
              </a:rPr>
              <a:t>过右缝</a:t>
            </a:r>
          </a:p>
        </p:txBody>
      </p:sp>
      <p:sp>
        <p:nvSpPr>
          <p:cNvPr id="12" name="圆角矩形标注 11">
            <a:extLst>
              <a:ext uri="{FF2B5EF4-FFF2-40B4-BE49-F238E27FC236}">
                <a16:creationId xmlns:a16="http://schemas.microsoft.com/office/drawing/2014/main" id="{95F0F684-87C5-4D5C-ACD2-FDDC5F536FA4}"/>
              </a:ext>
            </a:extLst>
          </p:cNvPr>
          <p:cNvSpPr/>
          <p:nvPr/>
        </p:nvSpPr>
        <p:spPr>
          <a:xfrm>
            <a:off x="1879600" y="3421063"/>
            <a:ext cx="792163" cy="863600"/>
          </a:xfrm>
          <a:prstGeom prst="wedgeRoundRectCallout">
            <a:avLst>
              <a:gd name="adj1" fmla="val 17073"/>
              <a:gd name="adj2" fmla="val -7175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圆角矩形标注 12">
            <a:extLst>
              <a:ext uri="{FF2B5EF4-FFF2-40B4-BE49-F238E27FC236}">
                <a16:creationId xmlns:a16="http://schemas.microsoft.com/office/drawing/2014/main" id="{A6BF350C-E8B3-4D76-8ECE-38C6C4CF466A}"/>
              </a:ext>
            </a:extLst>
          </p:cNvPr>
          <p:cNvSpPr/>
          <p:nvPr/>
        </p:nvSpPr>
        <p:spPr>
          <a:xfrm>
            <a:off x="2773363" y="3424238"/>
            <a:ext cx="792162" cy="865187"/>
          </a:xfrm>
          <a:prstGeom prst="wedgeRoundRectCallout">
            <a:avLst>
              <a:gd name="adj1" fmla="val -31171"/>
              <a:gd name="adj2" fmla="val -7017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4" name="Picture 2">
            <a:extLst>
              <a:ext uri="{FF2B5EF4-FFF2-40B4-BE49-F238E27FC236}">
                <a16:creationId xmlns:a16="http://schemas.microsoft.com/office/drawing/2014/main" id="{47344EA2-AA00-4ED7-A469-F368A126F20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36900" y="2379663"/>
            <a:ext cx="2698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7">
            <a:extLst>
              <a:ext uri="{FF2B5EF4-FFF2-40B4-BE49-F238E27FC236}">
                <a16:creationId xmlns:a16="http://schemas.microsoft.com/office/drawing/2014/main" id="{5677F001-6719-4BF7-AD2D-5BA43ECE6CE1}"/>
              </a:ext>
            </a:extLst>
          </p:cNvPr>
          <p:cNvSpPr txBox="1">
            <a:spLocks noChangeArrowheads="1"/>
          </p:cNvSpPr>
          <p:nvPr/>
        </p:nvSpPr>
        <p:spPr bwMode="auto">
          <a:xfrm>
            <a:off x="185738" y="5618163"/>
            <a:ext cx="6935787"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pPr>
            <a:r>
              <a:rPr lang="en-US" altLang="zh-CN" sz="2400">
                <a:latin typeface="微软雅黑" panose="020B0503020204020204" pitchFamily="34" charset="-122"/>
                <a:ea typeface="微软雅黑" panose="020B0503020204020204" pitchFamily="34" charset="-122"/>
              </a:rPr>
              <a:t> </a:t>
            </a:r>
          </a:p>
          <a:p>
            <a:pPr eaLnBrk="1" hangingPunct="1">
              <a:lnSpc>
                <a:spcPts val="3200"/>
              </a:lnSpc>
            </a:pPr>
            <a:r>
              <a:rPr lang="zh-CN" altLang="en-US" sz="2400">
                <a:latin typeface="微软雅黑" panose="020B0503020204020204" pitchFamily="34" charset="-122"/>
                <a:ea typeface="微软雅黑" panose="020B0503020204020204" pitchFamily="34" charset="-122"/>
              </a:rPr>
              <a:t>则光子的状态就会坍缩到    或    。干涉条纹消失。</a:t>
            </a:r>
          </a:p>
        </p:txBody>
      </p:sp>
      <p:graphicFrame>
        <p:nvGraphicFramePr>
          <p:cNvPr id="16" name="对象 18">
            <a:extLst>
              <a:ext uri="{FF2B5EF4-FFF2-40B4-BE49-F238E27FC236}">
                <a16:creationId xmlns:a16="http://schemas.microsoft.com/office/drawing/2014/main" id="{2297D802-F246-453A-9063-BD924352D0A9}"/>
              </a:ext>
            </a:extLst>
          </p:cNvPr>
          <p:cNvGraphicFramePr>
            <a:graphicFrameLocks noChangeAspect="1"/>
          </p:cNvGraphicFramePr>
          <p:nvPr/>
        </p:nvGraphicFramePr>
        <p:xfrm>
          <a:off x="3608388" y="6072188"/>
          <a:ext cx="360362" cy="419100"/>
        </p:xfrm>
        <a:graphic>
          <a:graphicData uri="http://schemas.openxmlformats.org/presentationml/2006/ole">
            <mc:AlternateContent xmlns:mc="http://schemas.openxmlformats.org/markup-compatibility/2006">
              <mc:Choice xmlns:v="urn:schemas-microsoft-com:vml" Requires="v">
                <p:oleObj spid="_x0000_s35943" name="公式" r:id="rId12" imgW="241195" imgH="279279" progId="Equation.3">
                  <p:embed/>
                </p:oleObj>
              </mc:Choice>
              <mc:Fallback>
                <p:oleObj name="公式" r:id="rId12" imgW="241195" imgH="279279" progId="Equation.3">
                  <p:embed/>
                  <p:pic>
                    <p:nvPicPr>
                      <p:cNvPr id="0" name="对象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8388" y="6072188"/>
                        <a:ext cx="36036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对象 19">
            <a:extLst>
              <a:ext uri="{FF2B5EF4-FFF2-40B4-BE49-F238E27FC236}">
                <a16:creationId xmlns:a16="http://schemas.microsoft.com/office/drawing/2014/main" id="{13F456E2-3C3D-4F18-81C7-2DD1B339431E}"/>
              </a:ext>
            </a:extLst>
          </p:cNvPr>
          <p:cNvGraphicFramePr>
            <a:graphicFrameLocks noChangeAspect="1"/>
          </p:cNvGraphicFramePr>
          <p:nvPr/>
        </p:nvGraphicFramePr>
        <p:xfrm>
          <a:off x="4373563" y="6072188"/>
          <a:ext cx="320675" cy="419100"/>
        </p:xfrm>
        <a:graphic>
          <a:graphicData uri="http://schemas.openxmlformats.org/presentationml/2006/ole">
            <mc:AlternateContent xmlns:mc="http://schemas.openxmlformats.org/markup-compatibility/2006">
              <mc:Choice xmlns:v="urn:schemas-microsoft-com:vml" Requires="v">
                <p:oleObj spid="_x0000_s35944" name="公式" r:id="rId13" imgW="215806" imgH="279279" progId="Equation.3">
                  <p:embed/>
                </p:oleObj>
              </mc:Choice>
              <mc:Fallback>
                <p:oleObj name="公式" r:id="rId13" imgW="215806" imgH="279279" progId="Equation.3">
                  <p:embed/>
                  <p:pic>
                    <p:nvPicPr>
                      <p:cNvPr id="0" name="对象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73563" y="6072188"/>
                        <a:ext cx="3206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8" name="Picture 296">
            <a:extLst>
              <a:ext uri="{FF2B5EF4-FFF2-40B4-BE49-F238E27FC236}">
                <a16:creationId xmlns:a16="http://schemas.microsoft.com/office/drawing/2014/main" id="{BA1195F6-802B-43D7-8A55-693761F7642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75025" y="1835150"/>
            <a:ext cx="17145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7">
            <a:extLst>
              <a:ext uri="{FF2B5EF4-FFF2-40B4-BE49-F238E27FC236}">
                <a16:creationId xmlns:a16="http://schemas.microsoft.com/office/drawing/2014/main" id="{7A408904-A966-4C48-AC57-A271CE5E2BE6}"/>
              </a:ext>
            </a:extLst>
          </p:cNvPr>
          <p:cNvSpPr txBox="1">
            <a:spLocks noChangeArrowheads="1"/>
          </p:cNvSpPr>
          <p:nvPr/>
        </p:nvSpPr>
        <p:spPr bwMode="auto">
          <a:xfrm>
            <a:off x="182563" y="5407025"/>
            <a:ext cx="69357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pPr>
            <a:r>
              <a:rPr lang="zh-CN" altLang="en-US" sz="2400">
                <a:latin typeface="微软雅黑" panose="020B0503020204020204" pitchFamily="34" charset="-122"/>
                <a:ea typeface="微软雅黑" panose="020B0503020204020204" pitchFamily="34" charset="-122"/>
              </a:rPr>
              <a:t>如果测量光子是从哪个狭缝通过。</a:t>
            </a:r>
          </a:p>
        </p:txBody>
      </p:sp>
      <p:sp>
        <p:nvSpPr>
          <p:cNvPr id="35858" name="TextBox 7">
            <a:extLst>
              <a:ext uri="{FF2B5EF4-FFF2-40B4-BE49-F238E27FC236}">
                <a16:creationId xmlns:a16="http://schemas.microsoft.com/office/drawing/2014/main" id="{7D438001-895B-4DA3-B81D-77A5BCEF9E48}"/>
              </a:ext>
            </a:extLst>
          </p:cNvPr>
          <p:cNvSpPr txBox="1">
            <a:spLocks noChangeArrowheads="1"/>
          </p:cNvSpPr>
          <p:nvPr/>
        </p:nvSpPr>
        <p:spPr bwMode="auto">
          <a:xfrm>
            <a:off x="365125" y="762000"/>
            <a:ext cx="22256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pPr>
            <a:r>
              <a:rPr lang="zh-CN" altLang="en-US" sz="2400">
                <a:latin typeface="微软雅黑" panose="020B0503020204020204" pitchFamily="34" charset="-122"/>
                <a:ea typeface="微软雅黑" panose="020B0503020204020204" pitchFamily="34" charset="-122"/>
              </a:rPr>
              <a:t>再看双缝干涉：</a:t>
            </a:r>
          </a:p>
        </p:txBody>
      </p:sp>
      <p:sp>
        <p:nvSpPr>
          <p:cNvPr id="21" name="TextBox 7">
            <a:extLst>
              <a:ext uri="{FF2B5EF4-FFF2-40B4-BE49-F238E27FC236}">
                <a16:creationId xmlns:a16="http://schemas.microsoft.com/office/drawing/2014/main" id="{FB96147B-A4E5-429C-8BEA-A6D16072FA48}"/>
              </a:ext>
            </a:extLst>
          </p:cNvPr>
          <p:cNvSpPr txBox="1">
            <a:spLocks noChangeArrowheads="1"/>
          </p:cNvSpPr>
          <p:nvPr/>
        </p:nvSpPr>
        <p:spPr bwMode="auto">
          <a:xfrm>
            <a:off x="5948363" y="3983038"/>
            <a:ext cx="30432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pPr>
            <a:r>
              <a:rPr lang="zh-CN" altLang="en-US" sz="2000">
                <a:latin typeface="微软雅黑" panose="020B0503020204020204" pitchFamily="34" charset="-122"/>
                <a:ea typeface="微软雅黑" panose="020B0503020204020204" pitchFamily="34" charset="-122"/>
              </a:rPr>
              <a:t>需要用量子粒子设计个类似的双缝干涉实验，回答：粒子到底是怎么过双缝的。</a:t>
            </a:r>
          </a:p>
        </p:txBody>
      </p:sp>
      <p:sp>
        <p:nvSpPr>
          <p:cNvPr id="20" name="灯片编号占位符 2">
            <a:extLst>
              <a:ext uri="{FF2B5EF4-FFF2-40B4-BE49-F238E27FC236}">
                <a16:creationId xmlns:a16="http://schemas.microsoft.com/office/drawing/2014/main" id="{5C4E88A2-E2D0-4F5E-AB16-9D123C6271CC}"/>
              </a:ext>
            </a:extLst>
          </p:cNvPr>
          <p:cNvSpPr txBox="1">
            <a:spLocks/>
          </p:cNvSpPr>
          <p:nvPr/>
        </p:nvSpPr>
        <p:spPr bwMode="auto">
          <a:xfrm>
            <a:off x="7013097" y="64008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zh-CN"/>
            </a:defPPr>
            <a:lvl1pPr algn="l" rtl="0" eaLnBrk="0" fontAlgn="base" hangingPunct="0">
              <a:spcBef>
                <a:spcPct val="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fld id="{EA679DB1-A16C-4A0B-BACA-4FB0DFF07C37}" type="slidenum">
              <a:rPr lang="en-US" altLang="zh-CN" smtClean="0">
                <a:latin typeface="Arial Black" panose="020B0A04020102020204" pitchFamily="34" charset="0"/>
              </a:rPr>
              <a:pPr algn="r" eaLnBrk="1" hangingPunct="1"/>
              <a:t>27</a:t>
            </a:fld>
            <a:endParaRPr lang="en-US" altLang="zh-CN" dirty="0">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939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a:spLocks noChangeArrowheads="1"/>
          </p:cNvSpPr>
          <p:nvPr/>
        </p:nvSpPr>
        <p:spPr bwMode="auto">
          <a:xfrm>
            <a:off x="722172" y="631818"/>
            <a:ext cx="7806810" cy="1992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ts val="3800"/>
              </a:lnSpc>
            </a:pPr>
            <a:r>
              <a:rPr lang="zh-CN" altLang="en-US" sz="2400" dirty="0">
                <a:latin typeface="微软雅黑" pitchFamily="34" charset="-122"/>
                <a:ea typeface="微软雅黑" pitchFamily="34" charset="-122"/>
              </a:rPr>
              <a:t>回到我们的波粒叠加实验。</a:t>
            </a:r>
          </a:p>
          <a:p>
            <a:pPr eaLnBrk="1" hangingPunct="1">
              <a:lnSpc>
                <a:spcPts val="3800"/>
              </a:lnSpc>
            </a:pPr>
            <a:r>
              <a:rPr lang="zh-CN" altLang="en-US" sz="2400" dirty="0">
                <a:latin typeface="微软雅黑" pitchFamily="34" charset="-122"/>
                <a:ea typeface="微软雅黑" pitchFamily="34" charset="-122"/>
              </a:rPr>
              <a:t>实验揭示：正如</a:t>
            </a:r>
            <a:r>
              <a:rPr lang="zh-CN" altLang="en-US" sz="2400" dirty="0">
                <a:solidFill>
                  <a:srgbClr val="FF0000"/>
                </a:solidFill>
                <a:latin typeface="微软雅黑" pitchFamily="34" charset="-122"/>
                <a:ea typeface="微软雅黑" pitchFamily="34" charset="-122"/>
              </a:rPr>
              <a:t>轨道</a:t>
            </a:r>
            <a:r>
              <a:rPr lang="zh-CN" altLang="en-US" sz="2400" dirty="0">
                <a:latin typeface="微软雅黑" pitchFamily="34" charset="-122"/>
                <a:ea typeface="微软雅黑" pitchFamily="34" charset="-122"/>
              </a:rPr>
              <a:t>是经典的概念一样，</a:t>
            </a:r>
            <a:r>
              <a:rPr lang="zh-CN" altLang="en-US" sz="2400" dirty="0">
                <a:solidFill>
                  <a:srgbClr val="FF0000"/>
                </a:solidFill>
                <a:latin typeface="微软雅黑" pitchFamily="34" charset="-122"/>
                <a:ea typeface="微软雅黑" pitchFamily="34" charset="-122"/>
              </a:rPr>
              <a:t>波</a:t>
            </a:r>
            <a:r>
              <a:rPr lang="zh-CN" altLang="en-US" sz="2400" dirty="0">
                <a:latin typeface="微软雅黑" pitchFamily="34" charset="-122"/>
                <a:ea typeface="微软雅黑" pitchFamily="34" charset="-122"/>
              </a:rPr>
              <a:t>和</a:t>
            </a:r>
            <a:r>
              <a:rPr lang="zh-CN" altLang="en-US" sz="2400" dirty="0">
                <a:solidFill>
                  <a:srgbClr val="FF0000"/>
                </a:solidFill>
                <a:latin typeface="微软雅黑" pitchFamily="34" charset="-122"/>
                <a:ea typeface="微软雅黑" pitchFamily="34" charset="-122"/>
              </a:rPr>
              <a:t>粒子</a:t>
            </a:r>
            <a:r>
              <a:rPr lang="zh-CN" altLang="en-US" sz="2400" dirty="0">
                <a:latin typeface="微软雅黑" pitchFamily="34" charset="-122"/>
                <a:ea typeface="微软雅黑" pitchFamily="34" charset="-122"/>
              </a:rPr>
              <a:t>也都是经典的概念，在微观世界不再适用。</a:t>
            </a:r>
            <a:r>
              <a:rPr lang="zh-CN" altLang="en-US" sz="2400" dirty="0">
                <a:solidFill>
                  <a:srgbClr val="FF0000"/>
                </a:solidFill>
                <a:latin typeface="微软雅黑" pitchFamily="34" charset="-122"/>
                <a:ea typeface="微软雅黑" pitchFamily="34" charset="-122"/>
              </a:rPr>
              <a:t>光是粒子，光是波</a:t>
            </a:r>
            <a:r>
              <a:rPr lang="zh-CN" altLang="en-US" sz="2400" dirty="0">
                <a:latin typeface="微软雅黑" pitchFamily="34" charset="-122"/>
                <a:ea typeface="微软雅黑" pitchFamily="34" charset="-122"/>
              </a:rPr>
              <a:t>的说法是不全面或者不恰当的。</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782815"/>
            <a:ext cx="3781425"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5925" y="4827416"/>
            <a:ext cx="2316435" cy="172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5" y="2853112"/>
            <a:ext cx="3890188"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2"/>
          </p:nvPr>
        </p:nvSpPr>
        <p:spPr/>
        <p:txBody>
          <a:bodyPr/>
          <a:lstStyle/>
          <a:p>
            <a:pPr>
              <a:defRPr/>
            </a:pPr>
            <a:fld id="{D1FA6C70-1BDC-48AA-BB43-2A074260E421}" type="slidenum">
              <a:rPr lang="en-US" altLang="zh-CN" smtClean="0"/>
              <a:pPr>
                <a:defRPr/>
              </a:pPr>
              <a:t>28</a:t>
            </a:fld>
            <a:endParaRPr lang="en-US" altLang="zh-CN"/>
          </a:p>
        </p:txBody>
      </p:sp>
      <p:sp>
        <p:nvSpPr>
          <p:cNvPr id="10" name="灯片编号占位符 2">
            <a:extLst>
              <a:ext uri="{FF2B5EF4-FFF2-40B4-BE49-F238E27FC236}">
                <a16:creationId xmlns:a16="http://schemas.microsoft.com/office/drawing/2014/main" id="{4533C6A1-19CD-4B9F-B5EB-C9935BB00674}"/>
              </a:ext>
            </a:extLst>
          </p:cNvPr>
          <p:cNvSpPr txBox="1">
            <a:spLocks/>
          </p:cNvSpPr>
          <p:nvPr/>
        </p:nvSpPr>
        <p:spPr bwMode="auto">
          <a:xfrm>
            <a:off x="7013097" y="64008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zh-CN"/>
            </a:defPPr>
            <a:lvl1pPr algn="l" rtl="0" eaLnBrk="0" fontAlgn="base" hangingPunct="0">
              <a:spcBef>
                <a:spcPct val="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fld id="{EA679DB1-A16C-4A0B-BACA-4FB0DFF07C37}" type="slidenum">
              <a:rPr lang="en-US" altLang="zh-CN" smtClean="0">
                <a:latin typeface="Arial Black" panose="020B0A04020102020204" pitchFamily="34" charset="0"/>
              </a:rPr>
              <a:pPr algn="r" eaLnBrk="1" hangingPunct="1"/>
              <a:t>28</a:t>
            </a:fld>
            <a:endParaRPr lang="en-US" altLang="zh-CN" dirty="0">
              <a:latin typeface="Arial Black" panose="020B0A04020102020204" pitchFamily="34" charset="0"/>
            </a:endParaRPr>
          </a:p>
        </p:txBody>
      </p:sp>
    </p:spTree>
    <p:extLst>
      <p:ext uri="{BB962C8B-B14F-4D97-AF65-F5344CB8AC3E}">
        <p14:creationId xmlns:p14="http://schemas.microsoft.com/office/powerpoint/2010/main" val="3872579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4">
            <a:extLst>
              <a:ext uri="{FF2B5EF4-FFF2-40B4-BE49-F238E27FC236}">
                <a16:creationId xmlns:a16="http://schemas.microsoft.com/office/drawing/2014/main" id="{C121653E-36A0-459F-A502-491246A1DC40}"/>
              </a:ext>
            </a:extLst>
          </p:cNvPr>
          <p:cNvSpPr txBox="1">
            <a:spLocks noChangeArrowheads="1"/>
          </p:cNvSpPr>
          <p:nvPr/>
        </p:nvSpPr>
        <p:spPr bwMode="auto">
          <a:xfrm>
            <a:off x="693738" y="1052513"/>
            <a:ext cx="76231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800"/>
              </a:lnSpc>
            </a:pPr>
            <a:r>
              <a:rPr lang="zh-CN" altLang="en-US" sz="2800">
                <a:latin typeface="微软雅黑" panose="020B0503020204020204" pitchFamily="34" charset="-122"/>
                <a:ea typeface="微软雅黑" panose="020B0503020204020204" pitchFamily="34" charset="-122"/>
              </a:rPr>
              <a:t>互补原理</a:t>
            </a:r>
            <a:r>
              <a:rPr lang="en-US" altLang="zh-CN" sz="2800">
                <a:latin typeface="微软雅黑" panose="020B0503020204020204" pitchFamily="34" charset="-122"/>
                <a:ea typeface="微软雅黑" panose="020B0503020204020204" pitchFamily="34" charset="-122"/>
              </a:rPr>
              <a:t>(</a:t>
            </a:r>
            <a:r>
              <a:rPr lang="zh-CN" altLang="en-US" sz="2800">
                <a:latin typeface="微软雅黑" panose="020B0503020204020204" pitchFamily="34" charset="-122"/>
                <a:ea typeface="微软雅黑" panose="020B0503020204020204" pitchFamily="34" charset="-122"/>
              </a:rPr>
              <a:t>波粒二象性</a:t>
            </a:r>
            <a:r>
              <a:rPr lang="en-US" altLang="zh-CN" sz="2800">
                <a:latin typeface="微软雅黑" panose="020B0503020204020204" pitchFamily="34" charset="-122"/>
                <a:ea typeface="微软雅黑" panose="020B0503020204020204" pitchFamily="34" charset="-122"/>
              </a:rPr>
              <a:t>)</a:t>
            </a:r>
            <a:r>
              <a:rPr lang="zh-CN" altLang="en-US" sz="2800">
                <a:latin typeface="微软雅黑" panose="020B0503020204020204" pitchFamily="34" charset="-122"/>
                <a:ea typeface="微软雅黑" panose="020B0503020204020204" pitchFamily="34" charset="-122"/>
              </a:rPr>
              <a:t>意味着什么？</a:t>
            </a:r>
          </a:p>
        </p:txBody>
      </p:sp>
      <p:sp>
        <p:nvSpPr>
          <p:cNvPr id="37891" name="TextBox 4">
            <a:extLst>
              <a:ext uri="{FF2B5EF4-FFF2-40B4-BE49-F238E27FC236}">
                <a16:creationId xmlns:a16="http://schemas.microsoft.com/office/drawing/2014/main" id="{E0089330-55F3-4A4F-8316-8E2C2E2D163B}"/>
              </a:ext>
            </a:extLst>
          </p:cNvPr>
          <p:cNvSpPr txBox="1">
            <a:spLocks noChangeArrowheads="1"/>
          </p:cNvSpPr>
          <p:nvPr/>
        </p:nvSpPr>
        <p:spPr bwMode="auto">
          <a:xfrm>
            <a:off x="684213" y="1804988"/>
            <a:ext cx="7621587" cy="54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800"/>
              </a:lnSpc>
            </a:pPr>
            <a:r>
              <a:rPr lang="zh-CN" altLang="en-US" sz="2800" dirty="0">
                <a:latin typeface="微软雅黑" panose="020B0503020204020204" pitchFamily="34" charset="-122"/>
                <a:ea typeface="微软雅黑" panose="020B0503020204020204" pitchFamily="34" charset="-122"/>
              </a:rPr>
              <a:t>我的个人理解：一种</a:t>
            </a:r>
            <a:r>
              <a:rPr lang="zh-CN" altLang="en-US" sz="2800" dirty="0">
                <a:solidFill>
                  <a:srgbClr val="FF0000"/>
                </a:solidFill>
                <a:latin typeface="微软雅黑" panose="020B0503020204020204" pitchFamily="34" charset="-122"/>
                <a:ea typeface="微软雅黑" panose="020B0503020204020204" pitchFamily="34" charset="-122"/>
              </a:rPr>
              <a:t>全面</a:t>
            </a:r>
            <a:r>
              <a:rPr lang="zh-CN" altLang="en-US" sz="2800" dirty="0">
                <a:latin typeface="微软雅黑" panose="020B0503020204020204" pitchFamily="34" charset="-122"/>
                <a:ea typeface="微软雅黑" panose="020B0503020204020204" pitchFamily="34" charset="-122"/>
              </a:rPr>
              <a:t>看世界的方式</a:t>
            </a:r>
          </a:p>
        </p:txBody>
      </p:sp>
      <p:sp>
        <p:nvSpPr>
          <p:cNvPr id="6" name="TextBox 5">
            <a:extLst>
              <a:ext uri="{FF2B5EF4-FFF2-40B4-BE49-F238E27FC236}">
                <a16:creationId xmlns:a16="http://schemas.microsoft.com/office/drawing/2014/main" id="{8E88F4DF-2D11-4B99-A2D9-30C914925EE1}"/>
              </a:ext>
            </a:extLst>
          </p:cNvPr>
          <p:cNvSpPr txBox="1">
            <a:spLocks noChangeArrowheads="1"/>
          </p:cNvSpPr>
          <p:nvPr/>
        </p:nvSpPr>
        <p:spPr bwMode="auto">
          <a:xfrm>
            <a:off x="2051050" y="2547938"/>
            <a:ext cx="50419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200000"/>
              </a:lnSpc>
            </a:pPr>
            <a:r>
              <a:rPr lang="zh-CN" altLang="en-US" sz="2800">
                <a:latin typeface="微软雅黑" panose="020B0503020204020204" pitchFamily="34" charset="-122"/>
                <a:ea typeface="微软雅黑" panose="020B0503020204020204" pitchFamily="34" charset="-122"/>
              </a:rPr>
              <a:t>光波 </a:t>
            </a:r>
            <a:r>
              <a:rPr lang="en-US" altLang="zh-CN" sz="2800">
                <a:latin typeface="微软雅黑" panose="020B0503020204020204" pitchFamily="34" charset="-122"/>
                <a:ea typeface="微软雅黑" panose="020B0503020204020204" pitchFamily="34" charset="-122"/>
              </a:rPr>
              <a:t>—— </a:t>
            </a:r>
            <a:r>
              <a:rPr lang="zh-CN" altLang="en-US" sz="2800">
                <a:latin typeface="微软雅黑" panose="020B0503020204020204" pitchFamily="34" charset="-122"/>
                <a:ea typeface="微软雅黑" panose="020B0503020204020204" pitchFamily="34" charset="-122"/>
              </a:rPr>
              <a:t>光子         </a:t>
            </a:r>
            <a:r>
              <a:rPr lang="zh-CN" altLang="en-US" sz="2400">
                <a:latin typeface="微软雅黑" panose="020B0503020204020204" pitchFamily="34" charset="-122"/>
                <a:ea typeface="微软雅黑" panose="020B0503020204020204" pitchFamily="34" charset="-122"/>
              </a:rPr>
              <a:t>爱因斯坦</a:t>
            </a:r>
            <a:endParaRPr lang="en-US" altLang="zh-CN" sz="2800">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F909ECE4-2CCA-47F2-8AFA-4E94E5A477A4}"/>
              </a:ext>
            </a:extLst>
          </p:cNvPr>
          <p:cNvSpPr>
            <a:spLocks noChangeArrowheads="1"/>
          </p:cNvSpPr>
          <p:nvPr/>
        </p:nvSpPr>
        <p:spPr bwMode="auto">
          <a:xfrm>
            <a:off x="2051050" y="4437063"/>
            <a:ext cx="33845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200000"/>
              </a:lnSpc>
            </a:pPr>
            <a:r>
              <a:rPr lang="zh-CN" altLang="en-US" sz="2800">
                <a:solidFill>
                  <a:srgbClr val="000000"/>
                </a:solidFill>
                <a:latin typeface="微软雅黑" panose="020B0503020204020204" pitchFamily="34" charset="-122"/>
                <a:ea typeface="微软雅黑" panose="020B0503020204020204" pitchFamily="34" charset="-122"/>
              </a:rPr>
              <a:t>声波 </a:t>
            </a:r>
            <a:r>
              <a:rPr lang="en-US" altLang="zh-CN" sz="2800">
                <a:solidFill>
                  <a:srgbClr val="000000"/>
                </a:solidFill>
                <a:latin typeface="微软雅黑" panose="020B0503020204020204" pitchFamily="34" charset="-122"/>
                <a:ea typeface="微软雅黑" panose="020B0503020204020204" pitchFamily="34" charset="-122"/>
              </a:rPr>
              <a:t>—— </a:t>
            </a:r>
            <a:r>
              <a:rPr lang="zh-CN" altLang="en-US" sz="2800">
                <a:solidFill>
                  <a:srgbClr val="000000"/>
                </a:solidFill>
                <a:latin typeface="微软雅黑" panose="020B0503020204020204" pitchFamily="34" charset="-122"/>
                <a:ea typeface="微软雅黑" panose="020B0503020204020204" pitchFamily="34" charset="-122"/>
              </a:rPr>
              <a:t>声子</a:t>
            </a:r>
            <a:endParaRPr lang="en-US" altLang="zh-CN" sz="2800">
              <a:solidFill>
                <a:srgbClr val="000000"/>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08B1D1B0-4948-4C06-A5D8-727A5A52937F}"/>
              </a:ext>
            </a:extLst>
          </p:cNvPr>
          <p:cNvSpPr>
            <a:spLocks noChangeArrowheads="1"/>
          </p:cNvSpPr>
          <p:nvPr/>
        </p:nvSpPr>
        <p:spPr bwMode="auto">
          <a:xfrm>
            <a:off x="2044700" y="3411538"/>
            <a:ext cx="53355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200000"/>
              </a:lnSpc>
            </a:pPr>
            <a:r>
              <a:rPr lang="zh-CN" altLang="en-US" sz="2800">
                <a:solidFill>
                  <a:srgbClr val="000000"/>
                </a:solidFill>
                <a:latin typeface="微软雅黑" panose="020B0503020204020204" pitchFamily="34" charset="-122"/>
                <a:ea typeface="微软雅黑" panose="020B0503020204020204" pitchFamily="34" charset="-122"/>
              </a:rPr>
              <a:t>电子 </a:t>
            </a:r>
            <a:r>
              <a:rPr lang="en-US" altLang="zh-CN" sz="2800">
                <a:solidFill>
                  <a:srgbClr val="000000"/>
                </a:solidFill>
                <a:latin typeface="微软雅黑" panose="020B0503020204020204" pitchFamily="34" charset="-122"/>
                <a:ea typeface="微软雅黑" panose="020B0503020204020204" pitchFamily="34" charset="-122"/>
              </a:rPr>
              <a:t>—— </a:t>
            </a:r>
            <a:r>
              <a:rPr lang="zh-CN" altLang="en-US" sz="2800">
                <a:solidFill>
                  <a:srgbClr val="000000"/>
                </a:solidFill>
                <a:latin typeface="微软雅黑" panose="020B0503020204020204" pitchFamily="34" charset="-122"/>
                <a:ea typeface="微软雅黑" panose="020B0503020204020204" pitchFamily="34" charset="-122"/>
              </a:rPr>
              <a:t>物质波      </a:t>
            </a:r>
            <a:r>
              <a:rPr lang="zh-CN" altLang="en-US" sz="2400">
                <a:solidFill>
                  <a:srgbClr val="000000"/>
                </a:solidFill>
                <a:latin typeface="微软雅黑" panose="020B0503020204020204" pitchFamily="34" charset="-122"/>
                <a:ea typeface="微软雅黑" panose="020B0503020204020204" pitchFamily="34" charset="-122"/>
              </a:rPr>
              <a:t>德布罗意</a:t>
            </a:r>
            <a:endParaRPr lang="en-US" altLang="zh-CN" sz="2800">
              <a:solidFill>
                <a:srgbClr val="000000"/>
              </a:solidFill>
              <a:latin typeface="微软雅黑" panose="020B0503020204020204" pitchFamily="34" charset="-122"/>
              <a:ea typeface="微软雅黑" panose="020B0503020204020204" pitchFamily="34" charset="-122"/>
            </a:endParaRPr>
          </a:p>
        </p:txBody>
      </p:sp>
      <p:sp>
        <p:nvSpPr>
          <p:cNvPr id="37895" name="矩形 9">
            <a:extLst>
              <a:ext uri="{FF2B5EF4-FFF2-40B4-BE49-F238E27FC236}">
                <a16:creationId xmlns:a16="http://schemas.microsoft.com/office/drawing/2014/main" id="{645843F6-9E71-4699-8C8E-F9971D9FDEF2}"/>
              </a:ext>
            </a:extLst>
          </p:cNvPr>
          <p:cNvSpPr>
            <a:spLocks noChangeArrowheads="1"/>
          </p:cNvSpPr>
          <p:nvPr/>
        </p:nvSpPr>
        <p:spPr bwMode="auto">
          <a:xfrm>
            <a:off x="1692275" y="5391150"/>
            <a:ext cx="39528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200000"/>
              </a:lnSpc>
            </a:pPr>
            <a:r>
              <a:rPr lang="zh-CN" altLang="en-US" sz="2800">
                <a:solidFill>
                  <a:srgbClr val="000000"/>
                </a:solidFill>
                <a:latin typeface="微软雅黑" panose="020B0503020204020204" pitchFamily="34" charset="-122"/>
                <a:ea typeface="微软雅黑" panose="020B0503020204020204" pitchFamily="34" charset="-122"/>
              </a:rPr>
              <a:t>引力波</a:t>
            </a:r>
          </a:p>
        </p:txBody>
      </p:sp>
      <p:sp>
        <p:nvSpPr>
          <p:cNvPr id="8" name="矩形 9">
            <a:extLst>
              <a:ext uri="{FF2B5EF4-FFF2-40B4-BE49-F238E27FC236}">
                <a16:creationId xmlns:a16="http://schemas.microsoft.com/office/drawing/2014/main" id="{F965570D-D6BA-4711-8EE4-645E9E424D57}"/>
              </a:ext>
            </a:extLst>
          </p:cNvPr>
          <p:cNvSpPr>
            <a:spLocks noChangeArrowheads="1"/>
          </p:cNvSpPr>
          <p:nvPr/>
        </p:nvSpPr>
        <p:spPr bwMode="auto">
          <a:xfrm>
            <a:off x="1692275" y="5391150"/>
            <a:ext cx="39528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200000"/>
              </a:lnSpc>
            </a:pPr>
            <a:r>
              <a:rPr lang="zh-CN" altLang="en-US" sz="2800">
                <a:solidFill>
                  <a:srgbClr val="000000"/>
                </a:solidFill>
                <a:latin typeface="微软雅黑" panose="020B0503020204020204" pitchFamily="34" charset="-122"/>
                <a:ea typeface="微软雅黑" panose="020B0503020204020204" pitchFamily="34" charset="-122"/>
              </a:rPr>
              <a:t>引力波 </a:t>
            </a:r>
            <a:r>
              <a:rPr lang="en-US" altLang="zh-CN" sz="2800">
                <a:solidFill>
                  <a:srgbClr val="000000"/>
                </a:solidFill>
                <a:latin typeface="微软雅黑" panose="020B0503020204020204" pitchFamily="34" charset="-122"/>
                <a:ea typeface="微软雅黑" panose="020B0503020204020204" pitchFamily="34" charset="-122"/>
              </a:rPr>
              <a:t>—— </a:t>
            </a:r>
            <a:r>
              <a:rPr lang="zh-CN" altLang="en-US" sz="2800">
                <a:solidFill>
                  <a:srgbClr val="000000"/>
                </a:solidFill>
                <a:latin typeface="微软雅黑" panose="020B0503020204020204" pitchFamily="34" charset="-122"/>
                <a:ea typeface="微软雅黑" panose="020B0503020204020204" pitchFamily="34" charset="-122"/>
              </a:rPr>
              <a:t>引力子？</a:t>
            </a:r>
          </a:p>
        </p:txBody>
      </p:sp>
      <p:sp>
        <p:nvSpPr>
          <p:cNvPr id="10" name="灯片编号占位符 2">
            <a:extLst>
              <a:ext uri="{FF2B5EF4-FFF2-40B4-BE49-F238E27FC236}">
                <a16:creationId xmlns:a16="http://schemas.microsoft.com/office/drawing/2014/main" id="{79882934-215A-4EC9-A725-F00182F0D899}"/>
              </a:ext>
            </a:extLst>
          </p:cNvPr>
          <p:cNvSpPr txBox="1">
            <a:spLocks/>
          </p:cNvSpPr>
          <p:nvPr/>
        </p:nvSpPr>
        <p:spPr bwMode="auto">
          <a:xfrm>
            <a:off x="7013097" y="64008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zh-CN"/>
            </a:defPPr>
            <a:lvl1pPr algn="l" rtl="0" eaLnBrk="0" fontAlgn="base" hangingPunct="0">
              <a:spcBef>
                <a:spcPct val="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fld id="{EA679DB1-A16C-4A0B-BACA-4FB0DFF07C37}" type="slidenum">
              <a:rPr lang="en-US" altLang="zh-CN" smtClean="0">
                <a:latin typeface="Arial Black" panose="020B0A04020102020204" pitchFamily="34" charset="0"/>
              </a:rPr>
              <a:pPr algn="r" eaLnBrk="1" hangingPunct="1"/>
              <a:t>29</a:t>
            </a:fld>
            <a:endParaRPr lang="en-US" altLang="zh-CN" dirty="0">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89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37895"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15">
            <a:extLst>
              <a:ext uri="{FF2B5EF4-FFF2-40B4-BE49-F238E27FC236}">
                <a16:creationId xmlns:a16="http://schemas.microsoft.com/office/drawing/2014/main" id="{90894803-805E-4B08-B46F-1864777D0A30}"/>
              </a:ext>
            </a:extLst>
          </p:cNvPr>
          <p:cNvSpPr>
            <a:spLocks noChangeArrowheads="1"/>
          </p:cNvSpPr>
          <p:nvPr/>
        </p:nvSpPr>
        <p:spPr bwMode="auto">
          <a:xfrm>
            <a:off x="541338" y="1719256"/>
            <a:ext cx="4586287" cy="46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spcBef>
                <a:spcPts val="600"/>
              </a:spcBef>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首次观测到光的</a:t>
            </a:r>
            <a:r>
              <a:rPr lang="zh-CN" altLang="en-US" sz="2000" dirty="0">
                <a:solidFill>
                  <a:srgbClr val="FF0000"/>
                </a:solidFill>
                <a:latin typeface="微软雅黑" panose="020B0503020204020204" pitchFamily="34" charset="-122"/>
                <a:ea typeface="微软雅黑" panose="020B0503020204020204" pitchFamily="34" charset="-122"/>
              </a:rPr>
              <a:t>波粒</a:t>
            </a:r>
            <a:r>
              <a:rPr lang="zh-CN" altLang="en-US" sz="2000" dirty="0">
                <a:latin typeface="微软雅黑" panose="020B0503020204020204" pitchFamily="34" charset="-122"/>
                <a:ea typeface="微软雅黑" panose="020B0503020204020204" pitchFamily="34" charset="-122"/>
              </a:rPr>
              <a:t>叠加状态 </a:t>
            </a:r>
            <a:endParaRPr lang="en-US" altLang="zh-CN" sz="2000" dirty="0">
              <a:latin typeface="微软雅黑" panose="020B0503020204020204" pitchFamily="34" charset="-122"/>
              <a:ea typeface="微软雅黑" panose="020B0503020204020204" pitchFamily="34" charset="-122"/>
            </a:endParaRPr>
          </a:p>
        </p:txBody>
      </p:sp>
      <p:sp>
        <p:nvSpPr>
          <p:cNvPr id="8" name="矩形 1">
            <a:extLst>
              <a:ext uri="{FF2B5EF4-FFF2-40B4-BE49-F238E27FC236}">
                <a16:creationId xmlns:a16="http://schemas.microsoft.com/office/drawing/2014/main" id="{5B0D3B7A-1E36-4C52-AD54-A371ABFD13C8}"/>
              </a:ext>
            </a:extLst>
          </p:cNvPr>
          <p:cNvSpPr>
            <a:spLocks noChangeArrowheads="1"/>
          </p:cNvSpPr>
          <p:nvPr/>
        </p:nvSpPr>
        <p:spPr bwMode="auto">
          <a:xfrm>
            <a:off x="1184275" y="2025302"/>
            <a:ext cx="3902607" cy="454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spcBef>
                <a:spcPts val="600"/>
              </a:spcBef>
            </a:pPr>
            <a:r>
              <a:rPr lang="en-US" altLang="zh-CN"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J.-S. Tang, et al., Nature Photonics 2012</a:t>
            </a:r>
            <a:endParaRPr lang="zh-CN" altLang="en-US"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11">
            <a:extLst>
              <a:ext uri="{FF2B5EF4-FFF2-40B4-BE49-F238E27FC236}">
                <a16:creationId xmlns:a16="http://schemas.microsoft.com/office/drawing/2014/main" id="{0CEFE3BE-0854-4F27-B80D-3CD7A4F6D4DE}"/>
              </a:ext>
            </a:extLst>
          </p:cNvPr>
          <p:cNvSpPr>
            <a:spLocks noChangeArrowheads="1"/>
          </p:cNvSpPr>
          <p:nvPr/>
        </p:nvSpPr>
        <p:spPr bwMode="auto">
          <a:xfrm>
            <a:off x="539750" y="990600"/>
            <a:ext cx="5375275" cy="46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spcBef>
                <a:spcPts val="600"/>
              </a:spcBef>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验证纠缠辅助下新形式的</a:t>
            </a:r>
            <a:r>
              <a:rPr lang="zh-CN" altLang="en-US" sz="2000" dirty="0">
                <a:solidFill>
                  <a:srgbClr val="FF0000"/>
                </a:solidFill>
                <a:latin typeface="微软雅黑" panose="020B0503020204020204" pitchFamily="34" charset="-122"/>
                <a:ea typeface="微软雅黑" panose="020B0503020204020204" pitchFamily="34" charset="-122"/>
              </a:rPr>
              <a:t>不确定关系</a:t>
            </a:r>
            <a:endParaRPr lang="en-US" altLang="zh-CN" sz="2000" dirty="0">
              <a:solidFill>
                <a:srgbClr val="FF0000"/>
              </a:solidFill>
              <a:latin typeface="微软雅黑" panose="020B0503020204020204" pitchFamily="34" charset="-122"/>
              <a:ea typeface="微软雅黑" panose="020B0503020204020204" pitchFamily="34" charset="-122"/>
            </a:endParaRPr>
          </a:p>
        </p:txBody>
      </p:sp>
      <p:sp>
        <p:nvSpPr>
          <p:cNvPr id="10" name="矩形 12">
            <a:extLst>
              <a:ext uri="{FF2B5EF4-FFF2-40B4-BE49-F238E27FC236}">
                <a16:creationId xmlns:a16="http://schemas.microsoft.com/office/drawing/2014/main" id="{44A2FE9D-31A6-4B61-8DBA-76B730C5EF58}"/>
              </a:ext>
            </a:extLst>
          </p:cNvPr>
          <p:cNvSpPr>
            <a:spLocks noChangeArrowheads="1"/>
          </p:cNvSpPr>
          <p:nvPr/>
        </p:nvSpPr>
        <p:spPr bwMode="auto">
          <a:xfrm>
            <a:off x="1187450" y="1294808"/>
            <a:ext cx="4351063" cy="454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spcBef>
                <a:spcPts val="600"/>
              </a:spcBef>
            </a:pPr>
            <a:r>
              <a:rPr lang="en-US" altLang="zh-CN"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C.-F. Li, J.-S. Xu, et al., Nature Physics 2011</a:t>
            </a:r>
            <a:endParaRPr lang="zh-CN" altLang="en-US"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矩形 10">
            <a:extLst>
              <a:ext uri="{FF2B5EF4-FFF2-40B4-BE49-F238E27FC236}">
                <a16:creationId xmlns:a16="http://schemas.microsoft.com/office/drawing/2014/main" id="{4C3DDC48-52B1-4A49-A762-E23048500FDF}"/>
              </a:ext>
            </a:extLst>
          </p:cNvPr>
          <p:cNvSpPr/>
          <p:nvPr/>
        </p:nvSpPr>
        <p:spPr>
          <a:xfrm>
            <a:off x="555625" y="3180947"/>
            <a:ext cx="6537325" cy="467244"/>
          </a:xfrm>
          <a:prstGeom prst="rect">
            <a:avLst/>
          </a:prstGeom>
        </p:spPr>
        <p:txBody>
          <a:bodyPr>
            <a:spAutoFit/>
          </a:bodyPr>
          <a:lstStyle/>
          <a:p>
            <a:pPr marL="342900" indent="-342900">
              <a:lnSpc>
                <a:spcPts val="3200"/>
              </a:lnSpc>
              <a:spcBef>
                <a:spcPts val="600"/>
              </a:spcBef>
              <a:buFont typeface="Wingdings" pitchFamily="2" charset="2"/>
              <a:buChar char="ü"/>
              <a:defRPr/>
            </a:pPr>
            <a:r>
              <a:rPr lang="zh-CN" altLang="en-US" sz="2000" kern="0" dirty="0">
                <a:latin typeface="微软雅黑" pitchFamily="34" charset="-122"/>
                <a:ea typeface="微软雅黑" pitchFamily="34" charset="-122"/>
              </a:rPr>
              <a:t>利用固态量子存储制备毫米尺寸</a:t>
            </a:r>
            <a:r>
              <a:rPr lang="zh-CN" altLang="en-US" sz="2000" kern="0" dirty="0">
                <a:solidFill>
                  <a:srgbClr val="FF0000"/>
                </a:solidFill>
                <a:latin typeface="微软雅黑" pitchFamily="34" charset="-122"/>
                <a:ea typeface="微软雅黑" pitchFamily="34" charset="-122"/>
              </a:rPr>
              <a:t>薛定谔猫</a:t>
            </a:r>
            <a:r>
              <a:rPr lang="zh-CN" altLang="en-US" sz="2000" kern="0" dirty="0">
                <a:latin typeface="微软雅黑" pitchFamily="34" charset="-122"/>
                <a:ea typeface="微软雅黑" pitchFamily="34" charset="-122"/>
              </a:rPr>
              <a:t>态</a:t>
            </a:r>
            <a:endParaRPr lang="en-US" altLang="zh-CN" sz="2000" dirty="0">
              <a:latin typeface="微软雅黑" panose="020B0503020204020204" pitchFamily="34" charset="-122"/>
              <a:ea typeface="微软雅黑" panose="020B0503020204020204" pitchFamily="34" charset="-122"/>
            </a:endParaRPr>
          </a:p>
        </p:txBody>
      </p:sp>
      <p:sp>
        <p:nvSpPr>
          <p:cNvPr id="12" name="矩形 14">
            <a:extLst>
              <a:ext uri="{FF2B5EF4-FFF2-40B4-BE49-F238E27FC236}">
                <a16:creationId xmlns:a16="http://schemas.microsoft.com/office/drawing/2014/main" id="{FA255DFC-557F-4834-8E76-E80F0B6D7AF6}"/>
              </a:ext>
            </a:extLst>
          </p:cNvPr>
          <p:cNvSpPr>
            <a:spLocks noChangeArrowheads="1"/>
          </p:cNvSpPr>
          <p:nvPr/>
        </p:nvSpPr>
        <p:spPr bwMode="auto">
          <a:xfrm>
            <a:off x="1189307" y="3527711"/>
            <a:ext cx="4223099" cy="454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spcBef>
                <a:spcPts val="600"/>
              </a:spcBef>
            </a:pPr>
            <a:r>
              <a:rPr lang="en-US" altLang="zh-CN"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Z.-Q. Zhou, et al., Phys. Rev. Lett. 2015</a:t>
            </a:r>
            <a:endParaRPr lang="zh-CN" altLang="en-US"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矩形 12">
            <a:extLst>
              <a:ext uri="{FF2B5EF4-FFF2-40B4-BE49-F238E27FC236}">
                <a16:creationId xmlns:a16="http://schemas.microsoft.com/office/drawing/2014/main" id="{D9834F54-EA80-4389-B28F-59EF32243E91}"/>
              </a:ext>
            </a:extLst>
          </p:cNvPr>
          <p:cNvSpPr/>
          <p:nvPr/>
        </p:nvSpPr>
        <p:spPr>
          <a:xfrm>
            <a:off x="546100" y="3973035"/>
            <a:ext cx="5610225" cy="467244"/>
          </a:xfrm>
          <a:prstGeom prst="rect">
            <a:avLst/>
          </a:prstGeom>
        </p:spPr>
        <p:txBody>
          <a:bodyPr>
            <a:spAutoFit/>
          </a:bodyPr>
          <a:lstStyle/>
          <a:p>
            <a:pPr marL="342900" indent="-342900">
              <a:lnSpc>
                <a:spcPts val="3200"/>
              </a:lnSpc>
              <a:spcBef>
                <a:spcPts val="600"/>
              </a:spcBef>
              <a:buFont typeface="Wingdings" pitchFamily="2" charset="2"/>
              <a:buChar char="ü"/>
              <a:defRPr/>
            </a:pPr>
            <a:r>
              <a:rPr lang="zh-CN" altLang="en-US" sz="2000" kern="0" dirty="0">
                <a:latin typeface="微软雅黑" pitchFamily="34" charset="-122"/>
                <a:ea typeface="微软雅黑" pitchFamily="34" charset="-122"/>
              </a:rPr>
              <a:t>证实</a:t>
            </a:r>
            <a:r>
              <a:rPr lang="zh-CN" altLang="zh-CN" sz="2000" kern="0" dirty="0">
                <a:latin typeface="微软雅黑" pitchFamily="34" charset="-122"/>
                <a:ea typeface="微软雅黑" pitchFamily="34" charset="-122"/>
              </a:rPr>
              <a:t>量子力学中</a:t>
            </a:r>
            <a:r>
              <a:rPr lang="zh-CN" altLang="zh-CN" sz="2000" kern="0" dirty="0">
                <a:solidFill>
                  <a:srgbClr val="FF0000"/>
                </a:solidFill>
                <a:latin typeface="微软雅黑" pitchFamily="34" charset="-122"/>
                <a:ea typeface="微软雅黑" pitchFamily="34" charset="-122"/>
              </a:rPr>
              <a:t>强于二值关联</a:t>
            </a:r>
            <a:r>
              <a:rPr lang="zh-CN" altLang="zh-CN" sz="2000" kern="0" dirty="0">
                <a:latin typeface="微软雅黑" pitchFamily="34" charset="-122"/>
                <a:ea typeface="微软雅黑" pitchFamily="34" charset="-122"/>
              </a:rPr>
              <a:t>的存在</a:t>
            </a:r>
            <a:endParaRPr lang="en-US" altLang="zh-CN" sz="2000" kern="0" dirty="0">
              <a:latin typeface="微软雅黑" pitchFamily="34" charset="-122"/>
              <a:ea typeface="微软雅黑" pitchFamily="34" charset="-122"/>
            </a:endParaRPr>
          </a:p>
        </p:txBody>
      </p:sp>
      <p:sp>
        <p:nvSpPr>
          <p:cNvPr id="14" name="矩形 14">
            <a:extLst>
              <a:ext uri="{FF2B5EF4-FFF2-40B4-BE49-F238E27FC236}">
                <a16:creationId xmlns:a16="http://schemas.microsoft.com/office/drawing/2014/main" id="{72EFD6FF-0C0B-4FB1-8B04-EAABCBF502D9}"/>
              </a:ext>
            </a:extLst>
          </p:cNvPr>
          <p:cNvSpPr>
            <a:spLocks noChangeArrowheads="1"/>
          </p:cNvSpPr>
          <p:nvPr/>
        </p:nvSpPr>
        <p:spPr bwMode="auto">
          <a:xfrm>
            <a:off x="1186034" y="4267066"/>
            <a:ext cx="3908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spcBef>
                <a:spcPts val="600"/>
              </a:spcBef>
            </a:pPr>
            <a:r>
              <a:rPr lang="en-US" altLang="zh-CN"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X.-M. Hu, et al., Phys. Rev. Lett. 2018</a:t>
            </a:r>
            <a:endParaRPr lang="zh-CN" altLang="en-US"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矩形 14">
            <a:extLst>
              <a:ext uri="{FF2B5EF4-FFF2-40B4-BE49-F238E27FC236}">
                <a16:creationId xmlns:a16="http://schemas.microsoft.com/office/drawing/2014/main" id="{3DD8505B-C1BA-46D8-9795-5AE37F317C72}"/>
              </a:ext>
            </a:extLst>
          </p:cNvPr>
          <p:cNvSpPr/>
          <p:nvPr/>
        </p:nvSpPr>
        <p:spPr>
          <a:xfrm>
            <a:off x="539750" y="2451912"/>
            <a:ext cx="4824413" cy="467244"/>
          </a:xfrm>
          <a:prstGeom prst="rect">
            <a:avLst/>
          </a:prstGeom>
        </p:spPr>
        <p:txBody>
          <a:bodyPr>
            <a:spAutoFit/>
          </a:bodyPr>
          <a:lstStyle/>
          <a:p>
            <a:pPr marL="342900" indent="-342900">
              <a:lnSpc>
                <a:spcPts val="3200"/>
              </a:lnSpc>
              <a:spcBef>
                <a:spcPts val="600"/>
              </a:spcBef>
              <a:buFont typeface="Wingdings" pitchFamily="2" charset="2"/>
              <a:buChar char="ü"/>
              <a:defRPr/>
            </a:pPr>
            <a:r>
              <a:rPr lang="zh-CN" altLang="en-US" sz="2000" kern="0" dirty="0">
                <a:latin typeface="微软雅黑" pitchFamily="34" charset="-122"/>
                <a:ea typeface="微软雅黑" pitchFamily="34" charset="-122"/>
              </a:rPr>
              <a:t>实验演示量子</a:t>
            </a:r>
            <a:r>
              <a:rPr lang="zh-CN" altLang="en-US" sz="2000" kern="0" dirty="0">
                <a:solidFill>
                  <a:srgbClr val="FF0000"/>
                </a:solidFill>
                <a:latin typeface="微软雅黑" pitchFamily="34" charset="-122"/>
                <a:ea typeface="微软雅黑" pitchFamily="34" charset="-122"/>
              </a:rPr>
              <a:t>麦克斯韦妖</a:t>
            </a:r>
            <a:endParaRPr lang="en-US" altLang="zh-CN" sz="2000" dirty="0">
              <a:solidFill>
                <a:srgbClr val="FF0000"/>
              </a:solidFill>
              <a:latin typeface="微软雅黑" panose="020B0503020204020204" pitchFamily="34" charset="-122"/>
              <a:ea typeface="微软雅黑" panose="020B0503020204020204" pitchFamily="34" charset="-122"/>
            </a:endParaRPr>
          </a:p>
        </p:txBody>
      </p:sp>
      <p:sp>
        <p:nvSpPr>
          <p:cNvPr id="16" name="矩形 14">
            <a:extLst>
              <a:ext uri="{FF2B5EF4-FFF2-40B4-BE49-F238E27FC236}">
                <a16:creationId xmlns:a16="http://schemas.microsoft.com/office/drawing/2014/main" id="{1E7C8F33-CC93-4C35-93A7-7E95B1CAE46A}"/>
              </a:ext>
            </a:extLst>
          </p:cNvPr>
          <p:cNvSpPr>
            <a:spLocks noChangeArrowheads="1"/>
          </p:cNvSpPr>
          <p:nvPr/>
        </p:nvSpPr>
        <p:spPr bwMode="auto">
          <a:xfrm>
            <a:off x="1187624" y="2764968"/>
            <a:ext cx="4392488" cy="460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spcBef>
                <a:spcPts val="600"/>
              </a:spcBef>
            </a:pPr>
            <a:r>
              <a:rPr lang="en-US" altLang="zh-CN"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J.-S. Xu, et al., Nature Photonics 2014 </a:t>
            </a:r>
            <a:endParaRPr lang="zh-CN" altLang="en-US"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图片 15">
            <a:extLst>
              <a:ext uri="{FF2B5EF4-FFF2-40B4-BE49-F238E27FC236}">
                <a16:creationId xmlns:a16="http://schemas.microsoft.com/office/drawing/2014/main" id="{46B328CE-5069-4542-8731-3B9AC2CD99A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059" y="3835197"/>
            <a:ext cx="2382837"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
            <a:extLst>
              <a:ext uri="{FF2B5EF4-FFF2-40B4-BE49-F238E27FC236}">
                <a16:creationId xmlns:a16="http://schemas.microsoft.com/office/drawing/2014/main" id="{0B8F3486-C580-446F-B688-513145B9C00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34471" y="3075997"/>
            <a:ext cx="19431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a:extLst>
              <a:ext uri="{FF2B5EF4-FFF2-40B4-BE49-F238E27FC236}">
                <a16:creationId xmlns:a16="http://schemas.microsoft.com/office/drawing/2014/main" id="{93C457F9-5496-40E2-A472-8644B9EFADDE}"/>
              </a:ext>
            </a:extLst>
          </p:cNvPr>
          <p:cNvSpPr/>
          <p:nvPr/>
        </p:nvSpPr>
        <p:spPr>
          <a:xfrm>
            <a:off x="539750" y="4707329"/>
            <a:ext cx="4587875" cy="461152"/>
          </a:xfrm>
          <a:prstGeom prst="rect">
            <a:avLst/>
          </a:prstGeom>
        </p:spPr>
        <p:txBody>
          <a:bodyPr>
            <a:spAutoFit/>
          </a:bodyPr>
          <a:lstStyle/>
          <a:p>
            <a:pPr marL="342900" indent="-342900">
              <a:lnSpc>
                <a:spcPts val="3200"/>
              </a:lnSpc>
              <a:spcBef>
                <a:spcPts val="600"/>
              </a:spcBef>
              <a:buFont typeface="Wingdings" pitchFamily="2" charset="2"/>
              <a:buChar char="ü"/>
              <a:defRPr/>
            </a:pPr>
            <a:r>
              <a:rPr lang="zh-CN" altLang="en-US" sz="2000" kern="0" dirty="0">
                <a:latin typeface="微软雅黑" pitchFamily="34" charset="-122"/>
                <a:ea typeface="微软雅黑" pitchFamily="34" charset="-122"/>
              </a:rPr>
              <a:t>实验实现</a:t>
            </a:r>
            <a:r>
              <a:rPr lang="zh-CN" altLang="en-US" sz="2000" kern="0" dirty="0">
                <a:solidFill>
                  <a:srgbClr val="FF0000"/>
                </a:solidFill>
                <a:latin typeface="微软雅黑" pitchFamily="34" charset="-122"/>
                <a:ea typeface="微软雅黑" pitchFamily="34" charset="-122"/>
              </a:rPr>
              <a:t>量子柴郡猫</a:t>
            </a:r>
            <a:r>
              <a:rPr lang="zh-CN" altLang="en-US" sz="2000" kern="0" dirty="0">
                <a:latin typeface="微软雅黑" pitchFamily="34" charset="-122"/>
                <a:ea typeface="微软雅黑" pitchFamily="34" charset="-122"/>
              </a:rPr>
              <a:t>的笑脸互换</a:t>
            </a:r>
            <a:endParaRPr lang="en-US" altLang="zh-CN" sz="2000" dirty="0">
              <a:latin typeface="微软雅黑" panose="020B0503020204020204" pitchFamily="34" charset="-122"/>
              <a:ea typeface="微软雅黑" panose="020B0503020204020204" pitchFamily="34" charset="-122"/>
            </a:endParaRPr>
          </a:p>
        </p:txBody>
      </p:sp>
      <p:sp>
        <p:nvSpPr>
          <p:cNvPr id="20" name="矩形 14">
            <a:extLst>
              <a:ext uri="{FF2B5EF4-FFF2-40B4-BE49-F238E27FC236}">
                <a16:creationId xmlns:a16="http://schemas.microsoft.com/office/drawing/2014/main" id="{4BD69E53-6A86-4C02-BD38-E3D4BC1D9449}"/>
              </a:ext>
            </a:extLst>
          </p:cNvPr>
          <p:cNvSpPr>
            <a:spLocks noChangeArrowheads="1"/>
          </p:cNvSpPr>
          <p:nvPr/>
        </p:nvSpPr>
        <p:spPr bwMode="auto">
          <a:xfrm>
            <a:off x="1187573" y="4996622"/>
            <a:ext cx="4656881" cy="454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spcBef>
                <a:spcPts val="600"/>
              </a:spcBef>
            </a:pPr>
            <a:r>
              <a:rPr lang="en-US" altLang="zh-CN"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Z.-H. Liu, et al., Nature Communications 2020</a:t>
            </a:r>
            <a:endParaRPr lang="zh-CN" altLang="en-US"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1" name="Picture 18">
            <a:extLst>
              <a:ext uri="{FF2B5EF4-FFF2-40B4-BE49-F238E27FC236}">
                <a16:creationId xmlns:a16="http://schemas.microsoft.com/office/drawing/2014/main" id="{63C24CE7-60A8-43A2-BB34-E3B39BA543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0810" y="1569124"/>
            <a:ext cx="1943100" cy="546100"/>
          </a:xfrm>
          <a:prstGeom prst="rect">
            <a:avLst/>
          </a:prstGeom>
          <a:noFill/>
          <a:ln w="9525">
            <a:solidFill>
              <a:srgbClr val="63B1A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a:extLst>
              <a:ext uri="{FF2B5EF4-FFF2-40B4-BE49-F238E27FC236}">
                <a16:creationId xmlns:a16="http://schemas.microsoft.com/office/drawing/2014/main" id="{87700E61-A4FA-4185-ABF7-CE4F2F436D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2915" y="4569924"/>
            <a:ext cx="1902718" cy="84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6">
            <a:extLst>
              <a:ext uri="{FF2B5EF4-FFF2-40B4-BE49-F238E27FC236}">
                <a16:creationId xmlns:a16="http://schemas.microsoft.com/office/drawing/2014/main" id="{A3845C49-B988-42B9-AB23-24D0535037E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01765" y="2180454"/>
            <a:ext cx="785018" cy="895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灯片编号占位符 23"/>
          <p:cNvSpPr>
            <a:spLocks noGrp="1"/>
          </p:cNvSpPr>
          <p:nvPr>
            <p:ph type="sldNum" sz="quarter" idx="12"/>
          </p:nvPr>
        </p:nvSpPr>
        <p:spPr>
          <a:xfrm>
            <a:off x="457200" y="5940599"/>
            <a:ext cx="2133600" cy="476250"/>
          </a:xfrm>
        </p:spPr>
        <p:txBody>
          <a:bodyPr/>
          <a:lstStyle/>
          <a:p>
            <a:pPr>
              <a:defRPr/>
            </a:pPr>
            <a:fld id="{D1FA6C70-1BDC-48AA-BB43-2A074260E421}" type="slidenum">
              <a:rPr lang="en-US" altLang="zh-CN" smtClean="0"/>
              <a:pPr>
                <a:defRPr/>
              </a:pPr>
              <a:t>3</a:t>
            </a:fld>
            <a:endParaRPr lang="en-US" altLang="zh-CN"/>
          </a:p>
        </p:txBody>
      </p:sp>
      <p:sp>
        <p:nvSpPr>
          <p:cNvPr id="25" name="矩形 24">
            <a:extLst>
              <a:ext uri="{FF2B5EF4-FFF2-40B4-BE49-F238E27FC236}">
                <a16:creationId xmlns:a16="http://schemas.microsoft.com/office/drawing/2014/main" id="{5335CE1E-5ACD-4789-B507-C2F0FA1AB1FA}"/>
              </a:ext>
            </a:extLst>
          </p:cNvPr>
          <p:cNvSpPr/>
          <p:nvPr/>
        </p:nvSpPr>
        <p:spPr>
          <a:xfrm>
            <a:off x="569789" y="5433133"/>
            <a:ext cx="5874419" cy="467244"/>
          </a:xfrm>
          <a:prstGeom prst="rect">
            <a:avLst/>
          </a:prstGeom>
        </p:spPr>
        <p:txBody>
          <a:bodyPr wrap="square">
            <a:spAutoFit/>
          </a:bodyPr>
          <a:lstStyle/>
          <a:p>
            <a:pPr marL="342900" indent="-342900">
              <a:lnSpc>
                <a:spcPts val="3200"/>
              </a:lnSpc>
              <a:spcBef>
                <a:spcPts val="600"/>
              </a:spcBef>
              <a:buFont typeface="Wingdings" pitchFamily="2" charset="2"/>
              <a:buChar char="ü"/>
              <a:defRPr/>
            </a:pPr>
            <a:r>
              <a:rPr lang="zh-CN" altLang="en-US" sz="2000" kern="0" dirty="0">
                <a:latin typeface="微软雅黑" pitchFamily="34" charset="-122"/>
                <a:ea typeface="微软雅黑" pitchFamily="34" charset="-122"/>
              </a:rPr>
              <a:t>利用</a:t>
            </a:r>
            <a:r>
              <a:rPr lang="zh-CN" altLang="en-US" sz="2000" kern="0" dirty="0">
                <a:solidFill>
                  <a:srgbClr val="FF0000"/>
                </a:solidFill>
                <a:latin typeface="微软雅黑" pitchFamily="34" charset="-122"/>
                <a:ea typeface="微软雅黑" pitchFamily="34" charset="-122"/>
              </a:rPr>
              <a:t>量子因果序</a:t>
            </a:r>
            <a:r>
              <a:rPr lang="zh-CN" altLang="en-US" sz="2000" kern="0" dirty="0">
                <a:latin typeface="微软雅黑" pitchFamily="34" charset="-122"/>
                <a:ea typeface="微软雅黑" pitchFamily="34" charset="-122"/>
              </a:rPr>
              <a:t>实现超海森堡极限精密测量</a:t>
            </a:r>
            <a:endParaRPr lang="en-US" altLang="zh-CN" sz="2000" dirty="0">
              <a:latin typeface="微软雅黑" panose="020B0503020204020204" pitchFamily="34" charset="-122"/>
              <a:ea typeface="微软雅黑" panose="020B0503020204020204" pitchFamily="34" charset="-122"/>
            </a:endParaRPr>
          </a:p>
        </p:txBody>
      </p:sp>
      <p:sp>
        <p:nvSpPr>
          <p:cNvPr id="26" name="矩形 12">
            <a:extLst>
              <a:ext uri="{FF2B5EF4-FFF2-40B4-BE49-F238E27FC236}">
                <a16:creationId xmlns:a16="http://schemas.microsoft.com/office/drawing/2014/main" id="{ABAC6AC2-DDF2-4E97-BBA3-016B87D82F8B}"/>
              </a:ext>
            </a:extLst>
          </p:cNvPr>
          <p:cNvSpPr>
            <a:spLocks noChangeArrowheads="1"/>
          </p:cNvSpPr>
          <p:nvPr/>
        </p:nvSpPr>
        <p:spPr bwMode="auto">
          <a:xfrm>
            <a:off x="1187624" y="5740637"/>
            <a:ext cx="3318088" cy="454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spcBef>
                <a:spcPts val="600"/>
              </a:spcBef>
            </a:pPr>
            <a:r>
              <a:rPr lang="en-US" altLang="zh-CN"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P. Yin, et al., Nature Physics 2023</a:t>
            </a:r>
            <a:endParaRPr lang="zh-CN" altLang="en-US"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7" name="图片 26">
            <a:extLst>
              <a:ext uri="{FF2B5EF4-FFF2-40B4-BE49-F238E27FC236}">
                <a16:creationId xmlns:a16="http://schemas.microsoft.com/office/drawing/2014/main" id="{F904D5F6-8891-4847-8128-F9B606F851EE}"/>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7081637" y="5433133"/>
            <a:ext cx="864096" cy="1075617"/>
          </a:xfrm>
          <a:prstGeom prst="rect">
            <a:avLst/>
          </a:prstGeom>
        </p:spPr>
      </p:pic>
      <p:sp>
        <p:nvSpPr>
          <p:cNvPr id="28" name="标题 1">
            <a:extLst>
              <a:ext uri="{FF2B5EF4-FFF2-40B4-BE49-F238E27FC236}">
                <a16:creationId xmlns:a16="http://schemas.microsoft.com/office/drawing/2014/main" id="{FE4DC5A7-FAC9-4CA5-8D64-7EE7D838A047}"/>
              </a:ext>
            </a:extLst>
          </p:cNvPr>
          <p:cNvSpPr txBox="1">
            <a:spLocks/>
          </p:cNvSpPr>
          <p:nvPr/>
        </p:nvSpPr>
        <p:spPr>
          <a:xfrm>
            <a:off x="994718" y="421675"/>
            <a:ext cx="6840537" cy="525463"/>
          </a:xfrm>
          <a:prstGeom prst="rect">
            <a:avLst/>
          </a:prstGeom>
        </p:spPr>
        <p:txBody>
          <a:bodyPr/>
          <a:lstStyle/>
          <a:p>
            <a:pPr>
              <a:defRPr/>
            </a:pPr>
            <a:r>
              <a:rPr lang="zh-CN" altLang="en-US" sz="2800" kern="0" dirty="0">
                <a:solidFill>
                  <a:schemeClr val="tx2"/>
                </a:solidFill>
                <a:latin typeface="微软雅黑" pitchFamily="34" charset="-122"/>
                <a:ea typeface="微软雅黑" pitchFamily="34" charset="-122"/>
                <a:cs typeface="+mj-cs"/>
              </a:rPr>
              <a:t>利用量子信息技术研究量子物理基本问题</a:t>
            </a:r>
          </a:p>
        </p:txBody>
      </p:sp>
      <p:sp>
        <p:nvSpPr>
          <p:cNvPr id="29" name="灯片编号占位符 2">
            <a:extLst>
              <a:ext uri="{FF2B5EF4-FFF2-40B4-BE49-F238E27FC236}">
                <a16:creationId xmlns:a16="http://schemas.microsoft.com/office/drawing/2014/main" id="{416067F5-27BD-44D5-ABC3-B0B884C3F363}"/>
              </a:ext>
            </a:extLst>
          </p:cNvPr>
          <p:cNvSpPr txBox="1">
            <a:spLocks/>
          </p:cNvSpPr>
          <p:nvPr/>
        </p:nvSpPr>
        <p:spPr bwMode="auto">
          <a:xfrm>
            <a:off x="7013097" y="64008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zh-CN"/>
            </a:defPPr>
            <a:lvl1pPr algn="l" rtl="0" eaLnBrk="0" fontAlgn="base" hangingPunct="0">
              <a:spcBef>
                <a:spcPct val="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fld id="{EA679DB1-A16C-4A0B-BACA-4FB0DFF07C37}" type="slidenum">
              <a:rPr lang="en-US" altLang="zh-CN" smtClean="0">
                <a:latin typeface="Arial Black" panose="020B0A04020102020204" pitchFamily="34" charset="0"/>
              </a:rPr>
              <a:pPr algn="r" eaLnBrk="1" hangingPunct="1"/>
              <a:t>3</a:t>
            </a:fld>
            <a:endParaRPr lang="en-US" altLang="zh-CN" dirty="0">
              <a:latin typeface="Arial Black" panose="020B0A04020102020204" pitchFamily="34" charset="0"/>
            </a:endParaRPr>
          </a:p>
        </p:txBody>
      </p:sp>
    </p:spTree>
    <p:extLst>
      <p:ext uri="{BB962C8B-B14F-4D97-AF65-F5344CB8AC3E}">
        <p14:creationId xmlns:p14="http://schemas.microsoft.com/office/powerpoint/2010/main" val="3322129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B566235-80D9-49A4-A87B-C10FF3566BBC}"/>
              </a:ext>
            </a:extLst>
          </p:cNvPr>
          <p:cNvSpPr>
            <a:spLocks noGrp="1" noChangeArrowheads="1"/>
          </p:cNvSpPr>
          <p:nvPr>
            <p:ph type="title"/>
          </p:nvPr>
        </p:nvSpPr>
        <p:spPr>
          <a:xfrm>
            <a:off x="838200" y="457200"/>
            <a:ext cx="5257800" cy="1371600"/>
          </a:xfrm>
        </p:spPr>
        <p:txBody>
          <a:bodyPr/>
          <a:lstStyle/>
          <a:p>
            <a:pPr eaLnBrk="1" hangingPunct="1"/>
            <a:r>
              <a:rPr lang="zh-CN" altLang="en-US">
                <a:latin typeface="微软雅黑" panose="020B0503020204020204" pitchFamily="34" charset="-122"/>
                <a:ea typeface="微软雅黑" panose="020B0503020204020204" pitchFamily="34" charset="-122"/>
              </a:rPr>
              <a:t>总 结</a:t>
            </a:r>
          </a:p>
        </p:txBody>
      </p:sp>
      <p:sp>
        <p:nvSpPr>
          <p:cNvPr id="38915" name="Rectangle 3">
            <a:extLst>
              <a:ext uri="{FF2B5EF4-FFF2-40B4-BE49-F238E27FC236}">
                <a16:creationId xmlns:a16="http://schemas.microsoft.com/office/drawing/2014/main" id="{DAB5FE9A-9309-4417-8CB2-DE48BBFECAEF}"/>
              </a:ext>
            </a:extLst>
          </p:cNvPr>
          <p:cNvSpPr>
            <a:spLocks noGrp="1" noChangeArrowheads="1"/>
          </p:cNvSpPr>
          <p:nvPr>
            <p:ph type="body" idx="1"/>
          </p:nvPr>
        </p:nvSpPr>
        <p:spPr>
          <a:xfrm>
            <a:off x="533400" y="1828800"/>
            <a:ext cx="7543800" cy="3886200"/>
          </a:xfrm>
        </p:spPr>
        <p:txBody>
          <a:bodyPr/>
          <a:lstStyle/>
          <a:p>
            <a:pPr marL="358775" indent="-358775" eaLnBrk="1" hangingPunct="1">
              <a:lnSpc>
                <a:spcPts val="3800"/>
              </a:lnSpc>
              <a:spcBef>
                <a:spcPts val="1200"/>
              </a:spcBef>
            </a:pPr>
            <a:r>
              <a:rPr lang="zh-CN" altLang="en-US" sz="2800">
                <a:latin typeface="微软雅黑" panose="020B0503020204020204" pitchFamily="34" charset="-122"/>
                <a:ea typeface="微软雅黑" panose="020B0503020204020204" pitchFamily="34" charset="-122"/>
              </a:rPr>
              <a:t>实现量子的惠勒延迟选择实验；</a:t>
            </a:r>
          </a:p>
          <a:p>
            <a:pPr marL="358775" indent="-358775" eaLnBrk="1" hangingPunct="1">
              <a:lnSpc>
                <a:spcPts val="3800"/>
              </a:lnSpc>
              <a:spcBef>
                <a:spcPts val="1200"/>
              </a:spcBef>
            </a:pPr>
            <a:r>
              <a:rPr lang="zh-CN" altLang="en-US" sz="2800">
                <a:latin typeface="微软雅黑" panose="020B0503020204020204" pitchFamily="34" charset="-122"/>
                <a:ea typeface="微软雅黑" panose="020B0503020204020204" pitchFamily="34" charset="-122"/>
              </a:rPr>
              <a:t>制备出光的波粒量子叠加态，将导致对玻尔互补原理的重新认识；</a:t>
            </a:r>
          </a:p>
          <a:p>
            <a:pPr marL="358775" indent="-358775" eaLnBrk="1" hangingPunct="1">
              <a:lnSpc>
                <a:spcPts val="3800"/>
              </a:lnSpc>
              <a:spcBef>
                <a:spcPts val="1200"/>
              </a:spcBef>
            </a:pPr>
            <a:r>
              <a:rPr lang="zh-CN" altLang="en-US" sz="2800">
                <a:latin typeface="微软雅黑" panose="020B0503020204020204" pitchFamily="34" charset="-122"/>
                <a:ea typeface="微软雅黑" panose="020B0503020204020204" pitchFamily="34" charset="-122"/>
              </a:rPr>
              <a:t>实现量子控制的实验装置（量子分束器），可用于实验检验其它的量子力学基本问题，并</a:t>
            </a:r>
            <a:r>
              <a:rPr lang="zh-CN" altLang="en-US" sz="2800">
                <a:latin typeface="微软雅黑" panose="020B0503020204020204" pitchFamily="34" charset="-122"/>
                <a:ea typeface="微软雅黑" panose="020B0503020204020204" pitchFamily="34" charset="-122"/>
                <a:cs typeface="Times New Roman" panose="02020603050405020304" pitchFamily="18" charset="0"/>
              </a:rPr>
              <a:t>引发更深远的思考</a:t>
            </a:r>
            <a:r>
              <a:rPr lang="en-US" altLang="zh-CN" sz="280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800">
                <a:latin typeface="微软雅黑" panose="020B0503020204020204" pitchFamily="34" charset="-122"/>
                <a:ea typeface="微软雅黑" panose="020B0503020204020204" pitchFamily="34" charset="-122"/>
                <a:cs typeface="Times New Roman" panose="02020603050405020304" pitchFamily="18" charset="0"/>
              </a:rPr>
              <a:t>量子眼睛”。</a:t>
            </a:r>
          </a:p>
        </p:txBody>
      </p:sp>
      <p:sp>
        <p:nvSpPr>
          <p:cNvPr id="4" name="灯片编号占位符 2">
            <a:extLst>
              <a:ext uri="{FF2B5EF4-FFF2-40B4-BE49-F238E27FC236}">
                <a16:creationId xmlns:a16="http://schemas.microsoft.com/office/drawing/2014/main" id="{A455EF7A-E60A-4D0A-A804-7367FA77E5C7}"/>
              </a:ext>
            </a:extLst>
          </p:cNvPr>
          <p:cNvSpPr txBox="1">
            <a:spLocks/>
          </p:cNvSpPr>
          <p:nvPr/>
        </p:nvSpPr>
        <p:spPr bwMode="auto">
          <a:xfrm>
            <a:off x="7013097" y="64008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zh-CN"/>
            </a:defPPr>
            <a:lvl1pPr algn="l" rtl="0" eaLnBrk="0" fontAlgn="base" hangingPunct="0">
              <a:spcBef>
                <a:spcPct val="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fld id="{EA679DB1-A16C-4A0B-BACA-4FB0DFF07C37}" type="slidenum">
              <a:rPr lang="en-US" altLang="zh-CN" smtClean="0">
                <a:latin typeface="Arial Black" panose="020B0A04020102020204" pitchFamily="34" charset="0"/>
              </a:rPr>
              <a:pPr algn="r" eaLnBrk="1" hangingPunct="1"/>
              <a:t>30</a:t>
            </a:fld>
            <a:endParaRPr lang="en-US" altLang="zh-CN" dirty="0">
              <a:latin typeface="Arial Black" panose="020B0A040201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内容占位符 2">
            <a:extLst>
              <a:ext uri="{FF2B5EF4-FFF2-40B4-BE49-F238E27FC236}">
                <a16:creationId xmlns:a16="http://schemas.microsoft.com/office/drawing/2014/main" id="{E0847477-803F-431E-96D1-1ADE3A89001F}"/>
              </a:ext>
            </a:extLst>
          </p:cNvPr>
          <p:cNvSpPr>
            <a:spLocks noGrp="1"/>
          </p:cNvSpPr>
          <p:nvPr>
            <p:ph idx="1"/>
          </p:nvPr>
        </p:nvSpPr>
        <p:spPr>
          <a:xfrm>
            <a:off x="609600" y="1219200"/>
            <a:ext cx="8001000" cy="4572000"/>
          </a:xfrm>
        </p:spPr>
        <p:txBody>
          <a:bodyPr/>
          <a:lstStyle/>
          <a:p>
            <a:pPr marL="0" indent="0" eaLnBrk="1" hangingPunct="1">
              <a:lnSpc>
                <a:spcPts val="5400"/>
              </a:lnSpc>
              <a:spcBef>
                <a:spcPct val="50000"/>
              </a:spcBef>
              <a:buFont typeface="Wingdings" panose="05000000000000000000" pitchFamily="2" charset="2"/>
              <a:buNone/>
            </a:pPr>
            <a:r>
              <a:rPr lang="zh-CN" altLang="en-US" sz="4000" b="1">
                <a:latin typeface="微软雅黑" panose="020B0503020204020204" pitchFamily="34" charset="-122"/>
                <a:ea typeface="微软雅黑" panose="020B0503020204020204" pitchFamily="34" charset="-122"/>
              </a:rPr>
              <a:t>光的本性之思考已在心中萦绕了</a:t>
            </a:r>
            <a:r>
              <a:rPr lang="en-US" altLang="zh-CN" sz="4000" b="1">
                <a:latin typeface="微软雅黑" panose="020B0503020204020204" pitchFamily="34" charset="-122"/>
                <a:ea typeface="微软雅黑" panose="020B0503020204020204" pitchFamily="34" charset="-122"/>
              </a:rPr>
              <a:t>50</a:t>
            </a:r>
            <a:r>
              <a:rPr lang="zh-CN" altLang="en-US" sz="4000" b="1">
                <a:latin typeface="微软雅黑" panose="020B0503020204020204" pitchFamily="34" charset="-122"/>
                <a:ea typeface="微软雅黑" panose="020B0503020204020204" pitchFamily="34" charset="-122"/>
              </a:rPr>
              <a:t>年，然而并没有使我接近答案半步，现在，似乎每个人都认为他们能回答光是什么，然而他们错了。</a:t>
            </a:r>
            <a:endParaRPr lang="en-US" altLang="zh-CN" sz="4000" b="1">
              <a:latin typeface="微软雅黑" panose="020B0503020204020204" pitchFamily="34" charset="-122"/>
              <a:ea typeface="微软雅黑" panose="020B0503020204020204" pitchFamily="34" charset="-122"/>
            </a:endParaRPr>
          </a:p>
          <a:p>
            <a:pPr marL="0" indent="0" eaLnBrk="1" hangingPunct="1">
              <a:spcBef>
                <a:spcPct val="50000"/>
              </a:spcBef>
              <a:buFont typeface="Wingdings" panose="05000000000000000000" pitchFamily="2" charset="2"/>
              <a:buNone/>
            </a:pPr>
            <a:r>
              <a:rPr lang="en-US" altLang="zh-CN" sz="4000" b="1">
                <a:latin typeface="微软雅黑" panose="020B0503020204020204" pitchFamily="34" charset="-122"/>
                <a:ea typeface="微软雅黑" panose="020B0503020204020204" pitchFamily="34" charset="-122"/>
              </a:rPr>
              <a:t>                             ——</a:t>
            </a:r>
            <a:r>
              <a:rPr lang="zh-CN" altLang="en-US" sz="4000" b="1">
                <a:latin typeface="微软雅黑" panose="020B0503020204020204" pitchFamily="34" charset="-122"/>
                <a:ea typeface="微软雅黑" panose="020B0503020204020204" pitchFamily="34" charset="-122"/>
              </a:rPr>
              <a:t>爱因斯坦</a:t>
            </a:r>
            <a:endParaRPr lang="en-US" altLang="zh-CN" sz="4000" b="1">
              <a:latin typeface="微软雅黑" panose="020B0503020204020204" pitchFamily="34" charset="-122"/>
              <a:ea typeface="微软雅黑" panose="020B0503020204020204" pitchFamily="34" charset="-122"/>
            </a:endParaRPr>
          </a:p>
          <a:p>
            <a:pPr marL="0" indent="0" eaLnBrk="1" hangingPunct="1">
              <a:spcBef>
                <a:spcPct val="50000"/>
              </a:spcBef>
              <a:buFont typeface="Wingdings" panose="05000000000000000000" pitchFamily="2" charset="2"/>
              <a:buNone/>
            </a:pPr>
            <a:r>
              <a:rPr lang="en-US" altLang="zh-CN" sz="4000" b="1">
                <a:latin typeface="微软雅黑" panose="020B0503020204020204" pitchFamily="34" charset="-122"/>
                <a:ea typeface="微软雅黑" panose="020B0503020204020204" pitchFamily="34" charset="-122"/>
              </a:rPr>
              <a:t>                                      1951</a:t>
            </a:r>
            <a:r>
              <a:rPr lang="zh-CN" altLang="en-US" sz="4000" b="1">
                <a:latin typeface="微软雅黑" panose="020B0503020204020204" pitchFamily="34" charset="-122"/>
                <a:ea typeface="微软雅黑" panose="020B0503020204020204" pitchFamily="34" charset="-122"/>
              </a:rPr>
              <a:t>年</a:t>
            </a:r>
          </a:p>
        </p:txBody>
      </p:sp>
      <p:sp>
        <p:nvSpPr>
          <p:cNvPr id="3" name="灯片编号占位符 2">
            <a:extLst>
              <a:ext uri="{FF2B5EF4-FFF2-40B4-BE49-F238E27FC236}">
                <a16:creationId xmlns:a16="http://schemas.microsoft.com/office/drawing/2014/main" id="{4A172409-CD81-43CB-BC0C-11F8FDCB4200}"/>
              </a:ext>
            </a:extLst>
          </p:cNvPr>
          <p:cNvSpPr txBox="1">
            <a:spLocks/>
          </p:cNvSpPr>
          <p:nvPr/>
        </p:nvSpPr>
        <p:spPr bwMode="auto">
          <a:xfrm>
            <a:off x="7013097" y="64008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zh-CN"/>
            </a:defPPr>
            <a:lvl1pPr algn="l" rtl="0" eaLnBrk="0" fontAlgn="base" hangingPunct="0">
              <a:spcBef>
                <a:spcPct val="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fld id="{EA679DB1-A16C-4A0B-BACA-4FB0DFF07C37}" type="slidenum">
              <a:rPr lang="en-US" altLang="zh-CN" smtClean="0">
                <a:latin typeface="Arial Black" panose="020B0A04020102020204" pitchFamily="34" charset="0"/>
              </a:rPr>
              <a:pPr algn="r" eaLnBrk="1" hangingPunct="1"/>
              <a:t>31</a:t>
            </a:fld>
            <a:endParaRPr lang="en-US" altLang="zh-CN" dirty="0">
              <a:latin typeface="Arial Black" panose="020B0A040201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WordArt 3">
            <a:extLst>
              <a:ext uri="{FF2B5EF4-FFF2-40B4-BE49-F238E27FC236}">
                <a16:creationId xmlns:a16="http://schemas.microsoft.com/office/drawing/2014/main" id="{980E03A2-D835-479A-B5B7-4FE03AEA8F69}"/>
              </a:ext>
            </a:extLst>
          </p:cNvPr>
          <p:cNvSpPr>
            <a:spLocks noChangeArrowheads="1" noChangeShapeType="1" noTextEdit="1"/>
          </p:cNvSpPr>
          <p:nvPr/>
        </p:nvSpPr>
        <p:spPr bwMode="auto">
          <a:xfrm>
            <a:off x="2971800" y="2743200"/>
            <a:ext cx="3048000" cy="1066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CN" altLang="en-US" sz="3600" kern="10" spc="720">
                <a:gradFill rotWithShape="1">
                  <a:gsLst>
                    <a:gs pos="0">
                      <a:srgbClr val="FF3399"/>
                    </a:gs>
                    <a:gs pos="100000">
                      <a:srgbClr val="E272AA"/>
                    </a:gs>
                  </a:gsLst>
                  <a:path path="rect">
                    <a:fillToRect r="100000" b="100000"/>
                  </a:path>
                </a:gradFill>
                <a:effectLst>
                  <a:outerShdw dist="45791" dir="3378596" algn="ctr" rotWithShape="0">
                    <a:srgbClr val="4D4D4D">
                      <a:alpha val="79999"/>
                    </a:srgbClr>
                  </a:outerShdw>
                </a:effectLst>
                <a:latin typeface="隶书" panose="02010509060101010101" pitchFamily="49" charset="-122"/>
                <a:ea typeface="隶书" panose="02010509060101010101" pitchFamily="49" charset="-122"/>
              </a:rPr>
              <a:t>谢谢！</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15">
            <a:extLst>
              <a:ext uri="{FF2B5EF4-FFF2-40B4-BE49-F238E27FC236}">
                <a16:creationId xmlns:a16="http://schemas.microsoft.com/office/drawing/2014/main" id="{90894803-805E-4B08-B46F-1864777D0A30}"/>
              </a:ext>
            </a:extLst>
          </p:cNvPr>
          <p:cNvSpPr>
            <a:spLocks noChangeArrowheads="1"/>
          </p:cNvSpPr>
          <p:nvPr/>
        </p:nvSpPr>
        <p:spPr bwMode="auto">
          <a:xfrm>
            <a:off x="541338" y="1719256"/>
            <a:ext cx="4586287" cy="46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spcBef>
                <a:spcPts val="600"/>
              </a:spcBef>
              <a:buFont typeface="Wingdings" panose="05000000000000000000" pitchFamily="2" charset="2"/>
              <a:buChar char="ü"/>
            </a:pPr>
            <a:r>
              <a:rPr lang="zh-CN" altLang="en-US" sz="2000" b="1" dirty="0">
                <a:latin typeface="微软雅黑" panose="020B0503020204020204" pitchFamily="34" charset="-122"/>
                <a:ea typeface="微软雅黑" panose="020B0503020204020204" pitchFamily="34" charset="-122"/>
              </a:rPr>
              <a:t>首次观测到光的</a:t>
            </a:r>
            <a:r>
              <a:rPr lang="zh-CN" altLang="en-US" sz="2000" b="1" dirty="0">
                <a:solidFill>
                  <a:srgbClr val="FF0000"/>
                </a:solidFill>
                <a:latin typeface="微软雅黑" panose="020B0503020204020204" pitchFamily="34" charset="-122"/>
                <a:ea typeface="微软雅黑" panose="020B0503020204020204" pitchFamily="34" charset="-122"/>
              </a:rPr>
              <a:t>波粒</a:t>
            </a:r>
            <a:r>
              <a:rPr lang="zh-CN" altLang="en-US" sz="2000" b="1" dirty="0">
                <a:latin typeface="微软雅黑" panose="020B0503020204020204" pitchFamily="34" charset="-122"/>
                <a:ea typeface="微软雅黑" panose="020B0503020204020204" pitchFamily="34" charset="-122"/>
              </a:rPr>
              <a:t>叠加状态 </a:t>
            </a:r>
            <a:endParaRPr lang="en-US" altLang="zh-CN" sz="2000" b="1" dirty="0">
              <a:latin typeface="微软雅黑" panose="020B0503020204020204" pitchFamily="34" charset="-122"/>
              <a:ea typeface="微软雅黑" panose="020B0503020204020204" pitchFamily="34" charset="-122"/>
            </a:endParaRPr>
          </a:p>
        </p:txBody>
      </p:sp>
      <p:sp>
        <p:nvSpPr>
          <p:cNvPr id="8" name="矩形 1">
            <a:extLst>
              <a:ext uri="{FF2B5EF4-FFF2-40B4-BE49-F238E27FC236}">
                <a16:creationId xmlns:a16="http://schemas.microsoft.com/office/drawing/2014/main" id="{5B0D3B7A-1E36-4C52-AD54-A371ABFD13C8}"/>
              </a:ext>
            </a:extLst>
          </p:cNvPr>
          <p:cNvSpPr>
            <a:spLocks noChangeArrowheads="1"/>
          </p:cNvSpPr>
          <p:nvPr/>
        </p:nvSpPr>
        <p:spPr bwMode="auto">
          <a:xfrm>
            <a:off x="1184275" y="2025302"/>
            <a:ext cx="3902607" cy="454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spcBef>
                <a:spcPts val="600"/>
              </a:spcBef>
            </a:pPr>
            <a:r>
              <a:rPr lang="en-US" altLang="zh-CN"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J.-S. Tang, et al., Nature Photonics 2012</a:t>
            </a:r>
            <a:endParaRPr lang="zh-CN" altLang="en-US"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11">
            <a:extLst>
              <a:ext uri="{FF2B5EF4-FFF2-40B4-BE49-F238E27FC236}">
                <a16:creationId xmlns:a16="http://schemas.microsoft.com/office/drawing/2014/main" id="{0CEFE3BE-0854-4F27-B80D-3CD7A4F6D4DE}"/>
              </a:ext>
            </a:extLst>
          </p:cNvPr>
          <p:cNvSpPr>
            <a:spLocks noChangeArrowheads="1"/>
          </p:cNvSpPr>
          <p:nvPr/>
        </p:nvSpPr>
        <p:spPr bwMode="auto">
          <a:xfrm>
            <a:off x="539750" y="990600"/>
            <a:ext cx="5375275" cy="46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spcBef>
                <a:spcPts val="600"/>
              </a:spcBef>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验证纠缠辅助下新形式的</a:t>
            </a:r>
            <a:r>
              <a:rPr lang="zh-CN" altLang="en-US" sz="2000" dirty="0">
                <a:solidFill>
                  <a:srgbClr val="FF0000"/>
                </a:solidFill>
                <a:latin typeface="微软雅黑" panose="020B0503020204020204" pitchFamily="34" charset="-122"/>
                <a:ea typeface="微软雅黑" panose="020B0503020204020204" pitchFamily="34" charset="-122"/>
              </a:rPr>
              <a:t>不确定关系</a:t>
            </a:r>
            <a:endParaRPr lang="en-US" altLang="zh-CN" sz="2000" dirty="0">
              <a:solidFill>
                <a:srgbClr val="FF0000"/>
              </a:solidFill>
              <a:latin typeface="微软雅黑" panose="020B0503020204020204" pitchFamily="34" charset="-122"/>
              <a:ea typeface="微软雅黑" panose="020B0503020204020204" pitchFamily="34" charset="-122"/>
            </a:endParaRPr>
          </a:p>
        </p:txBody>
      </p:sp>
      <p:sp>
        <p:nvSpPr>
          <p:cNvPr id="10" name="矩形 12">
            <a:extLst>
              <a:ext uri="{FF2B5EF4-FFF2-40B4-BE49-F238E27FC236}">
                <a16:creationId xmlns:a16="http://schemas.microsoft.com/office/drawing/2014/main" id="{44A2FE9D-31A6-4B61-8DBA-76B730C5EF58}"/>
              </a:ext>
            </a:extLst>
          </p:cNvPr>
          <p:cNvSpPr>
            <a:spLocks noChangeArrowheads="1"/>
          </p:cNvSpPr>
          <p:nvPr/>
        </p:nvSpPr>
        <p:spPr bwMode="auto">
          <a:xfrm>
            <a:off x="1187450" y="1294808"/>
            <a:ext cx="4351063" cy="454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spcBef>
                <a:spcPts val="600"/>
              </a:spcBef>
            </a:pPr>
            <a:r>
              <a:rPr lang="en-US" altLang="zh-CN"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C.-F. Li, J.-S. Xu, et al., Nature Physics 2011</a:t>
            </a:r>
            <a:endParaRPr lang="zh-CN" altLang="en-US"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矩形 10">
            <a:extLst>
              <a:ext uri="{FF2B5EF4-FFF2-40B4-BE49-F238E27FC236}">
                <a16:creationId xmlns:a16="http://schemas.microsoft.com/office/drawing/2014/main" id="{4C3DDC48-52B1-4A49-A762-E23048500FDF}"/>
              </a:ext>
            </a:extLst>
          </p:cNvPr>
          <p:cNvSpPr/>
          <p:nvPr/>
        </p:nvSpPr>
        <p:spPr>
          <a:xfrm>
            <a:off x="555625" y="3180947"/>
            <a:ext cx="6537325" cy="467244"/>
          </a:xfrm>
          <a:prstGeom prst="rect">
            <a:avLst/>
          </a:prstGeom>
        </p:spPr>
        <p:txBody>
          <a:bodyPr>
            <a:spAutoFit/>
          </a:bodyPr>
          <a:lstStyle/>
          <a:p>
            <a:pPr marL="342900" indent="-342900">
              <a:lnSpc>
                <a:spcPts val="3200"/>
              </a:lnSpc>
              <a:spcBef>
                <a:spcPts val="600"/>
              </a:spcBef>
              <a:buFont typeface="Wingdings" pitchFamily="2" charset="2"/>
              <a:buChar char="ü"/>
              <a:defRPr/>
            </a:pPr>
            <a:r>
              <a:rPr lang="zh-CN" altLang="en-US" sz="2000" kern="0" dirty="0">
                <a:latin typeface="微软雅黑" pitchFamily="34" charset="-122"/>
                <a:ea typeface="微软雅黑" pitchFamily="34" charset="-122"/>
              </a:rPr>
              <a:t>利用固态量子存储制备毫米尺寸</a:t>
            </a:r>
            <a:r>
              <a:rPr lang="zh-CN" altLang="en-US" sz="2000" kern="0" dirty="0">
                <a:solidFill>
                  <a:srgbClr val="FF0000"/>
                </a:solidFill>
                <a:latin typeface="微软雅黑" pitchFamily="34" charset="-122"/>
                <a:ea typeface="微软雅黑" pitchFamily="34" charset="-122"/>
              </a:rPr>
              <a:t>薛定谔猫</a:t>
            </a:r>
            <a:r>
              <a:rPr lang="zh-CN" altLang="en-US" sz="2000" kern="0" dirty="0">
                <a:latin typeface="微软雅黑" pitchFamily="34" charset="-122"/>
                <a:ea typeface="微软雅黑" pitchFamily="34" charset="-122"/>
              </a:rPr>
              <a:t>态</a:t>
            </a:r>
            <a:endParaRPr lang="en-US" altLang="zh-CN" sz="2000" dirty="0">
              <a:latin typeface="微软雅黑" panose="020B0503020204020204" pitchFamily="34" charset="-122"/>
              <a:ea typeface="微软雅黑" panose="020B0503020204020204" pitchFamily="34" charset="-122"/>
            </a:endParaRPr>
          </a:p>
        </p:txBody>
      </p:sp>
      <p:sp>
        <p:nvSpPr>
          <p:cNvPr id="12" name="矩形 14">
            <a:extLst>
              <a:ext uri="{FF2B5EF4-FFF2-40B4-BE49-F238E27FC236}">
                <a16:creationId xmlns:a16="http://schemas.microsoft.com/office/drawing/2014/main" id="{FA255DFC-557F-4834-8E76-E80F0B6D7AF6}"/>
              </a:ext>
            </a:extLst>
          </p:cNvPr>
          <p:cNvSpPr>
            <a:spLocks noChangeArrowheads="1"/>
          </p:cNvSpPr>
          <p:nvPr/>
        </p:nvSpPr>
        <p:spPr bwMode="auto">
          <a:xfrm>
            <a:off x="1189307" y="3527711"/>
            <a:ext cx="4223099" cy="454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spcBef>
                <a:spcPts val="600"/>
              </a:spcBef>
            </a:pPr>
            <a:r>
              <a:rPr lang="en-US" altLang="zh-CN"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Z.-Q. Zhou, et al., Phys. Rev. Lett. 2015</a:t>
            </a:r>
            <a:endParaRPr lang="zh-CN" altLang="en-US"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矩形 12">
            <a:extLst>
              <a:ext uri="{FF2B5EF4-FFF2-40B4-BE49-F238E27FC236}">
                <a16:creationId xmlns:a16="http://schemas.microsoft.com/office/drawing/2014/main" id="{D9834F54-EA80-4389-B28F-59EF32243E91}"/>
              </a:ext>
            </a:extLst>
          </p:cNvPr>
          <p:cNvSpPr/>
          <p:nvPr/>
        </p:nvSpPr>
        <p:spPr>
          <a:xfrm>
            <a:off x="546100" y="3973035"/>
            <a:ext cx="5610225" cy="467244"/>
          </a:xfrm>
          <a:prstGeom prst="rect">
            <a:avLst/>
          </a:prstGeom>
        </p:spPr>
        <p:txBody>
          <a:bodyPr>
            <a:spAutoFit/>
          </a:bodyPr>
          <a:lstStyle/>
          <a:p>
            <a:pPr marL="342900" indent="-342900">
              <a:lnSpc>
                <a:spcPts val="3200"/>
              </a:lnSpc>
              <a:spcBef>
                <a:spcPts val="600"/>
              </a:spcBef>
              <a:buFont typeface="Wingdings" pitchFamily="2" charset="2"/>
              <a:buChar char="ü"/>
              <a:defRPr/>
            </a:pPr>
            <a:r>
              <a:rPr lang="zh-CN" altLang="en-US" sz="2000" kern="0" dirty="0">
                <a:latin typeface="微软雅黑" pitchFamily="34" charset="-122"/>
                <a:ea typeface="微软雅黑" pitchFamily="34" charset="-122"/>
              </a:rPr>
              <a:t>证实</a:t>
            </a:r>
            <a:r>
              <a:rPr lang="zh-CN" altLang="zh-CN" sz="2000" kern="0" dirty="0">
                <a:latin typeface="微软雅黑" pitchFamily="34" charset="-122"/>
                <a:ea typeface="微软雅黑" pitchFamily="34" charset="-122"/>
              </a:rPr>
              <a:t>量子力学中</a:t>
            </a:r>
            <a:r>
              <a:rPr lang="zh-CN" altLang="zh-CN" sz="2000" kern="0" dirty="0">
                <a:solidFill>
                  <a:srgbClr val="FF0000"/>
                </a:solidFill>
                <a:latin typeface="微软雅黑" pitchFamily="34" charset="-122"/>
                <a:ea typeface="微软雅黑" pitchFamily="34" charset="-122"/>
              </a:rPr>
              <a:t>强于二值关联</a:t>
            </a:r>
            <a:r>
              <a:rPr lang="zh-CN" altLang="zh-CN" sz="2000" kern="0" dirty="0">
                <a:latin typeface="微软雅黑" pitchFamily="34" charset="-122"/>
                <a:ea typeface="微软雅黑" pitchFamily="34" charset="-122"/>
              </a:rPr>
              <a:t>的存在</a:t>
            </a:r>
            <a:endParaRPr lang="en-US" altLang="zh-CN" sz="2000" kern="0" dirty="0">
              <a:latin typeface="微软雅黑" pitchFamily="34" charset="-122"/>
              <a:ea typeface="微软雅黑" pitchFamily="34" charset="-122"/>
            </a:endParaRPr>
          </a:p>
        </p:txBody>
      </p:sp>
      <p:sp>
        <p:nvSpPr>
          <p:cNvPr id="14" name="矩形 14">
            <a:extLst>
              <a:ext uri="{FF2B5EF4-FFF2-40B4-BE49-F238E27FC236}">
                <a16:creationId xmlns:a16="http://schemas.microsoft.com/office/drawing/2014/main" id="{72EFD6FF-0C0B-4FB1-8B04-EAABCBF502D9}"/>
              </a:ext>
            </a:extLst>
          </p:cNvPr>
          <p:cNvSpPr>
            <a:spLocks noChangeArrowheads="1"/>
          </p:cNvSpPr>
          <p:nvPr/>
        </p:nvSpPr>
        <p:spPr bwMode="auto">
          <a:xfrm>
            <a:off x="1186034" y="4267066"/>
            <a:ext cx="3908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spcBef>
                <a:spcPts val="600"/>
              </a:spcBef>
            </a:pPr>
            <a:r>
              <a:rPr lang="en-US" altLang="zh-CN"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X.-M. Hu, et al., Phys. Rev. Lett. 2018</a:t>
            </a:r>
            <a:endParaRPr lang="zh-CN" altLang="en-US"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矩形 14">
            <a:extLst>
              <a:ext uri="{FF2B5EF4-FFF2-40B4-BE49-F238E27FC236}">
                <a16:creationId xmlns:a16="http://schemas.microsoft.com/office/drawing/2014/main" id="{3DD8505B-C1BA-46D8-9795-5AE37F317C72}"/>
              </a:ext>
            </a:extLst>
          </p:cNvPr>
          <p:cNvSpPr/>
          <p:nvPr/>
        </p:nvSpPr>
        <p:spPr>
          <a:xfrm>
            <a:off x="539750" y="2451912"/>
            <a:ext cx="4824413" cy="467244"/>
          </a:xfrm>
          <a:prstGeom prst="rect">
            <a:avLst/>
          </a:prstGeom>
        </p:spPr>
        <p:txBody>
          <a:bodyPr>
            <a:spAutoFit/>
          </a:bodyPr>
          <a:lstStyle/>
          <a:p>
            <a:pPr marL="342900" indent="-342900">
              <a:lnSpc>
                <a:spcPts val="3200"/>
              </a:lnSpc>
              <a:spcBef>
                <a:spcPts val="600"/>
              </a:spcBef>
              <a:buFont typeface="Wingdings" pitchFamily="2" charset="2"/>
              <a:buChar char="ü"/>
              <a:defRPr/>
            </a:pPr>
            <a:r>
              <a:rPr lang="zh-CN" altLang="en-US" sz="2000" kern="0" dirty="0">
                <a:latin typeface="微软雅黑" pitchFamily="34" charset="-122"/>
                <a:ea typeface="微软雅黑" pitchFamily="34" charset="-122"/>
              </a:rPr>
              <a:t>实验演示量子</a:t>
            </a:r>
            <a:r>
              <a:rPr lang="zh-CN" altLang="en-US" sz="2000" kern="0" dirty="0">
                <a:solidFill>
                  <a:srgbClr val="FF0000"/>
                </a:solidFill>
                <a:latin typeface="微软雅黑" pitchFamily="34" charset="-122"/>
                <a:ea typeface="微软雅黑" pitchFamily="34" charset="-122"/>
              </a:rPr>
              <a:t>麦克斯韦妖</a:t>
            </a:r>
            <a:endParaRPr lang="en-US" altLang="zh-CN" sz="2000" dirty="0">
              <a:solidFill>
                <a:srgbClr val="FF0000"/>
              </a:solidFill>
              <a:latin typeface="微软雅黑" panose="020B0503020204020204" pitchFamily="34" charset="-122"/>
              <a:ea typeface="微软雅黑" panose="020B0503020204020204" pitchFamily="34" charset="-122"/>
            </a:endParaRPr>
          </a:p>
        </p:txBody>
      </p:sp>
      <p:sp>
        <p:nvSpPr>
          <p:cNvPr id="16" name="矩形 14">
            <a:extLst>
              <a:ext uri="{FF2B5EF4-FFF2-40B4-BE49-F238E27FC236}">
                <a16:creationId xmlns:a16="http://schemas.microsoft.com/office/drawing/2014/main" id="{1E7C8F33-CC93-4C35-93A7-7E95B1CAE46A}"/>
              </a:ext>
            </a:extLst>
          </p:cNvPr>
          <p:cNvSpPr>
            <a:spLocks noChangeArrowheads="1"/>
          </p:cNvSpPr>
          <p:nvPr/>
        </p:nvSpPr>
        <p:spPr bwMode="auto">
          <a:xfrm>
            <a:off x="1187624" y="2764968"/>
            <a:ext cx="4392488" cy="460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spcBef>
                <a:spcPts val="600"/>
              </a:spcBef>
            </a:pPr>
            <a:r>
              <a:rPr lang="en-US" altLang="zh-CN"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J.-S. Xu, et al., Nature Photonics 2014 </a:t>
            </a:r>
            <a:endParaRPr lang="zh-CN" altLang="en-US"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图片 15">
            <a:extLst>
              <a:ext uri="{FF2B5EF4-FFF2-40B4-BE49-F238E27FC236}">
                <a16:creationId xmlns:a16="http://schemas.microsoft.com/office/drawing/2014/main" id="{46B328CE-5069-4542-8731-3B9AC2CD99A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059" y="3835197"/>
            <a:ext cx="2382837"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
            <a:extLst>
              <a:ext uri="{FF2B5EF4-FFF2-40B4-BE49-F238E27FC236}">
                <a16:creationId xmlns:a16="http://schemas.microsoft.com/office/drawing/2014/main" id="{0B8F3486-C580-446F-B688-513145B9C00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34471" y="3075997"/>
            <a:ext cx="19431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a:extLst>
              <a:ext uri="{FF2B5EF4-FFF2-40B4-BE49-F238E27FC236}">
                <a16:creationId xmlns:a16="http://schemas.microsoft.com/office/drawing/2014/main" id="{93C457F9-5496-40E2-A472-8644B9EFADDE}"/>
              </a:ext>
            </a:extLst>
          </p:cNvPr>
          <p:cNvSpPr/>
          <p:nvPr/>
        </p:nvSpPr>
        <p:spPr>
          <a:xfrm>
            <a:off x="539750" y="4707329"/>
            <a:ext cx="4587875" cy="461152"/>
          </a:xfrm>
          <a:prstGeom prst="rect">
            <a:avLst/>
          </a:prstGeom>
        </p:spPr>
        <p:txBody>
          <a:bodyPr>
            <a:spAutoFit/>
          </a:bodyPr>
          <a:lstStyle/>
          <a:p>
            <a:pPr marL="342900" indent="-342900">
              <a:lnSpc>
                <a:spcPts val="3200"/>
              </a:lnSpc>
              <a:spcBef>
                <a:spcPts val="600"/>
              </a:spcBef>
              <a:buFont typeface="Wingdings" pitchFamily="2" charset="2"/>
              <a:buChar char="ü"/>
              <a:defRPr/>
            </a:pPr>
            <a:r>
              <a:rPr lang="zh-CN" altLang="en-US" sz="2000" kern="0" dirty="0">
                <a:latin typeface="微软雅黑" pitchFamily="34" charset="-122"/>
                <a:ea typeface="微软雅黑" pitchFamily="34" charset="-122"/>
              </a:rPr>
              <a:t>实验实现</a:t>
            </a:r>
            <a:r>
              <a:rPr lang="zh-CN" altLang="en-US" sz="2000" kern="0" dirty="0">
                <a:solidFill>
                  <a:srgbClr val="FF0000"/>
                </a:solidFill>
                <a:latin typeface="微软雅黑" pitchFamily="34" charset="-122"/>
                <a:ea typeface="微软雅黑" pitchFamily="34" charset="-122"/>
              </a:rPr>
              <a:t>量子柴郡猫</a:t>
            </a:r>
            <a:r>
              <a:rPr lang="zh-CN" altLang="en-US" sz="2000" kern="0" dirty="0">
                <a:latin typeface="微软雅黑" pitchFamily="34" charset="-122"/>
                <a:ea typeface="微软雅黑" pitchFamily="34" charset="-122"/>
              </a:rPr>
              <a:t>的笑脸互换</a:t>
            </a:r>
            <a:endParaRPr lang="en-US" altLang="zh-CN" sz="2000" dirty="0">
              <a:latin typeface="微软雅黑" panose="020B0503020204020204" pitchFamily="34" charset="-122"/>
              <a:ea typeface="微软雅黑" panose="020B0503020204020204" pitchFamily="34" charset="-122"/>
            </a:endParaRPr>
          </a:p>
        </p:txBody>
      </p:sp>
      <p:sp>
        <p:nvSpPr>
          <p:cNvPr id="20" name="矩形 14">
            <a:extLst>
              <a:ext uri="{FF2B5EF4-FFF2-40B4-BE49-F238E27FC236}">
                <a16:creationId xmlns:a16="http://schemas.microsoft.com/office/drawing/2014/main" id="{4BD69E53-6A86-4C02-BD38-E3D4BC1D9449}"/>
              </a:ext>
            </a:extLst>
          </p:cNvPr>
          <p:cNvSpPr>
            <a:spLocks noChangeArrowheads="1"/>
          </p:cNvSpPr>
          <p:nvPr/>
        </p:nvSpPr>
        <p:spPr bwMode="auto">
          <a:xfrm>
            <a:off x="1187573" y="4996622"/>
            <a:ext cx="4656881" cy="454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spcBef>
                <a:spcPts val="600"/>
              </a:spcBef>
            </a:pPr>
            <a:r>
              <a:rPr lang="en-US" altLang="zh-CN"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Z.-H. Liu, et al., Nature Communications 2020</a:t>
            </a:r>
            <a:endParaRPr lang="zh-CN" altLang="en-US"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1" name="Picture 18">
            <a:extLst>
              <a:ext uri="{FF2B5EF4-FFF2-40B4-BE49-F238E27FC236}">
                <a16:creationId xmlns:a16="http://schemas.microsoft.com/office/drawing/2014/main" id="{63C24CE7-60A8-43A2-BB34-E3B39BA543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0810" y="1569124"/>
            <a:ext cx="1943100" cy="546100"/>
          </a:xfrm>
          <a:prstGeom prst="rect">
            <a:avLst/>
          </a:prstGeom>
          <a:noFill/>
          <a:ln w="9525">
            <a:solidFill>
              <a:srgbClr val="63B1A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a:extLst>
              <a:ext uri="{FF2B5EF4-FFF2-40B4-BE49-F238E27FC236}">
                <a16:creationId xmlns:a16="http://schemas.microsoft.com/office/drawing/2014/main" id="{87700E61-A4FA-4185-ABF7-CE4F2F436D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2915" y="4569924"/>
            <a:ext cx="1902718" cy="84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6">
            <a:extLst>
              <a:ext uri="{FF2B5EF4-FFF2-40B4-BE49-F238E27FC236}">
                <a16:creationId xmlns:a16="http://schemas.microsoft.com/office/drawing/2014/main" id="{A3845C49-B988-42B9-AB23-24D0535037E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01765" y="2180454"/>
            <a:ext cx="785018" cy="895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灯片编号占位符 23"/>
          <p:cNvSpPr>
            <a:spLocks noGrp="1"/>
          </p:cNvSpPr>
          <p:nvPr>
            <p:ph type="sldNum" sz="quarter" idx="12"/>
          </p:nvPr>
        </p:nvSpPr>
        <p:spPr>
          <a:xfrm>
            <a:off x="457200" y="5940599"/>
            <a:ext cx="2133600" cy="476250"/>
          </a:xfrm>
        </p:spPr>
        <p:txBody>
          <a:bodyPr/>
          <a:lstStyle/>
          <a:p>
            <a:pPr>
              <a:defRPr/>
            </a:pPr>
            <a:fld id="{D1FA6C70-1BDC-48AA-BB43-2A074260E421}" type="slidenum">
              <a:rPr lang="en-US" altLang="zh-CN" smtClean="0"/>
              <a:pPr>
                <a:defRPr/>
              </a:pPr>
              <a:t>4</a:t>
            </a:fld>
            <a:endParaRPr lang="en-US" altLang="zh-CN"/>
          </a:p>
        </p:txBody>
      </p:sp>
      <p:sp>
        <p:nvSpPr>
          <p:cNvPr id="25" name="矩形 24">
            <a:extLst>
              <a:ext uri="{FF2B5EF4-FFF2-40B4-BE49-F238E27FC236}">
                <a16:creationId xmlns:a16="http://schemas.microsoft.com/office/drawing/2014/main" id="{5335CE1E-5ACD-4789-B507-C2F0FA1AB1FA}"/>
              </a:ext>
            </a:extLst>
          </p:cNvPr>
          <p:cNvSpPr/>
          <p:nvPr/>
        </p:nvSpPr>
        <p:spPr>
          <a:xfrm>
            <a:off x="569789" y="5433133"/>
            <a:ext cx="5874419" cy="467244"/>
          </a:xfrm>
          <a:prstGeom prst="rect">
            <a:avLst/>
          </a:prstGeom>
        </p:spPr>
        <p:txBody>
          <a:bodyPr wrap="square">
            <a:spAutoFit/>
          </a:bodyPr>
          <a:lstStyle/>
          <a:p>
            <a:pPr marL="342900" indent="-342900">
              <a:lnSpc>
                <a:spcPts val="3200"/>
              </a:lnSpc>
              <a:spcBef>
                <a:spcPts val="600"/>
              </a:spcBef>
              <a:buFont typeface="Wingdings" pitchFamily="2" charset="2"/>
              <a:buChar char="ü"/>
              <a:defRPr/>
            </a:pPr>
            <a:r>
              <a:rPr lang="zh-CN" altLang="en-US" sz="2000" kern="0" dirty="0">
                <a:latin typeface="微软雅黑" pitchFamily="34" charset="-122"/>
                <a:ea typeface="微软雅黑" pitchFamily="34" charset="-122"/>
              </a:rPr>
              <a:t>利用</a:t>
            </a:r>
            <a:r>
              <a:rPr lang="zh-CN" altLang="en-US" sz="2000" kern="0" dirty="0">
                <a:solidFill>
                  <a:srgbClr val="FF0000"/>
                </a:solidFill>
                <a:latin typeface="微软雅黑" pitchFamily="34" charset="-122"/>
                <a:ea typeface="微软雅黑" pitchFamily="34" charset="-122"/>
              </a:rPr>
              <a:t>量子因果序</a:t>
            </a:r>
            <a:r>
              <a:rPr lang="zh-CN" altLang="en-US" sz="2000" kern="0" dirty="0">
                <a:latin typeface="微软雅黑" pitchFamily="34" charset="-122"/>
                <a:ea typeface="微软雅黑" pitchFamily="34" charset="-122"/>
              </a:rPr>
              <a:t>实现超海森堡极限精密测量</a:t>
            </a:r>
            <a:endParaRPr lang="en-US" altLang="zh-CN" sz="2000" dirty="0">
              <a:latin typeface="微软雅黑" panose="020B0503020204020204" pitchFamily="34" charset="-122"/>
              <a:ea typeface="微软雅黑" panose="020B0503020204020204" pitchFamily="34" charset="-122"/>
            </a:endParaRPr>
          </a:p>
        </p:txBody>
      </p:sp>
      <p:sp>
        <p:nvSpPr>
          <p:cNvPr id="26" name="矩形 12">
            <a:extLst>
              <a:ext uri="{FF2B5EF4-FFF2-40B4-BE49-F238E27FC236}">
                <a16:creationId xmlns:a16="http://schemas.microsoft.com/office/drawing/2014/main" id="{ABAC6AC2-DDF2-4E97-BBA3-016B87D82F8B}"/>
              </a:ext>
            </a:extLst>
          </p:cNvPr>
          <p:cNvSpPr>
            <a:spLocks noChangeArrowheads="1"/>
          </p:cNvSpPr>
          <p:nvPr/>
        </p:nvSpPr>
        <p:spPr bwMode="auto">
          <a:xfrm>
            <a:off x="1187624" y="5740637"/>
            <a:ext cx="3318088" cy="454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spcBef>
                <a:spcPts val="600"/>
              </a:spcBef>
            </a:pPr>
            <a:r>
              <a:rPr lang="en-US" altLang="zh-CN"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P. Yin, et al., Nature Physics 2023</a:t>
            </a:r>
            <a:endParaRPr lang="zh-CN" altLang="en-US"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7" name="图片 26">
            <a:extLst>
              <a:ext uri="{FF2B5EF4-FFF2-40B4-BE49-F238E27FC236}">
                <a16:creationId xmlns:a16="http://schemas.microsoft.com/office/drawing/2014/main" id="{F904D5F6-8891-4847-8128-F9B606F851EE}"/>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7081637" y="5433133"/>
            <a:ext cx="864096" cy="1075617"/>
          </a:xfrm>
          <a:prstGeom prst="rect">
            <a:avLst/>
          </a:prstGeom>
        </p:spPr>
      </p:pic>
      <p:sp>
        <p:nvSpPr>
          <p:cNvPr id="28" name="标题 1">
            <a:extLst>
              <a:ext uri="{FF2B5EF4-FFF2-40B4-BE49-F238E27FC236}">
                <a16:creationId xmlns:a16="http://schemas.microsoft.com/office/drawing/2014/main" id="{FE4DC5A7-FAC9-4CA5-8D64-7EE7D838A047}"/>
              </a:ext>
            </a:extLst>
          </p:cNvPr>
          <p:cNvSpPr txBox="1">
            <a:spLocks/>
          </p:cNvSpPr>
          <p:nvPr/>
        </p:nvSpPr>
        <p:spPr>
          <a:xfrm>
            <a:off x="994718" y="421675"/>
            <a:ext cx="6840537" cy="525463"/>
          </a:xfrm>
          <a:prstGeom prst="rect">
            <a:avLst/>
          </a:prstGeom>
        </p:spPr>
        <p:txBody>
          <a:bodyPr/>
          <a:lstStyle/>
          <a:p>
            <a:pPr>
              <a:defRPr/>
            </a:pPr>
            <a:r>
              <a:rPr lang="zh-CN" altLang="en-US" sz="2800" kern="0" dirty="0">
                <a:solidFill>
                  <a:schemeClr val="tx2"/>
                </a:solidFill>
                <a:latin typeface="微软雅黑" pitchFamily="34" charset="-122"/>
                <a:ea typeface="微软雅黑" pitchFamily="34" charset="-122"/>
                <a:cs typeface="+mj-cs"/>
              </a:rPr>
              <a:t>利用量子信息技术研究量子物理基本问题</a:t>
            </a:r>
          </a:p>
        </p:txBody>
      </p:sp>
      <p:sp>
        <p:nvSpPr>
          <p:cNvPr id="29" name="灯片编号占位符 2">
            <a:extLst>
              <a:ext uri="{FF2B5EF4-FFF2-40B4-BE49-F238E27FC236}">
                <a16:creationId xmlns:a16="http://schemas.microsoft.com/office/drawing/2014/main" id="{C08794F7-9C78-42D5-A9B7-957A7C9B453D}"/>
              </a:ext>
            </a:extLst>
          </p:cNvPr>
          <p:cNvSpPr txBox="1">
            <a:spLocks/>
          </p:cNvSpPr>
          <p:nvPr/>
        </p:nvSpPr>
        <p:spPr bwMode="auto">
          <a:xfrm>
            <a:off x="7013097" y="64008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zh-CN"/>
            </a:defPPr>
            <a:lvl1pPr algn="l" rtl="0" eaLnBrk="0" fontAlgn="base" hangingPunct="0">
              <a:spcBef>
                <a:spcPct val="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fld id="{EA679DB1-A16C-4A0B-BACA-4FB0DFF07C37}" type="slidenum">
              <a:rPr lang="en-US" altLang="zh-CN" smtClean="0">
                <a:latin typeface="Arial Black" panose="020B0A04020102020204" pitchFamily="34" charset="0"/>
              </a:rPr>
              <a:pPr algn="r" eaLnBrk="1" hangingPunct="1"/>
              <a:t>4</a:t>
            </a:fld>
            <a:endParaRPr lang="en-US" altLang="zh-CN" dirty="0">
              <a:latin typeface="Arial Black" panose="020B0A04020102020204" pitchFamily="34" charset="0"/>
            </a:endParaRPr>
          </a:p>
        </p:txBody>
      </p:sp>
    </p:spTree>
    <p:extLst>
      <p:ext uri="{BB962C8B-B14F-4D97-AF65-F5344CB8AC3E}">
        <p14:creationId xmlns:p14="http://schemas.microsoft.com/office/powerpoint/2010/main" val="2253859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2">
            <a:extLst>
              <a:ext uri="{FF2B5EF4-FFF2-40B4-BE49-F238E27FC236}">
                <a16:creationId xmlns:a16="http://schemas.microsoft.com/office/drawing/2014/main" id="{23060D24-133C-46EC-876F-90B2BDE135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514600"/>
            <a:ext cx="20574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5">
            <a:extLst>
              <a:ext uri="{FF2B5EF4-FFF2-40B4-BE49-F238E27FC236}">
                <a16:creationId xmlns:a16="http://schemas.microsoft.com/office/drawing/2014/main" id="{6D00C4FA-C242-46CE-8133-4C8223754E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990600"/>
            <a:ext cx="1828800"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a:extLst>
              <a:ext uri="{FF2B5EF4-FFF2-40B4-BE49-F238E27FC236}">
                <a16:creationId xmlns:a16="http://schemas.microsoft.com/office/drawing/2014/main" id="{3014FB86-00B5-4C08-81A5-0E6195E014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990600"/>
            <a:ext cx="188595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a:extLst>
              <a:ext uri="{FF2B5EF4-FFF2-40B4-BE49-F238E27FC236}">
                <a16:creationId xmlns:a16="http://schemas.microsoft.com/office/drawing/2014/main" id="{1A4B2F99-96DB-4AFC-8F0E-ADE89596D1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514600"/>
            <a:ext cx="18732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5">
            <a:extLst>
              <a:ext uri="{FF2B5EF4-FFF2-40B4-BE49-F238E27FC236}">
                <a16:creationId xmlns:a16="http://schemas.microsoft.com/office/drawing/2014/main" id="{D33D8179-1E80-4B3A-8709-8A34E0A985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990600"/>
            <a:ext cx="1600200"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2">
            <a:extLst>
              <a:ext uri="{FF2B5EF4-FFF2-40B4-BE49-F238E27FC236}">
                <a16:creationId xmlns:a16="http://schemas.microsoft.com/office/drawing/2014/main" id="{1375147F-2A8A-4133-890F-FEB018E97F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4038600"/>
            <a:ext cx="10160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3">
            <a:extLst>
              <a:ext uri="{FF2B5EF4-FFF2-40B4-BE49-F238E27FC236}">
                <a16:creationId xmlns:a16="http://schemas.microsoft.com/office/drawing/2014/main" id="{B909C518-C6B0-4038-BAB3-2AB766179B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4191000"/>
            <a:ext cx="16002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矩形 10">
            <a:extLst>
              <a:ext uri="{FF2B5EF4-FFF2-40B4-BE49-F238E27FC236}">
                <a16:creationId xmlns:a16="http://schemas.microsoft.com/office/drawing/2014/main" id="{9B59BA3A-9ABD-4AA8-A1E8-B9E3FF8BDDFD}"/>
              </a:ext>
            </a:extLst>
          </p:cNvPr>
          <p:cNvSpPr>
            <a:spLocks noChangeArrowheads="1"/>
          </p:cNvSpPr>
          <p:nvPr/>
        </p:nvSpPr>
        <p:spPr bwMode="auto">
          <a:xfrm>
            <a:off x="523875" y="381000"/>
            <a:ext cx="3057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F0000"/>
                </a:solidFill>
                <a:latin typeface="微软雅黑" panose="020B0503020204020204" pitchFamily="34" charset="-122"/>
                <a:ea typeface="微软雅黑" panose="020B0503020204020204" pitchFamily="34" charset="-122"/>
              </a:rPr>
              <a:t>光学现象无处不在</a:t>
            </a:r>
          </a:p>
        </p:txBody>
      </p:sp>
      <p:sp>
        <p:nvSpPr>
          <p:cNvPr id="12" name="矩形 11">
            <a:extLst>
              <a:ext uri="{FF2B5EF4-FFF2-40B4-BE49-F238E27FC236}">
                <a16:creationId xmlns:a16="http://schemas.microsoft.com/office/drawing/2014/main" id="{7F04530D-7B0C-4F70-A65E-548F3560450C}"/>
              </a:ext>
            </a:extLst>
          </p:cNvPr>
          <p:cNvSpPr/>
          <p:nvPr/>
        </p:nvSpPr>
        <p:spPr>
          <a:xfrm>
            <a:off x="557213" y="1457325"/>
            <a:ext cx="1620837" cy="523875"/>
          </a:xfrm>
          <a:prstGeom prst="rect">
            <a:avLst/>
          </a:prstGeom>
        </p:spPr>
        <p:txBody>
          <a:bodyPr wrap="none">
            <a:spAutoFit/>
          </a:bodyPr>
          <a:lstStyle/>
          <a:p>
            <a:pPr>
              <a:defRPr/>
            </a:pPr>
            <a:r>
              <a:rPr lang="zh-CN" altLang="en-US" sz="2800" dirty="0">
                <a:solidFill>
                  <a:schemeClr val="bg2">
                    <a:lumMod val="60000"/>
                    <a:lumOff val="40000"/>
                  </a:schemeClr>
                </a:solidFill>
                <a:latin typeface="微软雅黑" pitchFamily="34" charset="-122"/>
                <a:ea typeface="微软雅黑" pitchFamily="34" charset="-122"/>
              </a:rPr>
              <a:t>自然现象</a:t>
            </a:r>
          </a:p>
        </p:txBody>
      </p:sp>
      <p:sp>
        <p:nvSpPr>
          <p:cNvPr id="13" name="矩形 12">
            <a:extLst>
              <a:ext uri="{FF2B5EF4-FFF2-40B4-BE49-F238E27FC236}">
                <a16:creationId xmlns:a16="http://schemas.microsoft.com/office/drawing/2014/main" id="{2C6D9304-7E54-408E-BA04-BE5807986089}"/>
              </a:ext>
            </a:extLst>
          </p:cNvPr>
          <p:cNvSpPr/>
          <p:nvPr/>
        </p:nvSpPr>
        <p:spPr>
          <a:xfrm>
            <a:off x="557213" y="3057525"/>
            <a:ext cx="1620837" cy="523875"/>
          </a:xfrm>
          <a:prstGeom prst="rect">
            <a:avLst/>
          </a:prstGeom>
        </p:spPr>
        <p:txBody>
          <a:bodyPr wrap="none">
            <a:spAutoFit/>
          </a:bodyPr>
          <a:lstStyle/>
          <a:p>
            <a:pPr>
              <a:defRPr/>
            </a:pPr>
            <a:r>
              <a:rPr lang="zh-CN" altLang="en-US" sz="2800" dirty="0">
                <a:solidFill>
                  <a:schemeClr val="bg2">
                    <a:lumMod val="60000"/>
                    <a:lumOff val="40000"/>
                  </a:schemeClr>
                </a:solidFill>
                <a:latin typeface="微软雅黑" pitchFamily="34" charset="-122"/>
                <a:ea typeface="微软雅黑" pitchFamily="34" charset="-122"/>
              </a:rPr>
              <a:t>日常生活</a:t>
            </a:r>
          </a:p>
        </p:txBody>
      </p:sp>
      <p:sp>
        <p:nvSpPr>
          <p:cNvPr id="14" name="矩形 13">
            <a:extLst>
              <a:ext uri="{FF2B5EF4-FFF2-40B4-BE49-F238E27FC236}">
                <a16:creationId xmlns:a16="http://schemas.microsoft.com/office/drawing/2014/main" id="{3B4ED67B-2656-474A-9E7D-16DF3FB1CE99}"/>
              </a:ext>
            </a:extLst>
          </p:cNvPr>
          <p:cNvSpPr/>
          <p:nvPr/>
        </p:nvSpPr>
        <p:spPr>
          <a:xfrm>
            <a:off x="533400" y="4343400"/>
            <a:ext cx="1620838" cy="523875"/>
          </a:xfrm>
          <a:prstGeom prst="rect">
            <a:avLst/>
          </a:prstGeom>
        </p:spPr>
        <p:txBody>
          <a:bodyPr wrap="none">
            <a:spAutoFit/>
          </a:bodyPr>
          <a:lstStyle/>
          <a:p>
            <a:pPr>
              <a:defRPr/>
            </a:pPr>
            <a:r>
              <a:rPr lang="zh-CN" altLang="en-US" sz="2800" dirty="0">
                <a:solidFill>
                  <a:schemeClr val="bg2">
                    <a:lumMod val="60000"/>
                    <a:lumOff val="40000"/>
                  </a:schemeClr>
                </a:solidFill>
                <a:latin typeface="微软雅黑" pitchFamily="34" charset="-122"/>
                <a:ea typeface="微软雅黑" pitchFamily="34" charset="-122"/>
              </a:rPr>
              <a:t>实验现象</a:t>
            </a:r>
          </a:p>
        </p:txBody>
      </p:sp>
      <p:sp>
        <p:nvSpPr>
          <p:cNvPr id="15" name="矩形 14">
            <a:extLst>
              <a:ext uri="{FF2B5EF4-FFF2-40B4-BE49-F238E27FC236}">
                <a16:creationId xmlns:a16="http://schemas.microsoft.com/office/drawing/2014/main" id="{F82864A1-7EA0-4004-ADE6-AAC34681C974}"/>
              </a:ext>
            </a:extLst>
          </p:cNvPr>
          <p:cNvSpPr/>
          <p:nvPr/>
        </p:nvSpPr>
        <p:spPr>
          <a:xfrm>
            <a:off x="557213" y="5724525"/>
            <a:ext cx="2338387" cy="523875"/>
          </a:xfrm>
          <a:prstGeom prst="rect">
            <a:avLst/>
          </a:prstGeom>
        </p:spPr>
        <p:txBody>
          <a:bodyPr wrap="none">
            <a:spAutoFit/>
          </a:bodyPr>
          <a:lstStyle/>
          <a:p>
            <a:pPr>
              <a:defRPr/>
            </a:pPr>
            <a:r>
              <a:rPr lang="zh-CN" altLang="en-US" sz="2800" dirty="0">
                <a:solidFill>
                  <a:schemeClr val="bg2">
                    <a:lumMod val="60000"/>
                    <a:lumOff val="40000"/>
                  </a:schemeClr>
                </a:solidFill>
                <a:latin typeface="微软雅黑" pitchFamily="34" charset="-122"/>
                <a:ea typeface="微软雅黑" pitchFamily="34" charset="-122"/>
              </a:rPr>
              <a:t>宇宙背景辐射</a:t>
            </a:r>
          </a:p>
        </p:txBody>
      </p:sp>
      <p:pic>
        <p:nvPicPr>
          <p:cNvPr id="8206" name="Picture 4">
            <a:extLst>
              <a:ext uri="{FF2B5EF4-FFF2-40B4-BE49-F238E27FC236}">
                <a16:creationId xmlns:a16="http://schemas.microsoft.com/office/drawing/2014/main" id="{14EA2107-382A-47D8-A3FF-9C18953D4ED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1200" y="4965700"/>
            <a:ext cx="236220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5">
            <a:extLst>
              <a:ext uri="{FF2B5EF4-FFF2-40B4-BE49-F238E27FC236}">
                <a16:creationId xmlns:a16="http://schemas.microsoft.com/office/drawing/2014/main" id="{5A999C33-6018-4498-9308-203E0E377D3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2800" y="5410200"/>
            <a:ext cx="2151063"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灯片编号占位符 2">
            <a:extLst>
              <a:ext uri="{FF2B5EF4-FFF2-40B4-BE49-F238E27FC236}">
                <a16:creationId xmlns:a16="http://schemas.microsoft.com/office/drawing/2014/main" id="{8BA1FC2C-0AEF-4B63-A259-BD3110779154}"/>
              </a:ext>
            </a:extLst>
          </p:cNvPr>
          <p:cNvSpPr txBox="1">
            <a:spLocks/>
          </p:cNvSpPr>
          <p:nvPr/>
        </p:nvSpPr>
        <p:spPr bwMode="auto">
          <a:xfrm>
            <a:off x="7013097" y="64008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zh-CN"/>
            </a:defPPr>
            <a:lvl1pPr algn="l" rtl="0" eaLnBrk="0" fontAlgn="base" hangingPunct="0">
              <a:spcBef>
                <a:spcPct val="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fld id="{EA679DB1-A16C-4A0B-BACA-4FB0DFF07C37}" type="slidenum">
              <a:rPr lang="en-US" altLang="zh-CN" smtClean="0">
                <a:latin typeface="Arial Black" panose="020B0A04020102020204" pitchFamily="34" charset="0"/>
              </a:rPr>
              <a:pPr algn="r" eaLnBrk="1" hangingPunct="1"/>
              <a:t>5</a:t>
            </a:fld>
            <a:endParaRPr lang="en-US" altLang="zh-CN" dirty="0">
              <a:latin typeface="Arial Black" panose="020B0A040201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76F79013-5649-49BD-9988-C64650631F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066800"/>
            <a:ext cx="4010025"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
            <a:extLst>
              <a:ext uri="{FF2B5EF4-FFF2-40B4-BE49-F238E27FC236}">
                <a16:creationId xmlns:a16="http://schemas.microsoft.com/office/drawing/2014/main" id="{BB884E21-A3A5-4FBE-A9D0-ED82E0A04B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429000"/>
            <a:ext cx="2586038"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矩形 5">
            <a:extLst>
              <a:ext uri="{FF2B5EF4-FFF2-40B4-BE49-F238E27FC236}">
                <a16:creationId xmlns:a16="http://schemas.microsoft.com/office/drawing/2014/main" id="{0CB49D20-6AAF-4CD6-BA8F-DEC06D3C064E}"/>
              </a:ext>
            </a:extLst>
          </p:cNvPr>
          <p:cNvSpPr>
            <a:spLocks noChangeArrowheads="1"/>
          </p:cNvSpPr>
          <p:nvPr/>
        </p:nvSpPr>
        <p:spPr bwMode="auto">
          <a:xfrm>
            <a:off x="762000" y="533400"/>
            <a:ext cx="1800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F0000"/>
                </a:solidFill>
                <a:latin typeface="微软雅黑" panose="020B0503020204020204" pitchFamily="34" charset="-122"/>
                <a:ea typeface="微软雅黑" panose="020B0503020204020204" pitchFamily="34" charset="-122"/>
              </a:rPr>
              <a:t>光是什么</a:t>
            </a:r>
            <a:r>
              <a:rPr lang="en-US" altLang="zh-CN" sz="2800">
                <a:solidFill>
                  <a:srgbClr val="FF0000"/>
                </a:solidFill>
                <a:latin typeface="微软雅黑" panose="020B0503020204020204" pitchFamily="34" charset="-122"/>
                <a:ea typeface="微软雅黑" panose="020B0503020204020204" pitchFamily="34" charset="-122"/>
              </a:rPr>
              <a:t>?</a:t>
            </a:r>
            <a:endParaRPr lang="zh-CN" altLang="en-US" sz="2800">
              <a:solidFill>
                <a:srgbClr val="FF0000"/>
              </a:solidFill>
              <a:latin typeface="微软雅黑" panose="020B0503020204020204" pitchFamily="34" charset="-122"/>
              <a:ea typeface="微软雅黑" panose="020B0503020204020204" pitchFamily="34" charset="-122"/>
            </a:endParaRPr>
          </a:p>
        </p:txBody>
      </p:sp>
      <p:sp>
        <p:nvSpPr>
          <p:cNvPr id="9221" name="矩形 6">
            <a:extLst>
              <a:ext uri="{FF2B5EF4-FFF2-40B4-BE49-F238E27FC236}">
                <a16:creationId xmlns:a16="http://schemas.microsoft.com/office/drawing/2014/main" id="{2E6560A3-D722-4EF4-A93C-EE1DFC66927F}"/>
              </a:ext>
            </a:extLst>
          </p:cNvPr>
          <p:cNvSpPr>
            <a:spLocks noChangeArrowheads="1"/>
          </p:cNvSpPr>
          <p:nvPr/>
        </p:nvSpPr>
        <p:spPr bwMode="auto">
          <a:xfrm>
            <a:off x="990600" y="1752600"/>
            <a:ext cx="1262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F0000"/>
                </a:solidFill>
                <a:latin typeface="微软雅黑" panose="020B0503020204020204" pitchFamily="34" charset="-122"/>
                <a:ea typeface="微软雅黑" panose="020B0503020204020204" pitchFamily="34" charset="-122"/>
              </a:rPr>
              <a:t>是粒子</a:t>
            </a:r>
          </a:p>
        </p:txBody>
      </p:sp>
      <p:sp>
        <p:nvSpPr>
          <p:cNvPr id="9222" name="矩形 7">
            <a:extLst>
              <a:ext uri="{FF2B5EF4-FFF2-40B4-BE49-F238E27FC236}">
                <a16:creationId xmlns:a16="http://schemas.microsoft.com/office/drawing/2014/main" id="{652812CA-0F3A-4A54-A649-C41A4187917F}"/>
              </a:ext>
            </a:extLst>
          </p:cNvPr>
          <p:cNvSpPr>
            <a:spLocks noChangeArrowheads="1"/>
          </p:cNvSpPr>
          <p:nvPr/>
        </p:nvSpPr>
        <p:spPr bwMode="auto">
          <a:xfrm>
            <a:off x="1066800" y="4114800"/>
            <a:ext cx="903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F0000"/>
                </a:solidFill>
                <a:latin typeface="微软雅黑" panose="020B0503020204020204" pitchFamily="34" charset="-122"/>
                <a:ea typeface="微软雅黑" panose="020B0503020204020204" pitchFamily="34" charset="-122"/>
              </a:rPr>
              <a:t>是波</a:t>
            </a:r>
          </a:p>
        </p:txBody>
      </p:sp>
      <p:sp>
        <p:nvSpPr>
          <p:cNvPr id="9223" name="矩形 8">
            <a:extLst>
              <a:ext uri="{FF2B5EF4-FFF2-40B4-BE49-F238E27FC236}">
                <a16:creationId xmlns:a16="http://schemas.microsoft.com/office/drawing/2014/main" id="{9C7C76CE-F9CD-4A3D-AAD8-F5D1377AFC06}"/>
              </a:ext>
            </a:extLst>
          </p:cNvPr>
          <p:cNvSpPr>
            <a:spLocks noChangeArrowheads="1"/>
          </p:cNvSpPr>
          <p:nvPr/>
        </p:nvSpPr>
        <p:spPr bwMode="auto">
          <a:xfrm>
            <a:off x="1143000" y="5943600"/>
            <a:ext cx="903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F0000"/>
                </a:solidFill>
                <a:latin typeface="微软雅黑" panose="020B0503020204020204" pitchFamily="34" charset="-122"/>
                <a:ea typeface="微软雅黑" panose="020B0503020204020204" pitchFamily="34" charset="-122"/>
              </a:rPr>
              <a:t>是？</a:t>
            </a:r>
          </a:p>
        </p:txBody>
      </p:sp>
      <p:sp>
        <p:nvSpPr>
          <p:cNvPr id="8" name="灯片编号占位符 2">
            <a:extLst>
              <a:ext uri="{FF2B5EF4-FFF2-40B4-BE49-F238E27FC236}">
                <a16:creationId xmlns:a16="http://schemas.microsoft.com/office/drawing/2014/main" id="{7631E0C7-1DCE-4250-A23C-2B776FA12045}"/>
              </a:ext>
            </a:extLst>
          </p:cNvPr>
          <p:cNvSpPr txBox="1">
            <a:spLocks/>
          </p:cNvSpPr>
          <p:nvPr/>
        </p:nvSpPr>
        <p:spPr bwMode="auto">
          <a:xfrm>
            <a:off x="7013097" y="64008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zh-CN"/>
            </a:defPPr>
            <a:lvl1pPr algn="l" rtl="0" eaLnBrk="0" fontAlgn="base" hangingPunct="0">
              <a:spcBef>
                <a:spcPct val="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fld id="{EA679DB1-A16C-4A0B-BACA-4FB0DFF07C37}" type="slidenum">
              <a:rPr lang="en-US" altLang="zh-CN" smtClean="0">
                <a:latin typeface="Arial Black" panose="020B0A04020102020204" pitchFamily="34" charset="0"/>
              </a:rPr>
              <a:pPr algn="r" eaLnBrk="1" hangingPunct="1"/>
              <a:t>6</a:t>
            </a:fld>
            <a:endParaRPr lang="en-US" altLang="zh-CN" dirty="0">
              <a:latin typeface="Arial Black" panose="020B0A040201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D84AB44-855A-4D15-B413-12245396F47D}"/>
              </a:ext>
            </a:extLst>
          </p:cNvPr>
          <p:cNvSpPr>
            <a:spLocks noGrp="1" noChangeArrowheads="1"/>
          </p:cNvSpPr>
          <p:nvPr>
            <p:ph type="title"/>
          </p:nvPr>
        </p:nvSpPr>
        <p:spPr>
          <a:xfrm>
            <a:off x="1524000" y="533400"/>
            <a:ext cx="2590800" cy="1066800"/>
          </a:xfrm>
        </p:spPr>
        <p:txBody>
          <a:bodyPr/>
          <a:lstStyle/>
          <a:p>
            <a:pPr eaLnBrk="1" hangingPunct="1"/>
            <a:r>
              <a:rPr lang="zh-CN" altLang="en-US">
                <a:latin typeface="黑体" panose="02010609060101010101" pitchFamily="49" charset="-122"/>
                <a:ea typeface="黑体" panose="02010609060101010101" pitchFamily="49" charset="-122"/>
              </a:rPr>
              <a:t>概 要</a:t>
            </a:r>
          </a:p>
        </p:txBody>
      </p:sp>
      <p:sp>
        <p:nvSpPr>
          <p:cNvPr id="10243" name="Rectangle 3">
            <a:extLst>
              <a:ext uri="{FF2B5EF4-FFF2-40B4-BE49-F238E27FC236}">
                <a16:creationId xmlns:a16="http://schemas.microsoft.com/office/drawing/2014/main" id="{67C0399C-DD91-463A-AD74-42A6395F806C}"/>
              </a:ext>
            </a:extLst>
          </p:cNvPr>
          <p:cNvSpPr>
            <a:spLocks noGrp="1" noChangeArrowheads="1"/>
          </p:cNvSpPr>
          <p:nvPr>
            <p:ph type="body" idx="1"/>
          </p:nvPr>
        </p:nvSpPr>
        <p:spPr>
          <a:xfrm>
            <a:off x="533400" y="1676400"/>
            <a:ext cx="8153400" cy="4267200"/>
          </a:xfrm>
        </p:spPr>
        <p:txBody>
          <a:bodyPr/>
          <a:lstStyle/>
          <a:p>
            <a:pPr marL="514350" indent="-514350" eaLnBrk="1" hangingPunct="1">
              <a:lnSpc>
                <a:spcPct val="120000"/>
              </a:lnSpc>
              <a:buFont typeface="Wingdings" panose="05000000000000000000" pitchFamily="2" charset="2"/>
              <a:buChar char="Ø"/>
            </a:pPr>
            <a:r>
              <a:rPr lang="zh-CN" altLang="en-US">
                <a:latin typeface="黑体" panose="02010609060101010101" pitchFamily="49" charset="-122"/>
                <a:ea typeface="黑体" panose="02010609060101010101" pitchFamily="49" charset="-122"/>
              </a:rPr>
              <a:t>波动说与粒子说的争论</a:t>
            </a:r>
          </a:p>
          <a:p>
            <a:pPr marL="514350" indent="-514350" eaLnBrk="1" hangingPunct="1">
              <a:lnSpc>
                <a:spcPct val="120000"/>
              </a:lnSpc>
              <a:buFont typeface="Wingdings" panose="05000000000000000000" pitchFamily="2" charset="2"/>
              <a:buChar char="Ø"/>
            </a:pPr>
            <a:r>
              <a:rPr lang="zh-CN" altLang="en-US">
                <a:latin typeface="黑体" panose="02010609060101010101" pitchFamily="49" charset="-122"/>
                <a:ea typeface="黑体" panose="02010609060101010101" pitchFamily="49" charset="-122"/>
              </a:rPr>
              <a:t>杨氏双缝实验引发的思考</a:t>
            </a:r>
          </a:p>
          <a:p>
            <a:pPr marL="971550" lvl="1" indent="-514350" eaLnBrk="1" hangingPunct="1">
              <a:lnSpc>
                <a:spcPct val="120000"/>
              </a:lnSpc>
              <a:buFont typeface="Wingdings" panose="05000000000000000000" pitchFamily="2" charset="2"/>
              <a:buChar char="Ø"/>
            </a:pPr>
            <a:r>
              <a:rPr lang="zh-CN" altLang="en-US">
                <a:latin typeface="黑体" panose="02010609060101010101" pitchFamily="49" charset="-122"/>
                <a:ea typeface="黑体" panose="02010609060101010101" pitchFamily="49" charset="-122"/>
              </a:rPr>
              <a:t>玻尔互补原理</a:t>
            </a:r>
          </a:p>
          <a:p>
            <a:pPr marL="971550" lvl="1" indent="-514350" eaLnBrk="1" hangingPunct="1">
              <a:lnSpc>
                <a:spcPct val="120000"/>
              </a:lnSpc>
              <a:buFont typeface="Wingdings" panose="05000000000000000000" pitchFamily="2" charset="2"/>
              <a:buChar char="Ø"/>
            </a:pPr>
            <a:r>
              <a:rPr lang="zh-CN" altLang="en-US">
                <a:latin typeface="黑体" panose="02010609060101010101" pitchFamily="49" charset="-122"/>
                <a:ea typeface="黑体" panose="02010609060101010101" pitchFamily="49" charset="-122"/>
              </a:rPr>
              <a:t>惠勒延迟选择实验</a:t>
            </a:r>
          </a:p>
          <a:p>
            <a:pPr marL="514350" indent="-514350" eaLnBrk="1" hangingPunct="1">
              <a:lnSpc>
                <a:spcPct val="120000"/>
              </a:lnSpc>
              <a:buFont typeface="Wingdings" panose="05000000000000000000" pitchFamily="2" charset="2"/>
              <a:buChar char="Ø"/>
            </a:pPr>
            <a:r>
              <a:rPr lang="zh-CN" altLang="en-US">
                <a:latin typeface="黑体" panose="02010609060101010101" pitchFamily="49" charset="-122"/>
                <a:ea typeface="黑体" panose="02010609060101010101" pitchFamily="49" charset="-122"/>
              </a:rPr>
              <a:t>经典惠勒延迟选择实验</a:t>
            </a:r>
          </a:p>
          <a:p>
            <a:pPr marL="514350" indent="-514350" eaLnBrk="1" hangingPunct="1">
              <a:lnSpc>
                <a:spcPct val="120000"/>
              </a:lnSpc>
              <a:buFont typeface="Wingdings" panose="05000000000000000000" pitchFamily="2" charset="2"/>
              <a:buChar char="Ø"/>
            </a:pPr>
            <a:r>
              <a:rPr lang="zh-CN" altLang="en-US">
                <a:latin typeface="黑体" panose="02010609060101010101" pitchFamily="49" charset="-122"/>
                <a:ea typeface="黑体" panose="02010609060101010101" pitchFamily="49" charset="-122"/>
              </a:rPr>
              <a:t>量子惠勒延迟选择实验，探讨光是什么</a:t>
            </a:r>
          </a:p>
        </p:txBody>
      </p:sp>
      <p:sp>
        <p:nvSpPr>
          <p:cNvPr id="4" name="灯片编号占位符 2">
            <a:extLst>
              <a:ext uri="{FF2B5EF4-FFF2-40B4-BE49-F238E27FC236}">
                <a16:creationId xmlns:a16="http://schemas.microsoft.com/office/drawing/2014/main" id="{91DB73B0-34B7-4BDF-8689-A21B2CB6126C}"/>
              </a:ext>
            </a:extLst>
          </p:cNvPr>
          <p:cNvSpPr txBox="1">
            <a:spLocks/>
          </p:cNvSpPr>
          <p:nvPr/>
        </p:nvSpPr>
        <p:spPr bwMode="auto">
          <a:xfrm>
            <a:off x="7013097" y="64008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zh-CN"/>
            </a:defPPr>
            <a:lvl1pPr algn="l" rtl="0" eaLnBrk="0" fontAlgn="base" hangingPunct="0">
              <a:spcBef>
                <a:spcPct val="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fld id="{EA679DB1-A16C-4A0B-BACA-4FB0DFF07C37}" type="slidenum">
              <a:rPr lang="en-US" altLang="zh-CN" smtClean="0">
                <a:latin typeface="Arial Black" panose="020B0A04020102020204" pitchFamily="34" charset="0"/>
              </a:rPr>
              <a:pPr algn="r" eaLnBrk="1" hangingPunct="1"/>
              <a:t>7</a:t>
            </a:fld>
            <a:endParaRPr lang="en-US" altLang="zh-CN" dirty="0">
              <a:latin typeface="Arial Black" panose="020B0A040201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14A102A1-4FB3-493D-B008-0E7CE526215C}"/>
              </a:ext>
            </a:extLst>
          </p:cNvPr>
          <p:cNvSpPr>
            <a:spLocks noGrp="1" noChangeArrowheads="1"/>
          </p:cNvSpPr>
          <p:nvPr>
            <p:ph type="title"/>
          </p:nvPr>
        </p:nvSpPr>
        <p:spPr>
          <a:xfrm>
            <a:off x="457200" y="228600"/>
            <a:ext cx="5562600" cy="1066800"/>
          </a:xfrm>
        </p:spPr>
        <p:txBody>
          <a:bodyPr/>
          <a:lstStyle/>
          <a:p>
            <a:pPr eaLnBrk="1" hangingPunct="1"/>
            <a:r>
              <a:rPr lang="zh-CN" altLang="en-US" sz="4000">
                <a:latin typeface="黑体" panose="02010609060101010101" pitchFamily="49" charset="-122"/>
                <a:ea typeface="黑体" panose="02010609060101010101" pitchFamily="49" charset="-122"/>
              </a:rPr>
              <a:t>波动说与粒子说的争论</a:t>
            </a:r>
            <a:endParaRPr lang="zh-CN" altLang="en-US" sz="4000">
              <a:latin typeface="微软雅黑" panose="020B0503020204020204" pitchFamily="34" charset="-122"/>
              <a:ea typeface="微软雅黑" panose="020B0503020204020204" pitchFamily="34" charset="-122"/>
            </a:endParaRPr>
          </a:p>
        </p:txBody>
      </p:sp>
      <p:pic>
        <p:nvPicPr>
          <p:cNvPr id="11267" name="Picture 9" descr="200px-Christiaan_Huygens-painting">
            <a:extLst>
              <a:ext uri="{FF2B5EF4-FFF2-40B4-BE49-F238E27FC236}">
                <a16:creationId xmlns:a16="http://schemas.microsoft.com/office/drawing/2014/main" id="{868CCF77-BADE-4F3F-878A-0A43FF6D14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463" y="1295400"/>
            <a:ext cx="98266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0" descr="220px-GodfreyKneller-IsaacNewton-1689">
            <a:extLst>
              <a:ext uri="{FF2B5EF4-FFF2-40B4-BE49-F238E27FC236}">
                <a16:creationId xmlns:a16="http://schemas.microsoft.com/office/drawing/2014/main" id="{3C031D7D-D77B-4035-BF9B-EE9D0D67CE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463" y="3276600"/>
            <a:ext cx="9985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1" descr="240px-Young_Thomas_Lawrence">
            <a:extLst>
              <a:ext uri="{FF2B5EF4-FFF2-40B4-BE49-F238E27FC236}">
                <a16:creationId xmlns:a16="http://schemas.microsoft.com/office/drawing/2014/main" id="{9662A90B-351E-404D-8034-A314CCE736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7663" y="1295400"/>
            <a:ext cx="9159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2" descr="220px-Augustin_Fresnel">
            <a:extLst>
              <a:ext uri="{FF2B5EF4-FFF2-40B4-BE49-F238E27FC236}">
                <a16:creationId xmlns:a16="http://schemas.microsoft.com/office/drawing/2014/main" id="{564AD6A9-39C0-4EE9-B11F-B8CA5AF9C8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2819400"/>
            <a:ext cx="944563"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3" descr="225px-James_Clerk_Maxwell">
            <a:extLst>
              <a:ext uri="{FF2B5EF4-FFF2-40B4-BE49-F238E27FC236}">
                <a16:creationId xmlns:a16="http://schemas.microsoft.com/office/drawing/2014/main" id="{9A9F14BB-4EE3-491D-A9D5-84C7FFC7A5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4191000"/>
            <a:ext cx="103187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4" descr="220px-Max_Planck">
            <a:extLst>
              <a:ext uri="{FF2B5EF4-FFF2-40B4-BE49-F238E27FC236}">
                <a16:creationId xmlns:a16="http://schemas.microsoft.com/office/drawing/2014/main" id="{343EE5FF-CEF4-4012-AB89-37AFB5EC90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1295400"/>
            <a:ext cx="887413"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5" descr="220px-Einstein_1921_portrait2">
            <a:extLst>
              <a:ext uri="{FF2B5EF4-FFF2-40B4-BE49-F238E27FC236}">
                <a16:creationId xmlns:a16="http://schemas.microsoft.com/office/drawing/2014/main" id="{ED47300F-2C64-4766-AF9D-5BE8C6A49F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3001963"/>
            <a:ext cx="912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6" descr="180px-Broglie_Big">
            <a:extLst>
              <a:ext uri="{FF2B5EF4-FFF2-40B4-BE49-F238E27FC236}">
                <a16:creationId xmlns:a16="http://schemas.microsoft.com/office/drawing/2014/main" id="{9949DD5D-B694-4CC7-B187-64EC8113DAE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1400" y="1295400"/>
            <a:ext cx="898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7" descr="1">
            <a:extLst>
              <a:ext uri="{FF2B5EF4-FFF2-40B4-BE49-F238E27FC236}">
                <a16:creationId xmlns:a16="http://schemas.microsoft.com/office/drawing/2014/main" id="{C19E017D-E8BF-4B2A-B16F-8B8DB16857B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6400800"/>
            <a:ext cx="86106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Text Box 18">
            <a:extLst>
              <a:ext uri="{FF2B5EF4-FFF2-40B4-BE49-F238E27FC236}">
                <a16:creationId xmlns:a16="http://schemas.microsoft.com/office/drawing/2014/main" id="{FDA5D1F9-CBD1-4C95-A3BC-CAB7E8A45E2A}"/>
              </a:ext>
            </a:extLst>
          </p:cNvPr>
          <p:cNvSpPr txBox="1">
            <a:spLocks noChangeArrowheads="1"/>
          </p:cNvSpPr>
          <p:nvPr/>
        </p:nvSpPr>
        <p:spPr bwMode="auto">
          <a:xfrm>
            <a:off x="457200" y="5634038"/>
            <a:ext cx="1371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latin typeface="微软雅黑" panose="020B0503020204020204" pitchFamily="34" charset="-122"/>
                <a:ea typeface="微软雅黑" panose="020B0503020204020204" pitchFamily="34" charset="-122"/>
              </a:rPr>
              <a:t>古希腊时代就开始思考这个问题（公元前</a:t>
            </a:r>
            <a:r>
              <a:rPr lang="en-US" altLang="zh-CN" sz="1200" b="1">
                <a:latin typeface="微软雅黑" panose="020B0503020204020204" pitchFamily="34" charset="-122"/>
                <a:ea typeface="微软雅黑" panose="020B0503020204020204" pitchFamily="34" charset="-122"/>
              </a:rPr>
              <a:t>4</a:t>
            </a:r>
            <a:r>
              <a:rPr lang="zh-CN" altLang="en-US" sz="1200" b="1">
                <a:latin typeface="微软雅黑" panose="020B0503020204020204" pitchFamily="34" charset="-122"/>
                <a:ea typeface="微软雅黑" panose="020B0503020204020204" pitchFamily="34" charset="-122"/>
              </a:rPr>
              <a:t>世纪）</a:t>
            </a:r>
          </a:p>
        </p:txBody>
      </p:sp>
      <p:sp>
        <p:nvSpPr>
          <p:cNvPr id="11277" name="Text Box 19">
            <a:extLst>
              <a:ext uri="{FF2B5EF4-FFF2-40B4-BE49-F238E27FC236}">
                <a16:creationId xmlns:a16="http://schemas.microsoft.com/office/drawing/2014/main" id="{8739AC2B-8F17-41C1-9D3C-DB025CBBF47F}"/>
              </a:ext>
            </a:extLst>
          </p:cNvPr>
          <p:cNvSpPr txBox="1">
            <a:spLocks noChangeArrowheads="1"/>
          </p:cNvSpPr>
          <p:nvPr/>
        </p:nvSpPr>
        <p:spPr bwMode="auto">
          <a:xfrm>
            <a:off x="533400" y="26670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a:latin typeface="微软雅黑" panose="020B0503020204020204" pitchFamily="34" charset="-122"/>
                <a:ea typeface="微软雅黑" panose="020B0503020204020204" pitchFamily="34" charset="-122"/>
              </a:rPr>
              <a:t>亚里士多德，</a:t>
            </a:r>
          </a:p>
          <a:p>
            <a:pPr algn="ctr" eaLnBrk="1" hangingPunct="1"/>
            <a:r>
              <a:rPr lang="zh-CN" altLang="en-US" sz="1200" b="1">
                <a:latin typeface="微软雅黑" panose="020B0503020204020204" pitchFamily="34" charset="-122"/>
                <a:ea typeface="微软雅黑" panose="020B0503020204020204" pitchFamily="34" charset="-122"/>
              </a:rPr>
              <a:t>光是气元的扰动</a:t>
            </a:r>
          </a:p>
        </p:txBody>
      </p:sp>
      <p:sp>
        <p:nvSpPr>
          <p:cNvPr id="11278" name="Text Box 20">
            <a:extLst>
              <a:ext uri="{FF2B5EF4-FFF2-40B4-BE49-F238E27FC236}">
                <a16:creationId xmlns:a16="http://schemas.microsoft.com/office/drawing/2014/main" id="{2F5F3D4D-4963-4C01-B1F6-6848BADAD583}"/>
              </a:ext>
            </a:extLst>
          </p:cNvPr>
          <p:cNvSpPr txBox="1">
            <a:spLocks noChangeArrowheads="1"/>
          </p:cNvSpPr>
          <p:nvPr/>
        </p:nvSpPr>
        <p:spPr bwMode="auto">
          <a:xfrm>
            <a:off x="2582863" y="26670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latin typeface="微软雅黑" panose="020B0503020204020204" pitchFamily="34" charset="-122"/>
                <a:ea typeface="微软雅黑" panose="020B0503020204020204" pitchFamily="34" charset="-122"/>
              </a:rPr>
              <a:t>惠更斯，</a:t>
            </a:r>
          </a:p>
          <a:p>
            <a:pPr eaLnBrk="1" hangingPunct="1"/>
            <a:r>
              <a:rPr lang="zh-CN" altLang="en-US" sz="1200" b="1">
                <a:latin typeface="微软雅黑" panose="020B0503020204020204" pitchFamily="34" charset="-122"/>
                <a:ea typeface="微软雅黑" panose="020B0503020204020204" pitchFamily="34" charset="-122"/>
              </a:rPr>
              <a:t>波动说</a:t>
            </a:r>
          </a:p>
        </p:txBody>
      </p:sp>
      <p:sp>
        <p:nvSpPr>
          <p:cNvPr id="11279" name="Text Box 21">
            <a:extLst>
              <a:ext uri="{FF2B5EF4-FFF2-40B4-BE49-F238E27FC236}">
                <a16:creationId xmlns:a16="http://schemas.microsoft.com/office/drawing/2014/main" id="{EACC9062-D784-4CD5-90BD-A0DC7C6EB2C3}"/>
              </a:ext>
            </a:extLst>
          </p:cNvPr>
          <p:cNvSpPr txBox="1">
            <a:spLocks noChangeArrowheads="1"/>
          </p:cNvSpPr>
          <p:nvPr/>
        </p:nvSpPr>
        <p:spPr bwMode="auto">
          <a:xfrm>
            <a:off x="2659063" y="472440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latin typeface="微软雅黑" panose="020B0503020204020204" pitchFamily="34" charset="-122"/>
                <a:ea typeface="微软雅黑" panose="020B0503020204020204" pitchFamily="34" charset="-122"/>
              </a:rPr>
              <a:t>牛顿，</a:t>
            </a:r>
          </a:p>
          <a:p>
            <a:pPr eaLnBrk="1" hangingPunct="1"/>
            <a:r>
              <a:rPr lang="zh-CN" altLang="en-US" sz="1200" b="1">
                <a:latin typeface="微软雅黑" panose="020B0503020204020204" pitchFamily="34" charset="-122"/>
                <a:ea typeface="微软雅黑" panose="020B0503020204020204" pitchFamily="34" charset="-122"/>
              </a:rPr>
              <a:t>粒子说</a:t>
            </a:r>
          </a:p>
        </p:txBody>
      </p:sp>
      <p:sp>
        <p:nvSpPr>
          <p:cNvPr id="11280" name="Text Box 22">
            <a:extLst>
              <a:ext uri="{FF2B5EF4-FFF2-40B4-BE49-F238E27FC236}">
                <a16:creationId xmlns:a16="http://schemas.microsoft.com/office/drawing/2014/main" id="{A90D0773-E0D1-4832-9D82-3D47B0B9002F}"/>
              </a:ext>
            </a:extLst>
          </p:cNvPr>
          <p:cNvSpPr txBox="1">
            <a:spLocks noChangeArrowheads="1"/>
          </p:cNvSpPr>
          <p:nvPr/>
        </p:nvSpPr>
        <p:spPr bwMode="auto">
          <a:xfrm>
            <a:off x="4191000" y="2330450"/>
            <a:ext cx="10985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latin typeface="微软雅黑" panose="020B0503020204020204" pitchFamily="34" charset="-122"/>
                <a:ea typeface="微软雅黑" panose="020B0503020204020204" pitchFamily="34" charset="-122"/>
              </a:rPr>
              <a:t>托马斯</a:t>
            </a:r>
            <a:r>
              <a:rPr lang="en-US" altLang="zh-CN" b="1">
                <a:latin typeface="微软雅黑" panose="020B0503020204020204" pitchFamily="34" charset="-122"/>
                <a:ea typeface="微软雅黑" panose="020B0503020204020204" pitchFamily="34" charset="-122"/>
              </a:rPr>
              <a:t>.</a:t>
            </a:r>
            <a:r>
              <a:rPr lang="zh-CN" altLang="en-US" sz="1200" b="1">
                <a:latin typeface="微软雅黑" panose="020B0503020204020204" pitchFamily="34" charset="-122"/>
                <a:ea typeface="微软雅黑" panose="020B0503020204020204" pitchFamily="34" charset="-122"/>
              </a:rPr>
              <a:t>杨，</a:t>
            </a:r>
          </a:p>
          <a:p>
            <a:pPr eaLnBrk="1" hangingPunct="1"/>
            <a:r>
              <a:rPr lang="zh-CN" altLang="en-US" sz="1200" b="1">
                <a:solidFill>
                  <a:schemeClr val="hlink"/>
                </a:solidFill>
                <a:latin typeface="微软雅黑" panose="020B0503020204020204" pitchFamily="34" charset="-122"/>
                <a:ea typeface="微软雅黑" panose="020B0503020204020204" pitchFamily="34" charset="-122"/>
              </a:rPr>
              <a:t>杨氏双缝实验</a:t>
            </a:r>
          </a:p>
        </p:txBody>
      </p:sp>
      <p:sp>
        <p:nvSpPr>
          <p:cNvPr id="11281" name="Text Box 24">
            <a:extLst>
              <a:ext uri="{FF2B5EF4-FFF2-40B4-BE49-F238E27FC236}">
                <a16:creationId xmlns:a16="http://schemas.microsoft.com/office/drawing/2014/main" id="{07F25542-2085-459A-8CF6-87A42F874336}"/>
              </a:ext>
            </a:extLst>
          </p:cNvPr>
          <p:cNvSpPr txBox="1">
            <a:spLocks noChangeArrowheads="1"/>
          </p:cNvSpPr>
          <p:nvPr/>
        </p:nvSpPr>
        <p:spPr bwMode="auto">
          <a:xfrm>
            <a:off x="4267200" y="3952875"/>
            <a:ext cx="641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latin typeface="微软雅黑" panose="020B0503020204020204" pitchFamily="34" charset="-122"/>
                <a:ea typeface="微软雅黑" panose="020B0503020204020204" pitchFamily="34" charset="-122"/>
              </a:rPr>
              <a:t>菲涅尔</a:t>
            </a:r>
          </a:p>
        </p:txBody>
      </p:sp>
      <p:sp>
        <p:nvSpPr>
          <p:cNvPr id="11282" name="Text Box 25">
            <a:extLst>
              <a:ext uri="{FF2B5EF4-FFF2-40B4-BE49-F238E27FC236}">
                <a16:creationId xmlns:a16="http://schemas.microsoft.com/office/drawing/2014/main" id="{FD38C2BA-7291-4668-B077-3AAC723A8F4F}"/>
              </a:ext>
            </a:extLst>
          </p:cNvPr>
          <p:cNvSpPr txBox="1">
            <a:spLocks noChangeArrowheads="1"/>
          </p:cNvSpPr>
          <p:nvPr/>
        </p:nvSpPr>
        <p:spPr bwMode="auto">
          <a:xfrm>
            <a:off x="4244975" y="5384800"/>
            <a:ext cx="793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latin typeface="微软雅黑" panose="020B0503020204020204" pitchFamily="34" charset="-122"/>
                <a:ea typeface="微软雅黑" panose="020B0503020204020204" pitchFamily="34" charset="-122"/>
              </a:rPr>
              <a:t>麦克斯韦</a:t>
            </a:r>
          </a:p>
        </p:txBody>
      </p:sp>
      <p:sp>
        <p:nvSpPr>
          <p:cNvPr id="11283" name="Text Box 26">
            <a:extLst>
              <a:ext uri="{FF2B5EF4-FFF2-40B4-BE49-F238E27FC236}">
                <a16:creationId xmlns:a16="http://schemas.microsoft.com/office/drawing/2014/main" id="{C1986C72-13F8-4B10-B2DA-37E1FB48E332}"/>
              </a:ext>
            </a:extLst>
          </p:cNvPr>
          <p:cNvSpPr txBox="1">
            <a:spLocks noChangeArrowheads="1"/>
          </p:cNvSpPr>
          <p:nvPr/>
        </p:nvSpPr>
        <p:spPr bwMode="auto">
          <a:xfrm>
            <a:off x="6019800" y="2590800"/>
            <a:ext cx="641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latin typeface="微软雅黑" panose="020B0503020204020204" pitchFamily="34" charset="-122"/>
                <a:ea typeface="微软雅黑" panose="020B0503020204020204" pitchFamily="34" charset="-122"/>
              </a:rPr>
              <a:t>普朗克</a:t>
            </a:r>
          </a:p>
        </p:txBody>
      </p:sp>
      <p:sp>
        <p:nvSpPr>
          <p:cNvPr id="11284" name="Text Box 27">
            <a:extLst>
              <a:ext uri="{FF2B5EF4-FFF2-40B4-BE49-F238E27FC236}">
                <a16:creationId xmlns:a16="http://schemas.microsoft.com/office/drawing/2014/main" id="{51028F5A-2D6C-42BF-AD78-993D5F2F6D22}"/>
              </a:ext>
            </a:extLst>
          </p:cNvPr>
          <p:cNvSpPr txBox="1">
            <a:spLocks noChangeArrowheads="1"/>
          </p:cNvSpPr>
          <p:nvPr/>
        </p:nvSpPr>
        <p:spPr bwMode="auto">
          <a:xfrm>
            <a:off x="5942013" y="4144963"/>
            <a:ext cx="793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latin typeface="微软雅黑" panose="020B0503020204020204" pitchFamily="34" charset="-122"/>
                <a:ea typeface="微软雅黑" panose="020B0503020204020204" pitchFamily="34" charset="-122"/>
              </a:rPr>
              <a:t>爱因斯坦</a:t>
            </a:r>
          </a:p>
        </p:txBody>
      </p:sp>
      <p:sp>
        <p:nvSpPr>
          <p:cNvPr id="11285" name="Text Box 28">
            <a:extLst>
              <a:ext uri="{FF2B5EF4-FFF2-40B4-BE49-F238E27FC236}">
                <a16:creationId xmlns:a16="http://schemas.microsoft.com/office/drawing/2014/main" id="{F056B16A-C89B-4BD6-A7E5-18A3404D0814}"/>
              </a:ext>
            </a:extLst>
          </p:cNvPr>
          <p:cNvSpPr txBox="1">
            <a:spLocks noChangeArrowheads="1"/>
          </p:cNvSpPr>
          <p:nvPr/>
        </p:nvSpPr>
        <p:spPr bwMode="auto">
          <a:xfrm>
            <a:off x="7467600" y="2514600"/>
            <a:ext cx="793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latin typeface="微软雅黑" panose="020B0503020204020204" pitchFamily="34" charset="-122"/>
                <a:ea typeface="微软雅黑" panose="020B0503020204020204" pitchFamily="34" charset="-122"/>
              </a:rPr>
              <a:t>德布罗意</a:t>
            </a:r>
          </a:p>
        </p:txBody>
      </p:sp>
      <p:sp>
        <p:nvSpPr>
          <p:cNvPr id="11286" name="Text Box 29">
            <a:extLst>
              <a:ext uri="{FF2B5EF4-FFF2-40B4-BE49-F238E27FC236}">
                <a16:creationId xmlns:a16="http://schemas.microsoft.com/office/drawing/2014/main" id="{DDB80451-E278-4A07-9A86-774243B08388}"/>
              </a:ext>
            </a:extLst>
          </p:cNvPr>
          <p:cNvSpPr txBox="1">
            <a:spLocks noChangeArrowheads="1"/>
          </p:cNvSpPr>
          <p:nvPr/>
        </p:nvSpPr>
        <p:spPr bwMode="auto">
          <a:xfrm>
            <a:off x="4114800" y="5638800"/>
            <a:ext cx="1143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latin typeface="微软雅黑" panose="020B0503020204020204" pitchFamily="34" charset="-122"/>
                <a:ea typeface="微软雅黑" panose="020B0503020204020204" pitchFamily="34" charset="-122"/>
              </a:rPr>
              <a:t>光的波动说取得压倒性胜利（</a:t>
            </a:r>
            <a:r>
              <a:rPr lang="en-US" altLang="zh-CN" sz="1200" b="1">
                <a:latin typeface="微软雅黑" panose="020B0503020204020204" pitchFamily="34" charset="-122"/>
                <a:ea typeface="微软雅黑" panose="020B0503020204020204" pitchFamily="34" charset="-122"/>
              </a:rPr>
              <a:t>19</a:t>
            </a:r>
            <a:r>
              <a:rPr lang="zh-CN" altLang="en-US" sz="1200" b="1">
                <a:latin typeface="微软雅黑" panose="020B0503020204020204" pitchFamily="34" charset="-122"/>
                <a:ea typeface="微软雅黑" panose="020B0503020204020204" pitchFamily="34" charset="-122"/>
              </a:rPr>
              <a:t>世纪）</a:t>
            </a:r>
          </a:p>
        </p:txBody>
      </p:sp>
      <p:sp>
        <p:nvSpPr>
          <p:cNvPr id="11287" name="Text Box 30">
            <a:extLst>
              <a:ext uri="{FF2B5EF4-FFF2-40B4-BE49-F238E27FC236}">
                <a16:creationId xmlns:a16="http://schemas.microsoft.com/office/drawing/2014/main" id="{B0FDC984-99BD-442B-B798-5CC4AD0ABC78}"/>
              </a:ext>
            </a:extLst>
          </p:cNvPr>
          <p:cNvSpPr txBox="1">
            <a:spLocks noChangeArrowheads="1"/>
          </p:cNvSpPr>
          <p:nvPr/>
        </p:nvSpPr>
        <p:spPr bwMode="auto">
          <a:xfrm>
            <a:off x="5791200" y="5638800"/>
            <a:ext cx="12954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latin typeface="微软雅黑" panose="020B0503020204020204" pitchFamily="34" charset="-122"/>
                <a:ea typeface="微软雅黑" panose="020B0503020204020204" pitchFamily="34" charset="-122"/>
              </a:rPr>
              <a:t>黑体辐射与光电效应支持粒子说（</a:t>
            </a:r>
            <a:r>
              <a:rPr lang="en-US" altLang="zh-CN" sz="1200" b="1">
                <a:latin typeface="微软雅黑" panose="020B0503020204020204" pitchFamily="34" charset="-122"/>
                <a:ea typeface="微软雅黑" panose="020B0503020204020204" pitchFamily="34" charset="-122"/>
              </a:rPr>
              <a:t>20</a:t>
            </a:r>
            <a:r>
              <a:rPr lang="zh-CN" altLang="en-US" sz="1200" b="1">
                <a:latin typeface="微软雅黑" panose="020B0503020204020204" pitchFamily="34" charset="-122"/>
                <a:ea typeface="微软雅黑" panose="020B0503020204020204" pitchFamily="34" charset="-122"/>
              </a:rPr>
              <a:t>世纪）</a:t>
            </a:r>
          </a:p>
        </p:txBody>
      </p:sp>
      <p:sp>
        <p:nvSpPr>
          <p:cNvPr id="11288" name="Text Box 31">
            <a:extLst>
              <a:ext uri="{FF2B5EF4-FFF2-40B4-BE49-F238E27FC236}">
                <a16:creationId xmlns:a16="http://schemas.microsoft.com/office/drawing/2014/main" id="{188DE48F-A563-4DF1-BB30-13E55257580C}"/>
              </a:ext>
            </a:extLst>
          </p:cNvPr>
          <p:cNvSpPr txBox="1">
            <a:spLocks noChangeArrowheads="1"/>
          </p:cNvSpPr>
          <p:nvPr/>
        </p:nvSpPr>
        <p:spPr bwMode="auto">
          <a:xfrm>
            <a:off x="2438400" y="56388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latin typeface="微软雅黑" panose="020B0503020204020204" pitchFamily="34" charset="-122"/>
                <a:ea typeface="微软雅黑" panose="020B0503020204020204" pitchFamily="34" charset="-122"/>
              </a:rPr>
              <a:t>两大学说的对立（</a:t>
            </a:r>
            <a:r>
              <a:rPr lang="en-US" altLang="zh-CN" sz="1200" b="1">
                <a:latin typeface="微软雅黑" panose="020B0503020204020204" pitchFamily="34" charset="-122"/>
                <a:ea typeface="微软雅黑" panose="020B0503020204020204" pitchFamily="34" charset="-122"/>
              </a:rPr>
              <a:t>17</a:t>
            </a:r>
            <a:r>
              <a:rPr lang="zh-CN" altLang="en-US" sz="1200" b="1">
                <a:latin typeface="微软雅黑" panose="020B0503020204020204" pitchFamily="34" charset="-122"/>
                <a:ea typeface="微软雅黑" panose="020B0503020204020204" pitchFamily="34" charset="-122"/>
              </a:rPr>
              <a:t>世纪）</a:t>
            </a:r>
          </a:p>
        </p:txBody>
      </p:sp>
      <p:sp>
        <p:nvSpPr>
          <p:cNvPr id="11289" name="Text Box 32">
            <a:extLst>
              <a:ext uri="{FF2B5EF4-FFF2-40B4-BE49-F238E27FC236}">
                <a16:creationId xmlns:a16="http://schemas.microsoft.com/office/drawing/2014/main" id="{FD2833DC-9BBC-4494-83BB-CD00D19F84B4}"/>
              </a:ext>
            </a:extLst>
          </p:cNvPr>
          <p:cNvSpPr txBox="1">
            <a:spLocks noChangeArrowheads="1"/>
          </p:cNvSpPr>
          <p:nvPr/>
        </p:nvSpPr>
        <p:spPr bwMode="auto">
          <a:xfrm>
            <a:off x="7467600" y="56388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latin typeface="微软雅黑" panose="020B0503020204020204" pitchFamily="34" charset="-122"/>
                <a:ea typeface="微软雅黑" panose="020B0503020204020204" pitchFamily="34" charset="-122"/>
              </a:rPr>
              <a:t>不仅光，任何粒子都具有波粒二象性</a:t>
            </a:r>
          </a:p>
        </p:txBody>
      </p:sp>
      <p:pic>
        <p:nvPicPr>
          <p:cNvPr id="11290" name="Picture 29">
            <a:extLst>
              <a:ext uri="{FF2B5EF4-FFF2-40B4-BE49-F238E27FC236}">
                <a16:creationId xmlns:a16="http://schemas.microsoft.com/office/drawing/2014/main" id="{3BDF0D15-1C12-4167-9691-B4657035EAD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91400" y="3124200"/>
            <a:ext cx="10715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1" name="Text Box 27">
            <a:extLst>
              <a:ext uri="{FF2B5EF4-FFF2-40B4-BE49-F238E27FC236}">
                <a16:creationId xmlns:a16="http://schemas.microsoft.com/office/drawing/2014/main" id="{5C9F454F-AE17-4908-A0F0-0B26EEDB2D96}"/>
              </a:ext>
            </a:extLst>
          </p:cNvPr>
          <p:cNvSpPr txBox="1">
            <a:spLocks noChangeArrowheads="1"/>
          </p:cNvSpPr>
          <p:nvPr/>
        </p:nvSpPr>
        <p:spPr bwMode="auto">
          <a:xfrm>
            <a:off x="7696200" y="4648200"/>
            <a:ext cx="48895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latin typeface="微软雅黑" panose="020B0503020204020204" pitchFamily="34" charset="-122"/>
                <a:ea typeface="微软雅黑" panose="020B0503020204020204" pitchFamily="34" charset="-122"/>
              </a:rPr>
              <a:t>玻尔</a:t>
            </a:r>
          </a:p>
        </p:txBody>
      </p:sp>
      <p:pic>
        <p:nvPicPr>
          <p:cNvPr id="11292" name="Picture 29">
            <a:extLst>
              <a:ext uri="{FF2B5EF4-FFF2-40B4-BE49-F238E27FC236}">
                <a16:creationId xmlns:a16="http://schemas.microsoft.com/office/drawing/2014/main" id="{8AC9E962-7BDF-46E4-91FD-378A329CFD7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2463" y="1295400"/>
            <a:ext cx="10874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3" name="Picture 21" descr="Democritus">
            <a:extLst>
              <a:ext uri="{FF2B5EF4-FFF2-40B4-BE49-F238E27FC236}">
                <a16:creationId xmlns:a16="http://schemas.microsoft.com/office/drawing/2014/main" id="{E0750FEF-EFC5-4993-A939-1AD03E52402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600" y="3276600"/>
            <a:ext cx="1143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4" name="Text Box 19">
            <a:extLst>
              <a:ext uri="{FF2B5EF4-FFF2-40B4-BE49-F238E27FC236}">
                <a16:creationId xmlns:a16="http://schemas.microsoft.com/office/drawing/2014/main" id="{1FB94EB3-A464-4D85-9CD0-F44904C0F06B}"/>
              </a:ext>
            </a:extLst>
          </p:cNvPr>
          <p:cNvSpPr txBox="1">
            <a:spLocks noChangeArrowheads="1"/>
          </p:cNvSpPr>
          <p:nvPr/>
        </p:nvSpPr>
        <p:spPr bwMode="auto">
          <a:xfrm>
            <a:off x="533400" y="48006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a:latin typeface="微软雅黑" panose="020B0503020204020204" pitchFamily="34" charset="-122"/>
                <a:ea typeface="微软雅黑" panose="020B0503020204020204" pitchFamily="34" charset="-122"/>
              </a:rPr>
              <a:t>德谟克利特，</a:t>
            </a:r>
          </a:p>
          <a:p>
            <a:pPr algn="ctr" eaLnBrk="1" hangingPunct="1"/>
            <a:r>
              <a:rPr lang="zh-CN" altLang="en-US" sz="1200" b="1">
                <a:latin typeface="微软雅黑" panose="020B0503020204020204" pitchFamily="34" charset="-122"/>
                <a:ea typeface="微软雅黑" panose="020B0503020204020204" pitchFamily="34" charset="-122"/>
              </a:rPr>
              <a:t>微粒说</a:t>
            </a:r>
          </a:p>
        </p:txBody>
      </p:sp>
      <p:sp>
        <p:nvSpPr>
          <p:cNvPr id="31" name="灯片编号占位符 2">
            <a:extLst>
              <a:ext uri="{FF2B5EF4-FFF2-40B4-BE49-F238E27FC236}">
                <a16:creationId xmlns:a16="http://schemas.microsoft.com/office/drawing/2014/main" id="{29F762FD-1761-417E-B8B1-DFB88040F50B}"/>
              </a:ext>
            </a:extLst>
          </p:cNvPr>
          <p:cNvSpPr txBox="1">
            <a:spLocks/>
          </p:cNvSpPr>
          <p:nvPr/>
        </p:nvSpPr>
        <p:spPr bwMode="auto">
          <a:xfrm>
            <a:off x="7013097" y="64008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zh-CN"/>
            </a:defPPr>
            <a:lvl1pPr algn="l" rtl="0" eaLnBrk="0" fontAlgn="base" hangingPunct="0">
              <a:spcBef>
                <a:spcPct val="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fld id="{EA679DB1-A16C-4A0B-BACA-4FB0DFF07C37}" type="slidenum">
              <a:rPr lang="en-US" altLang="zh-CN" smtClean="0">
                <a:latin typeface="Arial Black" panose="020B0A04020102020204" pitchFamily="34" charset="0"/>
              </a:rPr>
              <a:pPr algn="r" eaLnBrk="1" hangingPunct="1"/>
              <a:t>8</a:t>
            </a:fld>
            <a:endParaRPr lang="en-US" altLang="zh-CN" dirty="0">
              <a:latin typeface="Arial Black" panose="020B0A040201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1ECBF05-4249-4BA7-9707-662F4633A25A}"/>
              </a:ext>
            </a:extLst>
          </p:cNvPr>
          <p:cNvSpPr>
            <a:spLocks noGrp="1" noChangeArrowheads="1"/>
          </p:cNvSpPr>
          <p:nvPr>
            <p:ph type="title"/>
          </p:nvPr>
        </p:nvSpPr>
        <p:spPr>
          <a:xfrm>
            <a:off x="457200" y="457200"/>
            <a:ext cx="8229600" cy="1066800"/>
          </a:xfrm>
        </p:spPr>
        <p:txBody>
          <a:bodyPr/>
          <a:lstStyle/>
          <a:p>
            <a:pPr eaLnBrk="1" hangingPunct="1"/>
            <a:r>
              <a:rPr lang="zh-CN" altLang="en-US">
                <a:latin typeface="微软雅黑" panose="020B0503020204020204" pitchFamily="34" charset="-122"/>
                <a:ea typeface="微软雅黑" panose="020B0503020204020204" pitchFamily="34" charset="-122"/>
              </a:rPr>
              <a:t>杨氏双缝实验引发的思考</a:t>
            </a:r>
            <a:endParaRPr lang="zh-CN" altLang="en-US" sz="3200">
              <a:latin typeface="微软雅黑" panose="020B0503020204020204" pitchFamily="34" charset="-122"/>
              <a:ea typeface="微软雅黑" panose="020B0503020204020204" pitchFamily="34" charset="-122"/>
            </a:endParaRPr>
          </a:p>
        </p:txBody>
      </p:sp>
      <p:pic>
        <p:nvPicPr>
          <p:cNvPr id="18435" name="Picture 4" descr="2">
            <a:extLst>
              <a:ext uri="{FF2B5EF4-FFF2-40B4-BE49-F238E27FC236}">
                <a16:creationId xmlns:a16="http://schemas.microsoft.com/office/drawing/2014/main" id="{8F393815-8F78-4235-87E8-EA27B10329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05000"/>
            <a:ext cx="4419600"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5">
            <a:extLst>
              <a:ext uri="{FF2B5EF4-FFF2-40B4-BE49-F238E27FC236}">
                <a16:creationId xmlns:a16="http://schemas.microsoft.com/office/drawing/2014/main" id="{37D67A86-6ACE-49DC-A7D4-46174BAF5E16}"/>
              </a:ext>
            </a:extLst>
          </p:cNvPr>
          <p:cNvSpPr txBox="1">
            <a:spLocks noChangeArrowheads="1"/>
          </p:cNvSpPr>
          <p:nvPr/>
        </p:nvSpPr>
        <p:spPr bwMode="auto">
          <a:xfrm>
            <a:off x="365125" y="3989388"/>
            <a:ext cx="488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latin typeface="微软雅黑" panose="020B0503020204020204" pitchFamily="34" charset="-122"/>
                <a:ea typeface="微软雅黑" panose="020B0503020204020204" pitchFamily="34" charset="-122"/>
              </a:rPr>
              <a:t>光源</a:t>
            </a:r>
          </a:p>
        </p:txBody>
      </p:sp>
      <p:sp>
        <p:nvSpPr>
          <p:cNvPr id="18437" name="Text Box 6">
            <a:extLst>
              <a:ext uri="{FF2B5EF4-FFF2-40B4-BE49-F238E27FC236}">
                <a16:creationId xmlns:a16="http://schemas.microsoft.com/office/drawing/2014/main" id="{800B9B5F-FC1D-424B-BBD3-83611756F38D}"/>
              </a:ext>
            </a:extLst>
          </p:cNvPr>
          <p:cNvSpPr txBox="1">
            <a:spLocks noChangeArrowheads="1"/>
          </p:cNvSpPr>
          <p:nvPr/>
        </p:nvSpPr>
        <p:spPr bwMode="auto">
          <a:xfrm>
            <a:off x="3733800" y="1828800"/>
            <a:ext cx="1098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latin typeface="微软雅黑" panose="020B0503020204020204" pitchFamily="34" charset="-122"/>
                <a:ea typeface="微软雅黑" panose="020B0503020204020204" pitchFamily="34" charset="-122"/>
              </a:rPr>
              <a:t>可移走的屏幕</a:t>
            </a:r>
          </a:p>
        </p:txBody>
      </p:sp>
      <p:sp>
        <p:nvSpPr>
          <p:cNvPr id="18438" name="Rectangle 10">
            <a:extLst>
              <a:ext uri="{FF2B5EF4-FFF2-40B4-BE49-F238E27FC236}">
                <a16:creationId xmlns:a16="http://schemas.microsoft.com/office/drawing/2014/main" id="{8083CD4F-6792-401A-93CC-ACCB7D14D92E}"/>
              </a:ext>
            </a:extLst>
          </p:cNvPr>
          <p:cNvSpPr>
            <a:spLocks noRot="1" noChangeArrowheads="1"/>
          </p:cNvSpPr>
          <p:nvPr/>
        </p:nvSpPr>
        <p:spPr bwMode="auto">
          <a:xfrm>
            <a:off x="5334000" y="1905000"/>
            <a:ext cx="3657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buClr>
                <a:schemeClr val="bg2"/>
              </a:buClr>
              <a:buSzPct val="75000"/>
              <a:buFont typeface="Wingdings" panose="05000000000000000000" pitchFamily="2" charset="2"/>
              <a:buChar char="n"/>
            </a:pPr>
            <a:r>
              <a:rPr lang="zh-CN" altLang="en-US" sz="2400" b="1">
                <a:solidFill>
                  <a:srgbClr val="FF3399"/>
                </a:solidFill>
                <a:latin typeface="微软雅黑" panose="020B0503020204020204" pitchFamily="34" charset="-122"/>
                <a:ea typeface="微软雅黑" panose="020B0503020204020204" pitchFamily="34" charset="-122"/>
              </a:rPr>
              <a:t>屏放上时</a:t>
            </a:r>
            <a:r>
              <a:rPr lang="zh-CN" altLang="en-US" sz="2400">
                <a:latin typeface="微软雅黑" panose="020B0503020204020204" pitchFamily="34" charset="-122"/>
                <a:ea typeface="微软雅黑" panose="020B0503020204020204" pitchFamily="34" charset="-122"/>
              </a:rPr>
              <a:t>，在屏幕上可以看到干涉条纹，光表现出</a:t>
            </a:r>
            <a:r>
              <a:rPr lang="zh-CN" altLang="en-US" sz="2400" b="1">
                <a:solidFill>
                  <a:srgbClr val="FF3399"/>
                </a:solidFill>
                <a:latin typeface="微软雅黑" panose="020B0503020204020204" pitchFamily="34" charset="-122"/>
                <a:ea typeface="微软雅黑" panose="020B0503020204020204" pitchFamily="34" charset="-122"/>
              </a:rPr>
              <a:t>波动性</a:t>
            </a:r>
            <a:r>
              <a:rPr lang="zh-CN" altLang="en-US" sz="2400">
                <a:latin typeface="微软雅黑" panose="020B0503020204020204" pitchFamily="34" charset="-122"/>
                <a:ea typeface="微软雅黑" panose="020B0503020204020204" pitchFamily="34" charset="-122"/>
              </a:rPr>
              <a:t>。</a:t>
            </a:r>
          </a:p>
          <a:p>
            <a:pPr eaLnBrk="1" hangingPunct="1">
              <a:spcBef>
                <a:spcPct val="20000"/>
              </a:spcBef>
              <a:buClr>
                <a:schemeClr val="bg2"/>
              </a:buClr>
              <a:buSzPct val="75000"/>
              <a:buFont typeface="Wingdings" panose="05000000000000000000" pitchFamily="2" charset="2"/>
              <a:buChar char="n"/>
            </a:pPr>
            <a:r>
              <a:rPr lang="zh-CN" altLang="en-US" sz="2400" b="1">
                <a:solidFill>
                  <a:srgbClr val="FF3399"/>
                </a:solidFill>
                <a:latin typeface="微软雅黑" panose="020B0503020204020204" pitchFamily="34" charset="-122"/>
                <a:ea typeface="微软雅黑" panose="020B0503020204020204" pitchFamily="34" charset="-122"/>
              </a:rPr>
              <a:t>屏移走时</a:t>
            </a:r>
            <a:r>
              <a:rPr lang="zh-CN" altLang="en-US" sz="2400">
                <a:latin typeface="微软雅黑" panose="020B0503020204020204" pitchFamily="34" charset="-122"/>
                <a:ea typeface="微软雅黑" panose="020B0503020204020204" pitchFamily="34" charset="-122"/>
              </a:rPr>
              <a:t>，对应探测器上探测到光子，可知道光子是从哪条狭缝过来的。此时光表现出</a:t>
            </a:r>
            <a:r>
              <a:rPr lang="zh-CN" altLang="en-US" sz="2400" b="1">
                <a:solidFill>
                  <a:srgbClr val="FF3399"/>
                </a:solidFill>
                <a:latin typeface="微软雅黑" panose="020B0503020204020204" pitchFamily="34" charset="-122"/>
                <a:ea typeface="微软雅黑" panose="020B0503020204020204" pitchFamily="34" charset="-122"/>
              </a:rPr>
              <a:t>粒子性</a:t>
            </a:r>
            <a:r>
              <a:rPr lang="zh-CN" altLang="en-US" sz="2400">
                <a:latin typeface="微软雅黑" panose="020B0503020204020204" pitchFamily="34" charset="-122"/>
                <a:ea typeface="微软雅黑" panose="020B0503020204020204" pitchFamily="34" charset="-122"/>
              </a:rPr>
              <a:t>。</a:t>
            </a:r>
          </a:p>
        </p:txBody>
      </p:sp>
      <p:sp>
        <p:nvSpPr>
          <p:cNvPr id="7" name="灯片编号占位符 2">
            <a:extLst>
              <a:ext uri="{FF2B5EF4-FFF2-40B4-BE49-F238E27FC236}">
                <a16:creationId xmlns:a16="http://schemas.microsoft.com/office/drawing/2014/main" id="{6475F8CD-E91D-4822-8BC9-7AE1141EAC63}"/>
              </a:ext>
            </a:extLst>
          </p:cNvPr>
          <p:cNvSpPr txBox="1">
            <a:spLocks/>
          </p:cNvSpPr>
          <p:nvPr/>
        </p:nvSpPr>
        <p:spPr bwMode="auto">
          <a:xfrm>
            <a:off x="7013097" y="64008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zh-CN"/>
            </a:defPPr>
            <a:lvl1pPr algn="l" rtl="0" eaLnBrk="0" fontAlgn="base" hangingPunct="0">
              <a:spcBef>
                <a:spcPct val="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fld id="{EA679DB1-A16C-4A0B-BACA-4FB0DFF07C37}" type="slidenum">
              <a:rPr lang="en-US" altLang="zh-CN" smtClean="0">
                <a:latin typeface="Arial Black" panose="020B0A04020102020204" pitchFamily="34" charset="0"/>
              </a:rPr>
              <a:pPr algn="r" eaLnBrk="1" hangingPunct="1"/>
              <a:t>9</a:t>
            </a:fld>
            <a:endParaRPr lang="en-US" altLang="zh-CN" dirty="0">
              <a:latin typeface="Arial Black" panose="020B0A0402010202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6.3|5.2|6.1|9"/>
</p:tagLst>
</file>

<file path=ppt/tags/tag2.xml><?xml version="1.0" encoding="utf-8"?>
<p:tagLst xmlns:a="http://schemas.openxmlformats.org/drawingml/2006/main" xmlns:r="http://schemas.openxmlformats.org/officeDocument/2006/relationships" xmlns:p="http://schemas.openxmlformats.org/presentationml/2006/main">
  <p:tag name="TIMING" val="|5.1|8.9|4.2|7.4|3"/>
</p:tagLst>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Fan</Template>
  <TotalTime>4474</TotalTime>
  <Words>2174</Words>
  <Application>Microsoft Office PowerPoint</Application>
  <PresentationFormat>全屏显示(4:3)</PresentationFormat>
  <Paragraphs>227</Paragraphs>
  <Slides>32</Slides>
  <Notes>5</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2</vt:i4>
      </vt:variant>
      <vt:variant>
        <vt:lpstr>幻灯片标题</vt:lpstr>
      </vt:variant>
      <vt:variant>
        <vt:i4>32</vt:i4>
      </vt:variant>
    </vt:vector>
  </HeadingPairs>
  <TitlesOfParts>
    <vt:vector size="44" baseType="lpstr">
      <vt:lpstr>黑体</vt:lpstr>
      <vt:lpstr>隶书</vt:lpstr>
      <vt:lpstr>宋体</vt:lpstr>
      <vt:lpstr>微软雅黑</vt:lpstr>
      <vt:lpstr>Arial</vt:lpstr>
      <vt:lpstr>Arial Black</vt:lpstr>
      <vt:lpstr>Calibri</vt:lpstr>
      <vt:lpstr>Times New Roman</vt:lpstr>
      <vt:lpstr>Wingdings</vt:lpstr>
      <vt:lpstr>Pixel</vt:lpstr>
      <vt:lpstr>CorelDRAW</vt:lpstr>
      <vt:lpstr>公式</vt:lpstr>
      <vt:lpstr>光是什么 —量子惠勒延迟选择实验</vt:lpstr>
      <vt:lpstr>PowerPoint 演示文稿</vt:lpstr>
      <vt:lpstr>PowerPoint 演示文稿</vt:lpstr>
      <vt:lpstr>PowerPoint 演示文稿</vt:lpstr>
      <vt:lpstr>PowerPoint 演示文稿</vt:lpstr>
      <vt:lpstr>PowerPoint 演示文稿</vt:lpstr>
      <vt:lpstr>概 要</vt:lpstr>
      <vt:lpstr>波动说与粒子说的争论</vt:lpstr>
      <vt:lpstr>杨氏双缝实验引发的思考</vt:lpstr>
      <vt:lpstr>PowerPoint 演示文稿</vt:lpstr>
      <vt:lpstr>PowerPoint 演示文稿</vt:lpstr>
      <vt:lpstr>经典惠勒延迟选择实验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总 结</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CF.Li</dc:creator>
  <cp:lastModifiedBy>CF.Li</cp:lastModifiedBy>
  <cp:revision>404</cp:revision>
  <cp:lastPrinted>1601-01-01T00:00:00Z</cp:lastPrinted>
  <dcterms:created xsi:type="dcterms:W3CDTF">1601-01-01T00:00:00Z</dcterms:created>
  <dcterms:modified xsi:type="dcterms:W3CDTF">2024-09-12T10:44:50Z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