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handoutMasterIdLst>
    <p:handoutMasterId r:id="rId21"/>
  </p:handoutMasterIdLst>
  <p:sldIdLst>
    <p:sldId id="459" r:id="rId4"/>
    <p:sldId id="377" r:id="rId5"/>
    <p:sldId id="702" r:id="rId6"/>
    <p:sldId id="732" r:id="rId7"/>
    <p:sldId id="406" r:id="rId8"/>
    <p:sldId id="720" r:id="rId9"/>
    <p:sldId id="721" r:id="rId10"/>
    <p:sldId id="723" r:id="rId11"/>
    <p:sldId id="724" r:id="rId12"/>
    <p:sldId id="725" r:id="rId13"/>
    <p:sldId id="727" r:id="rId14"/>
    <p:sldId id="726" r:id="rId15"/>
    <p:sldId id="728" r:id="rId16"/>
    <p:sldId id="729" r:id="rId17"/>
    <p:sldId id="730" r:id="rId18"/>
    <p:sldId id="731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 userDrawn="1">
          <p15:clr>
            <a:srgbClr val="A4A3A4"/>
          </p15:clr>
        </p15:guide>
        <p15:guide id="2" pos="3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 龙宇" initials="秦" lastIdx="3" clrIdx="0"/>
  <p:cmAuthor id="2" name="lihe" initials="l" lastIdx="0" clrIdx="1"/>
  <p:cmAuthor id="3" name="legio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EC9BE"/>
    <a:srgbClr val="92D050"/>
    <a:srgbClr val="00B0F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541" autoAdjust="0"/>
  </p:normalViewPr>
  <p:slideViewPr>
    <p:cSldViewPr snapToGrid="0" showGuides="1">
      <p:cViewPr varScale="1">
        <p:scale>
          <a:sx n="83" d="100"/>
          <a:sy n="83" d="100"/>
        </p:scale>
        <p:origin x="528" y="48"/>
      </p:cViewPr>
      <p:guideLst>
        <p:guide orient="horz" pos="2098"/>
        <p:guide pos="3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C7BA0-BBFE-4FA6-80B8-0B3C5F68001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2AC0-73A1-4890-B71C-57F7836DC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60A8-E55F-44BA-97C4-3474F9FE4D32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13C5-DB84-4C2B-A99B-923C91BF08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 panose="02010600030101010101" charset="-122"/>
            </a:endParaRPr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1B45ABB-C802-0941-8BDF-07F695BA6580}" type="slidenum">
              <a:rPr lang="en-US" altLang="en-US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55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2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54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04167"/>
            <a:ext cx="9144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Data Quality Check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252547"/>
            <a:ext cx="10515600" cy="213731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altLang="zh-CN"/>
              <a:t>Title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820544" y="5096108"/>
            <a:ext cx="10550912" cy="490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CN"/>
              <a:t>Input the Author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115135"/>
            <a:ext cx="10515600" cy="460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TIME (</a:t>
            </a:r>
            <a:r>
              <a:rPr lang="en-US" altLang="zh-CN" err="1"/>
              <a:t>yyyy</a:t>
            </a:r>
            <a:r>
              <a:rPr lang="en-US" altLang="zh-CN"/>
              <a:t>/mm/dd)</a:t>
            </a:r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628565"/>
            <a:ext cx="10515600" cy="460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University of Science and Technology of China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0" y="0"/>
            <a:ext cx="7076202" cy="1456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/>
              <a:t>‹#›</a:t>
            </a:fld>
            <a:r>
              <a:rPr lang="en-US" altLang="zh-CN"/>
              <a:t>/a4sdad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74" y="1238463"/>
            <a:ext cx="11438053" cy="5028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04167"/>
            <a:ext cx="9144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Data Quality Check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/>
              <a:t>‹#›</a:t>
            </a:fld>
            <a:r>
              <a:rPr lang="en-US" altLang="zh-CN"/>
              <a:t>/a4sdad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74" y="1238463"/>
            <a:ext cx="11438053" cy="5028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Sub-Title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51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5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 dirty="0">
                <a:solidFill>
                  <a:srgbClr val="FF0000"/>
                </a:solidFill>
              </a:rPr>
              <a:t>/a</a:t>
            </a:r>
            <a:r>
              <a:rPr lang="en-US" altLang="zh-CN" dirty="0"/>
              <a:t>4sdad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87FF-19A6-4E9E-AC9E-B89166270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20040"/>
            <a:ext cx="12192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816" y="223879"/>
            <a:ext cx="7275549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Sub-Title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51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515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  <a:t>‹#›</a:t>
            </a:fld>
            <a:r>
              <a:rPr lang="en-US" altLang="zh-CN" dirty="0">
                <a:solidFill>
                  <a:srgbClr val="FF0000"/>
                </a:solidFill>
              </a:rPr>
              <a:t>/a</a:t>
            </a:r>
            <a:r>
              <a:rPr lang="en-US" altLang="zh-CN" dirty="0"/>
              <a:t>4sdad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1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9.gif"/><Relationship Id="rId4" Type="http://schemas.openxmlformats.org/officeDocument/2006/relationships/image" Target="../media/image22.gi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gif"/><Relationship Id="rId7" Type="http://schemas.openxmlformats.org/officeDocument/2006/relationships/image" Target="../media/image3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文本框 1"/>
              <p:cNvSpPr txBox="1">
                <a:spLocks noChangeArrowheads="1"/>
              </p:cNvSpPr>
              <p:nvPr/>
            </p:nvSpPr>
            <p:spPr bwMode="auto">
              <a:xfrm>
                <a:off x="705802" y="2585281"/>
                <a:ext cx="10780395" cy="1316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en-US" altLang="zh-CN" sz="4000" b="1" baseline="0" smtClean="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:r>
                  <a:rPr lang="en-US" altLang="zh-CN" sz="4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𝒆</m:t>
                        </m:r>
                      </m:e>
                      <m:sup>
                        <m:r>
                          <a:rPr lang="en-US" altLang="zh-CN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γ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Λ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Σ</m:t>
                        </m:r>
                      </m:e>
                      <m:sup>
                        <m:r>
                          <a:rPr lang="en-US" altLang="zh-CN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4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process using </a:t>
                </a:r>
                <a:r>
                  <a:rPr lang="en-US" altLang="zh-CN" sz="4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 method</a:t>
                </a:r>
                <a:endPara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6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802" y="2585281"/>
                <a:ext cx="10780395" cy="1316598"/>
              </a:xfrm>
              <a:prstGeom prst="rect">
                <a:avLst/>
              </a:prstGeom>
              <a:blipFill>
                <a:blip r:embed="rId3"/>
                <a:stretch>
                  <a:fillRect t="-7870" b="-194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122" y="461042"/>
            <a:ext cx="16160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07554" y="5636700"/>
            <a:ext cx="9847580" cy="1221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ts val="34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Gaole Peng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ts val="3200"/>
              </a:lnSpc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2024.9.4</a:t>
            </a:r>
            <a:endParaRPr lang="en-US" altLang="zh-CN" sz="240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ts val="3200"/>
              </a:lnSpc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 </a:t>
            </a:r>
            <a:endParaRPr lang="en-US" altLang="zh-CN" sz="24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5" y="2235200"/>
            <a:ext cx="4748662" cy="36806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07" y="2235200"/>
            <a:ext cx="4748663" cy="36806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34625" y="1442503"/>
            <a:ext cx="48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distinguishing </a:t>
            </a:r>
            <a:r>
              <a:rPr lang="en-US" altLang="zh-CN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altLang="zh-CN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channels: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6" y="2087418"/>
            <a:ext cx="5094236" cy="39485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0" y="2170257"/>
            <a:ext cx="4987362" cy="38657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200727" y="1394691"/>
                <a:ext cx="7869382" cy="436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Distinguish two channels by 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l-GR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sub>
                    </m:sSub>
                  </m:oMath>
                </a14:m>
                <a:r>
                  <a:rPr lang="en-US" altLang="zh-CN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𝑃𝐷𝐺</m:t>
                        </m:r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7" y="1394691"/>
                <a:ext cx="7869382" cy="436851"/>
              </a:xfrm>
              <a:prstGeom prst="rect">
                <a:avLst/>
              </a:prstGeom>
              <a:blipFill>
                <a:blip r:embed="rId4"/>
                <a:stretch>
                  <a:fillRect l="-852" t="-8451" b="-16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9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0" y="2507241"/>
            <a:ext cx="7171412" cy="1130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767"/>
          <a:stretch/>
        </p:blipFill>
        <p:spPr>
          <a:xfrm>
            <a:off x="16720" y="1071388"/>
            <a:ext cx="6470640" cy="116485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4851" r="11932" b="5440"/>
          <a:stretch/>
        </p:blipFill>
        <p:spPr>
          <a:xfrm>
            <a:off x="7701396" y="2544419"/>
            <a:ext cx="4281054" cy="34861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5791" r="9814" b="5312"/>
          <a:stretch/>
        </p:blipFill>
        <p:spPr>
          <a:xfrm>
            <a:off x="3512992" y="2507241"/>
            <a:ext cx="4479637" cy="3523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674255" y="4137891"/>
                <a:ext cx="2355272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&lt;5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5" y="4137891"/>
                <a:ext cx="2355272" cy="421910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&lt;5.493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8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053"/>
            <a:ext cx="6271491" cy="10810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0694"/>
            <a:ext cx="7421519" cy="995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4734" r="10905" b="4379"/>
          <a:stretch/>
        </p:blipFill>
        <p:spPr>
          <a:xfrm>
            <a:off x="3546762" y="2560694"/>
            <a:ext cx="4248728" cy="35467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4187" r="9804" b="7277"/>
          <a:stretch/>
        </p:blipFill>
        <p:spPr>
          <a:xfrm>
            <a:off x="7601526" y="2560694"/>
            <a:ext cx="4257963" cy="3417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74255" y="4137891"/>
                <a:ext cx="2355272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&lt;5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5" y="4137891"/>
                <a:ext cx="2355272" cy="420628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&lt;19.348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4" y="4849027"/>
                <a:ext cx="3500581" cy="421910"/>
              </a:xfrm>
              <a:prstGeom prst="rect">
                <a:avLst/>
              </a:prstGeom>
              <a:blipFill>
                <a:blip r:embed="rId7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54" y="1764085"/>
            <a:ext cx="5231333" cy="3759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84582" y="5338618"/>
                <a:ext cx="291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χ</m:t>
                      </m:r>
                      <m:r>
                        <m:rPr>
                          <m:nor/>
                        </m:rPr>
                        <a:rPr lang="en-US" altLang="zh-CN" baseline="30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baseline="-25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baseline="-25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baseline="-25000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&lt; </m:t>
                      </m:r>
                      <m:r>
                        <a:rPr lang="en-US" altLang="zh-CN" i="1" dirty="0" smtClean="0">
                          <a:ln w="0"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1</m:t>
                      </m:r>
                      <m:r>
                        <a:rPr lang="en-US" altLang="zh-CN" i="1" dirty="0">
                          <a:ln w="0"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a:rPr lang="en-US" altLang="zh-CN" i="1" dirty="0" smtClean="0">
                          <a:ln w="0"/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7</m:t>
                      </m:r>
                      <m:r>
                        <m:rPr>
                          <m:nor/>
                        </m:rPr>
                        <a:rPr lang="en-US" altLang="zh-CN" dirty="0">
                          <a:ln w="0"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582" y="5338618"/>
                <a:ext cx="2918691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6621032" y="2438336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&lt;5.493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032" y="2438336"/>
                <a:ext cx="3500581" cy="421910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6704158" y="3346465"/>
                <a:ext cx="3500581" cy="42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𝑃𝐷𝐺</m:t>
                              </m:r>
                            </m:sub>
                          </m:sSub>
                        </m:e>
                      </m:d>
                      <m: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&lt;19.348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58" y="3346465"/>
                <a:ext cx="3500581" cy="421910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6071467" y="4266564"/>
                <a:ext cx="2918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χ</m:t>
                      </m:r>
                      <m:r>
                        <m:rPr>
                          <m:nor/>
                        </m:rPr>
                        <a:rPr lang="en-US" altLang="zh-CN" baseline="30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4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zh-CN" baseline="-25000" dirty="0" smtClean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&lt; </m:t>
                      </m:r>
                      <m:r>
                        <a:rPr lang="en-US" altLang="zh-CN" i="1" dirty="0" smtClean="0">
                          <a:ln w="0"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1</m:t>
                      </m:r>
                      <m:r>
                        <a:rPr lang="en-US" altLang="zh-CN" i="1" dirty="0">
                          <a:ln w="0"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2</m:t>
                      </m:r>
                      <m:r>
                        <a:rPr lang="en-US" altLang="zh-CN" i="1" dirty="0" smtClean="0">
                          <a:ln w="0"/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7</m:t>
                      </m:r>
                      <m:r>
                        <m:rPr>
                          <m:nor/>
                        </m:rPr>
                        <a:rPr lang="en-US" altLang="zh-CN" dirty="0">
                          <a:ln w="0"/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m:t> </m:t>
                      </m:r>
                    </m:oMath>
                  </m:oMathPara>
                </a14:m>
                <a:endParaRPr lang="en-US" altLang="zh-CN" dirty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467" y="4266564"/>
                <a:ext cx="2918691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1698981"/>
            <a:ext cx="4904234" cy="38012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741936"/>
            <a:ext cx="4848816" cy="3758319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Selection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88" y="2428158"/>
            <a:ext cx="4793396" cy="371536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60146" y="1499291"/>
            <a:ext cx="206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N</a:t>
            </a:r>
            <a:r>
              <a:rPr lang="en-US" altLang="zh-CN" baseline="-25000" smtClean="0">
                <a:solidFill>
                  <a:srgbClr val="FF0000"/>
                </a:solidFill>
              </a:rPr>
              <a:t>event</a:t>
            </a:r>
            <a:r>
              <a:rPr lang="en-US" altLang="zh-CN" smtClean="0">
                <a:solidFill>
                  <a:srgbClr val="FF0000"/>
                </a:solidFill>
              </a:rPr>
              <a:t> = 165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84" y="2363833"/>
            <a:ext cx="4959376" cy="38440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t="5969"/>
          <a:stretch/>
        </p:blipFill>
        <p:spPr>
          <a:xfrm>
            <a:off x="-1" y="1114242"/>
            <a:ext cx="3685771" cy="11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19"/>
          <p:cNvSpPr>
            <a:spLocks noGrp="1"/>
          </p:cNvSpPr>
          <p:nvPr>
            <p:ph sz="half" idx="2"/>
          </p:nvPr>
        </p:nvSpPr>
        <p:spPr>
          <a:xfrm>
            <a:off x="431539" y="1385873"/>
            <a:ext cx="9809742" cy="41919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Data Samples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Event Selection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 Analysis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Data Analysis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40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Cross Section Measurement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975" y="7696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B3E6CC-67F6-FBB3-8BCF-1E130F3684CC}"/>
              </a:ext>
            </a:extLst>
          </p:cNvPr>
          <p:cNvSpPr txBox="1"/>
          <p:nvPr/>
        </p:nvSpPr>
        <p:spPr>
          <a:xfrm>
            <a:off x="433345" y="112139"/>
            <a:ext cx="10351676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Sample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82" y="1652631"/>
            <a:ext cx="5524109" cy="15985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3566"/>
          <a:stretch/>
        </p:blipFill>
        <p:spPr>
          <a:xfrm>
            <a:off x="748145" y="3714785"/>
            <a:ext cx="8432800" cy="23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975" y="7696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3B3E6CC-67F6-FBB3-8BCF-1E130F3684CC}"/>
              </a:ext>
            </a:extLst>
          </p:cNvPr>
          <p:cNvSpPr txBox="1"/>
          <p:nvPr/>
        </p:nvSpPr>
        <p:spPr>
          <a:xfrm>
            <a:off x="433345" y="112139"/>
            <a:ext cx="10351676" cy="72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Selection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9"/>
              <p:cNvSpPr txBox="1">
                <a:spLocks/>
              </p:cNvSpPr>
              <p:nvPr/>
            </p:nvSpPr>
            <p:spPr>
              <a:xfrm>
                <a:off x="607493" y="1770230"/>
                <a:ext cx="5448791" cy="445037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Good charge tracks</a:t>
                </a:r>
                <a:r>
                  <a:rPr lang="zh-CN" alt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：</a:t>
                </a:r>
                <a:endParaRPr lang="zh-CN" altLang="en-US" sz="1800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18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</a:t>
                </a: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|cos θ| &lt; 0.93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2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V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z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30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cm,V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r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10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cm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3. 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n w="0"/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𝑁</m:t>
                    </m:r>
                    <m:r>
                      <m:rPr>
                        <m:sty m:val="p"/>
                      </m:rPr>
                      <a:rPr lang="en-US" altLang="zh-CN" sz="2000" b="0" i="1" baseline="-25000" dirty="0">
                        <a:ln w="0"/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Good</m:t>
                    </m:r>
                    <m:r>
                      <a:rPr lang="en-US" altLang="zh-CN" sz="2000" b="0" i="0" dirty="0" smtClean="0">
                        <a:ln w="0"/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≥4</m:t>
                    </m:r>
                  </m:oMath>
                </a14:m>
                <a:endParaRPr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Good </a:t>
                </a:r>
                <a:r>
                  <a:rPr lang="en-US" altLang="zh-CN" sz="2000" b="1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photons </a:t>
                </a:r>
                <a:r>
                  <a:rPr lang="zh-CN" altLang="en-US" sz="2000" b="1" smtClean="0"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：</a:t>
                </a:r>
                <a:endParaRPr lang="zh-CN" altLang="en-US" sz="180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1.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|cos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θ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 &lt; 0.8 for the barrel and </a:t>
                </a:r>
                <a:r>
                  <a:rPr lang="en-US" altLang="zh-CN" sz="200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E</a:t>
                </a:r>
                <a:r>
                  <a:rPr lang="en-US" altLang="zh-CN" sz="2000" baseline="-2500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baseline="-25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&gt;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25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MeV; 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0.86 &lt; |cos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θ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|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0.93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for the endcap and </a:t>
                </a:r>
                <a:r>
                  <a:rPr lang="en-US" altLang="zh-CN" sz="2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E</a:t>
                </a:r>
                <a:r>
                  <a:rPr lang="en-US" altLang="zh-CN" sz="2000" baseline="-25000" dirty="0" err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&gt; </a:t>
                </a:r>
                <a:r>
                  <a:rPr lang="en-US" altLang="zh-CN" sz="2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50 </a:t>
                </a:r>
                <a:r>
                  <a:rPr lang="en-US" altLang="zh-CN" sz="20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MeV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2.</a:t>
                </a:r>
                <a:r>
                  <a:rPr lang="en-US" altLang="zh-CN" sz="2000" b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𝑚𝑖𝑛</m:t>
                        </m:r>
                      </m:sub>
                    </m:sSub>
                    <m:r>
                      <a:rPr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&gt;10</m:t>
                    </m:r>
                    <m:r>
                      <a:rPr lang="en-US" altLang="zh-CN" sz="2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°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,while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𝜃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ea"/>
                          </a:rPr>
                          <m:t>𝑚𝑖𝑛</m:t>
                        </m:r>
                      </m:sub>
                    </m:sSub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&gt;</m:t>
                    </m:r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2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0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°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000" b="1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000" b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000" dirty="0">
                    <a:solidFill>
                      <a:prstClr val="black"/>
                    </a:solidFill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  <m:r>
                      <a:rPr lang="en-US" altLang="zh-CN" sz="2000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altLang="zh-CN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sz="2000" i="1" dirty="0" smtClean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zh-CN" sz="2000" b="1" i="1" dirty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altLang="zh-CN" sz="2000" b="1" i="1" smtClean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400" smtClean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b="1" smtClean="0">
                    <a:ln w="0"/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en-US" altLang="zh-CN" sz="14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 </a:t>
                </a:r>
                <a:endParaRPr lang="en-US" altLang="zh-CN" sz="2400" b="1" smtClean="0">
                  <a:ln w="0"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内容占位符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3" y="1770230"/>
                <a:ext cx="5448791" cy="4450376"/>
              </a:xfrm>
              <a:prstGeom prst="rect">
                <a:avLst/>
              </a:prstGeom>
              <a:blipFill>
                <a:blip r:embed="rId3"/>
                <a:stretch>
                  <a:fillRect t="-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19"/>
              <p:cNvSpPr txBox="1"/>
              <p:nvPr/>
            </p:nvSpPr>
            <p:spPr>
              <a:xfrm>
                <a:off x="6179128" y="1303971"/>
                <a:ext cx="5038567" cy="443741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fontAlgn="auto">
                  <a:lnSpc>
                    <a:spcPct val="100000"/>
                  </a:lnSpc>
                  <a:buNone/>
                </a:pPr>
                <a:endParaRPr lang="en-US" altLang="zh-CN" sz="2000" b="1" dirty="0" smtClean="0">
                  <a:ln w="0"/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PID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1. </a:t>
                </a:r>
                <a:r>
                  <a:rPr lang="en-US" altLang="zh-CN" sz="2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l-GR" altLang="zh-CN" sz="2000" baseline="-25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π</a:t>
                </a:r>
                <a:r>
                  <a:rPr lang="en-US" altLang="zh-CN" sz="2000" baseline="-25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+</a:t>
                </a:r>
                <a:r>
                  <a:rPr lang="en-US" altLang="zh-CN" sz="2000" dirty="0">
                    <a:solidFill>
                      <a:schemeClr val="tx1"/>
                    </a:solidFill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 smtClean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&amp;&amp;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N</a:t>
                </a:r>
                <a:r>
                  <a:rPr lang="el-GR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π</a:t>
                </a:r>
                <a:r>
                  <a:rPr lang="en-US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-</a:t>
                </a:r>
                <a:r>
                  <a:rPr lang="en-US" altLang="zh-CN" sz="2000" smtClean="0"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&amp;&amp; N</a:t>
                </a:r>
                <a:r>
                  <a:rPr lang="en-US" altLang="zh-CN" sz="2000" baseline="-25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</a:t>
                </a:r>
                <a:r>
                  <a:rPr lang="en-US" altLang="zh-CN" sz="2000" smtClean="0"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&amp;&amp; N</a:t>
                </a:r>
                <a:r>
                  <a:rPr lang="en-US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p-</a:t>
                </a:r>
                <a:r>
                  <a:rPr lang="en-US" altLang="zh-CN" sz="2000" smtClean="0">
                    <a:ea typeface="等线" panose="02010600030101010101" pitchFamily="2" charset="-122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  <a:ea typeface="等线" panose="02010600030101010101" pitchFamily="2" charset="-122"/>
                        <a:cs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 </a:t>
                </a:r>
                <a:endParaRPr lang="en-US" altLang="zh-CN" sz="2000" smtClean="0">
                  <a:ln w="0"/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r>
                  <a:rPr lang="en-US" altLang="zh-CN" sz="2000" b="1" smtClean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Vertex </a:t>
                </a:r>
                <a:r>
                  <a:rPr lang="en-US" altLang="zh-CN" sz="2000" b="1" dirty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Fit:</a:t>
                </a:r>
                <a:endParaRPr lang="en-US" altLang="zh-CN" sz="2000" b="1" dirty="0">
                  <a:ln w="0"/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dirty="0">
                    <a:ln w="0"/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</a:t>
                </a:r>
                <a:r>
                  <a:rPr lang="en-US" altLang="zh-CN" sz="2000" b="1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en-US" altLang="zh-CN" sz="2000" b="1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Successful </a:t>
                </a:r>
                <a:r>
                  <a:rPr lang="en-US" altLang="zh-CN" sz="2000" dirty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vertex </a:t>
                </a:r>
                <a:r>
                  <a:rPr lang="en-US" altLang="zh-CN" sz="200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fit </a:t>
                </a:r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n w="0"/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π</m:t>
                        </m:r>
                      </m:e>
                    </m:acc>
                    <m:r>
                      <a:rPr lang="en-US" altLang="zh-CN" sz="2000" b="0" i="1" smtClean="0">
                        <a:ln w="0"/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π</m:t>
                        </m:r>
                      </m:e>
                      <m:sup>
                        <m:r>
                          <a:rPr lang="en-US" altLang="zh-CN" sz="2000" b="0" i="1" smtClean="0">
                            <a:ln w="0"/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𝑇𝑜𝑙</m:t>
                        </m:r>
                      </m:sub>
                      <m:sup>
                        <m:r>
                          <a:rPr lang="en-US" altLang="zh-CN" sz="2000" b="0" i="1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n w="0"/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=</m:t>
                    </m:r>
                  </m:oMath>
                </a14:m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𝑃𝑟𝑖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a:rPr lang="en-US" altLang="zh-CN" sz="2000" b="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𝑆𝑒𝑐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is minimal.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b="1" dirty="0" smtClean="0">
                    <a:ln w="0"/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Kinematic </a:t>
                </a:r>
                <a:r>
                  <a:rPr lang="en-US" altLang="zh-CN" sz="2000" b="1">
                    <a:ln w="0"/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Fit</a:t>
                </a:r>
                <a:r>
                  <a:rPr lang="en-US" altLang="zh-CN" sz="2000" b="1" smtClean="0">
                    <a:ln w="0"/>
                    <a:solidFill>
                      <a:schemeClr val="accent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 smtClean="0">
                    <a:ln w="0"/>
                    <a:solidFill>
                      <a:schemeClr val="accent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1. E</a:t>
                </a:r>
                <a:r>
                  <a:rPr lang="el-GR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γ</a:t>
                </a:r>
                <a:r>
                  <a:rPr lang="en-US" altLang="zh-CN" sz="2000" baseline="-25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isr </a:t>
                </a:r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&gt; 400 MeV</a:t>
                </a:r>
                <a:endParaRPr lang="en-US" altLang="zh-CN" sz="2000" dirty="0">
                  <a:ln w="0"/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r>
                  <a:rPr lang="en-US" altLang="zh-CN" sz="200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b="1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b="1" smtClean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  </a:t>
                </a:r>
                <a:r>
                  <a:rPr lang="en-US" altLang="zh-CN" sz="2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χ</a:t>
                </a:r>
                <a:r>
                  <a:rPr lang="en-US" altLang="zh-CN" sz="2000" baseline="30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en-US" altLang="zh-CN" sz="2000" baseline="-25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4C </a:t>
                </a:r>
                <a:r>
                  <a:rPr lang="en-US" altLang="zh-CN" sz="2000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&lt; 200</a:t>
                </a:r>
                <a:r>
                  <a:rPr lang="en-US" altLang="zh-CN" sz="2000" dirty="0">
                    <a:ln w="0"/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00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</a:t>
                </a:r>
                <a:r>
                  <a:rPr lang="en-US" altLang="zh-CN" sz="2000" b="1" dirty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n-US" altLang="zh-CN" sz="2000" b="1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en-US" altLang="zh-CN" sz="2000">
                    <a:ln w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&lt;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γγΛΛ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000" smtClean="0">
                    <a:ln w="0"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γγ</m:t>
                        </m:r>
                        <m:r>
                          <m:rPr>
                            <m:sty m:val="p"/>
                          </m:rPr>
                          <a:rPr lang="el-GR" altLang="zh-CN" sz="2000" i="1" smtClean="0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γ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ΛΛ</m:t>
                        </m:r>
                      </m:sub>
                      <m:sup>
                        <m:r>
                          <a:rPr lang="en-US" altLang="zh-CN" sz="2000" i="1">
                            <a:ln w="0"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000" dirty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 fontAlgn="auto">
                  <a:lnSpc>
                    <a:spcPct val="100000"/>
                  </a:lnSpc>
                  <a:buNone/>
                </a:pPr>
                <a:endParaRPr lang="en-US" altLang="zh-CN" sz="2000" dirty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endParaRPr>
              </a:p>
              <a:p>
                <a:pPr marL="0" indent="0" algn="l">
                  <a:buNone/>
                </a:pPr>
                <a:r>
                  <a:rPr lang="en-US" altLang="zh-CN" sz="2000" dirty="0">
                    <a:ln w="0"/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US" altLang="zh-CN" sz="2000" b="1" dirty="0">
                    <a:ln w="0"/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        </a:t>
                </a:r>
                <a:endParaRPr lang="en-US" altLang="zh-CN" sz="2000" b="1" cap="none" spc="0" baseline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endParaRPr lang="en-US" altLang="zh-CN" sz="2000" b="0" cap="none" spc="0" baseline="-25000" dirty="0">
                  <a:ln w="0"/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altLang="zh-CN" sz="2000" baseline="-25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内容占位符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8" y="1303971"/>
                <a:ext cx="5038567" cy="4437417"/>
              </a:xfrm>
              <a:prstGeom prst="rect">
                <a:avLst/>
              </a:prstGeom>
              <a:blipFill>
                <a:blip r:embed="rId4"/>
                <a:stretch>
                  <a:fillRect l="-1332" r="-21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6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84" y="3599843"/>
            <a:ext cx="3548638" cy="24065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44" y="1039880"/>
            <a:ext cx="3462011" cy="2347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78" y="1039879"/>
            <a:ext cx="3450874" cy="23402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5" y="3568124"/>
            <a:ext cx="3498626" cy="25508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84" y="3599844"/>
            <a:ext cx="3558794" cy="24134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5" y="1039879"/>
            <a:ext cx="3498626" cy="237263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667577" y="3387680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 angular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098705" y="3367128"/>
                <a:ext cx="2503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 angular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zh-CN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05" y="3367128"/>
                <a:ext cx="2503056" cy="338554"/>
              </a:xfrm>
              <a:prstGeom prst="rect">
                <a:avLst/>
              </a:prstGeom>
              <a:blipFill>
                <a:blip r:embed="rId8"/>
                <a:stretch>
                  <a:fillRect l="-1217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8772642" y="3367128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010563" y="6002526"/>
            <a:ext cx="2053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65812" y="6002526"/>
            <a:ext cx="3303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 difference between p</a:t>
            </a:r>
            <a:r>
              <a:rPr lang="el-GR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</a:t>
            </a:r>
            <a:r>
              <a:rPr lang="el-GR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16407" y="6002526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ΛΣ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5" y="1088477"/>
            <a:ext cx="3501423" cy="2374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64" y="1099557"/>
            <a:ext cx="3601916" cy="2442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5" y="1117770"/>
            <a:ext cx="3566461" cy="2418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5" y="3680607"/>
            <a:ext cx="3528393" cy="23928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62" y="3658550"/>
            <a:ext cx="3560918" cy="241487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72251" y="3351739"/>
            <a:ext cx="111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n w="0"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χ</a:t>
            </a:r>
            <a:r>
              <a:rPr lang="en-US" altLang="zh-CN" sz="1600" baseline="30000" smtClean="0">
                <a:ln w="0"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1600" baseline="-25000" smtClean="0">
                <a:ln w="0"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4C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5050630" y="3436630"/>
            <a:ext cx="235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Polar angular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82791" y="3406403"/>
            <a:ext cx="235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Polar angular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21324" y="6013208"/>
            <a:ext cx="2053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70842" y="5997136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78" y="1039879"/>
            <a:ext cx="3450874" cy="23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93" y="1096489"/>
            <a:ext cx="3597841" cy="24399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" y="3700323"/>
            <a:ext cx="3597841" cy="24399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03" y="1096489"/>
            <a:ext cx="3597841" cy="24399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73" y="3700323"/>
            <a:ext cx="3597841" cy="24399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06" y="3700324"/>
            <a:ext cx="3597841" cy="2439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1" y="1117769"/>
            <a:ext cx="3566461" cy="24186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813801" y="3443009"/>
            <a:ext cx="250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5591016" y="3490992"/>
                <a:ext cx="2503056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zh-CN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16" y="3490992"/>
                <a:ext cx="2503056" cy="339132"/>
              </a:xfrm>
              <a:prstGeom prst="rect">
                <a:avLst/>
              </a:prstGeom>
              <a:blipFill>
                <a:blip r:embed="rId8"/>
                <a:stretch>
                  <a:fillRect l="-1217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9515118" y="3443009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l-GR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553373" y="6017246"/>
                <a:ext cx="2165377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l-GR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16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noISR</a:t>
                </a:r>
                <a:endParaRPr lang="zh-CN" altLang="en-US" sz="1600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73" y="6017246"/>
                <a:ext cx="2165377" cy="339132"/>
              </a:xfrm>
              <a:prstGeom prst="rect">
                <a:avLst/>
              </a:prstGeom>
              <a:blipFill>
                <a:blip r:embed="rId9"/>
                <a:stretch>
                  <a:fillRect l="-1690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5669532" y="6017824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604223" y="6022781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zh-CN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73" y="1339187"/>
            <a:ext cx="3548638" cy="24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0562" y="1652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E6FD50-D9EE-E187-8737-D2A6212090A9}"/>
              </a:ext>
            </a:extLst>
          </p:cNvPr>
          <p:cNvSpPr/>
          <p:nvPr/>
        </p:nvSpPr>
        <p:spPr>
          <a:xfrm>
            <a:off x="8221649" y="3313778"/>
            <a:ext cx="165354" cy="222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2" y="1093370"/>
            <a:ext cx="3645421" cy="24441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" y="3669911"/>
            <a:ext cx="3602440" cy="2443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52" y="3669911"/>
            <a:ext cx="3602440" cy="24430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1" y="1104281"/>
            <a:ext cx="3602440" cy="244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88" y="1080290"/>
            <a:ext cx="3602440" cy="244303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13643" y="3443960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562115" y="3443382"/>
                <a:ext cx="2165377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115" y="3443382"/>
                <a:ext cx="2165377" cy="339132"/>
              </a:xfrm>
              <a:prstGeom prst="rect">
                <a:avLst/>
              </a:prstGeom>
              <a:blipFill>
                <a:blip r:embed="rId7"/>
                <a:stretch>
                  <a:fillRect l="-1404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537033" y="6055983"/>
            <a:ext cx="2165377" cy="33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Λγ</a:t>
            </a:r>
            <a:r>
              <a:rPr lang="en-US" altLang="zh-CN" sz="1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noISR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367500" y="6055983"/>
                <a:ext cx="2165377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l-GR" altLang="zh-CN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altLang="zh-CN" sz="16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noISR</a:t>
                </a:r>
                <a:endParaRPr lang="zh-CN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500" y="6055983"/>
                <a:ext cx="2165377" cy="339132"/>
              </a:xfrm>
              <a:prstGeom prst="rect">
                <a:avLst/>
              </a:prstGeom>
              <a:blipFill>
                <a:blip r:embed="rId8"/>
                <a:stretch>
                  <a:fillRect l="-1404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/>
          <p:cNvSpPr txBox="1"/>
          <p:nvPr/>
        </p:nvSpPr>
        <p:spPr>
          <a:xfrm>
            <a:off x="9378544" y="3393614"/>
            <a:ext cx="2165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of  </a:t>
            </a:r>
            <a:r>
              <a:rPr lang="el-GR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ΛΣ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448800" y="6468966"/>
            <a:ext cx="2743200" cy="365125"/>
          </a:xfrm>
        </p:spPr>
        <p:txBody>
          <a:bodyPr/>
          <a:lstStyle/>
          <a:p>
            <a:fld id="{09B4CEA0-7CD5-4881-8DB7-F5373585FD62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60418" y="-5072"/>
            <a:ext cx="7028688" cy="1054988"/>
          </a:xfrm>
        </p:spPr>
        <p:txBody>
          <a:bodyPr>
            <a:noAutofit/>
          </a:bodyPr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457" r="9637" b="1768"/>
          <a:stretch/>
        </p:blipFill>
        <p:spPr>
          <a:xfrm>
            <a:off x="1100708" y="1818639"/>
            <a:ext cx="4847510" cy="379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6cdf9dc-cf6d-40f9-86eb-5c28bde7cbf4"/>
  <p:tag name="COMMONDATA" val="eyJoZGlkIjoiNGFmOGUxMDI2ZTlkODdlMzk1OWVhNGUxNGZiNzU3MDU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ke5y0e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ke5y0e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37998</TotalTime>
  <Words>604</Words>
  <Application>Microsoft Office PowerPoint</Application>
  <PresentationFormat>宽屏</PresentationFormat>
  <Paragraphs>103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等线</vt:lpstr>
      <vt:lpstr>等线 Light</vt:lpstr>
      <vt:lpstr>SimHei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自定义设计方案</vt:lpstr>
      <vt:lpstr>1_Office 主题​​</vt:lpstr>
      <vt:lpstr>PowerPoint 演示文稿</vt:lpstr>
      <vt:lpstr>Outline</vt:lpstr>
      <vt:lpstr>PowerPoint 演示文稿</vt:lpstr>
      <vt:lpstr>PowerPoint 演示文稿</vt:lpstr>
      <vt:lpstr>Truth Information</vt:lpstr>
      <vt:lpstr>Output Information</vt:lpstr>
      <vt:lpstr>Output Information</vt:lpstr>
      <vt:lpstr>Output Information</vt:lpstr>
      <vt:lpstr>Signal MC</vt:lpstr>
      <vt:lpstr>Signal MC</vt:lpstr>
      <vt:lpstr>Signal MC</vt:lpstr>
      <vt:lpstr>Further Selection</vt:lpstr>
      <vt:lpstr>Further Selection</vt:lpstr>
      <vt:lpstr>Further Selection</vt:lpstr>
      <vt:lpstr>Further Selection</vt:lpstr>
      <vt:lpstr>Data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~ PaPer</dc:creator>
  <cp:lastModifiedBy>i</cp:lastModifiedBy>
  <cp:revision>472</cp:revision>
  <dcterms:created xsi:type="dcterms:W3CDTF">2022-03-23T08:17:00Z</dcterms:created>
  <dcterms:modified xsi:type="dcterms:W3CDTF">2024-09-04T07:09:13Z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5A9092CB01D44EBC8838DD8969E0D5F2_12</vt:lpwstr>
  </property>
  <property fmtid="{D5CDD505-2E9C-101B-9397-08002B2CF9AE}" pid="3" name="KSOProductBuildVer">
    <vt:lpwstr>2052-12.1.0.16250</vt:lpwstr>
  </property>
</Properties>
</file>