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5" r:id="rId10"/>
    <p:sldId id="266" r:id="rId11"/>
    <p:sldId id="269" r:id="rId12"/>
    <p:sldId id="278" r:id="rId13"/>
    <p:sldId id="270" r:id="rId14"/>
    <p:sldId id="272" r:id="rId15"/>
    <p:sldId id="271" r:id="rId16"/>
    <p:sldId id="276" r:id="rId17"/>
    <p:sldId id="273" r:id="rId18"/>
    <p:sldId id="274" r:id="rId19"/>
    <p:sldId id="282" r:id="rId20"/>
    <p:sldId id="279" r:id="rId21"/>
    <p:sldId id="280" r:id="rId22"/>
    <p:sldId id="281" r:id="rId23"/>
    <p:sldId id="284" r:id="rId24"/>
    <p:sldId id="285" r:id="rId25"/>
    <p:sldId id="286" r:id="rId26"/>
    <p:sldId id="268" r:id="rId27"/>
    <p:sldId id="275" r:id="rId28"/>
    <p:sldId id="262" r:id="rId29"/>
    <p:sldId id="28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3679D-E4C3-4E9E-9945-117017109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DB831A-8785-4100-9021-C42616727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6DFBEA-B9A3-48B6-A845-67C615D1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C9766F-AAB5-40FC-9705-67417D9D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8E597-F80C-4C96-B356-3FCD0843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6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6D60A-6114-4893-8552-9F920DFD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61607C-80EA-4037-950B-BB1F247FF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F24ECD-7C31-4908-AC78-617C03E4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18C79-78AC-4342-A38D-24B785EA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244463-9F11-4572-8D35-0FD0ABAF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4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A4D4738-9085-40B0-B5ED-D2126A417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CB4F04-E854-44AA-BAE2-2563F5650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404AD5-50AA-4BD7-9C57-BF350F8D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7A98E-0B67-4C69-AD45-66C4353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072DBB-7FA5-4980-A243-B641282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96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FE6EB-F11F-46C7-94B0-8553254D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822FCA-2687-4146-9B7E-6A96D3E6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D5EE8B-A49E-43F8-AAEB-697D5CFB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6C6C28-5F36-4D94-A0CE-EF646113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68B2A5-0666-4C08-9BFD-F201429B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71361-54E7-439D-B72B-CC64AA48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88A4D4-09CD-4948-9912-ED0048C51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8580F9-E3E4-47EB-8E38-9483576E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A1C59-FFF2-41F8-BFDA-A60C9CB7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552529-37F5-4C25-BF07-934471A3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7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770C2-19D2-4394-8C3D-BA84E847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39947-7FED-4105-85F3-A7EF2F360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7E2A82-5F78-484F-85A2-B27B8B0A1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31D128-1BB1-4B6C-967A-93AED651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8A9063-1C9D-4F32-82DB-96DCBEE7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F6CE21-FDE4-4723-9362-642D9BD4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14856-B53E-44E9-88A6-52CE66C9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DA0FF8-C98D-4528-91A0-EF8C4537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57271-CC1D-47F6-A088-9602A0A3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071FD9-855C-4B81-A9D2-1CCD64460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F74C6A-611D-428A-AFC4-49C8409A8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D8B2CA-3787-421C-A442-861D50E4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993D02-7A96-4A1E-92B4-3C009EA7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7308952-EDF9-4A68-8AFA-EC3D8709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92970-01B9-4663-9231-44892C2C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7BC4C2-661D-4921-8CB2-4C0EEE3A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484613-F1A2-48AD-A89F-37FDE2B4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9B0A3-E97A-4412-8847-60BBFE47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96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9C8BED-269C-41AA-89D1-CA103304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9C2C3B-69AD-4285-90D2-50C5A405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AF04EE-117E-4C41-AAB5-24CE332E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4A799-7C18-407A-BC4F-59C1CFF0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A0BDA-CA73-43CB-926C-24D983F2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A5A4C8-09B0-4674-AE7B-8872CE5E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1F8A1A-BA44-47A0-AF56-F116FA29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B4F1AD-92FD-4BE8-8333-20CCB245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979D03-3428-46ED-B4D5-B45CB19E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8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7910C-16FF-4C4D-B766-5A2460FD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C42F5C-3F8B-47A8-847E-EFA85329E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F67C02-9D73-4375-B04E-1515B69F5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A8749D-2FEA-4191-85A5-D0F24986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E137F2-2444-42AA-942D-81EEED8E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ACD54-FD6D-4E7F-BF28-29B0B0BA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83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F54D850-3DA2-41E9-BAB4-CF1109D0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E225E8-9031-441C-8B14-E7878070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951BD8-0E93-413B-8466-C99708722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094D-8037-4349-86C3-047EC4EF246D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2CC9A8-A20A-4967-A1B9-6B78C3527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DC04C2-996F-4F26-898D-787703037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78610-7989-415E-A14F-A8ABBF93DB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AE361F-78F7-4592-A805-9E3EB1C190C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Study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r>
                  <a:rPr lang="en-US" altLang="zh-CN" dirty="0"/>
                  <a:t>+X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AE361F-78F7-4592-A805-9E3EB1C19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48D9E312-6C29-4516-960D-71C93D45D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Tiantian</a:t>
            </a:r>
            <a:r>
              <a:rPr lang="en-US" altLang="zh-CN" dirty="0"/>
              <a:t> Lei</a:t>
            </a:r>
          </a:p>
          <a:p>
            <a:r>
              <a:rPr lang="en-US" altLang="zh-CN" dirty="0"/>
              <a:t>20240826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970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81561-EEC1-4017-8E6E-152DB57D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18255"/>
            <a:ext cx="11975432" cy="1325563"/>
          </a:xfrm>
        </p:spPr>
        <p:txBody>
          <a:bodyPr/>
          <a:lstStyle/>
          <a:p>
            <a:r>
              <a:rPr lang="en-US" altLang="zh-CN" dirty="0"/>
              <a:t>Recoil mass (-0.2-1.0 GeV) (MDiphi2.15-2.8 GeV)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DE74A6-0066-437A-865F-CB8F5BFD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7" y="1844621"/>
            <a:ext cx="5310968" cy="36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E8C638-7949-4B2C-B216-586BA24CA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4621"/>
            <a:ext cx="535723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0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4B4B68-2E89-4F8B-83EE-085031D1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en-US" altLang="zh-CN" dirty="0"/>
              <a:t>Try more strict </a:t>
            </a:r>
            <a:r>
              <a:rPr lang="en-US" altLang="zh-CN" dirty="0" err="1"/>
              <a:t>Mphi</a:t>
            </a:r>
            <a:r>
              <a:rPr lang="en-US" altLang="zh-CN" dirty="0"/>
              <a:t>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2CC3A2-7A9C-4A0A-A550-C99E0732D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48"/>
            <a:ext cx="10515600" cy="4730115"/>
          </a:xfrm>
        </p:spPr>
        <p:txBody>
          <a:bodyPr/>
          <a:lstStyle/>
          <a:p>
            <a:r>
              <a:rPr lang="en-US" altLang="zh-CN" dirty="0"/>
              <a:t>Signal region: 1.01&lt;=</a:t>
            </a:r>
            <a:r>
              <a:rPr lang="en-US" altLang="zh-CN" dirty="0" err="1"/>
              <a:t>Mphi</a:t>
            </a:r>
            <a:r>
              <a:rPr lang="en-US" altLang="zh-CN" dirty="0"/>
              <a:t>(1)(2)&lt;=1.03</a:t>
            </a:r>
          </a:p>
          <a:p>
            <a:r>
              <a:rPr lang="en-US" altLang="zh-CN" dirty="0"/>
              <a:t>Side band: 1.06&lt;=</a:t>
            </a:r>
            <a:r>
              <a:rPr lang="en-US" altLang="zh-CN" dirty="0" err="1"/>
              <a:t>Mphi</a:t>
            </a:r>
            <a:r>
              <a:rPr lang="en-US" altLang="zh-CN" dirty="0"/>
              <a:t>(1)(2)&lt;=1.08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8BFCE4-52B7-497F-AE49-413EE35C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54" y="2591752"/>
            <a:ext cx="4255246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D98E00-ACD0-4AF6-9EC3-5D220A89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952" y="2591752"/>
            <a:ext cx="42455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4B4B68-2E89-4F8B-83EE-085031D1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en-US" altLang="zh-CN" dirty="0"/>
              <a:t>Try more strict </a:t>
            </a:r>
            <a:r>
              <a:rPr lang="en-US" altLang="zh-CN" dirty="0" err="1"/>
              <a:t>Mphi</a:t>
            </a:r>
            <a:r>
              <a:rPr lang="en-US" altLang="zh-CN" dirty="0"/>
              <a:t>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2CC3A2-7A9C-4A0A-A550-C99E0732D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48"/>
            <a:ext cx="10515600" cy="4730115"/>
          </a:xfrm>
        </p:spPr>
        <p:txBody>
          <a:bodyPr/>
          <a:lstStyle/>
          <a:p>
            <a:r>
              <a:rPr lang="en-US" altLang="zh-CN" dirty="0"/>
              <a:t>Signal region: 1.01&lt;=</a:t>
            </a:r>
            <a:r>
              <a:rPr lang="en-US" altLang="zh-CN" dirty="0" err="1"/>
              <a:t>Mphi</a:t>
            </a:r>
            <a:r>
              <a:rPr lang="en-US" altLang="zh-CN" dirty="0"/>
              <a:t>(1)(2)&lt;=1.03</a:t>
            </a:r>
          </a:p>
          <a:p>
            <a:r>
              <a:rPr lang="en-US" altLang="zh-CN" dirty="0"/>
              <a:t>Side band: 1.06&lt;=</a:t>
            </a:r>
            <a:r>
              <a:rPr lang="en-US" altLang="zh-CN" dirty="0" err="1"/>
              <a:t>Mphi</a:t>
            </a:r>
            <a:r>
              <a:rPr lang="en-US" altLang="zh-CN" dirty="0"/>
              <a:t>(1)(2)&lt;=1.08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8BFCE4-52B7-497F-AE49-413EE35C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54" y="2591752"/>
            <a:ext cx="4255246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D98E00-ACD0-4AF6-9EC3-5D220A89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952" y="2591752"/>
            <a:ext cx="4245517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CB3E26-B3DD-4E84-A350-22A387F4F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968" y="2929569"/>
            <a:ext cx="4078818" cy="36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AB89B2-6548-4E1B-88C5-C03D7E5E6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952" y="2929569"/>
            <a:ext cx="405517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C14FB-96C3-42CD-9FDE-17D8EC51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Invariant mass I (2.0-3.2 GeV)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C592F403-B9FF-4B54-A09F-DA740850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514" y="888365"/>
            <a:ext cx="4236745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0757E8-0987-4849-96F3-37AFED7C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3" y="3640386"/>
            <a:ext cx="4243241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DB1ACD-A8A7-4018-9CD7-1FF700258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71" y="3768365"/>
            <a:ext cx="42673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8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81561-EEC1-4017-8E6E-152DB57D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Recoil mass (-0.2-1.0 GeV)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8F3ED7FB-126B-496E-AB96-6BFC74F68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937" y="949325"/>
            <a:ext cx="4242912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89BD54-31FA-454B-8236-F5594D85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627575"/>
            <a:ext cx="4234576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62E6E3-5A8D-492D-933A-A453766E2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586" y="3553100"/>
            <a:ext cx="42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61601-946F-4EC5-8A47-724EAE6B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Invariant mass II (2.0-2.8 GeV)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D5F212-47A1-4476-952C-9BB9E4BD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98" y="1017270"/>
            <a:ext cx="4252308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4427B6-F6BD-40AF-9A9D-24DB610FD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91" y="3897270"/>
            <a:ext cx="4261413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BF5F2E-01D8-43D4-9118-52CC9394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97270"/>
            <a:ext cx="430137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61601-946F-4EC5-8A47-724EAE6B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64621" cy="1325563"/>
          </a:xfrm>
        </p:spPr>
        <p:txBody>
          <a:bodyPr/>
          <a:lstStyle/>
          <a:p>
            <a:r>
              <a:rPr lang="en-US" altLang="zh-CN" dirty="0"/>
              <a:t>Recoil mass (-0.2-1.0 GeV) (MDiphi2.00-2.8 GeV)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C194BF-2704-4653-B365-3FAD8671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69" y="1946014"/>
            <a:ext cx="5342431" cy="36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A431FE-1A32-4C38-9A36-EC224A6C6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121" y="1946014"/>
            <a:ext cx="531538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F7E53-2C1D-4AD6-99AA-555B200D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55225"/>
          </a:xfrm>
        </p:spPr>
        <p:txBody>
          <a:bodyPr/>
          <a:lstStyle/>
          <a:p>
            <a:r>
              <a:rPr lang="en-US" altLang="zh-CN" dirty="0"/>
              <a:t>invariant mass III (2.15-2.8 GeV)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C1ECFF-991F-4E21-9D26-33FDB9E8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" y="1729875"/>
            <a:ext cx="5326766" cy="36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016254-6119-4853-BA75-2737C3A9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21" y="1729875"/>
            <a:ext cx="53339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81561-EEC1-4017-8E6E-152DB57D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18255"/>
            <a:ext cx="11975432" cy="1325563"/>
          </a:xfrm>
        </p:spPr>
        <p:txBody>
          <a:bodyPr/>
          <a:lstStyle/>
          <a:p>
            <a:r>
              <a:rPr lang="en-US" altLang="zh-CN" dirty="0"/>
              <a:t>Recoil mass (-0.2-1.0 GeV) (MDiphi2.15-2.8 GeV)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7C9383-364B-42A9-83F4-F9597567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58" y="1878415"/>
            <a:ext cx="5345923" cy="360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BF4E27-A1A5-4F6C-ACE9-3B0206733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8415"/>
            <a:ext cx="5334194" cy="360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468C6A-083C-49B6-AA64-3C8B28C51D7C}"/>
              </a:ext>
            </a:extLst>
          </p:cNvPr>
          <p:cNvSpPr/>
          <p:nvPr/>
        </p:nvSpPr>
        <p:spPr>
          <a:xfrm>
            <a:off x="6713621" y="2125579"/>
            <a:ext cx="1668379" cy="297581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9F1D73-4D10-4E36-A2A9-472FCD1B3159}"/>
              </a:ext>
            </a:extLst>
          </p:cNvPr>
          <p:cNvSpPr/>
          <p:nvPr/>
        </p:nvSpPr>
        <p:spPr>
          <a:xfrm>
            <a:off x="9086850" y="4333875"/>
            <a:ext cx="381000" cy="51435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3E6C39-E0CD-48BE-BE06-CAE5071F8E8D}"/>
              </a:ext>
            </a:extLst>
          </p:cNvPr>
          <p:cNvSpPr/>
          <p:nvPr/>
        </p:nvSpPr>
        <p:spPr>
          <a:xfrm>
            <a:off x="9677401" y="2933700"/>
            <a:ext cx="781050" cy="216768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AA8E7F6-9F57-4BAA-B111-738A4A834FC9}"/>
                  </a:ext>
                </a:extLst>
              </p:cNvPr>
              <p:cNvSpPr txBox="1"/>
              <p:nvPr/>
            </p:nvSpPr>
            <p:spPr>
              <a:xfrm>
                <a:off x="6962699" y="1581282"/>
                <a:ext cx="10102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i="1" smtClean="0">
                          <a:latin typeface="Cambria Math" panose="02040503050406030204" pitchFamily="18" charset="0"/>
                        </a:rPr>
                        <m:t>𝛾𝜙𝜙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AA8E7F6-9F57-4BAA-B111-738A4A834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99" y="1581282"/>
                <a:ext cx="101021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708F0AF-0A5C-457F-A0DA-CC4F982C1FA7}"/>
              </a:ext>
            </a:extLst>
          </p:cNvPr>
          <p:cNvCxnSpPr>
            <a:cxnSpLocks/>
          </p:cNvCxnSpPr>
          <p:nvPr/>
        </p:nvCxnSpPr>
        <p:spPr>
          <a:xfrm flipH="1">
            <a:off x="8382000" y="4848225"/>
            <a:ext cx="781050" cy="92732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2DB5F96-6738-4450-B936-91CF05B28D0B}"/>
              </a:ext>
            </a:extLst>
          </p:cNvPr>
          <p:cNvSpPr txBox="1"/>
          <p:nvPr/>
        </p:nvSpPr>
        <p:spPr>
          <a:xfrm>
            <a:off x="5624512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F0B56D-8598-4EEA-8C26-DD5F9F207E75}"/>
                  </a:ext>
                </a:extLst>
              </p:cNvPr>
              <p:cNvSpPr txBox="1"/>
              <p:nvPr/>
            </p:nvSpPr>
            <p:spPr>
              <a:xfrm>
                <a:off x="7324725" y="5704259"/>
                <a:ext cx="257175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Remaining </a:t>
                </a:r>
                <a:r>
                  <a:rPr lang="en-US" altLang="zh-CN" dirty="0" err="1"/>
                  <a:t>bkg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𝐾𝐾</m:t>
                    </m:r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𝐾𝐾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F0B56D-8598-4EEA-8C26-DD5F9F207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704259"/>
                <a:ext cx="2571750" cy="669992"/>
              </a:xfrm>
              <a:prstGeom prst="rect">
                <a:avLst/>
              </a:prstGeom>
              <a:blipFill>
                <a:blip r:embed="rId5"/>
                <a:stretch>
                  <a:fillRect l="-2138" t="-545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F56028E-5CFF-449B-BADB-4A681F6206A1}"/>
                  </a:ext>
                </a:extLst>
              </p:cNvPr>
              <p:cNvSpPr/>
              <p:nvPr/>
            </p:nvSpPr>
            <p:spPr>
              <a:xfrm>
                <a:off x="9323630" y="2379848"/>
                <a:ext cx="11649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𝜙𝜙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F56028E-5CFF-449B-BADB-4A681F620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630" y="2379848"/>
                <a:ext cx="116493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34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F7E53-2C1D-4AD6-99AA-555B200D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55225"/>
          </a:xfrm>
        </p:spPr>
        <p:txBody>
          <a:bodyPr/>
          <a:lstStyle/>
          <a:p>
            <a:r>
              <a:rPr lang="en-US" altLang="zh-CN" dirty="0"/>
              <a:t>invariant mass  (2.15-2.8 GeV)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C1ECFF-991F-4E21-9D26-33FDB9E8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" y="1729875"/>
            <a:ext cx="5326766" cy="36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016254-6119-4853-BA75-2737C3A9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21" y="1729875"/>
            <a:ext cx="53339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5DC765-D5B0-4869-8642-E9C61854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168" y="3151082"/>
            <a:ext cx="6264650" cy="15271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53CC528-0735-463E-BAE2-617CD4E7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72082"/>
          </a:xfrm>
        </p:spPr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DF5EB9-9BE6-4BCE-B43D-FE662E972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1042737"/>
                <a:ext cx="11542294" cy="55425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 err="1"/>
                  <a:t>LHCb</a:t>
                </a:r>
                <a:r>
                  <a:rPr lang="en-US" altLang="zh-CN" dirty="0"/>
                  <a:t> discovered X(6900), a candidate of Tetraquark including </a:t>
                </a:r>
                <a:r>
                  <a:rPr lang="en-US" altLang="zh-CN" dirty="0" err="1"/>
                  <a:t>ccbar</a:t>
                </a:r>
                <a:r>
                  <a:rPr lang="en-US" altLang="zh-CN" dirty="0"/>
                  <a:t>, in Di-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zh-CN" dirty="0"/>
                  <a:t>  spectrum. And confirmed by CMS and Atlas.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Besides, lots of states between 2-3 GeV reported by BELLE, </a:t>
                </a:r>
                <a:r>
                  <a:rPr lang="en-US" altLang="zh-CN" dirty="0" err="1"/>
                  <a:t>BaBar</a:t>
                </a:r>
                <a:r>
                  <a:rPr lang="en-US" altLang="zh-CN" dirty="0"/>
                  <a:t> and BESIII, which also candidates of Tetraquark including </a:t>
                </a:r>
                <a:r>
                  <a:rPr lang="en-US" altLang="zh-CN" dirty="0" err="1"/>
                  <a:t>ssbar</a:t>
                </a:r>
                <a:r>
                  <a:rPr lang="en-US" altLang="zh-CN" dirty="0"/>
                  <a:t>, but not confirmed</a:t>
                </a:r>
              </a:p>
              <a:p>
                <a:r>
                  <a:rPr lang="en-US" altLang="zh-CN" dirty="0"/>
                  <a:t> Inspired by the X(6900), we try to search the candidate of Tetraquark by studying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r>
                  <a:rPr lang="en-US" altLang="zh-CN" dirty="0"/>
                  <a:t>+X.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DF5EB9-9BE6-4BCE-B43D-FE662E972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042737"/>
                <a:ext cx="11542294" cy="5542547"/>
              </a:xfrm>
              <a:blipFill>
                <a:blip r:embed="rId3"/>
                <a:stretch>
                  <a:fillRect l="-792" t="-1650" b="-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7E549EA-E7C6-4041-BD07-389D30052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12" y="1895474"/>
            <a:ext cx="5237746" cy="15335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A303D1-A462-4DBE-BCA0-FDDE0A23F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227" y="1977690"/>
            <a:ext cx="5329573" cy="12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EAAA4-8607-4D32-9699-2ABE6FD7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029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invariant mass  (2.15-2.8 GeV) </a:t>
            </a:r>
            <a:r>
              <a:rPr lang="en-US" altLang="zh-CN" sz="3600" dirty="0" err="1"/>
              <a:t>M_recoil</a:t>
            </a:r>
            <a:r>
              <a:rPr lang="en-US" altLang="zh-CN" sz="3600" dirty="0"/>
              <a:t>(-0.2,0.2)</a:t>
            </a:r>
            <a:endParaRPr lang="zh-CN" altLang="en-US" sz="3600" dirty="0"/>
          </a:p>
        </p:txBody>
      </p:sp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ECD8BB32-3429-4DEA-8E42-A52BA865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301170"/>
            <a:ext cx="10515600" cy="35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3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EAAA4-8607-4D32-9699-2ABE6FD7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029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invariant mass (2.15-2.8 GeV) </a:t>
            </a:r>
            <a:r>
              <a:rPr lang="en-US" altLang="zh-CN" sz="3600" dirty="0" err="1"/>
              <a:t>M_recoil</a:t>
            </a:r>
            <a:r>
              <a:rPr lang="en-US" altLang="zh-CN" sz="3600" dirty="0"/>
              <a:t>(0.5,0.6)</a:t>
            </a:r>
            <a:endParaRPr lang="zh-CN" altLang="en-US" sz="36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5814F9A6-0207-4BC6-8DAE-F50414415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740" y="1549778"/>
            <a:ext cx="10515600" cy="34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EAAA4-8607-4D32-9699-2ABE6FD7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029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invariant mass (2.15-2.8 GeV) </a:t>
            </a:r>
            <a:r>
              <a:rPr lang="en-US" altLang="zh-CN" sz="3600" dirty="0" err="1"/>
              <a:t>M_recoil</a:t>
            </a:r>
            <a:r>
              <a:rPr lang="en-US" altLang="zh-CN" sz="3600" dirty="0"/>
              <a:t>(0.75,0.82)</a:t>
            </a:r>
            <a:endParaRPr lang="zh-CN" altLang="en-US" sz="36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9508C02-B7E6-4A9B-A6E9-C7B2365A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80" y="1832119"/>
            <a:ext cx="10515600" cy="35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4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EAAA4-8607-4D32-9699-2ABE6FD7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029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invariant mass  (2-3 GeV) </a:t>
            </a:r>
            <a:r>
              <a:rPr lang="en-US" altLang="zh-CN" sz="3600" dirty="0" err="1"/>
              <a:t>M_recoil</a:t>
            </a:r>
            <a:r>
              <a:rPr lang="en-US" altLang="zh-CN" sz="3600" dirty="0"/>
              <a:t>(-0.2,0.2)</a:t>
            </a:r>
            <a:endParaRPr lang="zh-CN" altLang="en-US" sz="3600" dirty="0"/>
          </a:p>
        </p:txBody>
      </p:sp>
      <p:pic>
        <p:nvPicPr>
          <p:cNvPr id="5" name="内容占位符 6">
            <a:extLst>
              <a:ext uri="{FF2B5EF4-FFF2-40B4-BE49-F238E27FC236}">
                <a16:creationId xmlns:a16="http://schemas.microsoft.com/office/drawing/2014/main" id="{4A4F1C84-A593-44F3-BF76-2CA14E48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3359654"/>
            <a:ext cx="10515600" cy="34800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3BF90D2-DF7E-463C-9D46-E4BB48CC82CD}"/>
              </a:ext>
            </a:extLst>
          </p:cNvPr>
          <p:cNvSpPr txBox="1"/>
          <p:nvPr/>
        </p:nvSpPr>
        <p:spPr>
          <a:xfrm>
            <a:off x="726829" y="781538"/>
            <a:ext cx="380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haroni" panose="02010803020104030203" pitchFamily="2" charset="-79"/>
                <a:cs typeface="Aharoni" panose="02010803020104030203" pitchFamily="2" charset="-79"/>
              </a:rPr>
              <a:t>PRD </a:t>
            </a:r>
            <a:r>
              <a:rPr lang="en-US" altLang="zh-CN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93</a:t>
            </a:r>
            <a:r>
              <a:rPr lang="en-US" altLang="zh-CN" sz="2800" dirty="0">
                <a:latin typeface="Aharoni" panose="02010803020104030203" pitchFamily="2" charset="-79"/>
                <a:cs typeface="Aharoni" panose="02010803020104030203" pitchFamily="2" charset="-79"/>
              </a:rPr>
              <a:t>, 112011 (2016)</a:t>
            </a:r>
            <a:endParaRPr lang="zh-CN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5B95C8-FCFC-498D-A683-6026A3E43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781538"/>
            <a:ext cx="3886200" cy="32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EAAA4-8607-4D32-9699-2ABE6FD7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029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invariant mass (2-3 GeV) </a:t>
            </a:r>
            <a:r>
              <a:rPr lang="en-US" altLang="zh-CN" sz="3600" dirty="0" err="1"/>
              <a:t>M_recoil</a:t>
            </a:r>
            <a:r>
              <a:rPr lang="en-US" altLang="zh-CN" sz="3600" dirty="0"/>
              <a:t>(0.5,0.6)</a:t>
            </a:r>
            <a:endParaRPr lang="zh-CN" altLang="en-US" sz="36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E5B5967-F231-4CF8-8AA4-CB1C0AF83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5405"/>
            <a:ext cx="10515600" cy="35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4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EAAA4-8607-4D32-9699-2ABE6FD7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029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invariant mass (2-3 GeV) </a:t>
            </a:r>
            <a:r>
              <a:rPr lang="en-US" altLang="zh-CN" sz="3600" dirty="0" err="1"/>
              <a:t>M_recoil</a:t>
            </a:r>
            <a:r>
              <a:rPr lang="en-US" altLang="zh-CN" sz="3600" dirty="0"/>
              <a:t>(0.75,0.82)</a:t>
            </a:r>
            <a:endParaRPr lang="zh-CN" altLang="en-US" sz="36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51EEC17-AA30-4141-B396-2D493ABB5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9463"/>
            <a:ext cx="10515600" cy="35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9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345086BF-13B2-4DFA-B508-6D41E66A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827" y="542959"/>
            <a:ext cx="8711698" cy="60515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6CFCDA-3B96-41A4-B773-EA895F8A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Topology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5167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345086BF-13B2-4DFA-B508-6D41E66A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827" y="542959"/>
            <a:ext cx="8711698" cy="60515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6CFCDA-3B96-41A4-B773-EA895F8A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Topology 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8DD2F2-20D1-435C-AE82-8B0001CD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7" y="1969477"/>
            <a:ext cx="65627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9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FA72C9-1F33-4612-8188-E9196ACB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681036"/>
            <a:ext cx="9401175" cy="598249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6CFCDA-3B96-41A4-B773-EA895F8A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Topology </a:t>
            </a:r>
            <a:r>
              <a:rPr lang="en-US" altLang="zh-CN" dirty="0" err="1"/>
              <a:t>Mdiphi</a:t>
            </a:r>
            <a:r>
              <a:rPr lang="en-US" altLang="zh-CN" dirty="0"/>
              <a:t>: 2.0-2.8 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0515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894C8A1-06FE-40B2-BEE9-D6DFF5A4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51" y="313104"/>
            <a:ext cx="6931344" cy="55356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19484E-F23F-443A-988A-C67159FF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887" y="942120"/>
            <a:ext cx="5153025" cy="46767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1F0137B-CB0F-4CDF-A2F7-9E6A8F09A09C}"/>
              </a:ext>
            </a:extLst>
          </p:cNvPr>
          <p:cNvSpPr txBox="1"/>
          <p:nvPr/>
        </p:nvSpPr>
        <p:spPr>
          <a:xfrm>
            <a:off x="6518029" y="189078"/>
            <a:ext cx="380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haroni" panose="02010803020104030203" pitchFamily="2" charset="-79"/>
                <a:cs typeface="Aharoni" panose="02010803020104030203" pitchFamily="2" charset="-79"/>
              </a:rPr>
              <a:t>PRD </a:t>
            </a:r>
            <a:r>
              <a:rPr lang="en-US" altLang="zh-CN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93</a:t>
            </a:r>
            <a:r>
              <a:rPr lang="en-US" altLang="zh-CN" sz="2800" dirty="0">
                <a:latin typeface="Aharoni" panose="02010803020104030203" pitchFamily="2" charset="-79"/>
                <a:cs typeface="Aharoni" panose="02010803020104030203" pitchFamily="2" charset="-79"/>
              </a:rPr>
              <a:t>, 112011 (2016)</a:t>
            </a:r>
            <a:endParaRPr lang="zh-CN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052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A6E60-1ABC-49E9-A377-8BFE4D84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2"/>
            <a:ext cx="10515600" cy="934285"/>
          </a:xfrm>
        </p:spPr>
        <p:txBody>
          <a:bodyPr/>
          <a:lstStyle/>
          <a:p>
            <a:r>
              <a:rPr lang="en-US" altLang="zh-CN" dirty="0"/>
              <a:t>Event selection I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BF3F57-EE92-45DF-A380-B5C6B277E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863" y="1130967"/>
                <a:ext cx="10515600" cy="5554411"/>
              </a:xfrm>
            </p:spPr>
            <p:txBody>
              <a:bodyPr/>
              <a:lstStyle/>
              <a:p>
                <a:r>
                  <a:rPr lang="en-US" altLang="zh-CN" dirty="0"/>
                  <a:t>Normal criteria for selection of charged track. (</a:t>
                </a:r>
                <a:r>
                  <a:rPr lang="en-US" altLang="zh-CN" dirty="0" err="1"/>
                  <a:t>nGood</a:t>
                </a:r>
                <a:r>
                  <a:rPr lang="en-US" altLang="zh-CN" dirty="0"/>
                  <a:t>&gt;=4);</a:t>
                </a:r>
              </a:p>
              <a:p>
                <a:r>
                  <a:rPr lang="en-US" altLang="zh-CN" dirty="0" err="1"/>
                  <a:t>Dedx</a:t>
                </a:r>
                <a:r>
                  <a:rPr lang="en-US" altLang="zh-CN" dirty="0"/>
                  <a:t> and TOF to identify K, (</a:t>
                </a:r>
                <a:r>
                  <a:rPr lang="en-US" altLang="zh-CN" dirty="0" err="1"/>
                  <a:t>nKp</a:t>
                </a:r>
                <a:r>
                  <a:rPr lang="en-US" altLang="zh-CN" dirty="0"/>
                  <a:t>&gt;=2, </a:t>
                </a:r>
                <a:r>
                  <a:rPr lang="en-US" altLang="zh-CN" dirty="0" err="1"/>
                  <a:t>nKm</a:t>
                </a:r>
                <a:r>
                  <a:rPr lang="en-US" altLang="zh-CN" dirty="0"/>
                  <a:t>&gt;=2);</a:t>
                </a:r>
              </a:p>
              <a:p>
                <a:r>
                  <a:rPr lang="en-US" altLang="zh-CN" dirty="0"/>
                  <a:t>Vertex fit applied to KK pair, to reconstruct phi, two pairs of KK are selected, with the minimum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ra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Total </a:t>
                </a:r>
                <a:r>
                  <a:rPr lang="en-US" altLang="zh-CN" dirty="0" err="1"/>
                  <a:t>chisq</a:t>
                </a:r>
                <a:r>
                  <a:rPr lang="en-US" altLang="zh-CN" dirty="0"/>
                  <a:t> less than30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BF3F57-EE92-45DF-A380-B5C6B277E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863" y="1130967"/>
                <a:ext cx="10515600" cy="5554411"/>
              </a:xfrm>
              <a:blipFill>
                <a:blip r:embed="rId2"/>
                <a:stretch>
                  <a:fillRect l="-1043" t="-2086" r="-2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02B9656-E3F0-4902-8A5B-048E31DE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1" y="3429000"/>
            <a:ext cx="42859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6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FBAB8-16C1-4DB1-B5BB-66C80489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2"/>
            <a:ext cx="10515600" cy="1325563"/>
          </a:xfrm>
        </p:spPr>
        <p:txBody>
          <a:bodyPr/>
          <a:lstStyle/>
          <a:p>
            <a:r>
              <a:rPr lang="en-US" altLang="zh-CN" dirty="0"/>
              <a:t>Event selection II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0665A4-D1C4-41FE-A266-2A72CFD0347B}"/>
              </a:ext>
            </a:extLst>
          </p:cNvPr>
          <p:cNvSpPr txBox="1"/>
          <p:nvPr/>
        </p:nvSpPr>
        <p:spPr>
          <a:xfrm>
            <a:off x="5299127" y="448067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Signal region: 1.00&lt;=</a:t>
            </a:r>
            <a:r>
              <a:rPr lang="en-US" altLang="zh-CN" dirty="0" err="1"/>
              <a:t>Mphi</a:t>
            </a:r>
            <a:r>
              <a:rPr lang="en-US" altLang="zh-CN" dirty="0"/>
              <a:t>(1)(2)&lt;=1.04</a:t>
            </a:r>
          </a:p>
          <a:p>
            <a:r>
              <a:rPr lang="en-US" altLang="zh-CN" dirty="0"/>
              <a:t>Side band: 1.06&lt;=</a:t>
            </a:r>
            <a:r>
              <a:rPr lang="en-US" altLang="zh-CN" dirty="0" err="1"/>
              <a:t>Mphi</a:t>
            </a:r>
            <a:r>
              <a:rPr lang="en-US" altLang="zh-CN" dirty="0"/>
              <a:t>(1)(2)&lt;=1.10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06D737-9C08-41D1-8644-C7511DE8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02" y="1094398"/>
            <a:ext cx="4273747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A8223A-E8AB-44BE-91AC-23F9313FD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42" y="1094398"/>
            <a:ext cx="4258197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B20F5D-01DF-4366-960E-8557CED1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461" y="3974398"/>
            <a:ext cx="4291887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0718C77-ED63-4AF8-8162-2B22FB810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604" y="3978000"/>
            <a:ext cx="42859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CDFB5-4126-4FDE-9A66-36537F25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52819"/>
          </a:xfrm>
        </p:spPr>
        <p:txBody>
          <a:bodyPr/>
          <a:lstStyle/>
          <a:p>
            <a:r>
              <a:rPr lang="en-US" altLang="zh-CN" dirty="0"/>
              <a:t>Some distributions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94E8ACD-E047-457D-941C-6CEA4B32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6" y="909000"/>
            <a:ext cx="3734133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4B3763-4B2E-4DFA-AC11-7F6CEBFD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33" y="838200"/>
            <a:ext cx="3763636" cy="25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CA43EBF-78E5-4AA9-885B-AA7F537A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233" y="909000"/>
            <a:ext cx="3742146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758A0AE-41E6-47B0-B6C1-D2C5E49D0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775" y="3857625"/>
            <a:ext cx="3189013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99F5C3-5C41-494E-9471-5BF77C732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352" y="3857625"/>
            <a:ext cx="3193648" cy="21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CB1CEEC-1E65-4673-81BF-B5E720CE2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80" y="3857625"/>
            <a:ext cx="3212069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5069AD9-0D30-423D-9D75-7B1B87BFC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3127" y="3857625"/>
            <a:ext cx="319364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8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C14FB-96C3-42CD-9FDE-17D8EC51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Invariant mass I (2.0-3.2 GeV)</a:t>
            </a:r>
            <a:endParaRPr lang="zh-CN" altLang="en-US" dirty="0"/>
          </a:p>
        </p:txBody>
      </p:sp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D29487A1-2045-4898-A494-42112DF1F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307" y="918845"/>
            <a:ext cx="4261161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687083-84E4-40D1-B4CD-38098967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3672840"/>
            <a:ext cx="4295172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11AFBC-73F3-4CB5-ACB9-D068C88D2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887" y="3672840"/>
            <a:ext cx="424583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81561-EEC1-4017-8E6E-152DB57D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Recoil mass (-0.2-1.0 GeV)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82473E2-472D-4552-AA46-C614B4AA5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769" y="949325"/>
            <a:ext cx="4282918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ED18CE-5BB5-43D8-A97B-715F342A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07" y="3829325"/>
            <a:ext cx="4252308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FA5E5EA-7CA0-4557-8C02-DD9A3216B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862" y="3829325"/>
            <a:ext cx="430742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7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61601-946F-4EC5-8A47-724EAE6B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Invariant mass II (2.0-2.8 GeV)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962C21-7B79-4CBE-A9D6-6395BC11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92" y="1021800"/>
            <a:ext cx="4285789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6424AC-4596-4313-80D3-19A429168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52" y="3978000"/>
            <a:ext cx="4267580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6C09979-2DBE-4F93-B890-7921668BF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43" y="3978000"/>
            <a:ext cx="43044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F7E53-2C1D-4AD6-99AA-555B200D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55225"/>
          </a:xfrm>
        </p:spPr>
        <p:txBody>
          <a:bodyPr/>
          <a:lstStyle/>
          <a:p>
            <a:r>
              <a:rPr lang="en-US" altLang="zh-CN" dirty="0"/>
              <a:t>Invariant mass III (2.15-2.8 GeV)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F590766-F654-418F-819B-54AA52714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514" y="1953377"/>
            <a:ext cx="5392241" cy="36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959D13-30B4-41F4-98B4-AD4A8A20E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97" y="1953377"/>
            <a:ext cx="530405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434</Words>
  <Application>Microsoft Office PowerPoint</Application>
  <PresentationFormat>宽屏</PresentationFormat>
  <Paragraphs>55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等线</vt:lpstr>
      <vt:lpstr>等线 Light</vt:lpstr>
      <vt:lpstr>Aharoni</vt:lpstr>
      <vt:lpstr>Arial</vt:lpstr>
      <vt:lpstr>Cambria Math</vt:lpstr>
      <vt:lpstr>Office 主题​​</vt:lpstr>
      <vt:lpstr>Study of J/ψ→ϕϕ+X</vt:lpstr>
      <vt:lpstr>Motivation</vt:lpstr>
      <vt:lpstr>Event selection I</vt:lpstr>
      <vt:lpstr>Event selection II</vt:lpstr>
      <vt:lpstr>Some distributions</vt:lpstr>
      <vt:lpstr>Invariant mass I (2.0-3.2 GeV)</vt:lpstr>
      <vt:lpstr>Recoil mass (-0.2-1.0 GeV)</vt:lpstr>
      <vt:lpstr>Invariant mass II (2.0-2.8 GeV)</vt:lpstr>
      <vt:lpstr>Invariant mass III (2.15-2.8 GeV)</vt:lpstr>
      <vt:lpstr>Recoil mass (-0.2-1.0 GeV) (MDiphi2.15-2.8 GeV)</vt:lpstr>
      <vt:lpstr>Try more strict Mphi cut</vt:lpstr>
      <vt:lpstr>Try more strict Mphi cut</vt:lpstr>
      <vt:lpstr>Invariant mass I (2.0-3.2 GeV)</vt:lpstr>
      <vt:lpstr>Recoil mass (-0.2-1.0 GeV)</vt:lpstr>
      <vt:lpstr>Invariant mass II (2.0-2.8 GeV)</vt:lpstr>
      <vt:lpstr>Recoil mass (-0.2-1.0 GeV) (MDiphi2.00-2.8 GeV)</vt:lpstr>
      <vt:lpstr>invariant mass III (2.15-2.8 GeV)</vt:lpstr>
      <vt:lpstr>Recoil mass (-0.2-1.0 GeV) (MDiphi2.15-2.8 GeV)</vt:lpstr>
      <vt:lpstr>invariant mass  (2.15-2.8 GeV)</vt:lpstr>
      <vt:lpstr>invariant mass  (2.15-2.8 GeV) M_recoil(-0.2,0.2)</vt:lpstr>
      <vt:lpstr>invariant mass (2.15-2.8 GeV) M_recoil(0.5,0.6)</vt:lpstr>
      <vt:lpstr>invariant mass (2.15-2.8 GeV) M_recoil(0.75,0.82)</vt:lpstr>
      <vt:lpstr>invariant mass  (2-3 GeV) M_recoil(-0.2,0.2)</vt:lpstr>
      <vt:lpstr>invariant mass (2-3 GeV) M_recoil(0.5,0.6)</vt:lpstr>
      <vt:lpstr>invariant mass (2-3 GeV) M_recoil(0.75,0.82)</vt:lpstr>
      <vt:lpstr>Topology  </vt:lpstr>
      <vt:lpstr>Topology  </vt:lpstr>
      <vt:lpstr>Topology Mdiphi: 2.0-2.8 GeV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J/ψ→ϕϕ+X</dc:title>
  <dc:creator>雷天天</dc:creator>
  <cp:lastModifiedBy>雷天天</cp:lastModifiedBy>
  <cp:revision>37</cp:revision>
  <dcterms:created xsi:type="dcterms:W3CDTF">2024-08-25T15:13:30Z</dcterms:created>
  <dcterms:modified xsi:type="dcterms:W3CDTF">2024-08-28T02:20:06Z</dcterms:modified>
</cp:coreProperties>
</file>