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57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ECC90B-85F9-CC38-7A54-67AF08AE1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4D8F728-9949-635F-678C-6C3FA10BE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4B7B4A-768E-3B00-C492-5AC96866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584014-95E5-1044-A956-D8AE4FFE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64D3F43-CFF6-0158-540C-79AF5253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02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45D1A5-0294-AD7A-8A92-558512334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BED399-B55F-0BCF-42FF-3470C4C38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DE85615-0CAC-90D6-9852-5BA573C8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823CB2-88EF-7C8D-8BCD-78AE4742C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83BB9-F8AB-8AFD-7789-0F3E7972B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26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2810B90-D7BF-49C4-9C51-368C37F46C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43B03B-60DB-71FB-03D9-1535AB917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42E42F-E3E0-C7F2-D5F1-5E8574F9C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96798B-9343-4A65-7C97-4F493ECA6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4B4DFC-C304-3A73-A64D-843F6576F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260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0776B1-3E94-1CE1-7025-AE04DCBFB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65D770-887A-A4DA-BE79-9400216A6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408C3D5-C491-5A8E-0467-35186D5C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8B04E5-ADD8-F8D5-DC76-BC0804DD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E634F1-5BC0-D150-4E1A-70D1E198C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59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865600-17D8-62E5-1860-12BF55568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498DE9-5F92-49A9-C3ED-47EAFBD01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BAE94E-ED23-215D-0B72-E5689969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877EE7-C664-3307-17EC-B62910C95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FA1DDC-94A3-7EAB-CFD0-512BE95C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911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3B231B-479D-540B-DB48-EF8E8611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8FEBC5-3869-C3C5-BDDE-037699BB16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DE48C4-647B-0CD8-1D4E-4FFC8025F8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63CFD43-FB87-B4EC-173E-76A4C39F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1F68BEB-1079-8A8F-614A-0A257DBD2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0E00680-76D0-AE81-282F-E44B80222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82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01A41C-27D6-540D-3450-4119EA67B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DE2793-8F8A-6C0F-60E8-45E64012D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98D674A-CDDA-B4E7-13B8-C90E86FE7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0E94172-F5C5-F98C-62CA-2551FDBD6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DFE00FA-8C3E-1385-C0B8-787D0463F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9293C97-7061-2E93-D840-399D3F5A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469F973-4EB1-8B55-FA12-FA4547AA2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FAEEE7C-15F1-5539-9DA8-E899F491E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46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7099F1-4A5F-3B45-FDBD-A9D2ABB63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E219065-6189-3E3E-8A1F-694748AE2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6CF485D-8AB5-B7EC-28EA-15DF999D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7BC284C-F41F-B725-1303-D6B32277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434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AE28BAD-D4DC-5EA5-AC77-EC631CA81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B3F8DF-2DFC-E5DC-E06F-03B62088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54A353A-3DC5-DB59-AF6C-190FB3C2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37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B4BF43-D6D6-946E-46FE-45C9884A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2A3D10-0908-D230-7678-F591B9654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514071-1DDC-F0A2-977C-8A4038D031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4182A47-0FF3-3389-F049-C24B5CAE3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B7EBE41-BB04-1067-3E22-E71E50316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06193B-B632-1C6B-B79D-D6D22834D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391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667C71-987C-7201-5729-FC680C0F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467B79B-C224-5C90-1617-E0FCF0142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A97C6E-0AD5-B4C2-4E84-05FEE4FB4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BE5554-6FF0-2545-206E-452507F8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F443C5-AD56-3442-0EAE-35BE0B88D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3A96DC-85B2-D93F-AAC6-0D7A4CB75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71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A69F8A-FF4F-C9B3-F4E6-2FECD53CB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DB4DAB-C84F-21CA-7E63-5B7794EC4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0FDC30-4728-FE11-A165-10A7DEBDB6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65C8B-38FD-4BAF-B39A-DC9B8F6D555D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0C3A8F-2356-270F-E506-0F84FCD236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DF09E3-DED4-0D8A-DA49-B5FC369E7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C7305-6713-45FD-AB12-4F6193121A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948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arxiv.org/pdf/0801.4913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059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15FCC138-0955-ACDB-7D5F-AD806F12B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03" y="1254538"/>
            <a:ext cx="3526697" cy="5104151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590EFD4D-7A6F-5C00-BE3E-CEF8EBB738B3}"/>
              </a:ext>
            </a:extLst>
          </p:cNvPr>
          <p:cNvSpPr txBox="1"/>
          <p:nvPr/>
        </p:nvSpPr>
        <p:spPr>
          <a:xfrm>
            <a:off x="557484" y="310010"/>
            <a:ext cx="444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地球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shielding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的模拟计算与文献参考结果有出入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(~3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个量级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92F2494-4291-D693-CA83-9C608BC6A6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553" b="1553"/>
          <a:stretch/>
        </p:blipFill>
        <p:spPr>
          <a:xfrm>
            <a:off x="5078620" y="642164"/>
            <a:ext cx="4350194" cy="308379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7B31CBAE-884F-C0CB-FCFF-2405D3ADB527}"/>
              </a:ext>
            </a:extLst>
          </p:cNvPr>
          <p:cNvSpPr txBox="1"/>
          <p:nvPr/>
        </p:nvSpPr>
        <p:spPr>
          <a:xfrm>
            <a:off x="5232470" y="305375"/>
            <a:ext cx="4441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模拟步长对于结果影响不大。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8511C2F4-8C32-6BB8-9243-DFAC8FB30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8897" y="4720759"/>
            <a:ext cx="5486400" cy="1440017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62EF7A5A-C085-812E-ED21-EBD5816B2B03}"/>
              </a:ext>
            </a:extLst>
          </p:cNvPr>
          <p:cNvSpPr txBox="1"/>
          <p:nvPr/>
        </p:nvSpPr>
        <p:spPr>
          <a:xfrm>
            <a:off x="4958897" y="4144779"/>
            <a:ext cx="5271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Up-going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部分与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MARCO 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的结果一致</a:t>
            </a:r>
          </a:p>
        </p:txBody>
      </p:sp>
      <p:pic>
        <p:nvPicPr>
          <p:cNvPr id="20" name="图片 19">
            <a:extLst>
              <a:ext uri="{FF2B5EF4-FFF2-40B4-BE49-F238E27FC236}">
                <a16:creationId xmlns:a16="http://schemas.microsoft.com/office/drawing/2014/main" id="{4410B9AC-6AC2-824D-FE29-CB2176EDD7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8897" y="6108727"/>
            <a:ext cx="5486400" cy="68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17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FC482228-8DE7-8A9B-F638-5D481BA857D2}"/>
                  </a:ext>
                </a:extLst>
              </p:cNvPr>
              <p:cNvSpPr txBox="1"/>
              <p:nvPr/>
            </p:nvSpPr>
            <p:spPr>
              <a:xfrm>
                <a:off x="416679" y="3064220"/>
                <a:ext cx="5864199" cy="25135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手算估计量级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考虑磁单极子在空气中的能损公式和在硅中的一致，不过需要按照密度做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scale</a:t>
                </a:r>
              </a:p>
              <a:p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空气密度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1.27×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，大气层厚度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20km: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0.11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𝐺𝑒𝑉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1.27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4.3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×20×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=279.4 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en-US" altLang="zh-CN" b="0" dirty="0"/>
              </a:p>
              <a:p>
                <a:r>
                  <a:rPr lang="zh-CN" altLang="en-US" dirty="0"/>
                  <a:t>对应质量为</a:t>
                </a:r>
                <a:r>
                  <a:rPr lang="en-US" altLang="zh-CN" dirty="0"/>
                  <a:t>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=2×279.4×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=5.58×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FC482228-8DE7-8A9B-F638-5D481BA857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679" y="3064220"/>
                <a:ext cx="5864199" cy="2513573"/>
              </a:xfrm>
              <a:prstGeom prst="rect">
                <a:avLst/>
              </a:prstGeom>
              <a:blipFill>
                <a:blip r:embed="rId2"/>
                <a:stretch>
                  <a:fillRect l="-832" t="-16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>
            <a:extLst>
              <a:ext uri="{FF2B5EF4-FFF2-40B4-BE49-F238E27FC236}">
                <a16:creationId xmlns:a16="http://schemas.microsoft.com/office/drawing/2014/main" id="{286B337A-9925-E6BF-925C-8CE71183D9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3" y="55478"/>
            <a:ext cx="5023282" cy="3008742"/>
          </a:xfrm>
          <a:prstGeom prst="rect">
            <a:avLst/>
          </a:prstGeom>
        </p:spPr>
      </p:pic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1518C216-BA7E-F263-B68D-D7F5593770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10815"/>
              </p:ext>
            </p:extLst>
          </p:nvPr>
        </p:nvGraphicFramePr>
        <p:xfrm>
          <a:off x="6415790" y="3064220"/>
          <a:ext cx="282023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117">
                  <a:extLst>
                    <a:ext uri="{9D8B030D-6E8A-4147-A177-3AD203B41FA5}">
                      <a16:colId xmlns:a16="http://schemas.microsoft.com/office/drawing/2014/main" val="1769915293"/>
                    </a:ext>
                  </a:extLst>
                </a:gridCol>
                <a:gridCol w="1410117">
                  <a:extLst>
                    <a:ext uri="{9D8B030D-6E8A-4147-A177-3AD203B41FA5}">
                      <a16:colId xmlns:a16="http://schemas.microsoft.com/office/drawing/2014/main" val="2594660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最低质量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71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估计值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5.58e8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4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文献值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~1e6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357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模拟值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~5e8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936722"/>
                  </a:ext>
                </a:extLst>
              </a:tr>
            </a:tbl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D9E0CFAA-B5D0-ECC3-56D1-7173BD262E88}"/>
              </a:ext>
            </a:extLst>
          </p:cNvPr>
          <p:cNvSpPr txBox="1"/>
          <p:nvPr/>
        </p:nvSpPr>
        <p:spPr>
          <a:xfrm>
            <a:off x="6380397" y="4781862"/>
            <a:ext cx="3800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至少证明模拟代码没有问题，输入与预期输出是一致的</a:t>
            </a:r>
          </a:p>
        </p:txBody>
      </p:sp>
    </p:spTree>
    <p:extLst>
      <p:ext uri="{BB962C8B-B14F-4D97-AF65-F5344CB8AC3E}">
        <p14:creationId xmlns:p14="http://schemas.microsoft.com/office/powerpoint/2010/main" val="71103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51745C1D-F725-ECA1-BF93-EF40625F4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41" y="682053"/>
            <a:ext cx="6581423" cy="426493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FFDB326-0EA8-588B-F446-56F84134CAC6}"/>
                  </a:ext>
                </a:extLst>
              </p:cNvPr>
              <p:cNvSpPr txBox="1"/>
              <p:nvPr/>
            </p:nvSpPr>
            <p:spPr>
              <a:xfrm>
                <a:off x="5361481" y="2716730"/>
                <a:ext cx="6359578" cy="12202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CN" i="1" smtClean="0">
                              <a:latin typeface="Cambria Math" panose="02040503050406030204" pitchFamily="18" charset="0"/>
                            </a:rPr>
                            <m:t>dE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×(10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𝐺𝑒𝑉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20 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m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−5.230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𝑘𝑚</m:t>
                          </m:r>
                        </m:den>
                      </m:f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=3.33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GeV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km</m:t>
                          </m:r>
                        </m:den>
                      </m:f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=3.33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−9</m:t>
                          </m:r>
                        </m:sup>
                      </m:sSup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𝐺𝑒𝑉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≪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𝐺𝑒𝑉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2FFDB326-0EA8-588B-F446-56F84134C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481" y="2716730"/>
                <a:ext cx="6359578" cy="12202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椭圆 4">
            <a:extLst>
              <a:ext uri="{FF2B5EF4-FFF2-40B4-BE49-F238E27FC236}">
                <a16:creationId xmlns:a16="http://schemas.microsoft.com/office/drawing/2014/main" id="{2EADDF45-A7B2-EC29-1C32-0073D54BF82B}"/>
              </a:ext>
            </a:extLst>
          </p:cNvPr>
          <p:cNvSpPr/>
          <p:nvPr/>
        </p:nvSpPr>
        <p:spPr>
          <a:xfrm>
            <a:off x="2158584" y="2555824"/>
            <a:ext cx="45719" cy="749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26885918-8C15-E1F2-EFA3-B6318BDDFC8D}"/>
              </a:ext>
            </a:extLst>
          </p:cNvPr>
          <p:cNvSpPr/>
          <p:nvPr/>
        </p:nvSpPr>
        <p:spPr>
          <a:xfrm>
            <a:off x="2963056" y="2555824"/>
            <a:ext cx="45719" cy="7495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0B0D43C-249B-3038-0948-2961E2FA06BC}"/>
              </a:ext>
            </a:extLst>
          </p:cNvPr>
          <p:cNvSpPr txBox="1"/>
          <p:nvPr/>
        </p:nvSpPr>
        <p:spPr>
          <a:xfrm>
            <a:off x="802737" y="186500"/>
            <a:ext cx="5632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Data from SLIM experiment</a:t>
            </a:r>
          </a:p>
          <a:p>
            <a:r>
              <a:rPr lang="en-US" altLang="zh-CN" dirty="0">
                <a:hlinkClick r:id="rId4"/>
              </a:rPr>
              <a:t>0801.4913 (arxiv.org)</a:t>
            </a:r>
            <a:endParaRPr lang="zh-CN" altLang="en-US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7D681B08-064F-33D8-7D44-70446B09EB36}"/>
              </a:ext>
            </a:extLst>
          </p:cNvPr>
          <p:cNvCxnSpPr>
            <a:stCxn id="5" idx="2"/>
          </p:cNvCxnSpPr>
          <p:nvPr/>
        </p:nvCxnSpPr>
        <p:spPr>
          <a:xfrm>
            <a:off x="2158584" y="2593299"/>
            <a:ext cx="374754" cy="27581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BE0F3DFC-E759-61B5-9228-9FC63097358F}"/>
              </a:ext>
            </a:extLst>
          </p:cNvPr>
          <p:cNvCxnSpPr/>
          <p:nvPr/>
        </p:nvCxnSpPr>
        <p:spPr>
          <a:xfrm>
            <a:off x="2963056" y="2555824"/>
            <a:ext cx="374754" cy="275819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317C328B-7E75-C5AE-AC75-07F59A3D1FFA}"/>
              </a:ext>
            </a:extLst>
          </p:cNvPr>
          <p:cNvSpPr txBox="1"/>
          <p:nvPr/>
        </p:nvSpPr>
        <p:spPr>
          <a:xfrm>
            <a:off x="1798187" y="5351489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(1e2,1e-3)</a:t>
            </a:r>
            <a:endParaRPr lang="zh-CN" altLang="en-US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41031C3-AD81-BB9C-7A00-32BA5ECDE311}"/>
              </a:ext>
            </a:extLst>
          </p:cNvPr>
          <p:cNvSpPr txBox="1"/>
          <p:nvPr/>
        </p:nvSpPr>
        <p:spPr>
          <a:xfrm>
            <a:off x="3008775" y="5257875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(1e5,1e-3)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0948F08-81B0-31B5-AD6A-4DEBAB51363A}"/>
              </a:ext>
            </a:extLst>
          </p:cNvPr>
          <p:cNvSpPr txBox="1"/>
          <p:nvPr/>
        </p:nvSpPr>
        <p:spPr>
          <a:xfrm>
            <a:off x="5785949" y="348720"/>
            <a:ext cx="5389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考虑空气中能损公式并不和在硅中的一致，则其与之至少存在量级差距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4B6B9D8-42BE-CBA5-9B09-37ED3A14DB82}"/>
              </a:ext>
            </a:extLst>
          </p:cNvPr>
          <p:cNvSpPr txBox="1"/>
          <p:nvPr/>
        </p:nvSpPr>
        <p:spPr>
          <a:xfrm>
            <a:off x="5785949" y="1044269"/>
            <a:ext cx="51341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如左图</a:t>
            </a:r>
            <a:r>
              <a:rPr lang="en-US" altLang="zh-CN" dirty="0"/>
              <a:t>,</a:t>
            </a:r>
            <a:r>
              <a:rPr lang="zh-CN" altLang="en-US" dirty="0"/>
              <a:t>根据文献给出了不同海拔下的磁单极子在（</a:t>
            </a:r>
            <a:r>
              <a:rPr lang="en-US" altLang="zh-CN" dirty="0" err="1"/>
              <a:t>mass,beta</a:t>
            </a:r>
            <a:r>
              <a:rPr lang="zh-CN" altLang="en-US" dirty="0"/>
              <a:t>）平面上的限制图。考虑</a:t>
            </a:r>
            <a:r>
              <a:rPr lang="en-US" altLang="zh-CN" dirty="0"/>
              <a:t>1e-3</a:t>
            </a:r>
            <a:r>
              <a:rPr lang="zh-CN" altLang="en-US" dirty="0"/>
              <a:t>的磁单极子，其在</a:t>
            </a:r>
            <a:r>
              <a:rPr lang="en-US" altLang="zh-CN" dirty="0"/>
              <a:t>20km</a:t>
            </a:r>
            <a:r>
              <a:rPr lang="zh-CN" altLang="en-US" dirty="0"/>
              <a:t>处最低质量为</a:t>
            </a:r>
            <a:r>
              <a:rPr lang="en-US" altLang="zh-CN" dirty="0"/>
              <a:t>1e2GeV,</a:t>
            </a:r>
            <a:r>
              <a:rPr lang="zh-CN" altLang="en-US" dirty="0"/>
              <a:t>在</a:t>
            </a:r>
            <a:r>
              <a:rPr lang="en-US" altLang="zh-CN" dirty="0"/>
              <a:t>5.23km</a:t>
            </a:r>
            <a:r>
              <a:rPr lang="zh-CN" altLang="en-US" dirty="0"/>
              <a:t>处为</a:t>
            </a:r>
            <a:r>
              <a:rPr lang="en-US" altLang="zh-CN" dirty="0"/>
              <a:t>1e5 GeV</a:t>
            </a:r>
            <a:r>
              <a:rPr lang="zh-CN" altLang="en-US" dirty="0"/>
              <a:t>。 则可以大致计算在空气中单位厘米的能量损失为：</a:t>
            </a:r>
          </a:p>
        </p:txBody>
      </p:sp>
    </p:spTree>
    <p:extLst>
      <p:ext uri="{BB962C8B-B14F-4D97-AF65-F5344CB8AC3E}">
        <p14:creationId xmlns:p14="http://schemas.microsoft.com/office/powerpoint/2010/main" val="56978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283B876B-6C55-8373-FBF0-88A39FCDEF64}"/>
              </a:ext>
            </a:extLst>
          </p:cNvPr>
          <p:cNvSpPr txBox="1"/>
          <p:nvPr/>
        </p:nvSpPr>
        <p:spPr>
          <a:xfrm>
            <a:off x="672684" y="508629"/>
            <a:ext cx="60972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考虑空气中的能量损失在按照密度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的情况下再降低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个数量级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则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up-going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down-going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的数据都较好地符合了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9CD728A-D649-D265-2418-81A2AB2B4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658" y="1244183"/>
            <a:ext cx="3816051" cy="5508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2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265</Words>
  <Application>Microsoft Office PowerPoint</Application>
  <PresentationFormat>宽屏</PresentationFormat>
  <Paragraphs>24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贝戈 刘</dc:creator>
  <cp:lastModifiedBy>贝戈 刘</cp:lastModifiedBy>
  <cp:revision>1</cp:revision>
  <dcterms:created xsi:type="dcterms:W3CDTF">2024-08-27T07:37:33Z</dcterms:created>
  <dcterms:modified xsi:type="dcterms:W3CDTF">2024-08-27T09:02:32Z</dcterms:modified>
</cp:coreProperties>
</file>