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8" r:id="rId2"/>
    <p:sldId id="1163" r:id="rId3"/>
    <p:sldId id="1165" r:id="rId4"/>
    <p:sldId id="1179" r:id="rId5"/>
    <p:sldId id="1180" r:id="rId6"/>
    <p:sldId id="1181" r:id="rId7"/>
    <p:sldId id="1182" r:id="rId8"/>
    <p:sldId id="1158" r:id="rId9"/>
    <p:sldId id="1183" r:id="rId10"/>
    <p:sldId id="1184" r:id="rId11"/>
    <p:sldId id="1187" r:id="rId12"/>
    <p:sldId id="1185" r:id="rId13"/>
    <p:sldId id="1188" r:id="rId14"/>
    <p:sldId id="1186" r:id="rId15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844" autoAdjust="0"/>
  </p:normalViewPr>
  <p:slideViewPr>
    <p:cSldViewPr>
      <p:cViewPr>
        <p:scale>
          <a:sx n="75" d="100"/>
          <a:sy n="75" d="100"/>
        </p:scale>
        <p:origin x="2832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REAL_20240801!$F$15</c:f>
              <c:strCache>
                <c:ptCount val="1"/>
                <c:pt idx="0">
                  <c:v>Average (V2)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REAL_20240801!$A$16:$A$24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REAL_20240801!$F$16:$F$24</c:f>
              <c:numCache>
                <c:formatCode>0.0000E+00</c:formatCode>
                <c:ptCount val="9"/>
                <c:pt idx="0">
                  <c:v>3629618</c:v>
                </c:pt>
                <c:pt idx="1">
                  <c:v>2498065.3333333335</c:v>
                </c:pt>
                <c:pt idx="2">
                  <c:v>2299631.3333333335</c:v>
                </c:pt>
                <c:pt idx="3">
                  <c:v>2019080.6666666667</c:v>
                </c:pt>
                <c:pt idx="4">
                  <c:v>1947150.6666666667</c:v>
                </c:pt>
                <c:pt idx="5">
                  <c:v>2111762.6666666665</c:v>
                </c:pt>
                <c:pt idx="6">
                  <c:v>2072246.3333333333</c:v>
                </c:pt>
                <c:pt idx="7">
                  <c:v>2448857.3333333335</c:v>
                </c:pt>
                <c:pt idx="8">
                  <c:v>2017115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76-45F1-BC43-E8BC40342C44}"/>
            </c:ext>
          </c:extLst>
        </c:ser>
        <c:ser>
          <c:idx val="1"/>
          <c:order val="1"/>
          <c:tx>
            <c:strRef>
              <c:f>REAL_20240801!$H$15</c:f>
              <c:strCache>
                <c:ptCount val="1"/>
                <c:pt idx="0">
                  <c:v>Theory (V2)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REAL_20240801!$A$16:$A$24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REAL_20240801!$H$16:$H$24</c:f>
              <c:numCache>
                <c:formatCode>0.00E+00</c:formatCode>
                <c:ptCount val="9"/>
                <c:pt idx="0">
                  <c:v>3629618</c:v>
                </c:pt>
                <c:pt idx="1">
                  <c:v>1814809</c:v>
                </c:pt>
                <c:pt idx="2">
                  <c:v>1209872.6666666667</c:v>
                </c:pt>
                <c:pt idx="3">
                  <c:v>907404.5</c:v>
                </c:pt>
                <c:pt idx="4">
                  <c:v>725923.6</c:v>
                </c:pt>
                <c:pt idx="5">
                  <c:v>604936.33333333337</c:v>
                </c:pt>
                <c:pt idx="6">
                  <c:v>518516.85714285716</c:v>
                </c:pt>
                <c:pt idx="7">
                  <c:v>453702.25</c:v>
                </c:pt>
                <c:pt idx="8">
                  <c:v>403290.88888888888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76-45F1-BC43-E8BC40342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461295"/>
        <c:axId val="633459631"/>
      </c:lineChart>
      <c:catAx>
        <c:axId val="633461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 of JFET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459631"/>
        <c:crosses val="autoZero"/>
        <c:auto val="1"/>
        <c:lblAlgn val="ctr"/>
        <c:lblOffset val="100"/>
        <c:noMultiLvlLbl val="0"/>
      </c:catAx>
      <c:valAx>
        <c:axId val="63345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噪声</a:t>
                </a:r>
                <a:r>
                  <a:rPr lang="en-US" altLang="zh-CN"/>
                  <a:t>(V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46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2024/8/26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8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985BF9-F5C2-4159-8B9D-1607BA5E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72E75-3099-4B1D-81CF-84EC4BAF8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1BFD54-A4A4-4E7D-842B-EB62C0821098}"/>
                  </a:ext>
                </a:extLst>
              </p:cNvPr>
              <p:cNvSpPr txBox="1"/>
              <p:nvPr/>
            </p:nvSpPr>
            <p:spPr>
              <a:xfrm>
                <a:off x="457199" y="3174607"/>
                <a:ext cx="8229600" cy="331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感应电压：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单环路电阻：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涡流损耗：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=0.61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因涡流损耗导致的交流电阻：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=0.61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1BFD54-A4A4-4E7D-842B-EB62C082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174607"/>
                <a:ext cx="8229600" cy="3319691"/>
              </a:xfrm>
              <a:prstGeom prst="rect">
                <a:avLst/>
              </a:prstGeom>
              <a:blipFill>
                <a:blip r:embed="rId2"/>
                <a:stretch>
                  <a:fillRect l="-593" t="-1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5A6310A-A89F-44C4-9C6D-D3428413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855" y="1275289"/>
            <a:ext cx="4586289" cy="17639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8C9632C-3756-4461-8DF5-3F515243279F}"/>
              </a:ext>
            </a:extLst>
          </p:cNvPr>
          <p:cNvSpPr txBox="1"/>
          <p:nvPr/>
        </p:nvSpPr>
        <p:spPr>
          <a:xfrm>
            <a:off x="6096000" y="3328026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现象与结论：交流电阻实验和理论符合较好，基本可以确定对于此款磁芯，涡流损耗是磁芯损耗的主要部分。</a:t>
            </a:r>
            <a:r>
              <a:rPr lang="en-US" altLang="zh-CN" dirty="0">
                <a:solidFill>
                  <a:srgbClr val="FF0000"/>
                </a:solidFill>
              </a:rPr>
              <a:t>0.64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0.61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的差别，可能是由于其他部分损耗如磁滞损耗所导致的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AC0935-B569-4394-A822-999C6794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AE108D-7CD4-4A6D-9ADE-137427433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892C64-B311-4CF5-A0F4-C92A8B223F41}"/>
                  </a:ext>
                </a:extLst>
              </p:cNvPr>
              <p:cNvSpPr txBox="1"/>
              <p:nvPr/>
            </p:nvSpPr>
            <p:spPr>
              <a:xfrm>
                <a:off x="506298" y="1371600"/>
                <a:ext cx="8131404" cy="713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𝑆𝑁𝑅</m:t>
                      </m:r>
                      <m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altLang="zh-CN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zh-CN" alt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892C64-B311-4CF5-A0F4-C92A8B223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8" y="1371600"/>
                <a:ext cx="8131404" cy="713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5A9F2B3-FC76-4E95-A17E-0571672B38CA}"/>
              </a:ext>
            </a:extLst>
          </p:cNvPr>
          <p:cNvSpPr txBox="1"/>
          <p:nvPr/>
        </p:nvSpPr>
        <p:spPr>
          <a:xfrm>
            <a:off x="4736433" y="2921132"/>
            <a:ext cx="4191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原先结论：</a:t>
            </a:r>
            <a:r>
              <a:rPr lang="zh-CN" altLang="en-US" dirty="0">
                <a:solidFill>
                  <a:srgbClr val="C00000"/>
                </a:solidFill>
              </a:rPr>
              <a:t>从约</a:t>
            </a:r>
            <a:r>
              <a:rPr lang="en-US" altLang="zh-CN" dirty="0">
                <a:solidFill>
                  <a:srgbClr val="C00000"/>
                </a:solidFill>
              </a:rPr>
              <a:t>1kHz</a:t>
            </a:r>
            <a:r>
              <a:rPr lang="zh-CN" altLang="en-US" dirty="0">
                <a:solidFill>
                  <a:srgbClr val="C00000"/>
                </a:solidFill>
              </a:rPr>
              <a:t>开始，才开始表现出可观的磁芯损耗。</a:t>
            </a:r>
            <a:r>
              <a:rPr lang="en-US" altLang="zh-CN" dirty="0">
                <a:solidFill>
                  <a:srgbClr val="C00000"/>
                </a:solidFill>
              </a:rPr>
              <a:t>SNR </a:t>
            </a:r>
            <a:r>
              <a:rPr lang="zh-CN" altLang="en-US" dirty="0">
                <a:solidFill>
                  <a:srgbClr val="C00000"/>
                </a:solidFill>
              </a:rPr>
              <a:t>积分到</a:t>
            </a:r>
            <a:r>
              <a:rPr lang="en-US" altLang="zh-CN" dirty="0">
                <a:solidFill>
                  <a:srgbClr val="C00000"/>
                </a:solidFill>
              </a:rPr>
              <a:t>1kHz</a:t>
            </a:r>
            <a:r>
              <a:rPr lang="zh-CN" altLang="en-US" dirty="0">
                <a:solidFill>
                  <a:srgbClr val="C00000"/>
                </a:solidFill>
              </a:rPr>
              <a:t>之前的结果：</a:t>
            </a:r>
            <a:r>
              <a:rPr lang="en-US" altLang="zh-CN" dirty="0">
                <a:solidFill>
                  <a:srgbClr val="C00000"/>
                </a:solidFill>
              </a:rPr>
              <a:t>0.45</a:t>
            </a:r>
            <a:r>
              <a:rPr lang="zh-CN" altLang="en-US" dirty="0">
                <a:solidFill>
                  <a:srgbClr val="C00000"/>
                </a:solidFill>
              </a:rPr>
              <a:t>；信号增益</a:t>
            </a:r>
            <a:r>
              <a:rPr lang="en-US" altLang="zh-CN" dirty="0">
                <a:solidFill>
                  <a:srgbClr val="C00000"/>
                </a:solidFill>
              </a:rPr>
              <a:t>10</a:t>
            </a:r>
            <a:r>
              <a:rPr lang="zh-CN" altLang="en-US" dirty="0">
                <a:solidFill>
                  <a:srgbClr val="C00000"/>
                </a:solidFill>
              </a:rPr>
              <a:t>倍，则信噪比变为</a:t>
            </a:r>
            <a:r>
              <a:rPr lang="en-US" altLang="zh-CN" dirty="0">
                <a:solidFill>
                  <a:srgbClr val="C00000"/>
                </a:solidFill>
              </a:rPr>
              <a:t>45</a:t>
            </a:r>
            <a:endParaRPr lang="zh-CN" alt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新结论：</a:t>
            </a:r>
            <a:r>
              <a:rPr lang="zh-CN" altLang="en-US" dirty="0">
                <a:solidFill>
                  <a:srgbClr val="C00000"/>
                </a:solidFill>
              </a:rPr>
              <a:t>即使考虑高频部分，如</a:t>
            </a:r>
            <a:r>
              <a:rPr lang="en-US" altLang="zh-CN" dirty="0">
                <a:solidFill>
                  <a:srgbClr val="C00000"/>
                </a:solidFill>
              </a:rPr>
              <a:t>12kHz</a:t>
            </a:r>
            <a:r>
              <a:rPr lang="zh-CN" altLang="en-US" dirty="0">
                <a:solidFill>
                  <a:srgbClr val="C00000"/>
                </a:solidFill>
              </a:rPr>
              <a:t>处，信号增益</a:t>
            </a:r>
            <a:r>
              <a:rPr lang="en-US" altLang="zh-CN" dirty="0">
                <a:solidFill>
                  <a:srgbClr val="C00000"/>
                </a:solidFill>
              </a:rPr>
              <a:t>~10</a:t>
            </a:r>
            <a:r>
              <a:rPr lang="zh-CN" altLang="en-US" dirty="0">
                <a:solidFill>
                  <a:srgbClr val="C00000"/>
                </a:solidFill>
              </a:rPr>
              <a:t>，噪声为原先的</a:t>
            </a:r>
            <a:r>
              <a:rPr lang="en-US" altLang="zh-CN" dirty="0">
                <a:solidFill>
                  <a:srgbClr val="C00000"/>
                </a:solidFill>
              </a:rPr>
              <a:t>18</a:t>
            </a:r>
            <a:r>
              <a:rPr lang="zh-CN" altLang="en-US" dirty="0">
                <a:solidFill>
                  <a:srgbClr val="C00000"/>
                </a:solidFill>
              </a:rPr>
              <a:t>倍，铁芯仍会对信噪比有益（</a:t>
            </a:r>
            <a:r>
              <a:rPr lang="en-US" altLang="zh-CN" dirty="0">
                <a:solidFill>
                  <a:srgbClr val="C00000"/>
                </a:solidFill>
              </a:rPr>
              <a:t>100/18</a:t>
            </a:r>
            <a:r>
              <a:rPr lang="zh-CN" altLang="en-US" dirty="0">
                <a:solidFill>
                  <a:srgbClr val="C00000"/>
                </a:solidFill>
              </a:rPr>
              <a:t>）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2F2CE8-D891-421B-A6B2-FDDBEFEC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2" y="2654990"/>
            <a:ext cx="4654551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534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2955448-2787-4F4F-8FED-A8542A14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454400"/>
            <a:ext cx="7696200" cy="334830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6E4CE6-0A95-4F79-B272-24C1E6A7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93F696-A5A4-4D5B-A984-B88DD702E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讨论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6FA462-913F-4780-A0B1-7A1A9549FFC0}"/>
              </a:ext>
            </a:extLst>
          </p:cNvPr>
          <p:cNvSpPr txBox="1"/>
          <p:nvPr/>
        </p:nvSpPr>
        <p:spPr>
          <a:xfrm>
            <a:off x="16497" y="1295400"/>
            <a:ext cx="493395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现有电子学噪声水平：</a:t>
            </a:r>
            <a:r>
              <a:rPr lang="en-US" altLang="zh-CN" dirty="0"/>
              <a:t>600pV/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√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Hz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这相当于</a:t>
            </a:r>
            <a:r>
              <a:rPr lang="en-US" altLang="zh-CN" dirty="0"/>
              <a:t>21.7 Ω </a:t>
            </a:r>
            <a:r>
              <a:rPr lang="zh-CN" altLang="en-US" dirty="0"/>
              <a:t>电阻所产生的热噪声，</a:t>
            </a:r>
            <a:r>
              <a:rPr lang="en-US" altLang="zh-CN" dirty="0">
                <a:solidFill>
                  <a:srgbClr val="C00000"/>
                </a:solidFill>
              </a:rPr>
              <a:t>enough</a:t>
            </a:r>
            <a:r>
              <a:rPr lang="zh-CN" altLang="en-US" dirty="0">
                <a:solidFill>
                  <a:srgbClr val="C00000"/>
                </a:solidFill>
              </a:rPr>
              <a:t>？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1/f </a:t>
            </a:r>
            <a:r>
              <a:rPr lang="zh-CN" altLang="en-US" dirty="0">
                <a:solidFill>
                  <a:srgbClr val="C00000"/>
                </a:solidFill>
              </a:rPr>
              <a:t>噪声</a:t>
            </a:r>
            <a:endParaRPr lang="en-US" altLang="zh-CN" dirty="0">
              <a:solidFill>
                <a:srgbClr val="C00000"/>
              </a:solidFill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E522B26E-18E4-4884-BE46-0C9E73F88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80664"/>
              </p:ext>
            </p:extLst>
          </p:nvPr>
        </p:nvGraphicFramePr>
        <p:xfrm>
          <a:off x="5029200" y="1025522"/>
          <a:ext cx="4010025" cy="263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92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511829-CC0D-43C0-B831-FD03D218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E9F486-A4D0-4848-AFEC-05821D350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进一步设计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B4DEC6-DEB9-4CBE-BB07-1EB0D2A6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21113"/>
            <a:ext cx="3672381" cy="10438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1D6DFC-C22C-4EF9-8FE8-DFFA5468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970"/>
            <a:ext cx="4022857" cy="838095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9121652-AB0C-401C-B7A0-8DC3E892986F}"/>
              </a:ext>
            </a:extLst>
          </p:cNvPr>
          <p:cNvCxnSpPr/>
          <p:nvPr/>
        </p:nvCxnSpPr>
        <p:spPr>
          <a:xfrm>
            <a:off x="4495800" y="1143000"/>
            <a:ext cx="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54F5FD0C-8F56-4505-AD8B-B77923E8C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43" y="2773285"/>
            <a:ext cx="4114286" cy="13114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13B782-FCF3-4762-A75F-6314684C3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986" y="2786143"/>
            <a:ext cx="4105715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BE8564-386E-4F72-B8A8-7438F61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7E0130-5AAF-45D8-BF83-4451FA8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114D1-DC10-444D-BEAA-887777C78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EEF2AC-C8C1-49C8-B742-0F1DF0BB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295400"/>
            <a:ext cx="8029575" cy="2876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D583FF-87C3-483D-8695-5621A9AF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4708524"/>
            <a:ext cx="5825870" cy="17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7E0130-5AAF-45D8-BF83-4451FA8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114D1-DC10-444D-BEAA-887777C78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C68526-AD91-4841-AEC1-0810A5494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" y="1270408"/>
            <a:ext cx="7187333" cy="52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2F2237-5B20-497C-857E-BEF2E37A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FB5D64-3921-46EB-B450-7F93B1BB0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4D9FAE-9E24-4F1F-8067-DF1F1A11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6" y="1447800"/>
            <a:ext cx="3505200" cy="2628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7D05C9-FE60-427D-91D2-8BA49479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01" y="2286000"/>
            <a:ext cx="3295178" cy="14122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2101AE-18BF-4CB8-BE0E-E2167A0510E6}"/>
              </a:ext>
            </a:extLst>
          </p:cNvPr>
          <p:cNvSpPr txBox="1"/>
          <p:nvPr/>
        </p:nvSpPr>
        <p:spPr>
          <a:xfrm>
            <a:off x="5220172" y="4107222"/>
            <a:ext cx="329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L, C, a, b, </a:t>
            </a:r>
            <a:r>
              <a:rPr lang="en-US" altLang="zh-CN" dirty="0" err="1"/>
              <a:t>Rdc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35FED4-39E7-479E-A424-B2277F7A3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6" y="4107222"/>
            <a:ext cx="3504000" cy="262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4AA225-DA6B-4979-AD2D-D4759F936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501" y="4800600"/>
            <a:ext cx="3371202" cy="14112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3A53CA7-60DB-490B-ADB4-99BE6F1191AC}"/>
              </a:ext>
            </a:extLst>
          </p:cNvPr>
          <p:cNvSpPr txBox="1"/>
          <p:nvPr/>
        </p:nvSpPr>
        <p:spPr>
          <a:xfrm>
            <a:off x="5220172" y="1712167"/>
            <a:ext cx="329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L, C, a, b, </a:t>
            </a:r>
            <a:r>
              <a:rPr lang="en-US" altLang="zh-CN" dirty="0" err="1"/>
              <a:t>Rdc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2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06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79D2E6-D976-4E9A-B2D0-9F55F77F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D3FF9-7FF0-48D5-B9D5-C7858DCF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149E38-5CED-4CC0-805F-1C7D7A3ACACE}"/>
              </a:ext>
            </a:extLst>
          </p:cNvPr>
          <p:cNvSpPr txBox="1"/>
          <p:nvPr/>
        </p:nvSpPr>
        <p:spPr>
          <a:xfrm>
            <a:off x="95250" y="1118561"/>
            <a:ext cx="73914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Coli3 </a:t>
            </a:r>
            <a:r>
              <a:rPr lang="zh-CN" altLang="en-US" dirty="0"/>
              <a:t>（实心线线圈）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4.5644E-02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4.5000E-01</a:t>
            </a:r>
            <a:r>
              <a:rPr lang="en-US" altLang="zh-CN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分裂磁芯：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4.4833E-01</a:t>
            </a:r>
            <a:r>
              <a:rPr lang="en-US" altLang="zh-CN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分裂磁芯</a:t>
            </a:r>
            <a:r>
              <a:rPr lang="en-US" altLang="zh-CN" dirty="0"/>
              <a:t>+</a:t>
            </a:r>
            <a:r>
              <a:rPr lang="zh-CN" altLang="en-US" dirty="0"/>
              <a:t>绝缘处理：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4.4895E-01</a:t>
            </a:r>
            <a:r>
              <a:rPr lang="en-US" altLang="zh-CN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Coli5</a:t>
            </a:r>
            <a:r>
              <a:rPr lang="zh-CN" altLang="en-US" dirty="0"/>
              <a:t>（</a:t>
            </a:r>
            <a:r>
              <a:rPr lang="en-US" altLang="zh-CN" dirty="0" err="1"/>
              <a:t>Litz</a:t>
            </a:r>
            <a:r>
              <a:rPr lang="en-US" altLang="zh-CN" dirty="0"/>
              <a:t> </a:t>
            </a:r>
            <a:r>
              <a:rPr lang="zh-CN" altLang="en-US" dirty="0"/>
              <a:t>线线圈）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4.2301E-02</a:t>
            </a:r>
            <a:r>
              <a:rPr lang="en-US" altLang="zh-CN" dirty="0"/>
              <a:t>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4.1510E-01</a:t>
            </a:r>
            <a:r>
              <a:rPr lang="en-US" altLang="zh-CN" dirty="0"/>
              <a:t>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分裂磁芯：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4.1282E-01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分裂磁芯</a:t>
            </a:r>
            <a:r>
              <a:rPr lang="en-US" altLang="zh-CN" dirty="0"/>
              <a:t>+</a:t>
            </a:r>
            <a:r>
              <a:rPr lang="zh-CN" altLang="en-US" dirty="0"/>
              <a:t>绝缘处理：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4.1327E-01</a:t>
            </a:r>
            <a:r>
              <a:rPr lang="en-US" altLang="zh-CN" dirty="0"/>
              <a:t> 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D962A4-3499-4616-BA66-F0EDEEC2F9FA}"/>
              </a:ext>
            </a:extLst>
          </p:cNvPr>
          <p:cNvSpPr txBox="1"/>
          <p:nvPr/>
        </p:nvSpPr>
        <p:spPr>
          <a:xfrm>
            <a:off x="81110" y="6143685"/>
            <a:ext cx="85344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对信号的增益基本保持不变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925BC2-ED97-4431-B155-607332CEB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6111" r="12500" b="15417"/>
          <a:stretch/>
        </p:blipFill>
        <p:spPr>
          <a:xfrm>
            <a:off x="5486400" y="1402196"/>
            <a:ext cx="31339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7903E1-DEB5-4642-8F31-220DEFBD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9D54B-F57B-499D-8D57-018BB99C0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/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coil3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42.061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.491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blipFill>
                <a:blip r:embed="rId2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483EB74-22D9-4BE9-861D-349CA313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000" y="228600"/>
            <a:ext cx="384000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906249-376E-4AE6-A386-6EF096A2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84" y="1037199"/>
            <a:ext cx="5885832" cy="4414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/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coil5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16.667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26.548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blipFill>
                <a:blip r:embed="rId5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6BD73D97-E6A7-4F66-93EA-DB27E0C18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28600"/>
            <a:ext cx="3840000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503418-6FC3-4907-95C2-EA6DFCBD7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4000" y="3476351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403777</TotalTime>
  <Words>372</Words>
  <Application>Microsoft Office PowerPoint</Application>
  <PresentationFormat>全屏显示(4:3)</PresentationFormat>
  <Paragraphs>81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Wingdings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5204</cp:revision>
  <cp:lastPrinted>2023-09-04T07:35:07Z</cp:lastPrinted>
  <dcterms:created xsi:type="dcterms:W3CDTF">1601-01-01T00:00:00Z</dcterms:created>
  <dcterms:modified xsi:type="dcterms:W3CDTF">2024-08-27T07:09:07Z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