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942" r:id="rId4"/>
    <p:sldId id="944" r:id="rId5"/>
    <p:sldId id="939" r:id="rId6"/>
    <p:sldId id="943" r:id="rId7"/>
    <p:sldId id="940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85366" autoAdjust="0"/>
  </p:normalViewPr>
  <p:slideViewPr>
    <p:cSldViewPr snapToGrid="0">
      <p:cViewPr>
        <p:scale>
          <a:sx n="125" d="100"/>
          <a:sy n="125" d="100"/>
        </p:scale>
        <p:origin x="13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1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66C1B-80EF-46B7-9D89-DA6150E3C9D8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10872-D309-474A-9F20-E965C41FD3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649D2-4A3B-4751-BA65-09195D84693D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CFF96-8BBB-468D-99F9-AB6618DD45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CFF96-8BBB-468D-99F9-AB6618DD45F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CFF96-8BBB-468D-99F9-AB6618DD45F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29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矩形 4"/>
          <p:cNvSpPr/>
          <p:nvPr/>
        </p:nvSpPr>
        <p:spPr>
          <a:xfrm flipV="1">
            <a:off x="0" y="2602058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pic>
        <p:nvPicPr>
          <p:cNvPr id="6" name="图片 13" descr="未命名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24786"/>
            <a:ext cx="12874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/>
        </p:nvSpPr>
        <p:spPr>
          <a:xfrm>
            <a:off x="4027069" y="6403056"/>
            <a:ext cx="43733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l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5507CC-928A-4834-9299-027ADA1647C1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F9829C-BEFD-467D-BE8E-96100A5ECC57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45C6D-4C56-4852-B7C3-38B35D67AB58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矩形 4"/>
          <p:cNvSpPr/>
          <p:nvPr/>
        </p:nvSpPr>
        <p:spPr>
          <a:xfrm flipV="1">
            <a:off x="0" y="2602058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pic>
        <p:nvPicPr>
          <p:cNvPr id="6" name="图片 13" descr="未命名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24786"/>
            <a:ext cx="12874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/>
        </p:nvSpPr>
        <p:spPr>
          <a:xfrm>
            <a:off x="4027069" y="6403056"/>
            <a:ext cx="43733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l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5507CC-928A-4834-9299-027ADA1647C1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anose="02010600030101010101" pitchFamily="2" charset="-122"/>
              <a:buChar char="◇"/>
              <a:defRPr/>
            </a:lvl2pPr>
            <a:lvl3pPr>
              <a:buClr>
                <a:srgbClr val="7ACBE0"/>
              </a:buClr>
              <a:defRPr/>
            </a:lvl3pPr>
            <a:lvl4pPr>
              <a:buClr>
                <a:srgbClr val="7ACBE0"/>
              </a:buClr>
              <a:defRPr/>
            </a:lvl4pPr>
            <a:lvl5pPr>
              <a:buClr>
                <a:srgbClr val="7ACBE0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572375" y="6408738"/>
            <a:ext cx="1074738" cy="365125"/>
          </a:xfrm>
        </p:spPr>
        <p:txBody>
          <a:bodyPr/>
          <a:lstStyle>
            <a:lvl1pPr>
              <a:defRPr/>
            </a:lvl1pPr>
          </a:lstStyle>
          <a:p>
            <a:fld id="{CF938CB9-FD09-442D-A067-86164A86C3E0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4413250" y="6408738"/>
            <a:ext cx="3159125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29BBD2-E908-4409-8466-E1736AA8D3D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F94D6-D494-4091-97A6-8D36BE38E8A8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46B5F2-6D78-4129-B941-0BCE0085EE2D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6728B-7F26-4400-B28B-62127ADEF15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8FA99-BBD8-4C1D-9160-3AA31A3EA38F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B9918-794E-48DF-8514-A29612CE34CD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anose="02010600030101010101" pitchFamily="2" charset="-122"/>
              <a:buChar char="◇"/>
              <a:defRPr/>
            </a:lvl2pPr>
            <a:lvl3pPr>
              <a:buClr>
                <a:srgbClr val="7ACBE0"/>
              </a:buClr>
              <a:defRPr/>
            </a:lvl3pPr>
            <a:lvl4pPr>
              <a:buClr>
                <a:srgbClr val="7ACBE0"/>
              </a:buClr>
              <a:defRPr/>
            </a:lvl4pPr>
            <a:lvl5pPr>
              <a:buClr>
                <a:srgbClr val="7ACBE0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572375" y="6408738"/>
            <a:ext cx="1074738" cy="365125"/>
          </a:xfrm>
        </p:spPr>
        <p:txBody>
          <a:bodyPr/>
          <a:lstStyle>
            <a:lvl1pPr>
              <a:defRPr/>
            </a:lvl1pPr>
          </a:lstStyle>
          <a:p>
            <a:fld id="{CF938CB9-FD09-442D-A067-86164A86C3E0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4413250" y="6408738"/>
            <a:ext cx="3159125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任意多边形 13"/>
          <p:cNvSpPr/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EF207E2-F482-4C18-965B-BEF7EE206301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F9829C-BEFD-467D-BE8E-96100A5ECC57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45C6D-4C56-4852-B7C3-38B35D67AB58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29BBD2-E908-4409-8466-E1736AA8D3D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F94D6-D494-4091-97A6-8D36BE38E8A8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46B5F2-6D78-4129-B941-0BCE0085EE2D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6728B-7F26-4400-B28B-62127ADEF15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8FA99-BBD8-4C1D-9160-3AA31A3EA38F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B9918-794E-48DF-8514-A29612CE34CD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任意多边形 13"/>
          <p:cNvSpPr/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EF207E2-F482-4C18-965B-BEF7EE206301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357188" y="203200"/>
            <a:ext cx="82296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7072313" y="6408738"/>
            <a:ext cx="157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B88EAFC7-820C-48D3-8AE8-FC830111624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913188" y="6408738"/>
            <a:ext cx="31591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000"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42875" y="0"/>
            <a:ext cx="36513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1071563"/>
            <a:ext cx="9144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6500834"/>
            <a:ext cx="367921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9pPr>
    </p:titleStyle>
    <p:bodyStyle>
      <a:lvl1pPr marL="365125" indent="-255905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030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155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357188" y="203200"/>
            <a:ext cx="82296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7072313" y="6408738"/>
            <a:ext cx="157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B88EAFC7-820C-48D3-8AE8-FC8301116244}" type="datetime1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913188" y="6408738"/>
            <a:ext cx="31591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000"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42875" y="0"/>
            <a:ext cx="36513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1071563"/>
            <a:ext cx="9144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6500834"/>
            <a:ext cx="367921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9pPr>
    </p:titleStyle>
    <p:bodyStyle>
      <a:lvl1pPr marL="365125" indent="-255905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030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155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2644" y="1219200"/>
            <a:ext cx="6417459" cy="1438424"/>
          </a:xfrm>
        </p:spPr>
        <p:txBody>
          <a:bodyPr/>
          <a:lstStyle/>
          <a:p>
            <a:pPr algn="ctr">
              <a:lnSpc>
                <a:spcPct val="60000"/>
              </a:lnSpc>
            </a:pPr>
            <a:br>
              <a:rPr lang="en-US" altLang="zh-CN" sz="4400" dirty="0"/>
            </a:br>
            <a:r>
              <a:rPr lang="en-US" altLang="zh-CN" sz="6000" dirty="0" err="1"/>
              <a:t>SiPM</a:t>
            </a:r>
            <a:r>
              <a:rPr lang="en-US" altLang="zh-CN" sz="6000" dirty="0"/>
              <a:t> </a:t>
            </a:r>
            <a:r>
              <a:rPr lang="zh-CN" altLang="en-US" sz="6000" dirty="0"/>
              <a:t>测试汇报</a:t>
            </a:r>
            <a:endParaRPr lang="zh-CN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69474" y="3335382"/>
            <a:ext cx="2708365" cy="1120841"/>
          </a:xfrm>
        </p:spPr>
        <p:txBody>
          <a:bodyPr/>
          <a:lstStyle/>
          <a:p>
            <a:pPr algn="ctr"/>
            <a:r>
              <a:rPr lang="zh-CN" altLang="en-US" sz="2400" dirty="0"/>
              <a:t>韩灵芝</a:t>
            </a:r>
          </a:p>
          <a:p>
            <a:pPr algn="ctr"/>
            <a:r>
              <a:rPr lang="en-US" altLang="zh-CN" sz="2400" dirty="0"/>
              <a:t>2024</a:t>
            </a:r>
            <a:r>
              <a:rPr lang="zh-CN" altLang="en-US" sz="2400" dirty="0"/>
              <a:t>年</a:t>
            </a:r>
            <a:r>
              <a:rPr lang="en-US" altLang="zh-CN" sz="2400" dirty="0"/>
              <a:t>8</a:t>
            </a:r>
            <a:r>
              <a:rPr lang="zh-CN" altLang="en-US" sz="2400" dirty="0"/>
              <a:t>月</a:t>
            </a:r>
            <a:r>
              <a:rPr lang="en-US" altLang="zh-CN" sz="2400" dirty="0"/>
              <a:t>20</a:t>
            </a:r>
            <a:r>
              <a:rPr lang="zh-CN" altLang="en-US" sz="2400" dirty="0"/>
              <a:t>日</a:t>
            </a:r>
            <a:endParaRPr lang="en-US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4"/>
    </mc:Choice>
    <mc:Fallback xmlns="">
      <p:transition spd="slow" advTm="30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0DB1EAC-C6D6-40BF-AF20-239725A30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154289"/>
              </p:ext>
            </p:extLst>
          </p:nvPr>
        </p:nvGraphicFramePr>
        <p:xfrm>
          <a:off x="1676400" y="1533617"/>
          <a:ext cx="5791200" cy="379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57082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14831120"/>
                    </a:ext>
                  </a:extLst>
                </a:gridCol>
              </a:tblGrid>
              <a:tr h="541538"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设计值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实测值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042189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+5V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+5.03V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238633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+2.5V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+2.43V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123289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-5V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-4.96V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929213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-2.5V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-2.47V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11212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+30V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27.5V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291387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400mV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400mV</a:t>
                      </a:r>
                      <a:endParaRPr lang="zh-CN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060670"/>
                  </a:ext>
                </a:extLst>
              </a:tr>
            </a:tbl>
          </a:graphicData>
        </a:graphic>
      </p:graphicFrame>
      <p:sp>
        <p:nvSpPr>
          <p:cNvPr id="3" name="标题 2">
            <a:extLst>
              <a:ext uri="{FF2B5EF4-FFF2-40B4-BE49-F238E27FC236}">
                <a16:creationId xmlns:a16="http://schemas.microsoft.com/office/drawing/2014/main" id="{63085D84-087F-4423-B43E-9C5E692E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电源测试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B9A7E7-805E-47D9-BE09-13BB8517C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43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65BCE134-CF82-4AC6-8196-733D6F1D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电路图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1870E7-E737-41E4-ABA0-422965F5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0B5697F5-5468-46F2-82C7-9D472C133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146" y="1352249"/>
            <a:ext cx="7363385" cy="415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48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EF4019-19F4-4379-A4B7-E8C7E05A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65AEB4F0-3D2F-45D1-99FD-5E04D2C7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带宽</a:t>
            </a:r>
            <a:r>
              <a:rPr lang="en-US" altLang="zh-CN" dirty="0"/>
              <a:t>—</a:t>
            </a:r>
            <a:r>
              <a:rPr lang="zh-CN" altLang="en-US" dirty="0"/>
              <a:t>增益曲线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CE6814BB-EE6A-42CA-9BA7-C9ABF91B8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5" t="6904" r="8485" b="1862"/>
          <a:stretch/>
        </p:blipFill>
        <p:spPr>
          <a:xfrm>
            <a:off x="300038" y="1689463"/>
            <a:ext cx="4437814" cy="2873827"/>
          </a:xfr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0DB968F-5513-4AB6-9EDC-FD94DF00EE6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8" t="6666" r="7146"/>
          <a:stretch/>
        </p:blipFill>
        <p:spPr>
          <a:xfrm>
            <a:off x="4689665" y="1689461"/>
            <a:ext cx="4437813" cy="2873829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C069B71B-0AB4-41D4-AEDD-C459A70EDAE0}"/>
              </a:ext>
            </a:extLst>
          </p:cNvPr>
          <p:cNvSpPr txBox="1"/>
          <p:nvPr/>
        </p:nvSpPr>
        <p:spPr>
          <a:xfrm>
            <a:off x="2362200" y="488329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CDC1CD-97FD-46B2-B11A-90ABBBA476E3}"/>
              </a:ext>
            </a:extLst>
          </p:cNvPr>
          <p:cNvSpPr txBox="1"/>
          <p:nvPr/>
        </p:nvSpPr>
        <p:spPr>
          <a:xfrm>
            <a:off x="6720840" y="488329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583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70BDC52F-ED12-464F-86E6-D06D95D58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性能测试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2BA9C7-C82A-47B9-B6C0-79AA5474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3C2A3DBD-0FB7-47FE-8BD9-EF403F7B5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18090"/>
              </p:ext>
            </p:extLst>
          </p:nvPr>
        </p:nvGraphicFramePr>
        <p:xfrm>
          <a:off x="1168506" y="2715985"/>
          <a:ext cx="62769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230">
                  <a:extLst>
                    <a:ext uri="{9D8B030D-6E8A-4147-A177-3AD203B41FA5}">
                      <a16:colId xmlns:a16="http://schemas.microsoft.com/office/drawing/2014/main" val="754478524"/>
                    </a:ext>
                  </a:extLst>
                </a:gridCol>
                <a:gridCol w="1569230">
                  <a:extLst>
                    <a:ext uri="{9D8B030D-6E8A-4147-A177-3AD203B41FA5}">
                      <a16:colId xmlns:a16="http://schemas.microsoft.com/office/drawing/2014/main" val="3564271962"/>
                    </a:ext>
                  </a:extLst>
                </a:gridCol>
                <a:gridCol w="1569230">
                  <a:extLst>
                    <a:ext uri="{9D8B030D-6E8A-4147-A177-3AD203B41FA5}">
                      <a16:colId xmlns:a16="http://schemas.microsoft.com/office/drawing/2014/main" val="938413914"/>
                    </a:ext>
                  </a:extLst>
                </a:gridCol>
                <a:gridCol w="1569230">
                  <a:extLst>
                    <a:ext uri="{9D8B030D-6E8A-4147-A177-3AD203B41FA5}">
                      <a16:colId xmlns:a16="http://schemas.microsoft.com/office/drawing/2014/main" val="2101553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噪声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增益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动态范围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894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0.857mV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12mV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275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0.184mV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86mV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699752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8D20276C-7959-4D3F-963A-5C1FAF7015B4}"/>
              </a:ext>
            </a:extLst>
          </p:cNvPr>
          <p:cNvSpPr txBox="1"/>
          <p:nvPr/>
        </p:nvSpPr>
        <p:spPr>
          <a:xfrm>
            <a:off x="1098396" y="1722120"/>
            <a:ext cx="6417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计算无输入信号时信号输出端口的均方根，以此来衡量噪声。</a:t>
            </a:r>
            <a:endParaRPr lang="en-US" altLang="zh-CN" dirty="0"/>
          </a:p>
          <a:p>
            <a:r>
              <a:rPr lang="zh-CN" altLang="en-US" dirty="0"/>
              <a:t>输入</a:t>
            </a:r>
            <a:r>
              <a:rPr lang="en-US" altLang="zh-CN" dirty="0"/>
              <a:t>10kHz</a:t>
            </a:r>
            <a:r>
              <a:rPr lang="zh-CN" altLang="en-US" dirty="0"/>
              <a:t>的正弦波，测增益和动态范围。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7C1F21E-87CD-41AA-AA80-372166F81344}"/>
              </a:ext>
            </a:extLst>
          </p:cNvPr>
          <p:cNvSpPr txBox="1"/>
          <p:nvPr/>
        </p:nvSpPr>
        <p:spPr>
          <a:xfrm>
            <a:off x="1168506" y="4324087"/>
            <a:ext cx="45784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输入电流值的动态范围</a:t>
            </a:r>
            <a:r>
              <a:rPr lang="en-US" altLang="zh-CN" dirty="0"/>
              <a:t>240uA</a:t>
            </a:r>
            <a:r>
              <a:rPr lang="zh-CN" altLang="en-US" dirty="0"/>
              <a:t>，</a:t>
            </a:r>
            <a:r>
              <a:rPr lang="en-US" altLang="zh-CN" dirty="0"/>
              <a:t>1.72mA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                     预计是</a:t>
            </a:r>
            <a:r>
              <a:rPr lang="en-US" altLang="zh-CN" dirty="0"/>
              <a:t>6.72uA</a:t>
            </a:r>
            <a:r>
              <a:rPr lang="zh-CN" altLang="en-US" dirty="0"/>
              <a:t>，</a:t>
            </a:r>
            <a:r>
              <a:rPr lang="en-US" altLang="zh-CN" dirty="0"/>
              <a:t>50mA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需要降低</a:t>
            </a:r>
            <a:r>
              <a:rPr lang="en-US" altLang="zh-CN" dirty="0"/>
              <a:t>ch2</a:t>
            </a:r>
            <a:r>
              <a:rPr lang="zh-CN" altLang="en-US" dirty="0"/>
              <a:t>的增益来调整。</a:t>
            </a:r>
          </a:p>
        </p:txBody>
      </p:sp>
    </p:spTree>
    <p:extLst>
      <p:ext uri="{BB962C8B-B14F-4D97-AF65-F5344CB8AC3E}">
        <p14:creationId xmlns:p14="http://schemas.microsoft.com/office/powerpoint/2010/main" val="361794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E348261-2B3B-4F50-8D23-90B4806A3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调整带宽</a:t>
            </a:r>
            <a:endParaRPr lang="en-US" altLang="zh-CN" dirty="0"/>
          </a:p>
          <a:p>
            <a:r>
              <a:rPr lang="zh-CN" altLang="en-US" dirty="0"/>
              <a:t>和探测器联测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9BAFFA-28AA-49B6-95C9-B71AC25B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53B506C2-4085-4883-8952-EF770F0E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后续工作安排</a:t>
            </a:r>
          </a:p>
        </p:txBody>
      </p:sp>
    </p:spTree>
    <p:extLst>
      <p:ext uri="{BB962C8B-B14F-4D97-AF65-F5344CB8AC3E}">
        <p14:creationId xmlns:p14="http://schemas.microsoft.com/office/powerpoint/2010/main" val="27391571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33d39ef-d636-42ac-9a77-e1965c7a1ccd"/>
  <p:tag name="COMMONDATA" val="eyJoZGlkIjoiZWZmZTI1N2YxMjBiMWE1NzgwZGE4YTkwOWI3MGIwMjA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模板</Template>
  <TotalTime>13807</TotalTime>
  <Words>126</Words>
  <Application>Microsoft Office PowerPoint</Application>
  <PresentationFormat>全屏显示(4:3)</PresentationFormat>
  <Paragraphs>50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等线</vt:lpstr>
      <vt:lpstr>宋体</vt:lpstr>
      <vt:lpstr>Arial</vt:lpstr>
      <vt:lpstr>Lucida Sans Unicode</vt:lpstr>
      <vt:lpstr>Verdana</vt:lpstr>
      <vt:lpstr>Wingdings 2</vt:lpstr>
      <vt:lpstr>Wingdings 3</vt:lpstr>
      <vt:lpstr>聚合</vt:lpstr>
      <vt:lpstr>1_聚合</vt:lpstr>
      <vt:lpstr> SiPM 测试汇报</vt:lpstr>
      <vt:lpstr>电源测试</vt:lpstr>
      <vt:lpstr>电路图</vt:lpstr>
      <vt:lpstr>带宽—增益曲线</vt:lpstr>
      <vt:lpstr>性能测试</vt:lpstr>
      <vt:lpstr>后续工作安排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fcq</dc:creator>
  <cp:lastModifiedBy>灵芝 韩</cp:lastModifiedBy>
  <cp:revision>1141</cp:revision>
  <dcterms:created xsi:type="dcterms:W3CDTF">2018-03-08T13:31:00Z</dcterms:created>
  <dcterms:modified xsi:type="dcterms:W3CDTF">2024-08-20T03:00:23Z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E893256186134445A1B54C694B44EBBF_12</vt:lpwstr>
  </property>
  <property fmtid="{D5CDD505-2E9C-101B-9397-08002B2CF9AE}" pid="3" name="KSOProductBuildVer">
    <vt:lpwstr>2052-12.1.0.15990</vt:lpwstr>
  </property>
</Properties>
</file>