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9"/>
  </p:notesMasterIdLst>
  <p:handoutMasterIdLst>
    <p:handoutMasterId r:id="rId10"/>
  </p:handoutMasterIdLst>
  <p:sldIdLst>
    <p:sldId id="258" r:id="rId2"/>
    <p:sldId id="1163" r:id="rId3"/>
    <p:sldId id="1165" r:id="rId4"/>
    <p:sldId id="1152" r:id="rId5"/>
    <p:sldId id="1160" r:id="rId6"/>
    <p:sldId id="1176" r:id="rId7"/>
    <p:sldId id="1178" r:id="rId8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6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844" autoAdjust="0"/>
  </p:normalViewPr>
  <p:slideViewPr>
    <p:cSldViewPr>
      <p:cViewPr varScale="1">
        <p:scale>
          <a:sx n="102" d="100"/>
          <a:sy n="102" d="100"/>
        </p:scale>
        <p:origin x="20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2024/8/19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2024/8/19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经过</a:t>
            </a:r>
            <a:r>
              <a:rPr lang="en-US" altLang="zh-CN" dirty="0"/>
              <a:t>0.8dB </a:t>
            </a:r>
            <a:r>
              <a:rPr lang="zh-CN" altLang="en-US" dirty="0"/>
              <a:t>的增益修正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20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信噪比优化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08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20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6A5BD19-4A24-422C-8730-02C89E89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5A0D78-AC90-4074-8159-29F4AD2FC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信噪比优化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BE8564-386E-4F72-B8A8-7438F61C7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428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1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前放测试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0861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DB5B731-A357-4296-9535-AB498F28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054398-6544-4FC6-94B1-16E7DB9EE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Pre_AMP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559F62-8FBB-4081-BADC-CA9D50793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4481271"/>
            <a:ext cx="4057650" cy="20330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116D3C6B-4FF3-4D11-816E-3B6DAB7BB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2084"/>
            <a:ext cx="9144000" cy="3161067"/>
          </a:xfrm>
          <a:prstGeom prst="rect">
            <a:avLst/>
          </a:prstGeom>
        </p:spPr>
      </p:pic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160FE4CB-5D9D-4081-B6ED-FA8EF3ABA419}"/>
              </a:ext>
            </a:extLst>
          </p:cNvPr>
          <p:cNvCxnSpPr>
            <a:cxnSpLocks/>
          </p:cNvCxnSpPr>
          <p:nvPr/>
        </p:nvCxnSpPr>
        <p:spPr>
          <a:xfrm>
            <a:off x="6096000" y="1287811"/>
            <a:ext cx="0" cy="2373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B35600E0-F3B4-4871-B96B-22CDDBF15CAB}"/>
              </a:ext>
            </a:extLst>
          </p:cNvPr>
          <p:cNvCxnSpPr>
            <a:cxnSpLocks/>
          </p:cNvCxnSpPr>
          <p:nvPr/>
        </p:nvCxnSpPr>
        <p:spPr>
          <a:xfrm>
            <a:off x="7486650" y="1287811"/>
            <a:ext cx="0" cy="2373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85C4520F-ECD9-4FFD-ADF1-F44ED1A31A32}"/>
              </a:ext>
            </a:extLst>
          </p:cNvPr>
          <p:cNvSpPr txBox="1"/>
          <p:nvPr/>
        </p:nvSpPr>
        <p:spPr>
          <a:xfrm>
            <a:off x="1957253" y="14124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第一级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940F1B2-4755-4061-96E7-6828E6C06CAB}"/>
              </a:ext>
            </a:extLst>
          </p:cNvPr>
          <p:cNvSpPr txBox="1"/>
          <p:nvPr/>
        </p:nvSpPr>
        <p:spPr>
          <a:xfrm>
            <a:off x="6400800" y="14124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第二级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9D3DF8C-7858-406A-A271-3FC00A8284DA}"/>
              </a:ext>
            </a:extLst>
          </p:cNvPr>
          <p:cNvSpPr txBox="1"/>
          <p:nvPr/>
        </p:nvSpPr>
        <p:spPr>
          <a:xfrm>
            <a:off x="1827483" y="3292435"/>
            <a:ext cx="1136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低噪声极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5F02358-A6DF-430C-9848-F3FA99551E69}"/>
              </a:ext>
            </a:extLst>
          </p:cNvPr>
          <p:cNvSpPr txBox="1"/>
          <p:nvPr/>
        </p:nvSpPr>
        <p:spPr>
          <a:xfrm>
            <a:off x="7911031" y="14153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第三级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8A0E71A-24D2-4F01-ACDD-92134B0517BD}"/>
              </a:ext>
            </a:extLst>
          </p:cNvPr>
          <p:cNvSpPr txBox="1"/>
          <p:nvPr/>
        </p:nvSpPr>
        <p:spPr>
          <a:xfrm>
            <a:off x="7767120" y="3227400"/>
            <a:ext cx="1376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低通滤波级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9FD442A-2FAE-426F-83A6-7E20EE0C9754}"/>
              </a:ext>
            </a:extLst>
          </p:cNvPr>
          <p:cNvSpPr txBox="1"/>
          <p:nvPr/>
        </p:nvSpPr>
        <p:spPr>
          <a:xfrm>
            <a:off x="6027821" y="3227400"/>
            <a:ext cx="1376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增益极</a:t>
            </a:r>
          </a:p>
        </p:txBody>
      </p:sp>
    </p:spTree>
    <p:extLst>
      <p:ext uri="{BB962C8B-B14F-4D97-AF65-F5344CB8AC3E}">
        <p14:creationId xmlns:p14="http://schemas.microsoft.com/office/powerpoint/2010/main" val="360780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41A1ABE-AE9E-4A41-A3FE-A19BD7D4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D830A2-106A-4453-9751-1060B19587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交流响应测试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53358E5-8855-4BA2-A4E4-BC27220B5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716" y="1083849"/>
            <a:ext cx="3962400" cy="148201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55A43AC-D026-48C2-B472-4EF64DC8AA5A}"/>
              </a:ext>
            </a:extLst>
          </p:cNvPr>
          <p:cNvSpPr txBox="1"/>
          <p:nvPr/>
        </p:nvSpPr>
        <p:spPr>
          <a:xfrm>
            <a:off x="5643316" y="328960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交流响应测试频谱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92B1D98-0464-4B5C-90FF-54C786BE3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117" y="3669663"/>
            <a:ext cx="3839999" cy="288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D944A00-4B34-43F6-B5BB-5717AFC90C51}"/>
              </a:ext>
            </a:extLst>
          </p:cNvPr>
          <p:cNvSpPr txBox="1"/>
          <p:nvPr/>
        </p:nvSpPr>
        <p:spPr>
          <a:xfrm>
            <a:off x="985298" y="329449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一次测试的时域结果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DFA90AD-4BC5-46F4-B11E-FD1432445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98" y="3664234"/>
            <a:ext cx="3840000" cy="28800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257267B-8C0B-4D4E-A1B4-E53EF283EFCE}"/>
              </a:ext>
            </a:extLst>
          </p:cNvPr>
          <p:cNvSpPr txBox="1"/>
          <p:nvPr/>
        </p:nvSpPr>
        <p:spPr>
          <a:xfrm>
            <a:off x="-24353" y="1143000"/>
            <a:ext cx="67056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lvl1pPr>
            <a:lvl2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lvl2pPr>
          </a:lstStyle>
          <a:p>
            <a:r>
              <a:rPr lang="zh-CN" altLang="zh-CN" dirty="0"/>
              <a:t>实验：</a:t>
            </a:r>
            <a:endParaRPr lang="en-US" altLang="zh-CN" dirty="0"/>
          </a:p>
          <a:p>
            <a:pPr lvl="1"/>
            <a:r>
              <a:rPr lang="zh-CN" altLang="zh-CN" dirty="0"/>
              <a:t>前放：</a:t>
            </a:r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en-US" altLang="zh-CN" dirty="0"/>
              <a:t> output</a:t>
            </a:r>
            <a:endParaRPr lang="zh-CN" altLang="zh-CN" dirty="0"/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JFET</a:t>
            </a:r>
            <a:r>
              <a:rPr lang="zh-CN" altLang="zh-CN" dirty="0">
                <a:solidFill>
                  <a:srgbClr val="FF0000"/>
                </a:solidFill>
              </a:rPr>
              <a:t>：</a:t>
            </a: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极</a:t>
            </a:r>
            <a:r>
              <a:rPr lang="en-US" altLang="zh-CN" dirty="0">
                <a:solidFill>
                  <a:srgbClr val="FF0000"/>
                </a:solidFill>
              </a:rPr>
              <a:t>JFET</a:t>
            </a:r>
            <a:r>
              <a:rPr lang="zh-CN" altLang="en-US" dirty="0">
                <a:solidFill>
                  <a:srgbClr val="FF0000"/>
                </a:solidFill>
              </a:rPr>
              <a:t>并联</a:t>
            </a:r>
            <a:endParaRPr lang="zh-CN" altLang="zh-CN" dirty="0">
              <a:solidFill>
                <a:srgbClr val="FF0000"/>
              </a:solidFill>
            </a:endParaRPr>
          </a:p>
          <a:p>
            <a:pPr lvl="1"/>
            <a:r>
              <a:rPr lang="zh-CN" altLang="zh-CN" dirty="0"/>
              <a:t>采集卡设置：</a:t>
            </a:r>
            <a:r>
              <a:rPr lang="en-US" altLang="zh-CN" dirty="0"/>
              <a:t>2e6</a:t>
            </a:r>
            <a:r>
              <a:rPr lang="zh-CN" altLang="zh-CN" dirty="0"/>
              <a:t>采样率，采样时间</a:t>
            </a:r>
            <a:r>
              <a:rPr lang="en-US" altLang="zh-CN" dirty="0"/>
              <a:t>0.5s</a:t>
            </a:r>
            <a:r>
              <a:rPr lang="zh-CN" altLang="zh-CN" dirty="0"/>
              <a:t>，保证</a:t>
            </a:r>
            <a:r>
              <a:rPr lang="zh-CN" altLang="en-US" dirty="0"/>
              <a:t>时</a:t>
            </a:r>
            <a:r>
              <a:rPr lang="zh-CN" altLang="zh-CN" dirty="0"/>
              <a:t>域精度</a:t>
            </a:r>
            <a:endParaRPr lang="en-US" altLang="zh-CN" dirty="0"/>
          </a:p>
          <a:p>
            <a:r>
              <a:rPr lang="zh-CN" altLang="en-US" sz="1800" dirty="0"/>
              <a:t>实验结论：</a:t>
            </a:r>
            <a:r>
              <a:rPr lang="zh-CN" altLang="en-US" sz="1800" dirty="0">
                <a:solidFill>
                  <a:srgbClr val="FF0000"/>
                </a:solidFill>
              </a:rPr>
              <a:t>整板增益稳定且符合预期</a:t>
            </a:r>
            <a:endParaRPr lang="zh-CN" altLang="zh-CN" dirty="0">
              <a:solidFill>
                <a:srgbClr val="FF0000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8BC2C52-1C2E-4E7F-A1F9-7E8D2124D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3669663"/>
            <a:ext cx="3840000" cy="28800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5B5B089-9147-400F-9FC5-E987A6FC8C21}"/>
              </a:ext>
            </a:extLst>
          </p:cNvPr>
          <p:cNvSpPr txBox="1"/>
          <p:nvPr/>
        </p:nvSpPr>
        <p:spPr>
          <a:xfrm>
            <a:off x="10454400" y="330033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前一极响应也重新测试</a:t>
            </a:r>
          </a:p>
        </p:txBody>
      </p:sp>
    </p:spTree>
    <p:extLst>
      <p:ext uri="{BB962C8B-B14F-4D97-AF65-F5344CB8AC3E}">
        <p14:creationId xmlns:p14="http://schemas.microsoft.com/office/powerpoint/2010/main" val="1154292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7482D4EF-BC46-4334-9B60-962D1F843962}"/>
              </a:ext>
            </a:extLst>
          </p:cNvPr>
          <p:cNvSpPr txBox="1"/>
          <p:nvPr/>
        </p:nvSpPr>
        <p:spPr>
          <a:xfrm>
            <a:off x="228600" y="1066800"/>
            <a:ext cx="7906339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lvl1pPr>
            <a:lvl2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lvl2pPr>
          </a:lstStyle>
          <a:p>
            <a:r>
              <a:rPr lang="zh-CN" altLang="zh-CN" dirty="0"/>
              <a:t>实验：</a:t>
            </a:r>
          </a:p>
          <a:p>
            <a:pPr lvl="1"/>
            <a:r>
              <a:rPr lang="zh-CN" altLang="zh-CN" dirty="0"/>
              <a:t>前放：</a:t>
            </a:r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en-US" altLang="zh-CN" dirty="0"/>
              <a:t>, 2</a:t>
            </a:r>
            <a:r>
              <a:rPr lang="en-US" altLang="zh-CN" baseline="30000" dirty="0"/>
              <a:t>nd</a:t>
            </a:r>
            <a:r>
              <a:rPr lang="en-US" altLang="zh-CN" dirty="0"/>
              <a:t>, 3</a:t>
            </a:r>
            <a:r>
              <a:rPr lang="en-US" altLang="zh-CN" baseline="30000" dirty="0"/>
              <a:t>rd</a:t>
            </a:r>
            <a:r>
              <a:rPr lang="en-US" altLang="zh-CN" dirty="0"/>
              <a:t> output</a:t>
            </a:r>
            <a:endParaRPr lang="zh-CN" altLang="zh-CN" dirty="0"/>
          </a:p>
          <a:p>
            <a:pPr lvl="1"/>
            <a:r>
              <a:rPr lang="zh-CN" altLang="zh-CN" dirty="0"/>
              <a:t>屏蔽箱：运放</a:t>
            </a:r>
            <a:r>
              <a:rPr lang="zh-CN" altLang="en-US" dirty="0"/>
              <a:t>端</a:t>
            </a:r>
            <a:r>
              <a:rPr lang="zh-CN" altLang="zh-CN" dirty="0"/>
              <a:t>接地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JFET</a:t>
            </a:r>
            <a:r>
              <a:rPr lang="zh-CN" altLang="zh-CN" dirty="0">
                <a:solidFill>
                  <a:srgbClr val="FF0000"/>
                </a:solidFill>
              </a:rPr>
              <a:t>：</a:t>
            </a: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极</a:t>
            </a:r>
            <a:r>
              <a:rPr lang="en-US" altLang="zh-CN" dirty="0">
                <a:solidFill>
                  <a:srgbClr val="FF0000"/>
                </a:solidFill>
              </a:rPr>
              <a:t>JFET</a:t>
            </a:r>
            <a:r>
              <a:rPr lang="zh-CN" altLang="en-US" dirty="0">
                <a:solidFill>
                  <a:srgbClr val="FF0000"/>
                </a:solidFill>
              </a:rPr>
              <a:t>并联</a:t>
            </a:r>
            <a:endParaRPr lang="zh-CN" altLang="zh-CN" dirty="0">
              <a:solidFill>
                <a:srgbClr val="FF0000"/>
              </a:solidFill>
            </a:endParaRPr>
          </a:p>
          <a:p>
            <a:pPr lvl="1"/>
            <a:r>
              <a:rPr lang="zh-CN" altLang="zh-CN" dirty="0"/>
              <a:t>采集卡设置：</a:t>
            </a:r>
            <a:r>
              <a:rPr lang="en-US" altLang="zh-CN" dirty="0"/>
              <a:t>5e5</a:t>
            </a:r>
            <a:r>
              <a:rPr lang="zh-CN" altLang="zh-CN" dirty="0"/>
              <a:t>采样率，采样时间</a:t>
            </a:r>
            <a:r>
              <a:rPr lang="en-US" altLang="zh-CN" dirty="0"/>
              <a:t>2s</a:t>
            </a:r>
            <a:r>
              <a:rPr lang="zh-CN" altLang="zh-CN" dirty="0"/>
              <a:t>，保证频域精度</a:t>
            </a:r>
          </a:p>
          <a:p>
            <a:pPr lvl="1"/>
            <a:r>
              <a:rPr lang="zh-CN" altLang="zh-CN" dirty="0"/>
              <a:t>商业运放：增益：</a:t>
            </a:r>
            <a:r>
              <a:rPr lang="en-US" altLang="zh-CN" dirty="0"/>
              <a:t>10k</a:t>
            </a:r>
            <a:r>
              <a:rPr lang="zh-CN" altLang="en-US" dirty="0"/>
              <a:t>，</a:t>
            </a:r>
            <a:r>
              <a:rPr lang="en-US" altLang="zh-CN" dirty="0"/>
              <a:t>1k</a:t>
            </a:r>
            <a:r>
              <a:rPr lang="zh-CN" altLang="en-US" dirty="0"/>
              <a:t>，</a:t>
            </a:r>
            <a:r>
              <a:rPr lang="en-US" altLang="zh-CN" dirty="0"/>
              <a:t>1k</a:t>
            </a:r>
            <a:r>
              <a:rPr lang="zh-CN" altLang="zh-CN" dirty="0"/>
              <a:t>；带通设置：</a:t>
            </a:r>
            <a:r>
              <a:rPr lang="en-US" altLang="zh-CN" dirty="0">
                <a:solidFill>
                  <a:srgbClr val="C00000"/>
                </a:solidFill>
              </a:rPr>
              <a:t>3k~~30k</a:t>
            </a:r>
            <a:r>
              <a:rPr lang="zh-CN" altLang="zh-CN" dirty="0"/>
              <a:t>；</a:t>
            </a:r>
            <a:r>
              <a:rPr lang="en-US" altLang="zh-CN" dirty="0"/>
              <a:t>AC</a:t>
            </a:r>
            <a:r>
              <a:rPr lang="zh-CN" altLang="zh-CN" dirty="0"/>
              <a:t>耦合输入</a:t>
            </a:r>
            <a:endParaRPr lang="en-US" altLang="zh-CN" dirty="0"/>
          </a:p>
          <a:p>
            <a:r>
              <a:rPr lang="zh-CN" altLang="en-US" dirty="0"/>
              <a:t>实验结论：</a:t>
            </a:r>
            <a:r>
              <a:rPr lang="zh-CN" altLang="en-US" dirty="0">
                <a:solidFill>
                  <a:srgbClr val="FF0000"/>
                </a:solidFill>
              </a:rPr>
              <a:t>多级放大噪声结果符合预期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0AEC63-0437-4FA0-A9E5-87B68CC9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E5C4CA-B371-49C1-A557-D68AE0E50D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噪声测试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27D46C-884A-4A46-B282-002B3843B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75" y="1038661"/>
            <a:ext cx="4255024" cy="2105537"/>
          </a:xfrm>
          <a:prstGeom prst="rect">
            <a:avLst/>
          </a:prstGeom>
        </p:spPr>
      </p:pic>
      <p:graphicFrame>
        <p:nvGraphicFramePr>
          <p:cNvPr id="4" name="表格 8">
            <a:extLst>
              <a:ext uri="{FF2B5EF4-FFF2-40B4-BE49-F238E27FC236}">
                <a16:creationId xmlns:a16="http://schemas.microsoft.com/office/drawing/2014/main" id="{E9DC6BBB-3264-4D97-BD82-F2E858C2F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108593"/>
              </p:ext>
            </p:extLst>
          </p:nvPr>
        </p:nvGraphicFramePr>
        <p:xfrm>
          <a:off x="228600" y="4036819"/>
          <a:ext cx="8686800" cy="268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138294939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4504724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26697233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0160811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8643817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1417716"/>
                    </a:ext>
                  </a:extLst>
                </a:gridCol>
              </a:tblGrid>
              <a:tr h="526384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Test1(V</a:t>
                      </a:r>
                      <a:r>
                        <a:rPr lang="en-US" altLang="zh-CN" sz="1600" b="1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Test2</a:t>
                      </a:r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(V</a:t>
                      </a:r>
                      <a:r>
                        <a:rPr lang="en-US" altLang="zh-CN" sz="1600" b="1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Test3</a:t>
                      </a:r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(V</a:t>
                      </a:r>
                      <a:r>
                        <a:rPr lang="en-US" altLang="zh-CN" sz="1600" b="1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Average</a:t>
                      </a:r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(V</a:t>
                      </a:r>
                      <a:r>
                        <a:rPr lang="en-US" altLang="zh-CN" sz="1600" b="1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Standard deviation (V</a:t>
                      </a:r>
                      <a:r>
                        <a:rPr lang="en-US" altLang="zh-CN" sz="1600" baseline="30000" dirty="0"/>
                        <a:t>2</a:t>
                      </a:r>
                      <a:r>
                        <a:rPr lang="en-US" altLang="zh-CN" sz="16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1541879"/>
                  </a:ext>
                </a:extLst>
              </a:tr>
              <a:tr h="52638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/>
                        <a:t>1</a:t>
                      </a:r>
                      <a:r>
                        <a:rPr lang="en-US" altLang="zh-CN" sz="1600" b="1" baseline="30000" dirty="0"/>
                        <a:t>st </a:t>
                      </a:r>
                      <a:r>
                        <a:rPr lang="en-US" altLang="zh-CN" sz="1600" b="1" baseline="0" dirty="0"/>
                        <a:t>(no 2</a:t>
                      </a:r>
                      <a:r>
                        <a:rPr lang="en-US" altLang="zh-CN" sz="1600" b="1" baseline="30000" dirty="0"/>
                        <a:t>nd</a:t>
                      </a:r>
                      <a:r>
                        <a:rPr lang="en-US" altLang="zh-CN" sz="1600" b="1" baseline="0" dirty="0"/>
                        <a:t>) </a:t>
                      </a:r>
                      <a:endParaRPr lang="en-US" altLang="zh-CN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7.661E+06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7.602E+06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7.711E+06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7.658E+06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5.440E+04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6222126"/>
                  </a:ext>
                </a:extLst>
              </a:tr>
              <a:tr h="5263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1</a:t>
                      </a:r>
                      <a:r>
                        <a:rPr lang="en-US" altLang="zh-CN" sz="1600" b="1" baseline="30000" dirty="0"/>
                        <a:t>st</a:t>
                      </a:r>
                      <a:endParaRPr lang="en-US" altLang="zh-CN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7.710E+06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7.572E+06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7.534E+06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7.605E+06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9.254E+04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3612705"/>
                  </a:ext>
                </a:extLst>
              </a:tr>
              <a:tr h="5263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2</a:t>
                      </a:r>
                      <a:r>
                        <a:rPr lang="en-US" altLang="zh-CN" sz="1600" b="1" baseline="30000" dirty="0"/>
                        <a:t>nd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7.708E+06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7.665E+06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7.625E+06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7.666E+06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4.138E+04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371666"/>
                  </a:ext>
                </a:extLst>
              </a:tr>
              <a:tr h="5263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3</a:t>
                      </a:r>
                      <a:r>
                        <a:rPr lang="en-US" altLang="zh-CN" sz="1600" b="1" baseline="30000" dirty="0"/>
                        <a:t>rd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7.698E+06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7.668E+06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7.803E+06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7.723E+06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+mn-cs"/>
                        </a:rPr>
                        <a:t>7.062E+04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5726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75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FF32C0D-9941-423F-947F-2F76AC365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96" y="4635000"/>
            <a:ext cx="2734764" cy="21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069F8C3-DB78-457C-84F9-DDF5EE321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240" y="4635000"/>
            <a:ext cx="2738410" cy="216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FAA12DE-0851-4E97-A046-BC96B0FB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A31384-6784-4996-AB8D-53E90C1D37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二级放大测试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E8BA86F-03E2-46FB-88DC-E438E9259C2F}"/>
              </a:ext>
            </a:extLst>
          </p:cNvPr>
          <p:cNvSpPr txBox="1"/>
          <p:nvPr/>
        </p:nvSpPr>
        <p:spPr>
          <a:xfrm>
            <a:off x="228600" y="978990"/>
            <a:ext cx="8686800" cy="420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实验现象：第一级输出出现噪声，第二级第三极满量程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可能原因：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第二级放大器不稳定，相位裕度太小导致震荡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实验方法：降低第二级放大器的增益从</a:t>
            </a:r>
            <a:r>
              <a:rPr lang="en-US" altLang="zh-CN" dirty="0"/>
              <a:t>100</a:t>
            </a:r>
            <a:r>
              <a:rPr lang="en-US" altLang="zh-CN" dirty="0">
                <a:sym typeface="Wingdings" panose="05000000000000000000" pitchFamily="2" charset="2"/>
              </a:rPr>
              <a:t>10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ym typeface="Wingdings" panose="05000000000000000000" pitchFamily="2" charset="2"/>
              </a:rPr>
              <a:t>实验现象：</a:t>
            </a:r>
            <a:r>
              <a:rPr lang="zh-CN" altLang="en-US" dirty="0">
                <a:solidFill>
                  <a:srgbClr val="FF0000"/>
                </a:solidFill>
              </a:rPr>
              <a:t>第一级输出噪声消失，第二级第三极恢复正常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实验方法：第二级放大器的增益保持</a:t>
            </a:r>
            <a:r>
              <a:rPr lang="en-US" altLang="zh-CN" dirty="0"/>
              <a:t>100</a:t>
            </a:r>
            <a:r>
              <a:rPr lang="zh-CN" altLang="en-US" dirty="0"/>
              <a:t>不变，增加并联反馈电容</a:t>
            </a:r>
            <a:r>
              <a:rPr lang="en-US" altLang="zh-CN" dirty="0"/>
              <a:t>200pF</a:t>
            </a:r>
            <a:endParaRPr lang="en-US" altLang="zh-CN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ym typeface="Wingdings" panose="05000000000000000000" pitchFamily="2" charset="2"/>
              </a:rPr>
              <a:t>实验现象：</a:t>
            </a:r>
            <a:r>
              <a:rPr lang="zh-CN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噪声显著减小，</a:t>
            </a:r>
            <a:r>
              <a:rPr lang="zh-CN" altLang="en-US" dirty="0">
                <a:solidFill>
                  <a:srgbClr val="FF0000"/>
                </a:solidFill>
              </a:rPr>
              <a:t>第一级输出噪声仍存在，第二级第三极恢复正常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3BA48D9-4868-46D0-A859-7567097363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21188" r="23333" b="25458"/>
          <a:stretch/>
        </p:blipFill>
        <p:spPr>
          <a:xfrm>
            <a:off x="6284819" y="1143000"/>
            <a:ext cx="2763931" cy="181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02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400947</TotalTime>
  <Words>363</Words>
  <Application>Microsoft Office PowerPoint</Application>
  <PresentationFormat>全屏显示(4:3)</PresentationFormat>
  <Paragraphs>80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等线 Light</vt:lpstr>
      <vt:lpstr>Arial</vt:lpstr>
      <vt:lpstr>Wingdings</vt:lpstr>
      <vt:lpstr>Office 主题​​</vt:lpstr>
      <vt:lpstr>信噪比优化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5133</cp:revision>
  <cp:lastPrinted>2023-09-04T07:35:07Z</cp:lastPrinted>
  <dcterms:created xsi:type="dcterms:W3CDTF">1601-01-01T00:00:00Z</dcterms:created>
  <dcterms:modified xsi:type="dcterms:W3CDTF">2024-08-20T07:32:04Z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