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0.xml" ContentType="application/vnd.openxmlformats-officedocument.presentationml.tags+xml"/>
  <Override PartName="/ppt/tags/tag6.xml" ContentType="application/vnd.openxmlformats-officedocument.presentationml.tags+xml"/>
  <Override PartName="/ppt/tags/tag27.xml" ContentType="application/vnd.openxmlformats-officedocument.presentationml.tags+xml"/>
  <Override PartName="/ppt/tags/tag19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677" r:id="rId2"/>
    <p:sldId id="756" r:id="rId3"/>
    <p:sldId id="1138" r:id="rId4"/>
    <p:sldId id="757" r:id="rId5"/>
    <p:sldId id="1137" r:id="rId6"/>
    <p:sldId id="1139" r:id="rId7"/>
    <p:sldId id="1170" r:id="rId8"/>
    <p:sldId id="1140" r:id="rId9"/>
    <p:sldId id="682" r:id="rId10"/>
    <p:sldId id="720" r:id="rId11"/>
    <p:sldId id="1165" r:id="rId12"/>
    <p:sldId id="741" r:id="rId13"/>
    <p:sldId id="1166" r:id="rId14"/>
    <p:sldId id="737" r:id="rId15"/>
    <p:sldId id="752" r:id="rId16"/>
    <p:sldId id="719" r:id="rId17"/>
    <p:sldId id="726" r:id="rId18"/>
    <p:sldId id="739" r:id="rId19"/>
    <p:sldId id="1169" r:id="rId20"/>
    <p:sldId id="733" r:id="rId21"/>
    <p:sldId id="747" r:id="rId22"/>
    <p:sldId id="731" r:id="rId23"/>
    <p:sldId id="695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等线 Light" panose="02010600030101010101" pitchFamily="2" charset="-122"/>
      <p:regular r:id="rId33"/>
    </p:embeddedFont>
    <p:embeddedFont>
      <p:font typeface="黑体" panose="02010609060101010101" pitchFamily="49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ysics" id="{2167EFE2-B1D0-4FDD-B2E5-E78F98D1A9DC}">
          <p14:sldIdLst>
            <p14:sldId id="677"/>
            <p14:sldId id="756"/>
            <p14:sldId id="1138"/>
          </p14:sldIdLst>
        </p14:section>
        <p14:section name="data sets" id="{3E0C2722-A168-40F5-BD2D-DFB95B6DB582}">
          <p14:sldIdLst>
            <p14:sldId id="757"/>
          </p14:sldIdLst>
        </p14:section>
        <p14:section name="Selection" id="{1591BA6C-5834-4CFE-8DAE-66020ED23EC1}">
          <p14:sldIdLst>
            <p14:sldId id="1137"/>
            <p14:sldId id="1139"/>
            <p14:sldId id="1170"/>
            <p14:sldId id="1140"/>
            <p14:sldId id="682"/>
          </p14:sldIdLst>
        </p14:section>
        <p14:section name="untagged" id="{9536EF7A-BD61-4E57-8C99-3197412DA954}">
          <p14:sldIdLst>
            <p14:sldId id="720"/>
            <p14:sldId id="1165"/>
          </p14:sldIdLst>
        </p14:section>
        <p14:section name="全重建" id="{9436703F-CB23-4287-9BFC-2EBBDA4423E5}">
          <p14:sldIdLst>
            <p14:sldId id="741"/>
            <p14:sldId id="1166"/>
          </p14:sldIdLst>
        </p14:section>
        <p14:section name="Combine" id="{8F991FF4-6B04-43A7-B884-774AC7BB6965}">
          <p14:sldIdLst>
            <p14:sldId id="737"/>
            <p14:sldId id="752"/>
          </p14:sldIdLst>
        </p14:section>
        <p14:section name="Miss one pi0 method" id="{4D85094C-3BCD-4B92-8CC0-36BAC237D97F}">
          <p14:sldIdLst>
            <p14:sldId id="719"/>
            <p14:sldId id="726"/>
            <p14:sldId id="739"/>
            <p14:sldId id="1169"/>
          </p14:sldIdLst>
        </p14:section>
        <p14:section name="Appandices" id="{4CC1ECFB-D5F3-4959-8DFB-55CC56A2A203}">
          <p14:sldIdLst>
            <p14:sldId id="733"/>
            <p14:sldId id="747"/>
            <p14:sldId id="731"/>
            <p14:sldId id="6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7" autoAdjust="0"/>
  </p:normalViewPr>
  <p:slideViewPr>
    <p:cSldViewPr snapToGrid="0">
      <p:cViewPr varScale="1">
        <p:scale>
          <a:sx n="80" d="100"/>
          <a:sy n="80" d="100"/>
        </p:scale>
        <p:origin x="734" y="67"/>
      </p:cViewPr>
      <p:guideLst/>
    </p:cSldViewPr>
  </p:slideViewPr>
  <p:outlineViewPr>
    <p:cViewPr>
      <p:scale>
        <a:sx n="33" d="100"/>
        <a:sy n="33" d="100"/>
      </p:scale>
      <p:origin x="0" y="-15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DAD2D-2E8A-48B1-9D63-75E2332A98E7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9CFD8-A162-4531-ACF0-AD172B692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9CFD8-A162-4531-ACF0-AD172B6920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F73F-1466-46A1-BC33-9238D62A39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F73F-1466-46A1-BC33-9238D62A39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F73F-1466-46A1-BC33-9238D62A39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88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BF73F-1466-46A1-BC33-9238D62A39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9CFD8-A162-4531-ACF0-AD172B69204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35" y="1930400"/>
            <a:ext cx="12191365" cy="17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874" y="97"/>
            <a:ext cx="1883387" cy="18540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5735" y="231775"/>
            <a:ext cx="3056255" cy="13912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 userDrawn="1"/>
            </p:nvSpPr>
            <p:spPr>
              <a:xfrm>
                <a:off x="838200" y="4091571"/>
                <a:ext cx="10494913" cy="162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2400" b="1" i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Zikang</a:t>
                </a:r>
                <a:r>
                  <a:rPr lang="en-US" altLang="zh-CN" sz="2400" b="1" i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Chen</a:t>
                </a:r>
                <a:r>
                  <a:rPr lang="en-US" altLang="zh-CN" sz="2400" b="1" i="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i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Cong Geng</a:t>
                </a:r>
                <a:r>
                  <a:rPr lang="en-US" altLang="zh-CN" sz="2400" b="1" i="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>
                  <a:lnSpc>
                    <a:spcPct val="100000"/>
                  </a:lnSpc>
                </a:pPr>
                <a:endParaRPr lang="en-US" altLang="zh-CN" sz="2400" b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Sun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Yat</m:t>
                    </m:r>
                  </m:oMath>
                </a14:m>
                <a:r>
                  <a:rPr lang="en-US" altLang="zh-CN" sz="2400" b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University</m:t>
                    </m:r>
                  </m:oMath>
                </a14:m>
                <a:endParaRPr lang="en-US" altLang="zh-CN" sz="24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838200" y="4091571"/>
                <a:ext cx="10494913" cy="1625381"/>
              </a:xfrm>
              <a:prstGeom prst="rect">
                <a:avLst/>
              </a:prstGeom>
              <a:blipFill>
                <a:blip r:embed="rId4"/>
                <a:stretch>
                  <a:fillRect t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字体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3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54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52400" y="1139252"/>
            <a:ext cx="11887200" cy="56125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24180" y="106183"/>
            <a:ext cx="8417560" cy="774127"/>
          </a:xfr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r>
              <a:rPr lang="en-US" altLang="zh-CN" dirty="0" err="1"/>
              <a:t>abcd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</p:nvPr>
        </p:nvSpPr>
        <p:spPr>
          <a:xfrm>
            <a:off x="424180" y="1470532"/>
            <a:ext cx="11343640" cy="4981068"/>
          </a:xfrm>
        </p:spPr>
        <p:txBody>
          <a:bodyPr/>
          <a:lstStyle>
            <a:lvl1pPr>
              <a:lnSpc>
                <a:spcPct val="120000"/>
              </a:lnSpc>
              <a:defRPr baseline="0">
                <a:latin typeface="Comic Sans MS" panose="030F0702030302020204" pitchFamily="66" charset="0"/>
                <a:ea typeface="楷体" panose="02010609060101010101" pitchFamily="49" charset="-122"/>
              </a:defRPr>
            </a:lvl1pPr>
            <a:lvl2pPr>
              <a:lnSpc>
                <a:spcPct val="120000"/>
              </a:lnSpc>
              <a:defRPr baseline="0">
                <a:latin typeface="Comic Sans MS" panose="030F0702030302020204" pitchFamily="66" charset="0"/>
                <a:ea typeface="楷体" panose="02010609060101010101" pitchFamily="49" charset="-122"/>
              </a:defRPr>
            </a:lvl2pPr>
            <a:lvl3pPr>
              <a:lnSpc>
                <a:spcPct val="120000"/>
              </a:lnSpc>
              <a:defRPr baseline="0">
                <a:latin typeface="Comic Sans MS" panose="030F0702030302020204" pitchFamily="66" charset="0"/>
                <a:ea typeface="楷体" panose="02010609060101010101" pitchFamily="49" charset="-122"/>
              </a:defRPr>
            </a:lvl3pPr>
            <a:lvl4pPr>
              <a:lnSpc>
                <a:spcPct val="120000"/>
              </a:lnSpc>
              <a:defRPr baseline="0">
                <a:latin typeface="Comic Sans MS" panose="030F0702030302020204" pitchFamily="66" charset="0"/>
                <a:ea typeface="楷体" panose="02010609060101010101" pitchFamily="49" charset="-122"/>
              </a:defRPr>
            </a:lvl4pPr>
            <a:lvl5pPr>
              <a:lnSpc>
                <a:spcPct val="120000"/>
              </a:lnSpc>
              <a:defRPr baseline="0">
                <a:latin typeface="Comic Sans MS" panose="030F0702030302020204" pitchFamily="66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r>
              <a:rPr lang="en-US" altLang="zh-CN" dirty="0" err="1"/>
              <a:t>abcd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114" y="6178858"/>
            <a:ext cx="530960" cy="5227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字体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3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54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52400" y="1139252"/>
            <a:ext cx="11887200" cy="56125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24180" y="106183"/>
            <a:ext cx="8417560" cy="774127"/>
          </a:xfr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r>
              <a:rPr lang="en-US" altLang="zh-CN" dirty="0" err="1"/>
              <a:t>abcd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</p:nvPr>
        </p:nvSpPr>
        <p:spPr>
          <a:xfrm>
            <a:off x="424180" y="1470532"/>
            <a:ext cx="11343640" cy="498106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200">
                <a:latin typeface="Cambria Math" panose="02040503050406030204" pitchFamily="18" charset="0"/>
              </a:defRPr>
            </a:lvl1pPr>
            <a:lvl2pPr>
              <a:lnSpc>
                <a:spcPct val="150000"/>
              </a:lnSpc>
              <a:defRPr sz="2200">
                <a:latin typeface="Cambria Math" panose="02040503050406030204" pitchFamily="18" charset="0"/>
              </a:defRPr>
            </a:lvl2pPr>
            <a:lvl3pPr>
              <a:lnSpc>
                <a:spcPct val="150000"/>
              </a:lnSpc>
              <a:defRPr sz="2200">
                <a:latin typeface="Cambria Math" panose="02040503050406030204" pitchFamily="18" charset="0"/>
              </a:defRPr>
            </a:lvl3pPr>
            <a:lvl4pPr>
              <a:lnSpc>
                <a:spcPct val="150000"/>
              </a:lnSpc>
              <a:defRPr sz="2200">
                <a:latin typeface="Cambria Math" panose="02040503050406030204" pitchFamily="18" charset="0"/>
              </a:defRPr>
            </a:lvl4pPr>
            <a:lvl5pPr>
              <a:lnSpc>
                <a:spcPct val="150000"/>
              </a:lnSpc>
              <a:defRPr sz="2200">
                <a:latin typeface="Cambria Math" panose="020405030504060302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r>
              <a:rPr lang="en-US" altLang="zh-CN" dirty="0" err="1"/>
              <a:t>abcd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47E5-24DA-462B-86E5-09928239FEF3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AE46-3DA8-48A5-BABD-926034FE2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png"/><Relationship Id="rId3" Type="http://schemas.openxmlformats.org/officeDocument/2006/relationships/tags" Target="../tags/tag10.xml"/><Relationship Id="rId7" Type="http://schemas.openxmlformats.org/officeDocument/2006/relationships/oleObject" Target="../embeddings/oleObject1.bin"/><Relationship Id="rId12" Type="http://schemas.openxmlformats.org/officeDocument/2006/relationships/tags" Target="../tags/tag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2.xml"/><Relationship Id="rId10" Type="http://schemas.openxmlformats.org/officeDocument/2006/relationships/image" Target="../media/image40.png"/><Relationship Id="rId4" Type="http://schemas.openxmlformats.org/officeDocument/2006/relationships/tags" Target="../tags/tag11.xml"/><Relationship Id="rId9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5.xml"/><Relationship Id="rId7" Type="http://schemas.openxmlformats.org/officeDocument/2006/relationships/image" Target="../media/image4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2.png"/><Relationship Id="rId4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9.xml"/><Relationship Id="rId7" Type="http://schemas.openxmlformats.org/officeDocument/2006/relationships/image" Target="../media/image40.w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20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.xml"/><Relationship Id="rId7" Type="http://schemas.openxmlformats.org/officeDocument/2006/relationships/image" Target="../media/image40.w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24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5" y="1930400"/>
                <a:ext cx="12191365" cy="17475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p>
                        <m:r>
                          <a:rPr lang="en-US" altLang="zh-C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4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electromagnetic form factors using initial-state-radiation technique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" y="1930400"/>
                <a:ext cx="12191365" cy="1747520"/>
              </a:xfrm>
              <a:prstGeom prst="rect">
                <a:avLst/>
              </a:prstGeom>
              <a:blipFill rotWithShape="1">
                <a:blip r:embed="rId3"/>
                <a:stretch>
                  <a:fillRect l="-52" t="-363" r="-52" b="-363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010760" y="3754220"/>
            <a:ext cx="10494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altLang="zh-CN" sz="2400" b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24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24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F46A-9A7C-4C66-894D-1DC5A4D55BB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8000" y="6059170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Cambria Math" panose="02040503050406030204" pitchFamily="18" charset="0"/>
                <a:sym typeface="+mn-ea"/>
              </a:rPr>
              <a:t>2024.8.14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C37F989-F70F-ADF0-8D1F-3C929A27A000}"/>
              </a:ext>
            </a:extLst>
          </p:cNvPr>
          <p:cNvSpPr/>
          <p:nvPr/>
        </p:nvSpPr>
        <p:spPr>
          <a:xfrm>
            <a:off x="3574798" y="1007070"/>
            <a:ext cx="445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Status Report</a:t>
            </a:r>
            <a:endParaRPr lang="zh-CN" alt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Cut Flow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273685" y="1250950"/>
              <a:ext cx="11603990" cy="5429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59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96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Untagged Method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Number</a:t>
                          </a:r>
                          <a:endParaRPr lang="en-US" altLang="zh-CN" sz="20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6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-----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-----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7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PID1: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68.22%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68.22%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7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≥4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en-US" altLang="zh-CN" sz="2000" baseline="0">
                              <a:latin typeface="Cambria Math" panose="02040503050406030204" pitchFamily="18" charset="0"/>
                            </a:rPr>
                            <a:t> angle restriction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187383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68.67%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46.85%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6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121629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64.91%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30.41%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6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Select minimun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89310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73.43%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22.33%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75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2000" b="0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b="0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mass in range (1.16, 1.21)</a:t>
                          </a: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58871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65.92%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14.72%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521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9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r>
                                  <a:rPr lang="en-US" altLang="zh-CN" sz="19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+mn-ea"/>
                                  </a:rPr>
                                  <m:t>𝑖𝑛</m:t>
                                </m:r>
                                <m:r>
                                  <a:rPr lang="en-US" altLang="zh-CN" sz="19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+mn-ea"/>
                                  </a:rPr>
                                  <m:t> </m:t>
                                </m:r>
                                <m:r>
                                  <a:rPr lang="en-US" altLang="zh-CN" sz="19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+mn-ea"/>
                                  </a:rPr>
                                  <m:t>𝑟𝑎𝑛𝑔𝑒</m:t>
                                </m:r>
                                <m:r>
                                  <a:rPr lang="en-US" altLang="zh-CN" sz="19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+mn-ea"/>
                                  </a:rPr>
                                  <m:t> (−0.14, 0.06)</m:t>
                                </m:r>
                              </m:oMath>
                            </m:oMathPara>
                          </a14:m>
                          <a:endParaRPr lang="en-US" altLang="zh-CN" sz="1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50143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85.17%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12.54%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969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&lt;0.25 </m:t>
                                </m:r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&gt;2.90</m:t>
                                </m:r>
                              </m:oMath>
                            </m:oMathPara>
                          </a14:m>
                          <a:endParaRPr lang="en-US" altLang="zh-CN" sz="1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30543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60.91%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7.64%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3"/>
                </p:custDataLst>
              </p:nvPr>
            </p:nvGraphicFramePr>
            <p:xfrm>
              <a:off x="273685" y="1250950"/>
              <a:ext cx="11603990" cy="5429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/>
                    <a:gridCol w="2245995"/>
                    <a:gridCol w="2136775"/>
                    <a:gridCol w="2136775"/>
                  </a:tblGrid>
                  <a:tr h="596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Untagged Method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Number</a:t>
                          </a:r>
                          <a:endParaRPr lang="en-US" altLang="zh-CN" sz="20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96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-----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-----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75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68.22%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68.22%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75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187383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68.67%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46.85%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69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121629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64.91%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30.41%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69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89310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73.43%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22.33%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75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58871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65.92%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14.72%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6521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50143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85.17%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12.54%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969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30543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60.91%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7.64%</a:t>
                          </a:r>
                          <a:endParaRPr lang="en-US" altLang="zh-CN" sz="2000" b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Untagged Results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1346200"/>
            <a:ext cx="3592195" cy="2398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3829685"/>
            <a:ext cx="3801745" cy="2503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3744595"/>
            <a:ext cx="3963670" cy="2674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135" y="1346200"/>
            <a:ext cx="3968750" cy="2279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715" y="2549525"/>
            <a:ext cx="3795395" cy="879475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8714105" y="1633220"/>
            <a:ext cx="2633980" cy="79057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/>
              <a:t>Sideband Region: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C97F47-4106-AEE3-3E9E-E24C51B1863D}"/>
              </a:ext>
            </a:extLst>
          </p:cNvPr>
          <p:cNvSpPr txBox="1"/>
          <p:nvPr/>
        </p:nvSpPr>
        <p:spPr>
          <a:xfrm>
            <a:off x="8422005" y="4199689"/>
            <a:ext cx="3507105" cy="12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untagged method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the results are consistent with BAM-683.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Cut Flow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273685" y="1250949"/>
              <a:ext cx="11603990" cy="5387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59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594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All Reconstruction Method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Event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Number</m:t>
                                </m:r>
                              </m:oMath>
                            </m:oMathPara>
                          </a14:m>
                          <a:endParaRPr lang="en-US" altLang="zh-CN" sz="20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94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</a:t>
                          </a: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PID1: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≥5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en-US" altLang="zh-CN" sz="2000" baseline="0">
                              <a:latin typeface="Cambria Math" panose="02040503050406030204" pitchFamily="18" charset="0"/>
                            </a:rPr>
                            <a:t> angle restriction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115836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42.45%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28.96%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594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87926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75.91%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21.98%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594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Select minimun</a:t>
                          </a:r>
                          <a:r>
                            <a:rPr lang="en-US" altLang="zh-CN" sz="2000" b="0" i="0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kmfit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  <m:sup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12454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14.16%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3.11%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297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9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mass in range (1.16,1.21)</a:t>
                          </a:r>
                          <a:endParaRPr lang="en-US" altLang="zh-CN" sz="1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9454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75.91%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2.36%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3"/>
                </p:custDataLst>
              </p:nvPr>
            </p:nvGraphicFramePr>
            <p:xfrm>
              <a:off x="273685" y="1250949"/>
              <a:ext cx="11603990" cy="53879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/>
                    <a:gridCol w="2245995"/>
                    <a:gridCol w="2136775"/>
                    <a:gridCol w="2136775"/>
                  </a:tblGrid>
                  <a:tr h="759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All Reconstruction Method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7594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---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7600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7600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115836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42.45%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28.96%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759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87926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75.91%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21.98%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759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12454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14.16%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3.11%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8299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9454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75.91%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2.36%</a:t>
                          </a:r>
                          <a:endParaRPr lang="en-US" altLang="zh-CN" sz="2000" b="0" kern="120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Tagged Results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15" y="2549525"/>
            <a:ext cx="3795395" cy="879475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8714105" y="1633220"/>
            <a:ext cx="2633980" cy="79057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/>
              <a:t>Sideband Region: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1346200"/>
            <a:ext cx="3750310" cy="2461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5" y="1341120"/>
            <a:ext cx="3883025" cy="2403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15" y="3744595"/>
            <a:ext cx="3729355" cy="2486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645" y="3744595"/>
            <a:ext cx="3992245" cy="2669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1431AB-B024-DE05-B4C1-66117066EC34}"/>
                  </a:ext>
                </a:extLst>
              </p:cNvPr>
              <p:cNvSpPr txBox="1"/>
              <p:nvPr/>
            </p:nvSpPr>
            <p:spPr>
              <a:xfrm>
                <a:off x="8374380" y="4198313"/>
                <a:ext cx="3646170" cy="205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tagged method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complements that of the untagged method, we consider combining these two methods.</a:t>
                </a:r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1431AB-B024-DE05-B4C1-66117066E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80" y="4198313"/>
                <a:ext cx="3646170" cy="2052934"/>
              </a:xfrm>
              <a:prstGeom prst="rect">
                <a:avLst/>
              </a:prstGeom>
              <a:blipFill>
                <a:blip r:embed="rId7"/>
                <a:stretch>
                  <a:fillRect l="-1839" r="-2007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24180" y="106045"/>
                <a:ext cx="10441940" cy="7740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two methods</a:t>
                </a: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180" y="106045"/>
                <a:ext cx="10441940" cy="774065"/>
              </a:xfrm>
              <a:blipFill>
                <a:blip r:embed="rId3"/>
                <a:stretch>
                  <a:fillRect t="-18898" b="-33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65684" y="3123899"/>
            <a:ext cx="4558702" cy="3024471"/>
          </a:xfr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83020" y="3033395"/>
            <a:ext cx="4660900" cy="3115310"/>
          </a:xfrm>
          <a:prstGeom prst="rect">
            <a:avLst/>
          </a:prstGeom>
        </p:spPr>
      </p:pic>
      <p:sp>
        <p:nvSpPr>
          <p:cNvPr id="13" name="内容占位符 12"/>
          <p:cNvSpPr>
            <a:spLocks noGrp="1"/>
          </p:cNvSpPr>
          <p:nvPr/>
        </p:nvSpPr>
        <p:spPr>
          <a:xfrm>
            <a:off x="7551420" y="2435225"/>
            <a:ext cx="2861310" cy="598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/>
              <a:t>Untagged Method</a:t>
            </a:r>
          </a:p>
        </p:txBody>
      </p:sp>
      <p:sp>
        <p:nvSpPr>
          <p:cNvPr id="3" name="内容占位符 12"/>
          <p:cNvSpPr>
            <a:spLocks noGrp="1"/>
          </p:cNvSpPr>
          <p:nvPr/>
        </p:nvSpPr>
        <p:spPr>
          <a:xfrm>
            <a:off x="2545080" y="2528570"/>
            <a:ext cx="2644140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/>
              <a:t>Tagged Method</a:t>
            </a:r>
          </a:p>
        </p:txBody>
      </p:sp>
      <p:sp>
        <p:nvSpPr>
          <p:cNvPr id="4" name="内容占位符 12"/>
          <p:cNvSpPr>
            <a:spLocks noGrp="1"/>
          </p:cNvSpPr>
          <p:nvPr/>
        </p:nvSpPr>
        <p:spPr>
          <a:xfrm>
            <a:off x="622300" y="1416685"/>
            <a:ext cx="10947400" cy="1616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The distributions of the two methods do not overlap. Therefore, we can superimpose the data signal from both methods for analysis.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Combined Results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 sz="1800"/>
              <a:t>               untagged                                          tagged                                               combine</a:t>
            </a:r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566" y="2633811"/>
            <a:ext cx="4132957" cy="27536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77" y="2717849"/>
            <a:ext cx="3992245" cy="2669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7" y="2717849"/>
            <a:ext cx="3674745" cy="2479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>
                <a:cs typeface="Times New Roman" panose="02020603050405020304" pitchFamily="18" charset="0"/>
              </a:rPr>
              <a:t>Other Method</a:t>
            </a:r>
          </a:p>
        </p:txBody>
      </p:sp>
      <p:graphicFrame>
        <p:nvGraphicFramePr>
          <p:cNvPr id="3" name="内容占位符 2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313643"/>
              </p:ext>
            </p:extLst>
          </p:nvPr>
        </p:nvGraphicFramePr>
        <p:xfrm>
          <a:off x="2129155" y="2824799"/>
          <a:ext cx="7481570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32000" imgH="241300" progId="Equation.KSEE3">
                  <p:embed/>
                </p:oleObj>
              </mc:Choice>
              <mc:Fallback>
                <p:oleObj r:id="rId7" imgW="20320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9155" y="2824799"/>
                        <a:ext cx="7481570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箭头连接符 4"/>
          <p:cNvCxnSpPr/>
          <p:nvPr/>
        </p:nvCxnSpPr>
        <p:spPr>
          <a:xfrm flipH="1">
            <a:off x="6739255" y="3720784"/>
            <a:ext cx="334645" cy="700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90260" y="4519614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E&gt;400MeV</a:t>
            </a:r>
          </a:p>
        </p:txBody>
      </p:sp>
      <p:cxnSp>
        <p:nvCxnSpPr>
          <p:cNvPr id="7" name="直接箭头连接符 6"/>
          <p:cNvCxnSpPr/>
          <p:nvPr>
            <p:custDataLst>
              <p:tags r:id="rId1"/>
            </p:custDataLst>
          </p:nvPr>
        </p:nvCxnSpPr>
        <p:spPr>
          <a:xfrm>
            <a:off x="9174480" y="3676334"/>
            <a:ext cx="305435" cy="715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70340" y="4521519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Miss track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>
                <a:spLocks noGrp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90855" y="5264786"/>
                <a:ext cx="11343640" cy="1678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/>
                  <a:t>1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kmfit</a:t>
                </a:r>
                <a:r>
                  <a:rPr lang="zh-CN" altLang="en-US" sz="2000"/>
                  <a:t>：</a:t>
                </a:r>
                <a:r>
                  <a:rPr lang="en-US" altLang="zh-CN" sz="2000"/>
                  <a:t>γ</a:t>
                </a:r>
                <a:r>
                  <a:rPr lang="en-US" altLang="zh-CN" sz="2000" baseline="30000"/>
                  <a:t>ISR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p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anti-p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γ</a:t>
                </a:r>
                <a:r>
                  <a:rPr lang="en-US" altLang="zh-CN" sz="2000" baseline="-25000"/>
                  <a:t>1</a:t>
                </a:r>
                <a:r>
                  <a:rPr lang="en-US" altLang="zh-CN" sz="2000"/>
                  <a:t>γ</a:t>
                </a:r>
                <a:r>
                  <a:rPr lang="en-US" altLang="zh-CN" sz="2000" baseline="-25000"/>
                  <a:t>2</a:t>
                </a:r>
                <a:r>
                  <a:rPr lang="en-US" altLang="zh-CN" sz="2000"/>
                  <a:t>(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30000"/>
                  <a:t>0</a:t>
                </a:r>
                <a:r>
                  <a:rPr lang="en-US" altLang="zh-CN" sz="2000"/>
                  <a:t>)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select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𝑠h𝑜𝑢𝑙𝑑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𝑙𝑒𝑠𝑠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𝑡h𝑎𝑛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200)</m:t>
                    </m:r>
                  </m:oMath>
                </a14:m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/>
                  <a:t>2、select minimum 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</a:t>
                </a:r>
              </a:p>
            </p:txBody>
          </p:sp>
        </mc:Choice>
        <mc:Fallback xmlns=""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90855" y="5264786"/>
                <a:ext cx="11343640" cy="1678940"/>
              </a:xfrm>
              <a:prstGeom prst="rect">
                <a:avLst/>
              </a:prstGeom>
              <a:blipFill>
                <a:blip r:embed="rId10"/>
                <a:stretch>
                  <a:fillRect l="-484" t="-1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/>
          <a:srcRect l="35476" t="99" r="16743" b="47158"/>
          <a:stretch>
            <a:fillRect/>
          </a:stretch>
        </p:blipFill>
        <p:spPr>
          <a:xfrm>
            <a:off x="3122930" y="5717858"/>
            <a:ext cx="3970020" cy="509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DE70E1B-4F06-17A0-A012-70610A71C0F5}"/>
                  </a:ext>
                </a:extLst>
              </p:cNvPr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24180" y="1325881"/>
                <a:ext cx="11343640" cy="1678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addition, we also made other attempts, such as missing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track, but the background was high. We tried several methods to reduce the background, but the results were mediocre, so we abandoned this approach.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DE70E1B-4F06-17A0-A012-70610A71C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4180" y="1325881"/>
                <a:ext cx="11343640" cy="1678940"/>
              </a:xfrm>
              <a:prstGeom prst="rect">
                <a:avLst/>
              </a:prstGeom>
              <a:blipFill>
                <a:blip r:embed="rId13"/>
                <a:stretch>
                  <a:fillRect l="-753" t="-727" r="-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Results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4180" y="1491921"/>
                <a:ext cx="11343640" cy="4981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miss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tracking method, the background is very high. Furthermore, the efficiency was also relatively low, so we abandoned this method.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180" y="1491921"/>
                <a:ext cx="11343640" cy="4981068"/>
              </a:xfrm>
              <a:blipFill>
                <a:blip r:embed="rId5"/>
                <a:stretch>
                  <a:fillRect l="-753" t="-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180" y="3006525"/>
            <a:ext cx="3569970" cy="23595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53215" y="2989522"/>
            <a:ext cx="3644267" cy="2376557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56547" y="3007679"/>
            <a:ext cx="3761424" cy="25321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Cut Flow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273685" y="1250949"/>
              <a:ext cx="11603990" cy="5407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59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6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82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Tagged Method (Miss one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)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Event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Number</m:t>
                                </m:r>
                              </m:oMath>
                            </m:oMathPara>
                          </a14:m>
                          <a:endParaRPr lang="en-US" altLang="zh-CN" sz="20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2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2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PID1: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2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≥3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and</a:t>
                          </a:r>
                          <a:r>
                            <a:rPr lang="en-US" altLang="zh-CN" sz="2000" baseline="0">
                              <a:latin typeface="Cambria Math" panose="02040503050406030204" pitchFamily="18" charset="0"/>
                            </a:rPr>
                            <a:t> angle restriction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245036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89.80%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61.26%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2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>
                              <a:latin typeface="Cambria Math" panose="02040503050406030204" pitchFamily="18" charset="0"/>
                            </a:rPr>
                            <a:t>Pass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211087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86.15%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52.77%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880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Select minimun</a:t>
                          </a:r>
                          <a:r>
                            <a:rPr lang="en-US" altLang="zh-CN" sz="2000" b="0" i="0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kmfit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  <m:sup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34558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16.37%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8.64%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35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9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mass in range (1.16,1.21)</a:t>
                          </a:r>
                          <a:endParaRPr lang="en-US" altLang="zh-CN" sz="1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17777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51.44%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4.44%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35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xclude</m:t>
                              </m:r>
                              <m:r>
                                <a:rPr lang="en-US" altLang="zh-CN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𝐵𝐺</m:t>
                                  </m:r>
                                </m:sub>
                                <m:sup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  <m:sup>
                                  <m:r>
                                    <a:rPr lang="en-US" altLang="zh-CN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events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17048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95.90%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4.26%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35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charset="0"/>
                            <a:buNone/>
                            <a:defRPr/>
                          </a:pPr>
                          <a:r>
                            <a:rPr lang="en-US" altLang="zh-CN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xclude</m:t>
                              </m:r>
                              <m:r>
                                <a:rPr lang="en-US" altLang="zh-CN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𝐵𝐺</m:t>
                                  </m:r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  <m:sup>
                                  <m:r>
                                    <a:rPr lang="en-US" altLang="zh-CN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events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8525</a:t>
                          </a: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50.01%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2.13%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4"/>
              <p:cNvGraphicFramePr>
                <a:graphicFrameLocks noGrp="1"/>
              </p:cNvGraphicFramePr>
              <p:nvPr>
                <p:ph idx="1"/>
                <p:custDataLst>
                  <p:tags r:id="rId4"/>
                </p:custDataLst>
              </p:nvPr>
            </p:nvGraphicFramePr>
            <p:xfrm>
              <a:off x="273685" y="1250949"/>
              <a:ext cx="11603990" cy="5407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84445"/>
                    <a:gridCol w="2245995"/>
                    <a:gridCol w="2136775"/>
                    <a:gridCol w="2136775"/>
                  </a:tblGrid>
                  <a:tr h="58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 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Efficiency</a:t>
                          </a:r>
                          <a:endParaRPr lang="en-US" altLang="zh-CN" sz="18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82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Total number</a:t>
                          </a:r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400000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</a:tr>
                  <a:tr h="5829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272878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68.22%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58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245036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89.80%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61.26%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58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211087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86.15%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52.77%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5880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34558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16.37%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8.64%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6356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17777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51.44%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4.44%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636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17048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95.90%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4.26%</a:t>
                          </a:r>
                          <a:endParaRPr lang="en-US" altLang="zh-CN" sz="2000" b="0" kern="120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6356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2000" b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</a:rPr>
                            <a:t>8525</a:t>
                          </a:r>
                          <a:endParaRPr lang="en-US" altLang="zh-CN" sz="2000" b="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</a:endParaRPr>
                        </a:p>
                      </a:txBody>
                      <a:tcPr marL="12700" marR="12700" marT="1270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50.01%</a:t>
                          </a:r>
                          <a:endParaRPr lang="en-US" altLang="zh-CN" sz="2000" b="0" kern="1200">
                            <a:solidFill>
                              <a:srgbClr val="00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2000" b="0" kern="120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等线" panose="02010600030101010101" charset="-122"/>
                              <a:cs typeface="+mn-cs"/>
                            </a:rPr>
                            <a:t>2.13%</a:t>
                          </a:r>
                          <a:endParaRPr lang="en-US" altLang="zh-CN" sz="2000" b="0" kern="120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5" y="1930400"/>
            <a:ext cx="12191365" cy="17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F46A-9A7C-4C66-894D-1DC5A4D55BB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8000" y="6059170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Cambria Math" panose="02040503050406030204" pitchFamily="18" charset="0"/>
                <a:sym typeface="+mn-ea"/>
              </a:rPr>
              <a:t>2024.8.14</a:t>
            </a:r>
          </a:p>
        </p:txBody>
      </p:sp>
    </p:spTree>
    <p:extLst>
      <p:ext uri="{BB962C8B-B14F-4D97-AF65-F5344CB8AC3E}">
        <p14:creationId xmlns:p14="http://schemas.microsoft.com/office/powerpoint/2010/main" val="308498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Electromagnetic Form Factors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4180" y="1270507"/>
                <a:ext cx="11343640" cy="548131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 cross section for the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𝐵</m:t>
                    </m:r>
                    <m:bar>
                      <m:barPr>
                        <m:pos m:val="top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one-photon exchange, where B is a spin 1/2 baryon, can be expressed in terms of the electric and magnetic FFs G</a:t>
                </a:r>
                <a:r>
                  <a:rPr lang="en-US" altLang="zh-CN" sz="24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</a:t>
                </a:r>
                <a:r>
                  <a:rPr lang="en-US" altLang="zh-CN" sz="24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following formula:</a:t>
                </a:r>
              </a:p>
              <a:p>
                <a:pPr marL="0" indent="0">
                  <a:buNone/>
                </a:pPr>
                <a:endPara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invariant mass of the hadronic system</a:t>
                </a:r>
              </a:p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=1/137.036 is the fine-structure constant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1−4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velocity</a:t>
                </a:r>
                <a:endParaRPr lang="en-US" altLang="zh-CN" sz="2000" b="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/4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mass of the baryon.</a:t>
                </a:r>
              </a:p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Coulomb correction factor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𝑝𝑎𝑖𝑟𝑠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𝑜𝑓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𝑛𝑒𝑢𝑡𝑟𝑎𝑙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𝑏𝑎𝑟𝑦𝑜𝑛𝑠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𝜋𝛼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𝑓𝑜𝑟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𝑝𝑎𝑖𝑟𝑠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𝑜𝑓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𝑐h𝑎𝑟𝑔𝑒𝑑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𝑏𝑎𝑟𝑦𝑜𝑛𝑠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180" y="1270507"/>
                <a:ext cx="11343640" cy="5481310"/>
              </a:xfrm>
              <a:blipFill rotWithShape="1">
                <a:blip r:embed="rId3"/>
                <a:stretch>
                  <a:fillRect t="-9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694" y="2548363"/>
            <a:ext cx="4429531" cy="6390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973945" y="3670624"/>
            <a:ext cx="3735590" cy="940666"/>
            <a:chOff x="6941935" y="3726584"/>
            <a:chExt cx="3735590" cy="94066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4419" y="3777683"/>
              <a:ext cx="3534641" cy="79460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941935" y="3726584"/>
              <a:ext cx="3735590" cy="9406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>
                <a:latin typeface="Cambria Math" panose="02040503050406030204" pitchFamily="18" charset="0"/>
              </a:rPr>
              <a:t>Tagged method 1</a:t>
            </a:r>
          </a:p>
        </p:txBody>
      </p:sp>
      <p:graphicFrame>
        <p:nvGraphicFramePr>
          <p:cNvPr id="3" name="内容占位符 2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29155" y="1672590"/>
          <a:ext cx="7481570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2000" imgH="241300" progId="Equation.KSEE3">
                  <p:embed/>
                </p:oleObj>
              </mc:Choice>
              <mc:Fallback>
                <p:oleObj r:id="rId6" imgW="2032000" imgH="241300" progId="Equation.KSEE3">
                  <p:embed/>
                  <p:pic>
                    <p:nvPicPr>
                      <p:cNvPr id="3" name="内容占位符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9155" y="1672590"/>
                        <a:ext cx="7481570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箭头连接符 4"/>
          <p:cNvCxnSpPr/>
          <p:nvPr/>
        </p:nvCxnSpPr>
        <p:spPr>
          <a:xfrm flipH="1">
            <a:off x="6739255" y="2568575"/>
            <a:ext cx="334645" cy="700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90260" y="3367405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E&gt;400MeV</a:t>
            </a:r>
          </a:p>
        </p:txBody>
      </p:sp>
      <p:cxnSp>
        <p:nvCxnSpPr>
          <p:cNvPr id="7" name="直接箭头连接符 6"/>
          <p:cNvCxnSpPr/>
          <p:nvPr>
            <p:custDataLst>
              <p:tags r:id="rId1"/>
            </p:custDataLst>
          </p:nvPr>
        </p:nvCxnSpPr>
        <p:spPr>
          <a:xfrm>
            <a:off x="9174480" y="2524125"/>
            <a:ext cx="305435" cy="715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70340" y="3369310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Miss track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24180" y="3973195"/>
            <a:ext cx="11649075" cy="2478405"/>
            <a:chOff x="668" y="6257"/>
            <a:chExt cx="18345" cy="3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内容占位符 2"/>
                <p:cNvSpPr>
                  <a:spLocks noGrp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668" y="6257"/>
                  <a:ext cx="18345" cy="390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/>
                    <a:t>1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kmfit</a:t>
                  </a:r>
                  <a:r>
                    <a:rPr lang="zh-CN" altLang="en-US" sz="2000"/>
                    <a:t>：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30000"/>
                    <a:t>ISR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p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anti-p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-25000"/>
                    <a:t>1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-25000"/>
                    <a:t>2</a:t>
                  </a:r>
                  <a:r>
                    <a:rPr lang="en-US" altLang="zh-CN" sz="2000"/>
                    <a:t>(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altLang="zh-CN" sz="2000" baseline="30000"/>
                    <a:t>0</a:t>
                  </a:r>
                  <a:r>
                    <a:rPr lang="en-US" altLang="zh-CN" sz="2000"/>
                    <a:t>)</a:t>
                  </a:r>
                  <a:r>
                    <a:rPr lang="zh-CN" altLang="en-US" sz="2000"/>
                    <a:t>，挑选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χ</a:t>
                  </a:r>
                  <a:r>
                    <a:rPr lang="en-US" altLang="zh-CN" sz="2000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最小的组合，且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小于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200</a:t>
                  </a:r>
                </a:p>
                <a:p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2、kmfit_BG: 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π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0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p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anti-p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1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2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(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π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sym typeface="+mn-ea"/>
                    </a:rPr>
                    <a:t>0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)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，挑选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最小的组合，且χ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小于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200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，如果χ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&lt;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1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则视为本底</a:t>
                  </a:r>
                  <a:endParaRPr lang="en-US" altLang="zh-CN" sz="2000">
                    <a:solidFill>
                      <a:srgbClr val="FF0000"/>
                    </a:solidFill>
                    <a:sym typeface="+mn-ea"/>
                  </a:endParaRPr>
                </a:p>
                <a:p>
                  <a:r>
                    <a:rPr lang="en-US" altLang="zh-CN" sz="2000"/>
                    <a:t>3、计算  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                       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，判断两个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π</a:t>
                  </a:r>
                  <a:r>
                    <a:rPr lang="en-US" altLang="zh-CN" sz="2000" baseline="30000">
                      <a:sym typeface="+mn-ea"/>
                    </a:rPr>
                    <a:t>0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分别来自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还是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𝛴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zh-CN" altLang="en-US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，保留</a:t>
                  </a:r>
                  <a:r>
                    <a:rPr lang="en-US" altLang="zh-CN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σ</a:t>
                  </a:r>
                  <a:r>
                    <a:rPr lang="en-US" altLang="zh-CN" sz="2000" baseline="-25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m</a:t>
                  </a:r>
                  <a:r>
                    <a:rPr lang="zh-CN" altLang="en-US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最小组合</a:t>
                  </a:r>
                  <a:endParaRPr lang="en-US" altLang="zh-CN" sz="20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内容占位符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>
                <a:xfrm>
                  <a:off x="668" y="6257"/>
                  <a:ext cx="18345" cy="3903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/>
            <a:srcRect l="35476" t="99" r="16743" b="47158"/>
            <a:stretch>
              <a:fillRect/>
            </a:stretch>
          </p:blipFill>
          <p:spPr>
            <a:xfrm>
              <a:off x="2754" y="7690"/>
              <a:ext cx="6252" cy="8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561705" y="5500350"/>
                <a:ext cx="4611904" cy="7218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CN" altLang="en-US" sz="4000" b="1" cap="none" spc="5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去除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b="1" i="1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4000" b="1" i="1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4000" b="1" i="0" cap="none" spc="5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𝚺</m:t>
                    </m:r>
                    <m:acc>
                      <m:accPr>
                        <m:chr m:val="̅"/>
                        <m:ctrlPr>
                          <a:rPr lang="en-US" altLang="zh-CN" sz="4000" b="1" i="1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b="1" i="0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acc>
                  </m:oMath>
                </a14:m>
                <a:r>
                  <a:rPr lang="zh-CN" altLang="en-US" sz="4000" b="1" cap="none" spc="5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本底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05" y="5500350"/>
                <a:ext cx="4611904" cy="721801"/>
              </a:xfrm>
              <a:prstGeom prst="rect">
                <a:avLst/>
              </a:prstGeom>
              <a:blipFill rotWithShape="1">
                <a:blip r:embed="rId11"/>
                <a:stretch>
                  <a:fillRect l="-8" t="-85" r="6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0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>
                <a:latin typeface="Cambria Math" panose="02040503050406030204" pitchFamily="18" charset="0"/>
              </a:rPr>
              <a:t>Tagged method 2</a:t>
            </a:r>
          </a:p>
        </p:txBody>
      </p:sp>
      <p:graphicFrame>
        <p:nvGraphicFramePr>
          <p:cNvPr id="3" name="内容占位符 2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29155" y="1672590"/>
          <a:ext cx="7481570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2000" imgH="241300" progId="Equation.KSEE3">
                  <p:embed/>
                </p:oleObj>
              </mc:Choice>
              <mc:Fallback>
                <p:oleObj r:id="rId6" imgW="2032000" imgH="241300" progId="Equation.KSEE3">
                  <p:embed/>
                  <p:pic>
                    <p:nvPicPr>
                      <p:cNvPr id="3" name="内容占位符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9155" y="1672590"/>
                        <a:ext cx="7481570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箭头连接符 3"/>
          <p:cNvCxnSpPr/>
          <p:nvPr/>
        </p:nvCxnSpPr>
        <p:spPr>
          <a:xfrm flipH="1">
            <a:off x="6739255" y="2568575"/>
            <a:ext cx="334645" cy="700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90260" y="3367405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E&gt;400MeV</a:t>
            </a:r>
          </a:p>
        </p:txBody>
      </p:sp>
      <p:cxnSp>
        <p:nvCxnSpPr>
          <p:cNvPr id="7" name="直接箭头连接符 6"/>
          <p:cNvCxnSpPr/>
          <p:nvPr>
            <p:custDataLst>
              <p:tags r:id="rId1"/>
            </p:custDataLst>
          </p:nvPr>
        </p:nvCxnSpPr>
        <p:spPr>
          <a:xfrm>
            <a:off x="9174480" y="2524125"/>
            <a:ext cx="305435" cy="715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070340" y="3369310"/>
            <a:ext cx="155448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omic Sans MS" panose="030F0702030302020204" pitchFamily="66" charset="0"/>
                <a:cs typeface="Comic Sans MS" panose="030F0702030302020204" pitchFamily="66" charset="0"/>
              </a:rPr>
              <a:t>Miss track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4180" y="3973195"/>
            <a:ext cx="11767820" cy="2478405"/>
            <a:chOff x="668" y="6257"/>
            <a:chExt cx="18532" cy="3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内容占位符 2"/>
                <p:cNvSpPr>
                  <a:spLocks noGrp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668" y="6257"/>
                  <a:ext cx="18532" cy="390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 baseline="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楷体" panose="02010609060101010101" pitchFamily="49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/>
                    <a:t>1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kmfit</a:t>
                  </a:r>
                  <a:r>
                    <a:rPr lang="zh-CN" altLang="en-US" sz="2000"/>
                    <a:t>：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30000"/>
                    <a:t>ISR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p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anti-p</a:t>
                  </a:r>
                  <a:r>
                    <a:rPr lang="zh-CN" altLang="en-US" sz="2000"/>
                    <a:t>、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-25000"/>
                    <a:t>1</a:t>
                  </a:r>
                  <a:r>
                    <a:rPr lang="en-US" altLang="zh-CN" sz="2000"/>
                    <a:t>γ</a:t>
                  </a:r>
                  <a:r>
                    <a:rPr lang="en-US" altLang="zh-CN" sz="2000" baseline="-25000"/>
                    <a:t>2</a:t>
                  </a:r>
                  <a:r>
                    <a:rPr lang="en-US" altLang="zh-CN" sz="2000"/>
                    <a:t>(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altLang="zh-CN" sz="2000" baseline="30000"/>
                    <a:t>0</a:t>
                  </a:r>
                  <a:r>
                    <a:rPr lang="en-US" altLang="zh-CN" sz="2000"/>
                    <a:t>)</a:t>
                  </a:r>
                  <a:r>
                    <a:rPr lang="zh-CN" altLang="en-US" sz="2000"/>
                    <a:t>，挑选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χ</a:t>
                  </a:r>
                  <a:r>
                    <a:rPr lang="en-US" altLang="zh-CN" sz="2000" baseline="-25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最小的组合，且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小于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200</a:t>
                  </a:r>
                </a:p>
                <a:p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2、kmfit_BG: 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1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p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anti-p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、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3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γ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sym typeface="+mn-ea"/>
                    </a:rPr>
                    <a:t>4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(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π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sym typeface="+mn-ea"/>
                    </a:rPr>
                    <a:t>0</a:t>
                  </a:r>
                  <a:r>
                    <a:rPr lang="en-US" altLang="zh-CN" sz="2000">
                      <a:solidFill>
                        <a:srgbClr val="FF0000"/>
                      </a:solidFill>
                      <a:sym typeface="+mn-ea"/>
                    </a:rPr>
                    <a:t>)</a:t>
                  </a:r>
                  <a:r>
                    <a:rPr lang="zh-CN" altLang="en-US" sz="2000">
                      <a:solidFill>
                        <a:srgbClr val="FF0000"/>
                      </a:solidFill>
                      <a:sym typeface="+mn-ea"/>
                    </a:rPr>
                    <a:t>，挑选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最小的组合，且χ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小于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200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，如果χ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&lt;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χ</a:t>
                  </a:r>
                  <a:r>
                    <a:rPr lang="en-US" altLang="zh-CN" sz="200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1</a:t>
                  </a:r>
                  <a:r>
                    <a:rPr lang="en-US" altLang="zh-CN" sz="200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zh-CN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则视为本底</a:t>
                  </a:r>
                  <a:endParaRPr lang="en-US" altLang="zh-CN" sz="2000">
                    <a:solidFill>
                      <a:srgbClr val="FF0000"/>
                    </a:solidFill>
                    <a:sym typeface="+mn-ea"/>
                  </a:endParaRPr>
                </a:p>
                <a:p>
                  <a:r>
                    <a:rPr lang="en-US" altLang="zh-CN" sz="2000"/>
                    <a:t>3、计算  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                       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，判断两个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π</a:t>
                  </a:r>
                  <a:r>
                    <a:rPr lang="en-US" altLang="zh-CN" sz="2000" baseline="30000">
                      <a:sym typeface="+mn-ea"/>
                    </a:rPr>
                    <a:t>0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分别来自</a:t>
                  </a:r>
                  <a:r>
                    <a:rPr lang="en-US" altLang="zh-CN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r>
                    <a:rPr lang="en-US" altLang="zh-CN" sz="2000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还是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𝛴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zh-CN" altLang="en-US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，保留</a:t>
                  </a:r>
                  <a:r>
                    <a:rPr lang="en-US" altLang="zh-CN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σ</a:t>
                  </a:r>
                  <a:r>
                    <a:rPr lang="en-US" altLang="zh-CN" sz="2000" baseline="-25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m</a:t>
                  </a:r>
                  <a:r>
                    <a:rPr lang="zh-CN" altLang="en-US" sz="2000">
                      <a:latin typeface="Cambria Math" panose="02040503050406030204" pitchFamily="18" charset="0"/>
                      <a:cs typeface="Cambria Math" panose="02040503050406030204" pitchFamily="18" charset="0"/>
                    </a:rPr>
                    <a:t>最小组合</a:t>
                  </a:r>
                  <a:endParaRPr lang="en-US" altLang="zh-CN" sz="20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内容占位符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>
                <a:xfrm>
                  <a:off x="668" y="6257"/>
                  <a:ext cx="18532" cy="3903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/>
            <a:srcRect l="35476" t="99" r="16743" b="47158"/>
            <a:stretch>
              <a:fillRect/>
            </a:stretch>
          </p:blipFill>
          <p:spPr>
            <a:xfrm>
              <a:off x="2754" y="7690"/>
              <a:ext cx="6252" cy="8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61705" y="5500350"/>
                <a:ext cx="4611904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CN" altLang="en-US" sz="4000" b="1" cap="none" spc="5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去除</a:t>
                </a:r>
                <a14:m>
                  <m:oMath xmlns:m="http://schemas.openxmlformats.org/officeDocument/2006/math">
                    <m:r>
                      <a:rPr lang="en-US" altLang="zh-CN" sz="4000" b="1" i="1" cap="none" spc="5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US" altLang="zh-CN" sz="4000" b="1" i="0" cap="none" spc="5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𝚺</m:t>
                    </m:r>
                    <m:acc>
                      <m:accPr>
                        <m:chr m:val="̅"/>
                        <m:ctrlPr>
                          <a:rPr lang="en-US" altLang="zh-CN" sz="4000" b="1" i="1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b="1" i="0" cap="none" spc="5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acc>
                  </m:oMath>
                </a14:m>
                <a:r>
                  <a:rPr lang="zh-CN" altLang="en-US" sz="4000" b="1" cap="none" spc="5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本底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05" y="5500350"/>
                <a:ext cx="4611904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8" t="-87" r="6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0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Method1 Result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3872420"/>
            <a:ext cx="3967246" cy="2621216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243351"/>
            <a:ext cx="3967246" cy="26290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375" y="1936406"/>
            <a:ext cx="6315675" cy="38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Compare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95655" y="1594357"/>
                <a:ext cx="10148570" cy="4981068"/>
              </a:xfrm>
            </p:spPr>
            <p:txBody>
              <a:bodyPr/>
              <a:lstStyle/>
              <a:p>
                <a:r>
                  <a:rPr lang="en-US" altLang="zh-CN"/>
                  <a:t>We use two method to select signal:</a:t>
                </a:r>
              </a:p>
              <a:p>
                <a:r>
                  <a:rPr lang="en-US" altLang="zh-CN" sz="2400"/>
                  <a:t>1</a:t>
                </a:r>
                <a:r>
                  <a:rPr lang="zh-CN" altLang="en-US" sz="2400"/>
                  <a:t>、先进行质量</a:t>
                </a:r>
                <a:r>
                  <a:rPr lang="en-US" altLang="zh-CN" sz="2400"/>
                  <a:t>cut</a:t>
                </a:r>
                <a:r>
                  <a:rPr lang="zh-CN" altLang="en-US" sz="2400"/>
                  <a:t>，再筛选最小的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2400"/>
              </a:p>
              <a:p>
                <a:r>
                  <a:rPr lang="en-US" altLang="zh-CN" sz="2400"/>
                  <a:t>2</a:t>
                </a:r>
                <a:r>
                  <a:rPr lang="zh-CN" altLang="en-US" sz="2400"/>
                  <a:t>、先筛选最小的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2400"/>
                  <a:t>，再进行质量</a:t>
                </a:r>
                <a:r>
                  <a:rPr lang="en-US" altLang="zh-CN" sz="2400"/>
                  <a:t>cut</a:t>
                </a:r>
                <a:endParaRPr lang="zh-CN" altLang="en-US" sz="240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655" y="1594357"/>
                <a:ext cx="10148570" cy="4981068"/>
              </a:xfrm>
              <a:blipFill rotWithShape="1">
                <a:blip r:embed="rId2"/>
                <a:stretch>
                  <a:fillRect t="-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895349" y="3625265"/>
            <a:ext cx="10419956" cy="1432509"/>
            <a:chOff x="828674" y="3576735"/>
            <a:chExt cx="6686551" cy="9192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6793"/>
            <a:stretch>
              <a:fillRect/>
            </a:stretch>
          </p:blipFill>
          <p:spPr>
            <a:xfrm>
              <a:off x="828674" y="3624175"/>
              <a:ext cx="6610351" cy="82437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28674" y="3576735"/>
              <a:ext cx="6686551" cy="919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329927" y="5286229"/>
                <a:ext cx="8803403" cy="106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区别：</a:t>
                </a:r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若存在一种组合，虽然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最小，但是不落在</a:t>
                </a:r>
                <a:r>
                  <a:rPr lang="en-US" altLang="zh-CN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Mass cut</a:t>
                </a:r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范围内，则该组合会被排除，那么程序就会跳过这一个事例。反之，如果先进行</a:t>
                </a:r>
                <a:r>
                  <a:rPr lang="en-US" altLang="zh-CN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Mass cut</a:t>
                </a:r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再筛选最近的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，那么程序就会储存这样的事例，因此先</a:t>
                </a:r>
                <a:r>
                  <a:rPr lang="en-US" altLang="zh-CN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Mass cut</a:t>
                </a:r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再筛选最近的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𝑚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会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使</a:t>
                </a:r>
                <a:r>
                  <a:rPr lang="zh-CN" altLang="en-US">
                    <a:solidFill>
                      <a:srgbClr val="FF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楷体" panose="02010609060101010101" pitchFamily="49" charset="-122"/>
                  </a:rPr>
                  <a:t>效率更高</a:t>
                </a:r>
                <a:r>
                  <a:rPr lang="zh-CN" altLang="en-US">
                    <a:solidFill>
                      <a:srgbClr val="FF0000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27" y="5286229"/>
                <a:ext cx="8803403" cy="1060740"/>
              </a:xfrm>
              <a:prstGeom prst="rect">
                <a:avLst/>
              </a:prstGeom>
              <a:blipFill rotWithShape="1">
                <a:blip r:embed="rId4"/>
                <a:stretch>
                  <a:fillRect l="-3" t="-46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Analysis Strategy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4180" y="2206687"/>
                <a:ext cx="11343640" cy="437610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use two method to select the signal events:</a:t>
                </a:r>
              </a:p>
              <a:p>
                <a:r>
                  <a:rPr lang="en-US" altLang="zh-CN" sz="2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b="1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Untagged method: </a:t>
                </a:r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We select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bar>
                      <m:barPr>
                        <m:pos m:val="top"/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and miss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 By applying constraints on the recoil system of (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bar>
                      <m:barPr>
                        <m:pos m:val="top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), we can get signal events. This method has a high efficiency.</a:t>
                </a:r>
              </a:p>
              <a:p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b="1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Tagged method: </a:t>
                </a:r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Selecting all final particles including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bar>
                      <m:barPr>
                        <m:pos m:val="top"/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 This method has lower efficiency compared to the untagged method, but the background is cleaner.</a:t>
                </a:r>
                <a:endParaRPr lang="zh-CN" altLang="en-US" sz="240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180" y="2206687"/>
                <a:ext cx="11343640" cy="4376108"/>
              </a:xfrm>
              <a:blipFill>
                <a:blip r:embed="rId2"/>
                <a:stretch>
                  <a:fillRect l="-753" t="-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2416850" y="1417728"/>
            <a:ext cx="6077480" cy="644279"/>
            <a:chOff x="1188125" y="3475128"/>
            <a:chExt cx="6077480" cy="644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5685938" y="3504047"/>
                  <a:ext cx="1579667" cy="586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𝐼𝑆𝑅</m:t>
                            </m:r>
                          </m:sup>
                        </m:sSup>
                        <m: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bar>
                          <m:barPr>
                            <m:pos m:val="top"/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bar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32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938" y="3504047"/>
                  <a:ext cx="1579667" cy="58644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3006938" y="3475128"/>
                  <a:ext cx="1977043" cy="644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𝐼𝑆𝑅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el-GR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altLang="zh-CN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ba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3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938" y="3475128"/>
                  <a:ext cx="1977043" cy="644279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箭头连接符 6"/>
            <p:cNvCxnSpPr>
              <a:stCxn id="5" idx="3"/>
              <a:endCxn id="4" idx="1"/>
            </p:cNvCxnSpPr>
            <p:nvPr/>
          </p:nvCxnSpPr>
          <p:spPr>
            <a:xfrm>
              <a:off x="4983981" y="3797268"/>
              <a:ext cx="70195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1188125" y="3488998"/>
                  <a:ext cx="1116856" cy="5854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125" y="3488998"/>
                  <a:ext cx="1116856" cy="585470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箭头连接符 9"/>
            <p:cNvCxnSpPr>
              <a:stCxn id="9" idx="3"/>
              <a:endCxn id="5" idx="1"/>
            </p:cNvCxnSpPr>
            <p:nvPr/>
          </p:nvCxnSpPr>
          <p:spPr>
            <a:xfrm>
              <a:off x="2304981" y="3781733"/>
              <a:ext cx="701957" cy="155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 Sets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08958" y="1921034"/>
              <a:ext cx="11344272" cy="741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16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88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101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336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025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rad>
                                <m:r>
                                  <a:rPr lang="en-US" altLang="zh-CN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smtClean="0">
                                        <a:latin typeface="Cambria Math" panose="02040503050406030204" pitchFamily="18" charset="0"/>
                                      </a:rPr>
                                      <m:t>𝑮𝒆𝑽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 number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Boss version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3.773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2931.8±0.2±13.8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11414-13988,14395-14604,20488-23454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706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08958" y="1921034"/>
              <a:ext cx="11344272" cy="741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1637"/>
                    <a:gridCol w="2428875"/>
                    <a:gridCol w="4810125"/>
                    <a:gridCol w="2433635"/>
                  </a:tblGrid>
                  <a:tr h="3848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 number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Boss version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3.773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2931.8±0.2±13.8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11414-13988,14395-14604,20488-23454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Comic Sans MS" panose="030F0702030302020204" pitchFamily="66" charset="0"/>
                            </a:rPr>
                            <a:t>706</a:t>
                          </a:r>
                          <a:endParaRPr lang="zh-CN" altLang="en-US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内容占位符 2"/>
          <p:cNvSpPr txBox="1"/>
          <p:nvPr/>
        </p:nvSpPr>
        <p:spPr>
          <a:xfrm>
            <a:off x="338770" y="1400841"/>
            <a:ext cx="11343640" cy="52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Data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/>
              <p:nvPr/>
            </p:nvSpPr>
            <p:spPr>
              <a:xfrm>
                <a:off x="338770" y="2922747"/>
                <a:ext cx="11343640" cy="253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楷体" panose="02010609060101010101" pitchFamily="49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Monte Carlo simulations(MC)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=3.773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GeV):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signal MC: 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240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zh-CN" sz="2000">
                    <a:solidFill>
                      <a:srgbClr val="C55A1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generator software package </a:t>
                </a:r>
                <a:r>
                  <a:rPr lang="en-US" altLang="zh-CN" sz="2000" b="1">
                    <a:solidFill>
                      <a:srgbClr val="C55A1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ConExc</a:t>
                </a:r>
                <a:r>
                  <a:rPr lang="en-US" altLang="zh-CN" sz="2000">
                    <a:solidFill>
                      <a:srgbClr val="C55A1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used to simulate the signal MC samples.</a:t>
                </a:r>
                <a:endParaRPr lang="en-US" altLang="zh-CN" sz="2000" dirty="0">
                  <a:solidFill>
                    <a:srgbClr val="C55A1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>
                    <a:solidFill>
                      <a:srgbClr val="C55A1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</a:t>
                </a:r>
                <a:endPara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0" y="2922747"/>
                <a:ext cx="11343640" cy="2534412"/>
              </a:xfrm>
              <a:prstGeom prst="rect">
                <a:avLst/>
              </a:prstGeom>
              <a:blipFill rotWithShape="1">
                <a:blip r:embed="rId3"/>
                <a:stretch>
                  <a:fillRect l="-3" t="-19" r="3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62601" y="1198880"/>
                <a:ext cx="6271239" cy="163560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en-US" altLang="zh-CN" sz="2000" dirty="0">
                    <a:latin typeface="Cambria Math" panose="02040503050406030204" pitchFamily="18" charset="0"/>
                    <a:ea typeface="黑体" panose="02010609060101010101" pitchFamily="49" charset="-122"/>
                  </a:rPr>
                  <a:t>Other selections: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Numb</m:t>
                    </m:r>
                    <m:r>
                      <m:rPr>
                        <m:nor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</m:t>
                    </m:r>
                    <m:r>
                      <m:rPr>
                        <m:nor/>
                      </m:rP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untagged method: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untagged method: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198880"/>
                <a:ext cx="6271239" cy="1635607"/>
              </a:xfrm>
              <a:prstGeom prst="rect">
                <a:avLst/>
              </a:prstGeom>
              <a:blipFill rotWithShape="1">
                <a:blip r:embed="rId3"/>
                <a:stretch>
                  <a:fillRect r="10" b="-136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62601" y="3203892"/>
                <a:ext cx="6047105" cy="133000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i="0" dirty="0">
                    <a:latin typeface="Cambria Math" panose="02040503050406030204" pitchFamily="18" charset="0"/>
                  </a:rPr>
                  <a:t>Reconstruct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sz="2000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:</a:t>
                </a: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𝛾𝛾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60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𝑀𝑒𝑉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kinematic fit be </a:t>
                </a: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zh-CN" altLang="en-US" sz="16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0" fontAlgn="auto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en-US" altLang="zh-CN" dirty="0">
                    <a:latin typeface="Cambria Math" panose="02040503050406030204" pitchFamily="18" charset="0"/>
                    <a:ea typeface="黑体" panose="02010609060101010101" pitchFamily="49" charset="-122"/>
                  </a:rPr>
                  <a:t> </a:t>
                </a: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3203892"/>
                <a:ext cx="6047105" cy="1330008"/>
              </a:xfrm>
              <a:prstGeom prst="rect">
                <a:avLst/>
              </a:prstGeom>
              <a:blipFill rotWithShape="1">
                <a:blip r:embed="rId4"/>
                <a:stretch>
                  <a:fillRect t="-24" b="-235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7765" y="1199146"/>
                <a:ext cx="5579636" cy="48087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Good charged tracks</a:t>
                </a:r>
                <a:r>
                  <a:rPr lang="zh-CN" altLang="en-US" sz="2000" dirty="0">
                    <a:latin typeface="Cambria Math" panose="02040503050406030204" pitchFamily="18" charset="0"/>
                    <a:ea typeface="黑体" panose="02010609060101010101" pitchFamily="49" charset="-122"/>
                  </a:rPr>
                  <a:t>：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cos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𝜃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93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x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𝑐𝑚</m:t>
                    </m:r>
                  </m:oMath>
                </a14:m>
                <a:r>
                  <a:rPr lang="en-US" altLang="zh-CN" sz="2000" dirty="0"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</m:oMath>
                </a14:m>
                <a:r>
                  <a:rPr lang="en-US" altLang="zh-CN" sz="2000"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𝑐𝑚</m:t>
                    </m:r>
                  </m:oMath>
                </a14:m>
                <a:endParaRPr lang="en-US" altLang="zh-CN" sz="2000"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PID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：</a:t>
                </a: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&amp;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K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2000" dirty="0">
                    <a:ea typeface="黑体" panose="02010609060101010101" pitchFamily="49" charset="-122"/>
                  </a:rPr>
                  <a:t> </a:t>
                </a: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 dirty="0"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Photon</a:t>
                </a:r>
                <a:r>
                  <a:rPr lang="zh-CN" altLang="en-US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：</a:t>
                </a:r>
                <a:endParaRPr lang="en-US" altLang="zh-CN" sz="200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cos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𝜃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.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80</m:t>
                        </m:r>
                      </m:e>
                    </m:d>
                  </m:oMath>
                </a14:m>
                <a:endParaRPr lang="en-US" altLang="zh-CN" sz="20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86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cos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𝜃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.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92</m:t>
                        </m:r>
                      </m:e>
                    </m:d>
                  </m:oMath>
                </a14:m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Time cut: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700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𝑛𝑠</m:t>
                    </m:r>
                  </m:oMath>
                </a14:m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angle of photon and proton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angle of photon and anti-proton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5" y="1199146"/>
                <a:ext cx="5579636" cy="4808748"/>
              </a:xfrm>
              <a:prstGeom prst="rect">
                <a:avLst/>
              </a:prstGeom>
              <a:blipFill rotWithShape="1">
                <a:blip r:embed="rId5"/>
                <a:stretch>
                  <a:fillRect l="-2" t="-6" b="-47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3"/>
          <p:cNvSpPr txBox="1">
            <a:spLocks noGrp="1"/>
          </p:cNvSpPr>
          <p:nvPr>
            <p:ph type="title"/>
          </p:nvPr>
        </p:nvSpPr>
        <p:spPr>
          <a:xfrm>
            <a:off x="423863" y="142847"/>
            <a:ext cx="389882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cs typeface="Times New Roman" panose="02020603050405020304" pitchFamily="18" charset="0"/>
              </a:rPr>
              <a:t>Event Selection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672" y="4533900"/>
            <a:ext cx="3238961" cy="20786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7764" y="1199146"/>
                <a:ext cx="8284735" cy="48087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Untagged Method</a:t>
                </a:r>
                <a:r>
                  <a:rPr lang="zh-CN" altLang="en-US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：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Select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Mass cut: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1.16,1.21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cut: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−0.14&lt;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&lt;0.06 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]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altLang="zh-CN" sz="2000"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𝑟𝑒𝑐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𝑟𝑒𝑐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 cut: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&lt;0.25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𝑜𝑟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&gt;2.90 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𝑟𝑎𝑑𝑠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]</m:t>
                    </m:r>
                  </m:oMath>
                </a14:m>
                <a:endParaRPr lang="en-US" altLang="zh-CN" sz="2000" b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ct val="130000"/>
                  </a:lnSpc>
                  <a:spcBef>
                    <a:spcPts val="1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means the angle between the momentum of the recoiling against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Σ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system and beam direction</a:t>
                </a:r>
              </a:p>
              <a:p>
                <a:pPr fontAlgn="auto">
                  <a:lnSpc>
                    <a:spcPct val="130000"/>
                  </a:lnSpc>
                  <a:spcBef>
                    <a:spcPts val="1500"/>
                  </a:spcBef>
                </a:pP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4" y="1199146"/>
                <a:ext cx="8284735" cy="4808748"/>
              </a:xfrm>
              <a:prstGeom prst="rect">
                <a:avLst/>
              </a:prstGeom>
              <a:blipFill>
                <a:blip r:embed="rId5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3"/>
          <p:cNvSpPr txBox="1">
            <a:spLocks noGrp="1"/>
          </p:cNvSpPr>
          <p:nvPr>
            <p:ph type="title"/>
          </p:nvPr>
        </p:nvSpPr>
        <p:spPr>
          <a:xfrm>
            <a:off x="423863" y="142847"/>
            <a:ext cx="389882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cs typeface="Times New Roman" panose="02020603050405020304" pitchFamily="18" charset="0"/>
              </a:rPr>
              <a:t>Event Selection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79631" y="4060053"/>
            <a:ext cx="3815569" cy="25502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81596" y="1483519"/>
            <a:ext cx="3913604" cy="2576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56086" y="1322571"/>
                <a:ext cx="8284735" cy="480874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Tagged Method</a:t>
                </a:r>
                <a:r>
                  <a:rPr lang="zh-CN" altLang="en-US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：</a:t>
                </a:r>
                <a:endParaRPr lang="en-US" altLang="zh-CN" sz="200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fontAlgn="auto">
                  <a:lnSpc>
                    <a:spcPct val="13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kinematic fit be </a:t>
                </a: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used, there are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altLang="zh-CN" sz="20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b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𝑠h𝑜𝑢𝑙𝑑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𝑟𝑒𝑠𝑡𝑟𝑎𝑖𝑛𝑒𝑑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𝑟𝑒𝑠𝑜𝑛𝑎𝑛𝑐𝑒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𝑠𝑒𝑝𝑒𝑟𝑎𝑡𝑒𝑙𝑦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b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𝑝𝑎𝑟𝑡𝑖𝑐𝑙𝑒𝑠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𝑠h𝑜𝑢𝑙𝑑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𝑟𝑒𝑠𝑡𝑟𝑎𝑖𝑛𝑒𝑑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𝑐𝑒𝑛𝑡𝑒𝑟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𝑚𝑎𝑠𝑠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𝑒𝑛𝑒𝑟𝑔𝑦</m:t>
                    </m:r>
                  </m:oMath>
                </a14:m>
                <a:endParaRPr lang="en-US" altLang="zh-CN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b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𝑠𝑒𝑙𝑒𝑐𝑡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𝑚𝑖𝑛𝑖𝑚𝑢𝑚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zh-CN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Select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Mass cut: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1.16,1.21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cut: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0.25&lt;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&lt;2.90 [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𝑟𝑎𝑑𝑠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:endPara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6" y="1322571"/>
                <a:ext cx="8284735" cy="4808748"/>
              </a:xfrm>
              <a:prstGeom prst="rect">
                <a:avLst/>
              </a:prstGeom>
              <a:blipFill>
                <a:blip r:embed="rId3"/>
                <a:stretch>
                  <a:fillRect l="-809" b="-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3">
            <a:extLst>
              <a:ext uri="{FF2B5EF4-FFF2-40B4-BE49-F238E27FC236}">
                <a16:creationId xmlns:a16="http://schemas.microsoft.com/office/drawing/2014/main" id="{64AF2CB1-5255-A704-7647-5DD9F7183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863" y="142847"/>
            <a:ext cx="389882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cs typeface="Times New Roman" panose="02020603050405020304" pitchFamily="18" charset="0"/>
              </a:rPr>
              <a:t>Event Selection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212BD3-3FE3-3D51-3653-A10BFD630D32}"/>
              </a:ext>
            </a:extLst>
          </p:cNvPr>
          <p:cNvGrpSpPr/>
          <p:nvPr/>
        </p:nvGrpSpPr>
        <p:grpSpPr>
          <a:xfrm>
            <a:off x="7470727" y="3165639"/>
            <a:ext cx="4396310" cy="789512"/>
            <a:chOff x="7371827" y="2434750"/>
            <a:chExt cx="4396310" cy="78951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4CDB4DA-A11B-FF5A-A8A3-F4044BF8AD24}"/>
                </a:ext>
              </a:extLst>
            </p:cNvPr>
            <p:cNvGrpSpPr/>
            <p:nvPr/>
          </p:nvGrpSpPr>
          <p:grpSpPr>
            <a:xfrm>
              <a:off x="7371827" y="2434750"/>
              <a:ext cx="1571625" cy="789512"/>
              <a:chOff x="7708989" y="2434750"/>
              <a:chExt cx="1571625" cy="789512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D9B7D7FF-4D9E-73AF-176D-39BC25D7660D}"/>
                  </a:ext>
                </a:extLst>
              </p:cNvPr>
              <p:cNvSpPr/>
              <p:nvPr/>
            </p:nvSpPr>
            <p:spPr>
              <a:xfrm>
                <a:off x="7708989" y="2434750"/>
                <a:ext cx="1571625" cy="7895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AC4AD5E2-63DB-D5DF-48C2-AA463880E284}"/>
                      </a:ext>
                    </a:extLst>
                  </p:cNvPr>
                  <p:cNvSpPr/>
                  <p:nvPr/>
                </p:nvSpPr>
                <p:spPr>
                  <a:xfrm>
                    <a:off x="7912527" y="2549397"/>
                    <a:ext cx="1164550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𝒎𝒊𝒔𝒔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800" b="1" cap="none" spc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" name="矩形 3">
                    <a:extLst>
                      <a:ext uri="{FF2B5EF4-FFF2-40B4-BE49-F238E27FC236}">
                        <a16:creationId xmlns:a16="http://schemas.microsoft.com/office/drawing/2014/main" id="{E9D6F422-5FC3-10C9-5DA5-CBD1CEDCE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527" y="2549397"/>
                    <a:ext cx="116455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E3F39A-F57A-E9E0-8DDB-626365E0FC04}"/>
                </a:ext>
              </a:extLst>
            </p:cNvPr>
            <p:cNvGrpSpPr/>
            <p:nvPr/>
          </p:nvGrpSpPr>
          <p:grpSpPr>
            <a:xfrm>
              <a:off x="10196512" y="2434750"/>
              <a:ext cx="1571625" cy="789512"/>
              <a:chOff x="9890213" y="2434750"/>
              <a:chExt cx="1571625" cy="78951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7FAA3DA-1A9C-9E8D-D64D-0F7B7AA3A5D5}"/>
                  </a:ext>
                </a:extLst>
              </p:cNvPr>
              <p:cNvSpPr/>
              <p:nvPr/>
            </p:nvSpPr>
            <p:spPr>
              <a:xfrm>
                <a:off x="9890213" y="2434750"/>
                <a:ext cx="1571625" cy="7895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矩形 7">
                    <a:extLst>
                      <a:ext uri="{FF2B5EF4-FFF2-40B4-BE49-F238E27FC236}">
                        <a16:creationId xmlns:a16="http://schemas.microsoft.com/office/drawing/2014/main" id="{C54D12C0-0B1B-9A16-9CDA-787A50BF842D}"/>
                      </a:ext>
                    </a:extLst>
                  </p:cNvPr>
                  <p:cNvSpPr/>
                  <p:nvPr/>
                </p:nvSpPr>
                <p:spPr>
                  <a:xfrm>
                    <a:off x="10493274" y="2567896"/>
                    <a:ext cx="498855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zh-CN" altLang="en-US" sz="28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7" name="矩形 6">
                    <a:extLst>
                      <a:ext uri="{FF2B5EF4-FFF2-40B4-BE49-F238E27FC236}">
                        <a16:creationId xmlns:a16="http://schemas.microsoft.com/office/drawing/2014/main" id="{6532AE99-87FB-82F3-2962-A53FF300FF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93274" y="2567896"/>
                    <a:ext cx="498855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1605DED-F4DB-05B5-D11B-041A059348F9}"/>
                </a:ext>
              </a:extLst>
            </p:cNvPr>
            <p:cNvCxnSpPr>
              <a:stCxn id="9" idx="6"/>
              <a:endCxn id="7" idx="2"/>
            </p:cNvCxnSpPr>
            <p:nvPr/>
          </p:nvCxnSpPr>
          <p:spPr>
            <a:xfrm>
              <a:off x="8943452" y="2829506"/>
              <a:ext cx="1253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B6E2113-1456-EC8B-2D45-6CFB814FF402}"/>
                </a:ext>
              </a:extLst>
            </p:cNvPr>
            <p:cNvSpPr txBox="1"/>
            <p:nvPr/>
          </p:nvSpPr>
          <p:spPr>
            <a:xfrm>
              <a:off x="9181696" y="2460390"/>
              <a:ext cx="8112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i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kmfit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5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23863" y="1199146"/>
                <a:ext cx="8284735" cy="555249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en-US" altLang="zh-CN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Tagged Method</a:t>
                </a:r>
                <a:r>
                  <a:rPr lang="zh-CN" altLang="en-US" sz="2000">
                    <a:latin typeface="Cambria Math" panose="02040503050406030204" pitchFamily="18" charset="0"/>
                    <a:ea typeface="黑体" panose="02010609060101010101" pitchFamily="49" charset="-122"/>
                  </a:rPr>
                  <a:t>：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Select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 fontAlgn="auto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cut</a:t>
                </a:r>
                <a:r>
                  <a:rPr lang="en-US" altLang="zh-CN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−0.14&lt;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&lt;0.06 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kinematic fit be </a:t>
                </a: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used, there are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altLang="zh-CN" sz="20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𝑠h𝑜𝑢𝑙𝑑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𝑟𝑒𝑠𝑡𝑟𝑎𝑖𝑛𝑒𝑑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𝑟𝑒𝑠𝑜𝑛𝑎𝑛𝑐𝑒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𝑠𝑒𝑝𝑒𝑟𝑎𝑡𝑒𝑙𝑦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altLang="zh-CN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𝑝𝑎𝑟𝑡𝑖𝑐𝑙𝑒𝑠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𝑠h𝑜𝑢𝑙𝑑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𝑟𝑒𝑠𝑡𝑟𝑎𝑖𝑛𝑒𝑑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𝑐𝑒𝑛𝑡𝑒𝑟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𝑚𝑎𝑠𝑠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𝑒𝑛𝑒𝑟𝑔𝑦</m:t>
                      </m:r>
                    </m:oMath>
                  </m:oMathPara>
                </a14:m>
                <a:endParaRPr lang="en-US" altLang="zh-CN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&lt;200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𝑠𝑒𝑙𝑒𝑐𝑡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𝑚𝑖𝑛𝑖𝑚𝑢𝑚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1500"/>
                  </a:spcBef>
                  <a:buFont typeface="Wingdings" panose="05000000000000000000" charset="0"/>
                  <a:buChar char="Ø"/>
                </a:pP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Mass cut</a:t>
                </a:r>
                <a:r>
                  <a:rPr lang="en-US" altLang="zh-CN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1.16,1.21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sz="2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cut</a:t>
                </a:r>
                <a:r>
                  <a:rPr lang="en-US" altLang="zh-CN" sz="20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0.25&lt;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&lt;2.90 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zh-CN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3" y="1199146"/>
                <a:ext cx="8284735" cy="5552491"/>
              </a:xfrm>
              <a:prstGeom prst="rect">
                <a:avLst/>
              </a:prstGeom>
              <a:blipFill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3"/>
          <p:cNvSpPr txBox="1">
            <a:spLocks noGrp="1"/>
          </p:cNvSpPr>
          <p:nvPr>
            <p:ph type="title"/>
          </p:nvPr>
        </p:nvSpPr>
        <p:spPr>
          <a:xfrm>
            <a:off x="423863" y="142847"/>
            <a:ext cx="389882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cs typeface="Times New Roman" panose="02020603050405020304" pitchFamily="18" charset="0"/>
              </a:rPr>
              <a:t>Event Selection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49985C4-02A7-5FCD-34EA-5DFF58704AAF}"/>
              </a:ext>
            </a:extLst>
          </p:cNvPr>
          <p:cNvSpPr/>
          <p:nvPr/>
        </p:nvSpPr>
        <p:spPr>
          <a:xfrm>
            <a:off x="7604077" y="4836493"/>
            <a:ext cx="4391025" cy="3963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>
              <a:lnSpc>
                <a:spcPct val="130000"/>
              </a:lnSpc>
            </a:pPr>
            <a:endParaRPr lang="en-US" altLang="zh-CN" sz="2000" i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000" i="0">
                <a:latin typeface="Cambria Math" panose="02040503050406030204" pitchFamily="18" charset="0"/>
                <a:ea typeface="Cambria Math" panose="02040503050406030204" pitchFamily="18" charset="0"/>
              </a:rPr>
              <a:t>After testing, we have chosen the following sequence for event selection.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56B72E8-C993-231F-1D49-7F6562AD84DA}"/>
              </a:ext>
            </a:extLst>
          </p:cNvPr>
          <p:cNvSpPr/>
          <p:nvPr/>
        </p:nvSpPr>
        <p:spPr>
          <a:xfrm>
            <a:off x="8212893" y="1400317"/>
            <a:ext cx="29290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not perform </a:t>
            </a:r>
          </a:p>
          <a:p>
            <a:pPr algn="ctr"/>
            <a:r>
              <a:rPr lang="en-US" altLang="zh-CN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kinematic fit first?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802C473-4E11-B3A5-7C25-10CD5C740B35}"/>
              </a:ext>
            </a:extLst>
          </p:cNvPr>
          <p:cNvGrpSpPr/>
          <p:nvPr/>
        </p:nvGrpSpPr>
        <p:grpSpPr>
          <a:xfrm>
            <a:off x="7604077" y="2708439"/>
            <a:ext cx="4396310" cy="789512"/>
            <a:chOff x="7371827" y="2434750"/>
            <a:chExt cx="4396310" cy="78951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86E6482-B800-6497-380E-066E44F3EA42}"/>
                </a:ext>
              </a:extLst>
            </p:cNvPr>
            <p:cNvGrpSpPr/>
            <p:nvPr/>
          </p:nvGrpSpPr>
          <p:grpSpPr>
            <a:xfrm>
              <a:off x="7371827" y="2434750"/>
              <a:ext cx="1571625" cy="789512"/>
              <a:chOff x="7708989" y="2434750"/>
              <a:chExt cx="1571625" cy="789512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4F64508E-E6AC-AEE2-8BE4-ABCA07033B41}"/>
                  </a:ext>
                </a:extLst>
              </p:cNvPr>
              <p:cNvSpPr/>
              <p:nvPr/>
            </p:nvSpPr>
            <p:spPr>
              <a:xfrm>
                <a:off x="7708989" y="2434750"/>
                <a:ext cx="1571625" cy="7895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>
                    <a:extLst>
                      <a:ext uri="{FF2B5EF4-FFF2-40B4-BE49-F238E27FC236}">
                        <a16:creationId xmlns:a16="http://schemas.microsoft.com/office/drawing/2014/main" id="{E9D6F422-5FC3-10C9-5DA5-CBD1CEDCEDB9}"/>
                      </a:ext>
                    </a:extLst>
                  </p:cNvPr>
                  <p:cNvSpPr/>
                  <p:nvPr/>
                </p:nvSpPr>
                <p:spPr>
                  <a:xfrm>
                    <a:off x="7912527" y="2549397"/>
                    <a:ext cx="1164550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𝒎𝒊𝒔𝒔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800" b="1" cap="none" spc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" name="矩形 3">
                    <a:extLst>
                      <a:ext uri="{FF2B5EF4-FFF2-40B4-BE49-F238E27FC236}">
                        <a16:creationId xmlns:a16="http://schemas.microsoft.com/office/drawing/2014/main" id="{E9D6F422-5FC3-10C9-5DA5-CBD1CEDCE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527" y="2549397"/>
                    <a:ext cx="116455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B337197-1353-2B0C-5798-1D57B1749D25}"/>
                </a:ext>
              </a:extLst>
            </p:cNvPr>
            <p:cNvGrpSpPr/>
            <p:nvPr/>
          </p:nvGrpSpPr>
          <p:grpSpPr>
            <a:xfrm>
              <a:off x="10196512" y="2434750"/>
              <a:ext cx="1571625" cy="789512"/>
              <a:chOff x="9890213" y="2434750"/>
              <a:chExt cx="1571625" cy="789512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7D4C7061-157A-031C-B850-BCC80587A869}"/>
                  </a:ext>
                </a:extLst>
              </p:cNvPr>
              <p:cNvSpPr/>
              <p:nvPr/>
            </p:nvSpPr>
            <p:spPr>
              <a:xfrm>
                <a:off x="9890213" y="2434750"/>
                <a:ext cx="1571625" cy="7895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矩形 6">
                    <a:extLst>
                      <a:ext uri="{FF2B5EF4-FFF2-40B4-BE49-F238E27FC236}">
                        <a16:creationId xmlns:a16="http://schemas.microsoft.com/office/drawing/2014/main" id="{6532AE99-87FB-82F3-2962-A53FF300FF8E}"/>
                      </a:ext>
                    </a:extLst>
                  </p:cNvPr>
                  <p:cNvSpPr/>
                  <p:nvPr/>
                </p:nvSpPr>
                <p:spPr>
                  <a:xfrm>
                    <a:off x="10493274" y="2567896"/>
                    <a:ext cx="498855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zh-CN" altLang="en-US" sz="28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7" name="矩形 6">
                    <a:extLst>
                      <a:ext uri="{FF2B5EF4-FFF2-40B4-BE49-F238E27FC236}">
                        <a16:creationId xmlns:a16="http://schemas.microsoft.com/office/drawing/2014/main" id="{6532AE99-87FB-82F3-2962-A53FF300FF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93274" y="2567896"/>
                    <a:ext cx="498855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6EFB30D1-A9BD-2E92-7DCF-7940DDF035B2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8943452" y="2829506"/>
              <a:ext cx="1253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D1E8A7B-32E5-4659-0048-1505CC81BBD6}"/>
                </a:ext>
              </a:extLst>
            </p:cNvPr>
            <p:cNvSpPr txBox="1"/>
            <p:nvPr/>
          </p:nvSpPr>
          <p:spPr>
            <a:xfrm>
              <a:off x="9181696" y="2460390"/>
              <a:ext cx="8112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i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kmfit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1C760BC-3A40-9751-30DD-4DBC22261BD0}"/>
              </a:ext>
            </a:extLst>
          </p:cNvPr>
          <p:cNvSpPr/>
          <p:nvPr/>
        </p:nvSpPr>
        <p:spPr>
          <a:xfrm>
            <a:off x="7624072" y="3892707"/>
            <a:ext cx="4391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it impossible to </a:t>
            </a:r>
          </a:p>
          <a:p>
            <a:pPr algn="ctr"/>
            <a:r>
              <a:rPr lang="en-US" altLang="zh-CN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exclude background!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Study of Event Selection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35" y="1238251"/>
            <a:ext cx="8694365" cy="26529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35" y="4016595"/>
            <a:ext cx="4040206" cy="2652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82" y="4016595"/>
            <a:ext cx="3930118" cy="265298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Y5NTg4ZmRmMDJkMGM1MDUzMmI5YWQ4NWYzZTM0OG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40.xml><?xml version="1.0" encoding="utf-8"?>
<p:tagLst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6.xml><?xml version="1.0" encoding="utf-8"?>
<p:tagLst xmlns:p="http://schemas.openxmlformats.org/presentationml/2006/main">
  <p:tag name="KSO_WM_UNIT_TABLE_BEAUTIFY" val="smartTable{a71b445d-dc92-4908-8bcd-03567bf4b515}"/>
  <p:tag name="TABLE_ENDDRAG_ORIGIN_RECT" val="913*427"/>
  <p:tag name="TABLE_ENDDRAG_RECT" val="21*98*913*4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1448</Words>
  <Application>Microsoft Office PowerPoint</Application>
  <PresentationFormat>宽屏</PresentationFormat>
  <Paragraphs>268</Paragraphs>
  <Slides>23</Slides>
  <Notes>8</Notes>
  <HiddenSlides>1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Times New Roman</vt:lpstr>
      <vt:lpstr>Wingdings</vt:lpstr>
      <vt:lpstr>Cambria Math</vt:lpstr>
      <vt:lpstr>黑体</vt:lpstr>
      <vt:lpstr>Comic Sans MS</vt:lpstr>
      <vt:lpstr>等线 Light</vt:lpstr>
      <vt:lpstr>Arial</vt:lpstr>
      <vt:lpstr>Office 主题​​</vt:lpstr>
      <vt:lpstr>Equation.KSEE3</vt:lpstr>
      <vt:lpstr>PowerPoint 演示文稿</vt:lpstr>
      <vt:lpstr>Electromagnetic Form Factors</vt:lpstr>
      <vt:lpstr>Analysis Strategy</vt:lpstr>
      <vt:lpstr>Data Sets</vt:lpstr>
      <vt:lpstr>Event Selection</vt:lpstr>
      <vt:lpstr>Event Selection</vt:lpstr>
      <vt:lpstr>Event Selection</vt:lpstr>
      <vt:lpstr>Event Selection</vt:lpstr>
      <vt:lpstr>Study of Event Selection</vt:lpstr>
      <vt:lpstr>Cut Flow</vt:lpstr>
      <vt:lpstr>Untagged Results</vt:lpstr>
      <vt:lpstr>Cut Flow</vt:lpstr>
      <vt:lpstr>Tagged Results</vt:lpstr>
      <vt:lpstr>θ_miss distribution of two methods</vt:lpstr>
      <vt:lpstr>Combined Results</vt:lpstr>
      <vt:lpstr>Other Method</vt:lpstr>
      <vt:lpstr>Results</vt:lpstr>
      <vt:lpstr>Cut Flow</vt:lpstr>
      <vt:lpstr>PowerPoint 演示文稿</vt:lpstr>
      <vt:lpstr>Tagged method 1</vt:lpstr>
      <vt:lpstr>Tagged method 2</vt:lpstr>
      <vt:lpstr>Method1 Result</vt:lpstr>
      <vt:lpstr>Compare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梓康 陈</dc:creator>
  <cp:lastModifiedBy>梓康 陈</cp:lastModifiedBy>
  <cp:revision>185</cp:revision>
  <dcterms:created xsi:type="dcterms:W3CDTF">2023-12-11T08:41:00Z</dcterms:created>
  <dcterms:modified xsi:type="dcterms:W3CDTF">2024-08-14T05:03:59Z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B63BA60B86424957AC6C9FC329C10EAA_12</vt:lpwstr>
  </property>
  <property fmtid="{D5CDD505-2E9C-101B-9397-08002B2CF9AE}" pid="3" name="KSOProductBuildVer">
    <vt:lpwstr>2052-12.1.0.17147</vt:lpwstr>
  </property>
</Properties>
</file>