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7" r:id="rId2"/>
  </p:sldMasterIdLst>
  <p:notesMasterIdLst>
    <p:notesMasterId r:id="rId22"/>
  </p:notesMasterIdLst>
  <p:handoutMasterIdLst>
    <p:handoutMasterId r:id="rId23"/>
  </p:handoutMasterIdLst>
  <p:sldIdLst>
    <p:sldId id="586" r:id="rId3"/>
    <p:sldId id="297" r:id="rId4"/>
    <p:sldId id="587" r:id="rId5"/>
    <p:sldId id="591" r:id="rId6"/>
    <p:sldId id="592" r:id="rId7"/>
    <p:sldId id="593" r:id="rId8"/>
    <p:sldId id="588" r:id="rId9"/>
    <p:sldId id="594" r:id="rId10"/>
    <p:sldId id="598" r:id="rId11"/>
    <p:sldId id="599" r:id="rId12"/>
    <p:sldId id="600" r:id="rId13"/>
    <p:sldId id="601" r:id="rId14"/>
    <p:sldId id="589" r:id="rId15"/>
    <p:sldId id="602" r:id="rId16"/>
    <p:sldId id="603" r:id="rId17"/>
    <p:sldId id="604" r:id="rId18"/>
    <p:sldId id="590" r:id="rId19"/>
    <p:sldId id="605" r:id="rId20"/>
    <p:sldId id="461" r:id="rId21"/>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2BD"/>
    <a:srgbClr val="D8D8D8"/>
    <a:srgbClr val="FF3300"/>
    <a:srgbClr val="9090E9"/>
    <a:srgbClr val="8D8EE8"/>
    <a:srgbClr val="F6A3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84289" autoAdjust="0"/>
  </p:normalViewPr>
  <p:slideViewPr>
    <p:cSldViewPr showGuides="1">
      <p:cViewPr varScale="1">
        <p:scale>
          <a:sx n="95" d="100"/>
          <a:sy n="95" d="100"/>
        </p:scale>
        <p:origin x="1110" y="72"/>
      </p:cViewPr>
      <p:guideLst>
        <p:guide orient="horz" pos="2160"/>
        <p:guide pos="3840"/>
      </p:guideLst>
    </p:cSldViewPr>
  </p:slideViewPr>
  <p:outlineViewPr>
    <p:cViewPr>
      <p:scale>
        <a:sx n="33" d="100"/>
        <a:sy n="33" d="100"/>
      </p:scale>
      <p:origin x="0" y="-318"/>
    </p:cViewPr>
  </p:outlineViewPr>
  <p:notesTextViewPr>
    <p:cViewPr>
      <p:scale>
        <a:sx n="125" d="100"/>
        <a:sy n="125" d="100"/>
      </p:scale>
      <p:origin x="0" y="0"/>
    </p:cViewPr>
  </p:notesTextViewPr>
  <p:notesViewPr>
    <p:cSldViewPr>
      <p:cViewPr varScale="1">
        <p:scale>
          <a:sx n="73" d="100"/>
          <a:sy n="73" d="100"/>
        </p:scale>
        <p:origin x="-274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vl1pPr>
          </a:lstStyle>
          <a:p>
            <a:pPr>
              <a:defRPr/>
            </a:pPr>
            <a:endParaRPr lang="en-US" altLang="zh-CN" dirty="0">
              <a:ea typeface="黑体" panose="02010609060101010101" pitchFamily="49" charset="-122"/>
            </a:endParaRPr>
          </a:p>
        </p:txBody>
      </p:sp>
      <p:sp>
        <p:nvSpPr>
          <p:cNvPr id="2355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vl1pPr>
          </a:lstStyle>
          <a:p>
            <a:pPr>
              <a:defRPr/>
            </a:pPr>
            <a:endParaRPr lang="en-US" altLang="zh-CN" dirty="0">
              <a:ea typeface="黑体" panose="02010609060101010101" pitchFamily="49" charset="-122"/>
            </a:endParaRPr>
          </a:p>
        </p:txBody>
      </p:sp>
      <p:sp>
        <p:nvSpPr>
          <p:cNvPr id="2355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vl1pPr>
          </a:lstStyle>
          <a:p>
            <a:pPr>
              <a:defRPr/>
            </a:pPr>
            <a:endParaRPr lang="en-US" altLang="zh-CN" dirty="0">
              <a:ea typeface="黑体" panose="02010609060101010101" pitchFamily="49" charset="-122"/>
            </a:endParaRPr>
          </a:p>
        </p:txBody>
      </p:sp>
      <p:sp>
        <p:nvSpPr>
          <p:cNvPr id="2355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901A067B-C9D1-4EEE-8D82-339154AE0F2C}" type="slidenum">
              <a:rPr lang="en-US" altLang="zh-CN">
                <a:ea typeface="黑体" panose="02010609060101010101" pitchFamily="49" charset="-122"/>
              </a:rPr>
              <a:t>‹#›</a:t>
            </a:fld>
            <a:endParaRPr lang="en-US" altLang="zh-CN" dirty="0">
              <a:ea typeface="黑体" panose="02010609060101010101" pitchFamily="49"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ea typeface="黑体" panose="02010609060101010101" pitchFamily="49" charset="-122"/>
              </a:defRPr>
            </a:lvl1pPr>
          </a:lstStyle>
          <a:p>
            <a:pPr>
              <a:defRPr/>
            </a:pPr>
            <a:endParaRPr lang="en-US" altLang="zh-CN"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ea typeface="黑体" panose="02010609060101010101" pitchFamily="49" charset="-122"/>
              </a:defRPr>
            </a:lvl1pPr>
          </a:lstStyle>
          <a:p>
            <a:pPr>
              <a:defRPr/>
            </a:pPr>
            <a:endParaRPr lang="en-US" altLang="zh-CN" dirty="0"/>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ea typeface="黑体" panose="02010609060101010101" pitchFamily="49" charset="-122"/>
              </a:defRPr>
            </a:lvl1pPr>
          </a:lstStyle>
          <a:p>
            <a:pPr>
              <a:defRPr/>
            </a:pPr>
            <a:endParaRPr lang="en-US" altLang="zh-CN"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ea typeface="黑体" panose="02010609060101010101" pitchFamily="49" charset="-122"/>
              </a:defRPr>
            </a:lvl1pPr>
          </a:lstStyle>
          <a:p>
            <a:pPr>
              <a:defRPr/>
            </a:pPr>
            <a:fld id="{DEEC9269-A41C-42AF-81F6-4148AA9CE22C}" type="slidenum">
              <a:rPr lang="en-US" altLang="zh-CN" smtClean="0"/>
              <a:t>‹#›</a:t>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B540505-FCA4-4619-BB1A-2C933C6F06C6}" type="slidenum">
              <a:rPr kumimoji="0" lang="zh-CN" altLang="en-US" sz="1200" b="0" i="0" u="none" strike="noStrike" kern="1200" cap="none" spc="0" normalizeH="0" baseline="0" noProof="0" smtClean="0">
                <a:ln>
                  <a:noFill/>
                </a:ln>
                <a:solidFill>
                  <a:prstClr val="black"/>
                </a:solidFill>
                <a:effectLst/>
                <a:uLnTx/>
                <a:uFillTx/>
                <a:latin typeface="黑体" panose="02010609060101010101" pitchFamily="49" charset="-122"/>
                <a:cs typeface="+mn-cs"/>
              </a:rPr>
              <a:t>1</a:t>
            </a:fld>
            <a:endParaRPr kumimoji="0" lang="zh-CN" altLang="en-US" sz="1200" b="0" i="0" u="none" strike="noStrike" kern="1200" cap="none" spc="0" normalizeH="0" baseline="0" noProof="0" dirty="0">
              <a:ln>
                <a:noFill/>
              </a:ln>
              <a:solidFill>
                <a:prstClr val="black"/>
              </a:solidFill>
              <a:effectLst/>
              <a:uLnTx/>
              <a:uFillTx/>
              <a:latin typeface="黑体" panose="02010609060101010101" pitchFamily="49"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10</a:t>
            </a:fld>
            <a:endParaRPr lang="en-US" altLang="zh-CN" dirty="0"/>
          </a:p>
        </p:txBody>
      </p:sp>
    </p:spTree>
    <p:extLst>
      <p:ext uri="{BB962C8B-B14F-4D97-AF65-F5344CB8AC3E}">
        <p14:creationId xmlns:p14="http://schemas.microsoft.com/office/powerpoint/2010/main" val="752827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11</a:t>
            </a:fld>
            <a:endParaRPr lang="en-US" altLang="zh-CN" dirty="0"/>
          </a:p>
        </p:txBody>
      </p:sp>
    </p:spTree>
    <p:extLst>
      <p:ext uri="{BB962C8B-B14F-4D97-AF65-F5344CB8AC3E}">
        <p14:creationId xmlns:p14="http://schemas.microsoft.com/office/powerpoint/2010/main" val="211082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12</a:t>
            </a:fld>
            <a:endParaRPr lang="en-US" altLang="zh-CN" dirty="0"/>
          </a:p>
        </p:txBody>
      </p:sp>
    </p:spTree>
    <p:extLst>
      <p:ext uri="{BB962C8B-B14F-4D97-AF65-F5344CB8AC3E}">
        <p14:creationId xmlns:p14="http://schemas.microsoft.com/office/powerpoint/2010/main" val="2701132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13</a:t>
            </a:fld>
            <a:endParaRPr lang="en-US" altLang="zh-CN" dirty="0"/>
          </a:p>
        </p:txBody>
      </p:sp>
    </p:spTree>
    <p:extLst>
      <p:ext uri="{BB962C8B-B14F-4D97-AF65-F5344CB8AC3E}">
        <p14:creationId xmlns:p14="http://schemas.microsoft.com/office/powerpoint/2010/main" val="419552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14</a:t>
            </a:fld>
            <a:endParaRPr lang="en-US" altLang="zh-CN" dirty="0"/>
          </a:p>
        </p:txBody>
      </p:sp>
    </p:spTree>
    <p:extLst>
      <p:ext uri="{BB962C8B-B14F-4D97-AF65-F5344CB8AC3E}">
        <p14:creationId xmlns:p14="http://schemas.microsoft.com/office/powerpoint/2010/main" val="402427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15</a:t>
            </a:fld>
            <a:endParaRPr lang="en-US" altLang="zh-CN" dirty="0"/>
          </a:p>
        </p:txBody>
      </p:sp>
    </p:spTree>
    <p:extLst>
      <p:ext uri="{BB962C8B-B14F-4D97-AF65-F5344CB8AC3E}">
        <p14:creationId xmlns:p14="http://schemas.microsoft.com/office/powerpoint/2010/main" val="3013320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16</a:t>
            </a:fld>
            <a:endParaRPr lang="en-US" altLang="zh-CN" dirty="0"/>
          </a:p>
        </p:txBody>
      </p:sp>
    </p:spTree>
    <p:extLst>
      <p:ext uri="{BB962C8B-B14F-4D97-AF65-F5344CB8AC3E}">
        <p14:creationId xmlns:p14="http://schemas.microsoft.com/office/powerpoint/2010/main" val="203970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17</a:t>
            </a:fld>
            <a:endParaRPr lang="en-US" altLang="zh-CN" dirty="0"/>
          </a:p>
        </p:txBody>
      </p:sp>
    </p:spTree>
    <p:extLst>
      <p:ext uri="{BB962C8B-B14F-4D97-AF65-F5344CB8AC3E}">
        <p14:creationId xmlns:p14="http://schemas.microsoft.com/office/powerpoint/2010/main" val="1181665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18</a:t>
            </a:fld>
            <a:endParaRPr lang="en-US" altLang="zh-CN" dirty="0"/>
          </a:p>
        </p:txBody>
      </p:sp>
    </p:spTree>
    <p:extLst>
      <p:ext uri="{BB962C8B-B14F-4D97-AF65-F5344CB8AC3E}">
        <p14:creationId xmlns:p14="http://schemas.microsoft.com/office/powerpoint/2010/main" val="403914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zh-CN" sz="1800" dirty="0">
                <a:effectLst/>
                <a:ea typeface="等线" panose="02010600030101010101" pitchFamily="2" charset="-122"/>
                <a:cs typeface="Times New Roman" panose="02020603050405020304" pitchFamily="18" charset="0"/>
              </a:rPr>
              <a:t>今天的报告将分为几个部分：研究背景、</a:t>
            </a:r>
            <a:r>
              <a:rPr lang="zh-CN" altLang="en-US" sz="1800" dirty="0">
                <a:effectLst/>
                <a:ea typeface="等线" panose="02010600030101010101" pitchFamily="2" charset="-122"/>
                <a:cs typeface="Times New Roman" panose="02020603050405020304" pitchFamily="18" charset="0"/>
              </a:rPr>
              <a:t>方案</a:t>
            </a:r>
            <a:r>
              <a:rPr lang="zh-CN" altLang="zh-CN" sz="1800" dirty="0">
                <a:effectLst/>
                <a:ea typeface="等线" panose="02010600030101010101" pitchFamily="2" charset="-122"/>
                <a:cs typeface="Times New Roman" panose="02020603050405020304" pitchFamily="18" charset="0"/>
              </a:rPr>
              <a:t>设计、</a:t>
            </a:r>
            <a:r>
              <a:rPr lang="zh-CN" altLang="en-US" sz="1800" dirty="0">
                <a:effectLst/>
                <a:ea typeface="等线" panose="02010600030101010101" pitchFamily="2" charset="-122"/>
                <a:cs typeface="Times New Roman" panose="02020603050405020304" pitchFamily="18" charset="0"/>
              </a:rPr>
              <a:t>初步测试结果</a:t>
            </a:r>
            <a:r>
              <a:rPr lang="zh-CN" altLang="zh-CN" sz="1800" dirty="0">
                <a:effectLst/>
                <a:ea typeface="等线" panose="02010600030101010101" pitchFamily="2" charset="-122"/>
                <a:cs typeface="Times New Roman" panose="02020603050405020304" pitchFamily="18" charset="0"/>
              </a:rPr>
              <a:t>以及总结与展望。</a:t>
            </a: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a:t>
            </a:fld>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3</a:t>
            </a:fld>
            <a:endParaRPr lang="en-US" altLang="zh-CN" dirty="0"/>
          </a:p>
        </p:txBody>
      </p:sp>
    </p:spTree>
    <p:extLst>
      <p:ext uri="{BB962C8B-B14F-4D97-AF65-F5344CB8AC3E}">
        <p14:creationId xmlns:p14="http://schemas.microsoft.com/office/powerpoint/2010/main" val="91039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4</a:t>
            </a:fld>
            <a:endParaRPr lang="en-US" altLang="zh-CN" dirty="0"/>
          </a:p>
        </p:txBody>
      </p:sp>
    </p:spTree>
    <p:extLst>
      <p:ext uri="{BB962C8B-B14F-4D97-AF65-F5344CB8AC3E}">
        <p14:creationId xmlns:p14="http://schemas.microsoft.com/office/powerpoint/2010/main" val="321415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5</a:t>
            </a:fld>
            <a:endParaRPr lang="en-US" altLang="zh-CN" dirty="0"/>
          </a:p>
        </p:txBody>
      </p:sp>
    </p:spTree>
    <p:extLst>
      <p:ext uri="{BB962C8B-B14F-4D97-AF65-F5344CB8AC3E}">
        <p14:creationId xmlns:p14="http://schemas.microsoft.com/office/powerpoint/2010/main" val="340629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6</a:t>
            </a:fld>
            <a:endParaRPr lang="en-US" altLang="zh-CN" dirty="0"/>
          </a:p>
        </p:txBody>
      </p:sp>
    </p:spTree>
    <p:extLst>
      <p:ext uri="{BB962C8B-B14F-4D97-AF65-F5344CB8AC3E}">
        <p14:creationId xmlns:p14="http://schemas.microsoft.com/office/powerpoint/2010/main" val="2569329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7</a:t>
            </a:fld>
            <a:endParaRPr lang="en-US" altLang="zh-CN" dirty="0"/>
          </a:p>
        </p:txBody>
      </p:sp>
    </p:spTree>
    <p:extLst>
      <p:ext uri="{BB962C8B-B14F-4D97-AF65-F5344CB8AC3E}">
        <p14:creationId xmlns:p14="http://schemas.microsoft.com/office/powerpoint/2010/main" val="1543933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8</a:t>
            </a:fld>
            <a:endParaRPr lang="en-US" altLang="zh-CN" dirty="0"/>
          </a:p>
        </p:txBody>
      </p:sp>
    </p:spTree>
    <p:extLst>
      <p:ext uri="{BB962C8B-B14F-4D97-AF65-F5344CB8AC3E}">
        <p14:creationId xmlns:p14="http://schemas.microsoft.com/office/powerpoint/2010/main" val="305464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9</a:t>
            </a:fld>
            <a:endParaRPr lang="en-US" altLang="zh-CN" dirty="0"/>
          </a:p>
        </p:txBody>
      </p:sp>
    </p:spTree>
    <p:extLst>
      <p:ext uri="{BB962C8B-B14F-4D97-AF65-F5344CB8AC3E}">
        <p14:creationId xmlns:p14="http://schemas.microsoft.com/office/powerpoint/2010/main" val="4018142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BC30B57F-27FC-44AC-874C-03454C828B8C}" type="slidenum">
              <a:rPr lang="en-US" altLang="zh-CN" smtClean="0"/>
              <a:t>‹#›</a:t>
            </a:fld>
            <a:endParaRPr lang="en-US" altLang="zh-CN" dirty="0"/>
          </a:p>
        </p:txBody>
      </p: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5AB69122-C3D0-44B0-9AEC-44CC5CA304EB}" type="datetime1">
              <a:rPr lang="zh-CN" altLang="en-US" smtClean="0"/>
              <a:t>2024/8/6</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87EE1983-CE82-49FC-965E-E579DD9B8F33}" type="datetime1">
              <a:rPr lang="zh-CN" altLang="en-US" smtClean="0"/>
              <a:t>2024/8/6</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
        <p:nvSpPr>
          <p:cNvPr id="3" name="Content Placeholder 2"/>
          <p:cNvSpPr>
            <a:spLocks noGrp="1"/>
          </p:cNvSpPr>
          <p:nvPr>
            <p:ph idx="1" hasCustomPrompt="1"/>
          </p:nvPr>
        </p:nvSpPr>
        <p:spPr>
          <a:xfrm>
            <a:off x="310342" y="1247775"/>
            <a:ext cx="10979959" cy="5101161"/>
          </a:xfrm>
        </p:spPr>
        <p:txBody>
          <a:bodyPr/>
          <a:lstStyle>
            <a:lvl1pPr marL="228600" indent="-228600">
              <a:buFont typeface="Wingdings" panose="05000000000000000000" pitchFamily="2" charset="2"/>
              <a:buChar char="Ø"/>
              <a:defRPr baseline="0">
                <a:latin typeface="Arial" panose="020B0604020202020204" pitchFamily="34" charset="0"/>
              </a:defRPr>
            </a:lvl1pPr>
            <a:lvl2pPr>
              <a:defRPr baseline="0">
                <a:latin typeface="Arial" panose="020B0604020202020204" pitchFamily="34" charset="0"/>
              </a:defRPr>
            </a:lvl2pPr>
            <a:lvl3pPr>
              <a:defRPr/>
            </a:lvl3pPr>
            <a:lvl4pPr>
              <a:defRPr/>
            </a:lvl4pPr>
            <a:lvl5pPr>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a:xfrm>
            <a:off x="104313" y="6553201"/>
            <a:ext cx="2743200" cy="365125"/>
          </a:xfrm>
        </p:spPr>
        <p:txBody>
          <a:bodyPr/>
          <a:lstStyle>
            <a:lvl1pPr>
              <a:defRPr>
                <a:ea typeface="黑体" panose="02010609060101010101" pitchFamily="49" charset="-122"/>
              </a:defRPr>
            </a:lvl1pPr>
          </a:lstStyle>
          <a:p>
            <a:fld id="{C6CE2DF2-BCA6-42AD-9EC2-91507C44706D}" type="datetime1">
              <a:rPr lang="zh-CN" altLang="en-US" smtClean="0"/>
              <a:t>2024/8/6</a:t>
            </a:fld>
            <a:endParaRPr lang="zh-CN" altLang="en-US" dirty="0"/>
          </a:p>
        </p:txBody>
      </p:sp>
      <p:sp>
        <p:nvSpPr>
          <p:cNvPr id="5" name="Footer Placeholder 4"/>
          <p:cNvSpPr>
            <a:spLocks noGrp="1"/>
          </p:cNvSpPr>
          <p:nvPr>
            <p:ph type="ftr" sz="quarter" idx="11"/>
          </p:nvPr>
        </p:nvSpPr>
        <p:spPr>
          <a:xfrm>
            <a:off x="4330700" y="6489701"/>
            <a:ext cx="4114800" cy="365125"/>
          </a:xfrm>
        </p:spPr>
        <p:txBody>
          <a:bodyPr/>
          <a:lstStyle/>
          <a:p>
            <a:endParaRPr lang="zh-CN" altLang="en-US"/>
          </a:p>
        </p:txBody>
      </p:sp>
      <p:sp>
        <p:nvSpPr>
          <p:cNvPr id="6" name="Slide Number Placeholder 5"/>
          <p:cNvSpPr>
            <a:spLocks noGrp="1"/>
          </p:cNvSpPr>
          <p:nvPr>
            <p:ph type="sldNum" sz="quarter" idx="12"/>
          </p:nvPr>
        </p:nvSpPr>
        <p:spPr>
          <a:xfrm>
            <a:off x="9034272" y="6492876"/>
            <a:ext cx="2743200" cy="365125"/>
          </a:xfrm>
        </p:spPr>
        <p:txBody>
          <a:bodyPr/>
          <a:lstStyle>
            <a:lvl1pPr>
              <a:defRPr sz="1800" b="1">
                <a:solidFill>
                  <a:srgbClr val="004D94"/>
                </a:solidFill>
                <a:latin typeface="黑体" panose="02010609060101010101" pitchFamily="49" charset="-122"/>
                <a:ea typeface="黑体" panose="02010609060101010101" pitchFamily="49" charset="-122"/>
              </a:defRPr>
            </a:lvl1pPr>
          </a:lstStyle>
          <a:p>
            <a:fld id="{7233DC2A-5E92-482B-9DB5-24AB4AD1E5BC}" type="slidenum">
              <a:rPr lang="zh-CN" altLang="en-US" smtClean="0"/>
              <a:t>‹#›</a:t>
            </a:fld>
            <a:endParaRPr lang="zh-CN" altLang="en-US" dirty="0"/>
          </a:p>
        </p:txBody>
      </p:sp>
      <p:sp>
        <p:nvSpPr>
          <p:cNvPr id="2" name="矩形 1"/>
          <p:cNvSpPr/>
          <p:nvPr userDrawn="1"/>
        </p:nvSpPr>
        <p:spPr>
          <a:xfrm>
            <a:off x="7614416" y="86996"/>
            <a:ext cx="4378787" cy="844136"/>
          </a:xfrm>
          <a:prstGeom prst="rect">
            <a:avLst/>
          </a:prstGeom>
          <a:solidFill>
            <a:srgbClr val="004D94"/>
          </a:solidFill>
          <a:ln>
            <a:solidFill>
              <a:srgbClr val="004D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80313" y="154528"/>
            <a:ext cx="4046991" cy="7090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1287213"/>
          </a:xfrm>
        </p:spPr>
        <p:txBody>
          <a:bodyPr anchor="b"/>
          <a:lstStyle>
            <a:lvl1pPr algn="ctr">
              <a:defRPr sz="4800"/>
            </a:lvl1pPr>
          </a:lstStyle>
          <a:p>
            <a:r>
              <a:rPr lang="zh-CN" altLang="en-US" dirty="0"/>
              <a:t>单击此处编辑母版标题样式</a:t>
            </a:r>
          </a:p>
        </p:txBody>
      </p:sp>
      <p:sp>
        <p:nvSpPr>
          <p:cNvPr id="3" name="文本占位符 2"/>
          <p:cNvSpPr>
            <a:spLocks noGrp="1"/>
          </p:cNvSpPr>
          <p:nvPr>
            <p:ph type="body" idx="1"/>
          </p:nvPr>
        </p:nvSpPr>
        <p:spPr>
          <a:xfrm>
            <a:off x="831851" y="4621089"/>
            <a:ext cx="10515600" cy="495721"/>
          </a:xfrm>
        </p:spPr>
        <p:txBody>
          <a:bodyPr/>
          <a:lstStyle>
            <a:lvl1pPr marL="0" indent="0" algn="ctr">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ea typeface="黑体" panose="02010609060101010101" pitchFamily="49" charset="-122"/>
              </a:defRPr>
            </a:lvl1pPr>
          </a:lstStyle>
          <a:p>
            <a:pPr>
              <a:defRPr/>
            </a:pPr>
            <a:fld id="{C9E98AC5-B75A-4C2D-BFB3-C23066DB2A3D}" type="datetime1">
              <a:rPr lang="zh-CN" altLang="en-US" smtClean="0"/>
              <a:t>2024/8/6</a:t>
            </a:fld>
            <a:endParaRPr lang="en-US" altLang="zh-CN"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68F2E7C8-8254-4703-8840-58745B7490E5}" type="slidenum">
              <a:rPr lang="en-US" altLang="zh-CN"/>
              <a:t>‹#›</a:t>
            </a:fld>
            <a:endParaRPr lang="en-US" altLang="zh-CN" dirty="0"/>
          </a:p>
        </p:txBody>
      </p:sp>
      <p:sp>
        <p:nvSpPr>
          <p:cNvPr id="7" name="文本占位符 2"/>
          <p:cNvSpPr>
            <a:spLocks noGrp="1"/>
          </p:cNvSpPr>
          <p:nvPr>
            <p:ph type="body" idx="13"/>
          </p:nvPr>
        </p:nvSpPr>
        <p:spPr>
          <a:xfrm>
            <a:off x="3497363" y="3877508"/>
            <a:ext cx="5184576" cy="495721"/>
          </a:xfrm>
        </p:spPr>
        <p:txBody>
          <a:bodyPr/>
          <a:lstStyle>
            <a:lvl1pPr marL="0" indent="0" algn="ctr">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dirty="0"/>
              <a:t>单击此处编辑母版文本样式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F1BBB27C-A5E9-4D02-B4D8-BED7E3995897}" type="slidenum">
              <a:rPr lang="en-US" altLang="zh-CN"/>
              <a:t>‹#›</a:t>
            </a:fld>
            <a:endParaRPr lang="en-US" altLang="zh-CN" dirty="0"/>
          </a:p>
        </p:txBody>
      </p:sp>
      <p:sp>
        <p:nvSpPr>
          <p:cNvPr id="7" name="内容占位符 2"/>
          <p:cNvSpPr>
            <a:spLocks noGrp="1"/>
          </p:cNvSpPr>
          <p:nvPr>
            <p:ph sz="half" idx="1"/>
          </p:nvPr>
        </p:nvSpPr>
        <p:spPr>
          <a:xfrm>
            <a:off x="609600" y="1063518"/>
            <a:ext cx="5384800" cy="5062646"/>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内容占位符 3"/>
          <p:cNvSpPr>
            <a:spLocks noGrp="1"/>
          </p:cNvSpPr>
          <p:nvPr>
            <p:ph sz="half" idx="2"/>
          </p:nvPr>
        </p:nvSpPr>
        <p:spPr>
          <a:xfrm>
            <a:off x="6197600" y="1063519"/>
            <a:ext cx="5384800" cy="506264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sp>
        <p:nvSpPr>
          <p:cNvPr id="11" name="矩形 7"/>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pic>
        <p:nvPicPr>
          <p:cNvPr id="10"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p:txBody>
          <a:bodyPr/>
          <a:lstStyle>
            <a:lvl1pPr>
              <a:defRPr/>
            </a:lvl1pPr>
          </a:lstStyle>
          <a:p>
            <a:pPr>
              <a:defRPr/>
            </a:pPr>
            <a:fld id="{29C65A9D-8006-47C7-A12B-C488D274BF24}" type="slidenum">
              <a:rPr lang="en-US" altLang="zh-CN"/>
              <a:t>‹#›</a:t>
            </a:fld>
            <a:endParaRPr lang="en-US" altLang="zh-CN" dirty="0"/>
          </a:p>
        </p:txBody>
      </p:sp>
      <p:sp>
        <p:nvSpPr>
          <p:cNvPr id="5"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pic>
        <p:nvPicPr>
          <p:cNvPr id="6"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p:txBody>
          <a:bodyPr/>
          <a:lstStyle>
            <a:lvl1pPr>
              <a:defRPr/>
            </a:lvl1pPr>
          </a:lstStyle>
          <a:p>
            <a:pPr>
              <a:defRPr/>
            </a:pPr>
            <a:fld id="{29C65A9D-8006-47C7-A12B-C488D274BF24}" type="slidenum">
              <a:rPr lang="en-US" altLang="zh-CN"/>
              <a:t>‹#›</a:t>
            </a:fld>
            <a:endParaRPr lang="en-US" altLang="zh-CN" dirty="0"/>
          </a:p>
        </p:txBody>
      </p:sp>
      <p:sp>
        <p:nvSpPr>
          <p:cNvPr id="5"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sp>
        <p:nvSpPr>
          <p:cNvPr id="7" name="矩形 7"/>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8200" y="132733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8200" y="2343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0613" y="133545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0613" y="2343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lvl1pPr>
              <a:defRPr>
                <a:ea typeface="黑体" panose="02010609060101010101" pitchFamily="49" charset="-122"/>
              </a:defRPr>
            </a:lvl1pPr>
          </a:lstStyle>
          <a:p>
            <a:fld id="{E3027FC5-1019-42DE-B68E-F10218D4686A}" type="datetime1">
              <a:rPr lang="zh-CN" altLang="en-US" smtClean="0"/>
              <a:t>2024/8/6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
        <p:nvSpPr>
          <p:cNvPr id="13"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ea typeface="黑体" panose="02010609060101010101" pitchFamily="49" charset="-122"/>
              </a:defRPr>
            </a:lvl1pPr>
          </a:lstStyle>
          <a:p>
            <a:fld id="{EE1BBCB0-AE5D-4958-824D-71B704BCA2AD}" type="datetime1">
              <a:rPr lang="zh-CN" altLang="en-US" smtClean="0"/>
              <a:t>2024/8/6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68" y="0"/>
            <a:ext cx="12192000" cy="990600"/>
          </a:xfrm>
          <a:prstGeom prst="rect">
            <a:avLst/>
          </a:prstGeom>
        </p:spPr>
      </p:pic>
      <p:sp>
        <p:nvSpPr>
          <p:cNvPr id="8"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125" indent="0" algn="ctr">
              <a:buNone/>
              <a:defRPr sz="1600"/>
            </a:lvl8pPr>
            <a:lvl9pPr marL="3656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41516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8/6/2024</a:t>
            </a:fld>
            <a:endParaRPr lang="en-US"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F1BBB27C-A5E9-4D02-B4D8-BED7E3995897}" type="slidenum">
              <a:rPr lang="en-US" altLang="zh-CN" smtClean="0"/>
              <a:t>‹#›</a:t>
            </a:fld>
            <a:endParaRPr lang="en-US" altLang="zh-CN" dirty="0"/>
          </a:p>
        </p:txBody>
      </p:sp>
      <p:sp>
        <p:nvSpPr>
          <p:cNvPr id="7" name="矩形 6"/>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pic>
        <p:nvPicPr>
          <p:cNvPr id="8"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373675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125" indent="0">
              <a:buNone/>
              <a:defRPr sz="1600">
                <a:solidFill>
                  <a:schemeClr val="tx1">
                    <a:tint val="75000"/>
                  </a:schemeClr>
                </a:solidFill>
              </a:defRPr>
            </a:lvl8pPr>
            <a:lvl9pPr marL="3656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2448139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359075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125" indent="0">
              <a:buNone/>
              <a:defRPr sz="1600" b="1"/>
            </a:lvl8pPr>
            <a:lvl9pPr marL="3656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125" indent="0">
              <a:buNone/>
              <a:defRPr sz="1600" b="1"/>
            </a:lvl8pPr>
            <a:lvl9pPr marL="3656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72889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72229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65267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125" indent="0">
              <a:buNone/>
              <a:defRPr sz="1000"/>
            </a:lvl8pPr>
            <a:lvl9pPr marL="3656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2660691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125" indent="0">
              <a:buNone/>
              <a:defRPr sz="2000"/>
            </a:lvl8pPr>
            <a:lvl9pPr marL="3656234"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125" indent="0">
              <a:buNone/>
              <a:defRPr sz="1000"/>
            </a:lvl8pPr>
            <a:lvl9pPr marL="3656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89201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62287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299326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743274A9-3A6B-4B98-92E4-585FEDF8606B}" type="datetime1">
              <a:rPr lang="zh-CN" altLang="en-US" smtClean="0"/>
              <a:t>2024/8/6</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52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9" name="图片 8"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347" y="0"/>
            <a:ext cx="9147308" cy="6858000"/>
          </a:xfrm>
          <a:prstGeom prst="rect">
            <a:avLst/>
          </a:prstGeom>
        </p:spPr>
      </p:pic>
    </p:spTree>
    <p:extLst>
      <p:ext uri="{BB962C8B-B14F-4D97-AF65-F5344CB8AC3E}">
        <p14:creationId xmlns:p14="http://schemas.microsoft.com/office/powerpoint/2010/main" val="3913363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66"/>
            <a:ext cx="12192000" cy="1554694"/>
          </a:xfrm>
          <a:prstGeom prst="rect">
            <a:avLst/>
          </a:prstGeom>
        </p:spPr>
      </p:pic>
    </p:spTree>
    <p:extLst>
      <p:ext uri="{BB962C8B-B14F-4D97-AF65-F5344CB8AC3E}">
        <p14:creationId xmlns:p14="http://schemas.microsoft.com/office/powerpoint/2010/main" val="2449475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66"/>
            <a:ext cx="12192000" cy="1554694"/>
          </a:xfrm>
          <a:prstGeom prst="rect">
            <a:avLst/>
          </a:prstGeom>
        </p:spPr>
      </p:pic>
    </p:spTree>
    <p:extLst>
      <p:ext uri="{BB962C8B-B14F-4D97-AF65-F5344CB8AC3E}">
        <p14:creationId xmlns:p14="http://schemas.microsoft.com/office/powerpoint/2010/main" val="86094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85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419" y="142875"/>
            <a:ext cx="10943166" cy="649288"/>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1683221"/>
      </p:ext>
    </p:extLst>
  </p:cSld>
  <p:clrMapOvr>
    <a:masterClrMapping/>
  </p:clrMapOvr>
  <p:transition advClick="0" advTm="7000">
    <p:newsfla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9" name="图片 8"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32723"/>
            <a:ext cx="2570885" cy="1151861"/>
          </a:xfrm>
          <a:prstGeom prst="rect">
            <a:avLst/>
          </a:prstGeom>
        </p:spPr>
      </p:pic>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12192000" cy="1557225"/>
          </a:xfrm>
          <a:prstGeom prst="rect">
            <a:avLst/>
          </a:prstGeom>
        </p:spPr>
      </p:pic>
    </p:spTree>
    <p:extLst>
      <p:ext uri="{BB962C8B-B14F-4D97-AF65-F5344CB8AC3E}">
        <p14:creationId xmlns:p14="http://schemas.microsoft.com/office/powerpoint/2010/main" val="227437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3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FA31E221-E713-4B94-9B52-1044CBE4AD5A}" type="datetime1">
              <a:rPr lang="zh-CN" altLang="en-US" smtClean="0"/>
              <a:t>2024/8/6</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lvl1pPr>
              <a:defRPr>
                <a:ea typeface="黑体" panose="02010609060101010101" pitchFamily="49" charset="-122"/>
              </a:defRPr>
            </a:lvl1pPr>
          </a:lstStyle>
          <a:p>
            <a:fld id="{E3027FC5-1019-42DE-B68E-F10218D4686A}" type="datetime1">
              <a:rPr lang="zh-CN" altLang="en-US" smtClean="0"/>
              <a:t>2024/8/6</a:t>
            </a:fld>
            <a:endParaRPr lang="zh-CN" altLang="en-US" dirty="0"/>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lvl1pPr>
              <a:defRPr>
                <a:ea typeface="黑体" panose="02010609060101010101" pitchFamily="49" charset="-122"/>
              </a:defRPr>
            </a:lvl1pPr>
          </a:lstStyle>
          <a:p>
            <a:fld id="{EE1BBCB0-AE5D-4958-824D-71B704BCA2AD}" type="datetime1">
              <a:rPr lang="zh-CN" altLang="en-US" smtClean="0"/>
              <a:t>2024/8/6</a:t>
            </a:fld>
            <a:endParaRPr lang="zh-CN" altLang="en-US" dirty="0"/>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8/6/2024</a:t>
            </a:fld>
            <a:endParaRPr lang="en-US" dirty="0"/>
          </a:p>
        </p:txBody>
      </p:sp>
      <p:sp>
        <p:nvSpPr>
          <p:cNvPr id="3" name="Footer Placeholder 2"/>
          <p:cNvSpPr>
            <a:spLocks noGrp="1"/>
          </p:cNvSpPr>
          <p:nvPr>
            <p:ph type="ftr" sz="quarter" idx="11"/>
          </p:nvPr>
        </p:nvSpPr>
        <p:spPr/>
        <p:txBody>
          <a:bodyPr/>
          <a:lstStyle/>
          <a:p>
            <a:pPr>
              <a:defRPr/>
            </a:pPr>
            <a:endParaRPr lang="en-US" altLang="zh-CN" dirty="0"/>
          </a:p>
        </p:txBody>
      </p:sp>
      <p:sp>
        <p:nvSpPr>
          <p:cNvPr id="4" name="Slide Number Placeholder 3"/>
          <p:cNvSpPr>
            <a:spLocks noGrp="1"/>
          </p:cNvSpPr>
          <p:nvPr>
            <p:ph type="sldNum" sz="quarter" idx="12"/>
          </p:nvPr>
        </p:nvSpPr>
        <p:spPr/>
        <p:txBody>
          <a:bodyPr/>
          <a:lstStyle/>
          <a:p>
            <a:pPr>
              <a:defRPr/>
            </a:pPr>
            <a:fld id="{BC30B57F-27FC-44AC-874C-03454C828B8C}" type="slidenum">
              <a:rPr lang="en-US" altLang="zh-CN" smtClean="0"/>
              <a:t>‹#›</a:t>
            </a:fld>
            <a:endParaRPr lang="en-US" altLang="zh-CN" dirty="0"/>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7FE2593F-66C2-44AC-9B2A-40FCB8B9055B}" type="datetime1">
              <a:rPr lang="zh-CN" altLang="en-US" smtClean="0"/>
              <a:t>2024/8/6</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1F616D7E-6750-4BA3-8786-082CA047DA46}" type="datetime1">
              <a:rPr lang="zh-CN" altLang="en-US" smtClean="0"/>
              <a:t>2024/8/6</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黑体" panose="02010609060101010101" pitchFamily="49" charset="-122"/>
              </a:defRPr>
            </a:lvl1pPr>
          </a:lstStyle>
          <a:p>
            <a:pPr>
              <a:defRPr/>
            </a:pPr>
            <a:endParaRPr lang="en-US" altLang="zh-C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黑体" panose="02010609060101010101" pitchFamily="49" charset="-122"/>
              </a:defRPr>
            </a:lvl1pPr>
          </a:lstStyle>
          <a:p>
            <a:pPr>
              <a:defRPr/>
            </a:pPr>
            <a:fld id="{BC30B57F-27FC-44AC-874C-03454C828B8C}" type="slidenum">
              <a:rPr lang="en-US" altLang="zh-CN" smtClean="0"/>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759D3-B92F-4BE5-BE49-ED8937E3BC1B}" type="slidenum">
              <a:rPr lang="en-US" smtClean="0"/>
              <a:t>‹#›</a:t>
            </a:fld>
            <a:endParaRPr lang="en-US"/>
          </a:p>
        </p:txBody>
      </p:sp>
    </p:spTree>
    <p:extLst>
      <p:ext uri="{BB962C8B-B14F-4D97-AF65-F5344CB8AC3E}">
        <p14:creationId xmlns:p14="http://schemas.microsoft.com/office/powerpoint/2010/main" val="122809741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7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88"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125" algn="l" defTabSz="914217" rtl="0" eaLnBrk="1" latinLnBrk="0" hangingPunct="1">
        <a:defRPr sz="1800" kern="1200">
          <a:solidFill>
            <a:schemeClr val="tx1"/>
          </a:solidFill>
          <a:latin typeface="+mn-lt"/>
          <a:ea typeface="+mn-ea"/>
          <a:cs typeface="+mn-cs"/>
        </a:defRPr>
      </a:lvl8pPr>
      <a:lvl9pPr marL="3656234"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12289"/>
            <a:ext cx="8964488" cy="1385039"/>
          </a:xfrm>
          <a:ln>
            <a:noFill/>
          </a:ln>
        </p:spPr>
        <p:txBody>
          <a:bodyPr>
            <a:noAutofit/>
          </a:bodyPr>
          <a:lstStyle/>
          <a:p>
            <a:pPr>
              <a:lnSpc>
                <a:spcPct val="100000"/>
              </a:lnSpc>
            </a:pPr>
            <a:r>
              <a:rPr lang="zh-CN" altLang="en-US" sz="4400" b="1" dirty="0">
                <a:solidFill>
                  <a:srgbClr val="16558E"/>
                </a:solidFill>
                <a:latin typeface="+mn-lt"/>
                <a:ea typeface="黑体" panose="02010609060101010101" pitchFamily="49" charset="-122"/>
              </a:rPr>
              <a:t>基于感应线圈的磁单极子探测</a:t>
            </a:r>
            <a:br>
              <a:rPr lang="en-US" altLang="zh-CN" sz="4400" b="1" dirty="0">
                <a:solidFill>
                  <a:srgbClr val="16558E"/>
                </a:solidFill>
                <a:latin typeface="+mn-lt"/>
                <a:ea typeface="黑体" panose="02010609060101010101" pitchFamily="49" charset="-122"/>
              </a:rPr>
            </a:br>
            <a:r>
              <a:rPr lang="zh-CN" altLang="en-US" sz="4400" b="1" dirty="0">
                <a:solidFill>
                  <a:srgbClr val="16558E"/>
                </a:solidFill>
                <a:latin typeface="+mn-lt"/>
                <a:ea typeface="黑体" panose="02010609060101010101" pitchFamily="49" charset="-122"/>
              </a:rPr>
              <a:t>方案设计</a:t>
            </a:r>
            <a:endParaRPr lang="zh-CN" altLang="en-US" sz="4400" b="1" dirty="0">
              <a:solidFill>
                <a:srgbClr val="16558E"/>
              </a:solidFill>
              <a:latin typeface="黑体" panose="02010609060101010101" pitchFamily="49" charset="-122"/>
              <a:ea typeface="黑体" panose="02010609060101010101" pitchFamily="49" charset="-122"/>
            </a:endParaRPr>
          </a:p>
        </p:txBody>
      </p:sp>
      <p:sp>
        <p:nvSpPr>
          <p:cNvPr id="3" name="Subtitle 2"/>
          <p:cNvSpPr>
            <a:spLocks noGrp="1"/>
          </p:cNvSpPr>
          <p:nvPr>
            <p:ph type="subTitle" idx="1"/>
          </p:nvPr>
        </p:nvSpPr>
        <p:spPr>
          <a:xfrm>
            <a:off x="2146670" y="4110843"/>
            <a:ext cx="7837762" cy="2246926"/>
          </a:xfrm>
        </p:spPr>
        <p:txBody>
          <a:bodyPr>
            <a:normAutofit/>
          </a:bodyPr>
          <a:lstStyle/>
          <a:p>
            <a:pPr>
              <a:lnSpc>
                <a:spcPct val="100000"/>
              </a:lnSpc>
            </a:pPr>
            <a:r>
              <a:rPr lang="zh-CN" altLang="en-US" b="1" u="sng" dirty="0">
                <a:latin typeface="黑体" panose="02010609060101010101" pitchFamily="49" charset="-122"/>
              </a:rPr>
              <a:t>叶昌庆</a:t>
            </a:r>
            <a:r>
              <a:rPr lang="zh-CN" altLang="en-US" dirty="0">
                <a:latin typeface="黑体" panose="02010609060101010101" pitchFamily="49" charset="-122"/>
                <a:ea typeface="黑体" panose="02010609060101010101" pitchFamily="49" charset="-122"/>
              </a:rPr>
              <a:t>，刘贝戈，曹喆，林箐，赵雷</a:t>
            </a:r>
            <a:br>
              <a:rPr lang="en-US" altLang="zh-CN" dirty="0">
                <a:latin typeface="黑体" panose="02010609060101010101" pitchFamily="49" charset="-122"/>
                <a:ea typeface="黑体" panose="02010609060101010101" pitchFamily="49" charset="-122"/>
              </a:rPr>
            </a:br>
            <a:r>
              <a:rPr lang="zh-CN" altLang="en-US" dirty="0">
                <a:latin typeface="黑体" panose="02010609060101010101" pitchFamily="49" charset="-122"/>
                <a:ea typeface="黑体" panose="02010609060101010101" pitchFamily="49" charset="-122"/>
              </a:rPr>
              <a:t>中国科学技术大学 </a:t>
            </a:r>
            <a:r>
              <a:rPr lang="en-US" altLang="zh-CN" dirty="0">
                <a:latin typeface="黑体" panose="02010609060101010101" pitchFamily="49" charset="-122"/>
                <a:ea typeface="黑体" panose="02010609060101010101" pitchFamily="49" charset="-122"/>
              </a:rPr>
              <a:t>&amp; </a:t>
            </a:r>
            <a:r>
              <a:rPr lang="zh-CN" altLang="en-US" dirty="0">
                <a:latin typeface="黑体" panose="02010609060101010101" pitchFamily="49" charset="-122"/>
                <a:ea typeface="黑体" panose="02010609060101010101" pitchFamily="49" charset="-122"/>
              </a:rPr>
              <a:t>深空探测实验室</a:t>
            </a:r>
          </a:p>
          <a:p>
            <a:pPr>
              <a:lnSpc>
                <a:spcPct val="100000"/>
              </a:lnSpc>
            </a:pPr>
            <a:r>
              <a:rPr lang="en-US" altLang="zh-CN" dirty="0">
                <a:latin typeface="黑体" panose="02010609060101010101" pitchFamily="49" charset="-122"/>
                <a:ea typeface="黑体" panose="02010609060101010101" pitchFamily="49" charset="-122"/>
              </a:rPr>
              <a:t>2024-08-15 </a:t>
            </a:r>
            <a:r>
              <a:rPr lang="zh-CN" altLang="en-US" dirty="0">
                <a:latin typeface="黑体" panose="02010609060101010101" pitchFamily="49" charset="-122"/>
              </a:rPr>
              <a:t>山东青岛</a:t>
            </a:r>
            <a:endParaRPr lang="en-US" altLang="zh-CN" dirty="0">
              <a:solidFill>
                <a:srgbClr val="14446A"/>
              </a:solidFill>
              <a:latin typeface="Arial" panose="020B0604020202020204" pitchFamily="34" charset="0"/>
              <a:ea typeface="黑体" panose="02010609060101010101" pitchFamily="49" charset="-122"/>
              <a:cs typeface="Arial" panose="020B0604020202020204" pitchFamily="34" charset="0"/>
            </a:endParaRPr>
          </a:p>
        </p:txBody>
      </p:sp>
      <p:sp>
        <p:nvSpPr>
          <p:cNvPr id="8" name="灯片编号占位符 7"/>
          <p:cNvSpPr>
            <a:spLocks noGrp="1"/>
          </p:cNvSpPr>
          <p:nvPr>
            <p:ph type="sldNum" sz="quarter" idx="12"/>
          </p:nvPr>
        </p:nvSpPr>
        <p:spPr/>
        <p:txBody>
          <a:bodyPr/>
          <a:lstStyle/>
          <a:p>
            <a:pPr fontAlgn="auto">
              <a:spcBef>
                <a:spcPts val="0"/>
              </a:spcBef>
              <a:spcAft>
                <a:spcPts val="0"/>
              </a:spcAft>
              <a:defRPr/>
            </a:pPr>
            <a:fld id="{038D56A4-8299-4602-A79C-45F5F09B0079}" type="slidenum">
              <a:rPr lang="zh-CN" altLang="en-US" sz="1700">
                <a:solidFill>
                  <a:prstClr val="white"/>
                </a:solidFill>
              </a:rPr>
              <a:t>1</a:t>
            </a:fld>
            <a:endParaRPr lang="zh-CN" altLang="en-US" sz="1700" dirty="0">
              <a:solidFill>
                <a:prstClr val="white"/>
              </a:solidFill>
            </a:endParaRPr>
          </a:p>
        </p:txBody>
      </p:sp>
      <p:sp>
        <p:nvSpPr>
          <p:cNvPr id="5" name="Rectangle 4"/>
          <p:cNvSpPr/>
          <p:nvPr/>
        </p:nvSpPr>
        <p:spPr>
          <a:xfrm>
            <a:off x="8815915" y="162330"/>
            <a:ext cx="3055372" cy="707886"/>
          </a:xfrm>
          <a:prstGeom prst="rect">
            <a:avLst/>
          </a:prstGeom>
          <a:noFill/>
        </p:spPr>
        <p:txBody>
          <a:bodyPr wrap="square" lIns="91440" tIns="45720" rIns="91440" bIns="45720">
            <a:spAutoFit/>
          </a:bodyPr>
          <a:lstStyle/>
          <a:p>
            <a:pPr algn="ctr" eaLnBrk="1" fontAlgn="auto" hangingPunct="1">
              <a:spcBef>
                <a:spcPts val="0"/>
              </a:spcBef>
              <a:spcAft>
                <a:spcPts val="0"/>
              </a:spcAft>
              <a:defRPr/>
            </a:pPr>
            <a:r>
              <a:rPr lang="zh-CN" altLang="en-US"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中国科学技术大学</a:t>
            </a:r>
            <a:endParaRPr lang="en-US" altLang="zh-CN"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pPr algn="ctr" eaLnBrk="1" fontAlgn="auto" hangingPunct="1">
              <a:spcBef>
                <a:spcPts val="0"/>
              </a:spcBef>
              <a:spcAft>
                <a:spcPts val="0"/>
              </a:spcAft>
              <a:defRPr/>
            </a:pPr>
            <a:r>
              <a:rPr lang="en-US" altLang="zh-CN" sz="1200" dirty="0">
                <a:ln w="0"/>
                <a:solidFill>
                  <a:srgbClr val="225E94"/>
                </a:solidFill>
                <a:effectLst>
                  <a:reflection blurRad="6350" stA="53000" endA="300" endPos="35500" dir="5400000" sy="-90000" algn="bl" rotWithShape="0"/>
                </a:effectLst>
                <a:latin typeface="Calibri" panose="020F0502020204030204" pitchFamily="34" charset="0"/>
                <a:ea typeface="华文行楷" panose="02010800040101010101" pitchFamily="2" charset="-122"/>
                <a:cs typeface="Calibri" panose="020F0502020204030204" pitchFamily="34" charset="0"/>
              </a:rPr>
              <a:t>University of Science and Technology of China</a:t>
            </a:r>
          </a:p>
        </p:txBody>
      </p:sp>
      <p:sp>
        <p:nvSpPr>
          <p:cNvPr id="4" name="TextBox 3"/>
          <p:cNvSpPr txBox="1"/>
          <p:nvPr/>
        </p:nvSpPr>
        <p:spPr>
          <a:xfrm>
            <a:off x="320713" y="331607"/>
            <a:ext cx="7287455" cy="369332"/>
          </a:xfrm>
          <a:prstGeom prst="rect">
            <a:avLst/>
          </a:prstGeom>
          <a:noFill/>
        </p:spPr>
        <p:txBody>
          <a:bodyPr wrap="square" rtlCol="0">
            <a:spAutoFit/>
          </a:bodyPr>
          <a:lstStyle/>
          <a:p>
            <a:pPr eaLnBrk="1" fontAlgn="auto" hangingPunct="1">
              <a:lnSpc>
                <a:spcPct val="90000"/>
              </a:lnSpc>
              <a:spcAft>
                <a:spcPts val="0"/>
              </a:spcAft>
              <a:defRPr/>
            </a:pPr>
            <a:r>
              <a:rPr lang="zh-CN" altLang="en-US" sz="2000" b="1" dirty="0">
                <a:solidFill>
                  <a:srgbClr val="16558E"/>
                </a:solidFill>
                <a:latin typeface="黑体" panose="02010609060101010101" pitchFamily="49" charset="-122"/>
                <a:ea typeface="黑体" panose="02010609060101010101" pitchFamily="49" charset="-122"/>
              </a:rPr>
              <a:t>中国物理学会高能物理分会第十四届全国粒子物理学术会议</a:t>
            </a:r>
          </a:p>
        </p:txBody>
      </p:sp>
      <p:pic>
        <p:nvPicPr>
          <p:cNvPr id="7"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6483" y="244997"/>
            <a:ext cx="539432" cy="554651"/>
          </a:xfrm>
          <a:prstGeom prst="rect">
            <a:avLst/>
          </a:prstGeom>
        </p:spPr>
      </p:pic>
      <p:cxnSp>
        <p:nvCxnSpPr>
          <p:cNvPr id="12" name="直接连接符 11"/>
          <p:cNvCxnSpPr/>
          <p:nvPr/>
        </p:nvCxnSpPr>
        <p:spPr>
          <a:xfrm>
            <a:off x="2275006" y="3898366"/>
            <a:ext cx="7526720" cy="11575"/>
          </a:xfrm>
          <a:prstGeom prst="line">
            <a:avLst/>
          </a:prstGeom>
          <a:ln w="41275">
            <a:solidFill>
              <a:srgbClr val="0B4C9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12494"/>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10</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直接电压读出方案仿真结果</a:t>
            </a:r>
          </a:p>
        </p:txBody>
      </p:sp>
      <p:pic>
        <p:nvPicPr>
          <p:cNvPr id="4" name="图片 3">
            <a:extLst>
              <a:ext uri="{FF2B5EF4-FFF2-40B4-BE49-F238E27FC236}">
                <a16:creationId xmlns:a16="http://schemas.microsoft.com/office/drawing/2014/main" id="{9C736C0C-CCCB-43BD-ABA5-8890ECF0C93C}"/>
              </a:ext>
            </a:extLst>
          </p:cNvPr>
          <p:cNvPicPr>
            <a:picLocks noChangeAspect="1"/>
          </p:cNvPicPr>
          <p:nvPr/>
        </p:nvPicPr>
        <p:blipFill>
          <a:blip r:embed="rId3"/>
          <a:stretch>
            <a:fillRect/>
          </a:stretch>
        </p:blipFill>
        <p:spPr>
          <a:xfrm>
            <a:off x="1217458" y="1221472"/>
            <a:ext cx="9757084" cy="4415056"/>
          </a:xfrm>
          <a:prstGeom prst="rect">
            <a:avLst/>
          </a:prstGeom>
        </p:spPr>
      </p:pic>
      <p:graphicFrame>
        <p:nvGraphicFramePr>
          <p:cNvPr id="6" name="表格 5">
            <a:extLst>
              <a:ext uri="{FF2B5EF4-FFF2-40B4-BE49-F238E27FC236}">
                <a16:creationId xmlns:a16="http://schemas.microsoft.com/office/drawing/2014/main" id="{302C9B6A-5EF2-4F0A-BB9D-D3A42FA50706}"/>
              </a:ext>
            </a:extLst>
          </p:cNvPr>
          <p:cNvGraphicFramePr>
            <a:graphicFrameLocks noGrp="1"/>
          </p:cNvGraphicFramePr>
          <p:nvPr>
            <p:extLst>
              <p:ext uri="{D42A27DB-BD31-4B8C-83A1-F6EECF244321}">
                <p14:modId xmlns:p14="http://schemas.microsoft.com/office/powerpoint/2010/main" val="2539544073"/>
              </p:ext>
            </p:extLst>
          </p:nvPr>
        </p:nvGraphicFramePr>
        <p:xfrm>
          <a:off x="191344" y="4653136"/>
          <a:ext cx="6984777" cy="2073889"/>
        </p:xfrm>
        <a:graphic>
          <a:graphicData uri="http://schemas.openxmlformats.org/drawingml/2006/table">
            <a:tbl>
              <a:tblPr>
                <a:tableStyleId>{69CF1AB2-1976-4502-BF36-3FF5EA218861}</a:tableStyleId>
              </a:tblPr>
              <a:tblGrid>
                <a:gridCol w="732258">
                  <a:extLst>
                    <a:ext uri="{9D8B030D-6E8A-4147-A177-3AD203B41FA5}">
                      <a16:colId xmlns:a16="http://schemas.microsoft.com/office/drawing/2014/main" val="2478583512"/>
                    </a:ext>
                  </a:extLst>
                </a:gridCol>
                <a:gridCol w="894392">
                  <a:extLst>
                    <a:ext uri="{9D8B030D-6E8A-4147-A177-3AD203B41FA5}">
                      <a16:colId xmlns:a16="http://schemas.microsoft.com/office/drawing/2014/main" val="3665658881"/>
                    </a:ext>
                  </a:extLst>
                </a:gridCol>
                <a:gridCol w="1788785">
                  <a:extLst>
                    <a:ext uri="{9D8B030D-6E8A-4147-A177-3AD203B41FA5}">
                      <a16:colId xmlns:a16="http://schemas.microsoft.com/office/drawing/2014/main" val="365710734"/>
                    </a:ext>
                  </a:extLst>
                </a:gridCol>
                <a:gridCol w="1391277">
                  <a:extLst>
                    <a:ext uri="{9D8B030D-6E8A-4147-A177-3AD203B41FA5}">
                      <a16:colId xmlns:a16="http://schemas.microsoft.com/office/drawing/2014/main" val="3035778924"/>
                    </a:ext>
                  </a:extLst>
                </a:gridCol>
                <a:gridCol w="1192523">
                  <a:extLst>
                    <a:ext uri="{9D8B030D-6E8A-4147-A177-3AD203B41FA5}">
                      <a16:colId xmlns:a16="http://schemas.microsoft.com/office/drawing/2014/main" val="1933240911"/>
                    </a:ext>
                  </a:extLst>
                </a:gridCol>
                <a:gridCol w="985542">
                  <a:extLst>
                    <a:ext uri="{9D8B030D-6E8A-4147-A177-3AD203B41FA5}">
                      <a16:colId xmlns:a16="http://schemas.microsoft.com/office/drawing/2014/main" val="741348423"/>
                    </a:ext>
                  </a:extLst>
                </a:gridCol>
              </a:tblGrid>
              <a:tr h="721351">
                <a:tc>
                  <a:txBody>
                    <a:bodyPr/>
                    <a:lstStyle/>
                    <a:p>
                      <a:pPr algn="ctr" fontAlgn="ctr"/>
                      <a:r>
                        <a:rPr lang="en-US" sz="1400" u="none" strike="noStrike" dirty="0">
                          <a:effectLst/>
                        </a:rPr>
                        <a:t>coil</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a:effectLst/>
                        </a:rPr>
                        <a:t>Wire type</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a:effectLst/>
                        </a:rPr>
                        <a:t>Wire diameter (mm)</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C</a:t>
                      </a:r>
                      <a:r>
                        <a:rPr lang="en-US" sz="1400" u="none" strike="noStrike" dirty="0">
                          <a:effectLst/>
                        </a:rPr>
                        <a:t>oil radius (cm)</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a:effectLst/>
                        </a:rPr>
                        <a:t>Turn number</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a:effectLst/>
                        </a:rPr>
                        <a:t>SNR</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50457067"/>
                  </a:ext>
                </a:extLst>
              </a:tr>
              <a:tr h="450846">
                <a:tc>
                  <a:txBody>
                    <a:bodyPr/>
                    <a:lstStyle/>
                    <a:p>
                      <a:pPr algn="ctr" fontAlgn="ctr"/>
                      <a:r>
                        <a:rPr lang="en-US" sz="1400" u="none" strike="noStrike">
                          <a:effectLst/>
                        </a:rPr>
                        <a:t>V1</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a:effectLst/>
                        </a:rPr>
                        <a:t>Simple</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0.11</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5.7</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4320</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0.16</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531125442"/>
                  </a:ext>
                </a:extLst>
              </a:tr>
              <a:tr h="450846">
                <a:tc>
                  <a:txBody>
                    <a:bodyPr/>
                    <a:lstStyle/>
                    <a:p>
                      <a:pPr algn="ctr" fontAlgn="ctr"/>
                      <a:r>
                        <a:rPr lang="en-US" sz="1400" u="none" strike="noStrike">
                          <a:effectLst/>
                        </a:rPr>
                        <a:t>V2</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err="1">
                          <a:effectLst/>
                        </a:rPr>
                        <a:t>Litz</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1.35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5.7</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720</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0.02</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4162189215"/>
                  </a:ext>
                </a:extLst>
              </a:tr>
              <a:tr h="450846">
                <a:tc>
                  <a:txBody>
                    <a:bodyPr/>
                    <a:lstStyle/>
                    <a:p>
                      <a:pPr algn="ctr" fontAlgn="ctr"/>
                      <a:r>
                        <a:rPr lang="en-US" sz="1400" u="none" strike="noStrike">
                          <a:effectLst/>
                        </a:rPr>
                        <a:t>V3</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a:effectLst/>
                        </a:rPr>
                        <a:t>Simple</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0.55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10</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12500</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0.57</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57702025"/>
                  </a:ext>
                </a:extLst>
              </a:tr>
            </a:tbl>
          </a:graphicData>
        </a:graphic>
      </p:graphicFrame>
    </p:spTree>
    <p:extLst>
      <p:ext uri="{BB962C8B-B14F-4D97-AF65-F5344CB8AC3E}">
        <p14:creationId xmlns:p14="http://schemas.microsoft.com/office/powerpoint/2010/main" val="2126893039"/>
      </p:ext>
    </p:extLst>
  </p:cSld>
  <p:clrMapOvr>
    <a:masterClrMapping/>
  </p:clrMapOvr>
  <p:transition advTm="6393"/>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28245D5A-F40E-4756-8CE4-6C6F89DED7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0253" y="4758082"/>
            <a:ext cx="2606345" cy="2017603"/>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11</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原子磁力计读出方案</a:t>
            </a:r>
          </a:p>
        </p:txBody>
      </p:sp>
      <p:sp>
        <p:nvSpPr>
          <p:cNvPr id="47" name="Rectangle 10">
            <a:extLst>
              <a:ext uri="{FF2B5EF4-FFF2-40B4-BE49-F238E27FC236}">
                <a16:creationId xmlns:a16="http://schemas.microsoft.com/office/drawing/2014/main" id="{05AFC6B0-5DDA-475F-9E71-353E7875780A}"/>
              </a:ext>
            </a:extLst>
          </p:cNvPr>
          <p:cNvSpPr txBox="1">
            <a:spLocks noChangeArrowheads="1"/>
          </p:cNvSpPr>
          <p:nvPr/>
        </p:nvSpPr>
        <p:spPr bwMode="auto">
          <a:xfrm>
            <a:off x="326166" y="1180363"/>
            <a:ext cx="3393570" cy="57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Arial" panose="020B0604020202020204" pitchFamily="34" charset="0"/>
              <a:buChar char="•"/>
            </a:pPr>
            <a:r>
              <a:rPr lang="zh-CN" altLang="en-US" sz="2800" b="1" baseline="0" dirty="0"/>
              <a:t>基本框图</a:t>
            </a:r>
            <a:endParaRPr lang="en-US" altLang="zh-CN" sz="2200" b="1" baseline="0" dirty="0"/>
          </a:p>
          <a:p>
            <a:pPr>
              <a:lnSpc>
                <a:spcPct val="130000"/>
              </a:lnSpc>
              <a:buFont typeface="Arial" panose="020B0604020202020204" pitchFamily="34" charset="0"/>
              <a:buChar char="•"/>
            </a:pPr>
            <a:endParaRPr lang="en-US" altLang="zh-CN" sz="2200" b="1" baseline="0" dirty="0"/>
          </a:p>
          <a:p>
            <a:pPr>
              <a:lnSpc>
                <a:spcPct val="130000"/>
              </a:lnSpc>
              <a:buFont typeface="Arial" panose="020B0604020202020204" pitchFamily="34" charset="0"/>
              <a:buChar char="•"/>
            </a:pPr>
            <a:endParaRPr lang="en-US" altLang="zh-CN" sz="2200" b="1" baseline="0" dirty="0"/>
          </a:p>
          <a:p>
            <a:pPr marL="0" indent="0">
              <a:lnSpc>
                <a:spcPct val="130000"/>
              </a:lnSpc>
              <a:buNone/>
            </a:pPr>
            <a:endParaRPr lang="en-US" altLang="zh-CN" sz="2200" b="1" baseline="0" dirty="0"/>
          </a:p>
          <a:p>
            <a:pPr lvl="1">
              <a:lnSpc>
                <a:spcPct val="130000"/>
              </a:lnSpc>
              <a:buFont typeface="Arial" panose="020B0604020202020204" pitchFamily="34" charset="0"/>
              <a:buChar char="•"/>
            </a:pPr>
            <a:endParaRPr lang="zh-CN" altLang="en-US" sz="2000" b="1" baseline="0" dirty="0"/>
          </a:p>
        </p:txBody>
      </p:sp>
      <p:pic>
        <p:nvPicPr>
          <p:cNvPr id="3" name="图片 2">
            <a:extLst>
              <a:ext uri="{FF2B5EF4-FFF2-40B4-BE49-F238E27FC236}">
                <a16:creationId xmlns:a16="http://schemas.microsoft.com/office/drawing/2014/main" id="{F717FA3A-FA47-4083-B6FE-B020E86A4890}"/>
              </a:ext>
            </a:extLst>
          </p:cNvPr>
          <p:cNvPicPr>
            <a:picLocks noChangeAspect="1"/>
          </p:cNvPicPr>
          <p:nvPr/>
        </p:nvPicPr>
        <p:blipFill rotWithShape="1">
          <a:blip r:embed="rId4"/>
          <a:srcRect t="24214"/>
          <a:stretch/>
        </p:blipFill>
        <p:spPr>
          <a:xfrm>
            <a:off x="126350" y="1840289"/>
            <a:ext cx="4060288" cy="2823026"/>
          </a:xfrm>
          <a:prstGeom prst="rect">
            <a:avLst/>
          </a:prstGeom>
        </p:spPr>
      </p:pic>
      <p:grpSp>
        <p:nvGrpSpPr>
          <p:cNvPr id="23" name="Group 12">
            <a:extLst>
              <a:ext uri="{FF2B5EF4-FFF2-40B4-BE49-F238E27FC236}">
                <a16:creationId xmlns:a16="http://schemas.microsoft.com/office/drawing/2014/main" id="{A9203EB4-3046-4EB6-BD1D-D69D779EE64F}"/>
              </a:ext>
            </a:extLst>
          </p:cNvPr>
          <p:cNvGrpSpPr/>
          <p:nvPr/>
        </p:nvGrpSpPr>
        <p:grpSpPr>
          <a:xfrm>
            <a:off x="151435" y="4553275"/>
            <a:ext cx="3743032" cy="2222410"/>
            <a:chOff x="5217744" y="1796396"/>
            <a:chExt cx="3458295" cy="1922948"/>
          </a:xfrm>
        </p:grpSpPr>
        <p:pic>
          <p:nvPicPr>
            <p:cNvPr id="24" name="Picture 14">
              <a:extLst>
                <a:ext uri="{FF2B5EF4-FFF2-40B4-BE49-F238E27FC236}">
                  <a16:creationId xmlns:a16="http://schemas.microsoft.com/office/drawing/2014/main" id="{B78298F4-07E7-4E53-BA9E-20C601B969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7744" y="1866929"/>
              <a:ext cx="3458294" cy="1852415"/>
            </a:xfrm>
            <a:prstGeom prst="rect">
              <a:avLst/>
            </a:prstGeom>
          </p:spPr>
        </p:pic>
        <p:sp>
          <p:nvSpPr>
            <p:cNvPr id="25" name="矩形标注 16">
              <a:extLst>
                <a:ext uri="{FF2B5EF4-FFF2-40B4-BE49-F238E27FC236}">
                  <a16:creationId xmlns:a16="http://schemas.microsoft.com/office/drawing/2014/main" id="{E69E0747-7D56-4BEE-8D5C-5F1EA3154A7B}"/>
                </a:ext>
              </a:extLst>
            </p:cNvPr>
            <p:cNvSpPr/>
            <p:nvPr/>
          </p:nvSpPr>
          <p:spPr>
            <a:xfrm>
              <a:off x="5217745" y="1796396"/>
              <a:ext cx="3458294" cy="1922948"/>
            </a:xfrm>
            <a:prstGeom prst="wedgeRectCallout">
              <a:avLst>
                <a:gd name="adj1" fmla="val 30391"/>
                <a:gd name="adj2" fmla="val -93480"/>
              </a:avLst>
            </a:prstGeom>
            <a:noFill/>
            <a:ln w="22225">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Rectangle 10">
            <a:extLst>
              <a:ext uri="{FF2B5EF4-FFF2-40B4-BE49-F238E27FC236}">
                <a16:creationId xmlns:a16="http://schemas.microsoft.com/office/drawing/2014/main" id="{57DB24A4-B1B4-403A-8575-DDA572DA7AA9}"/>
              </a:ext>
            </a:extLst>
          </p:cNvPr>
          <p:cNvSpPr txBox="1">
            <a:spLocks noChangeArrowheads="1"/>
          </p:cNvSpPr>
          <p:nvPr/>
        </p:nvSpPr>
        <p:spPr bwMode="auto">
          <a:xfrm>
            <a:off x="4399215" y="1180362"/>
            <a:ext cx="3393570" cy="57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Arial" panose="020B0604020202020204" pitchFamily="34" charset="0"/>
              <a:buChar char="•"/>
            </a:pPr>
            <a:r>
              <a:rPr lang="zh-CN" altLang="en-US" sz="2800" b="1" baseline="0" dirty="0"/>
              <a:t>等效电路</a:t>
            </a:r>
            <a:endParaRPr lang="en-US" altLang="zh-CN" sz="2200" b="1" baseline="0" dirty="0"/>
          </a:p>
          <a:p>
            <a:pPr>
              <a:lnSpc>
                <a:spcPct val="130000"/>
              </a:lnSpc>
              <a:buFont typeface="Arial" panose="020B0604020202020204" pitchFamily="34" charset="0"/>
              <a:buChar char="•"/>
            </a:pPr>
            <a:endParaRPr lang="en-US" altLang="zh-CN" sz="2200" b="1" baseline="0" dirty="0"/>
          </a:p>
          <a:p>
            <a:pPr>
              <a:lnSpc>
                <a:spcPct val="130000"/>
              </a:lnSpc>
              <a:buFont typeface="Arial" panose="020B0604020202020204" pitchFamily="34" charset="0"/>
              <a:buChar char="•"/>
            </a:pPr>
            <a:endParaRPr lang="en-US" altLang="zh-CN" sz="2200" b="1" baseline="0" dirty="0"/>
          </a:p>
          <a:p>
            <a:pPr marL="0" indent="0">
              <a:lnSpc>
                <a:spcPct val="130000"/>
              </a:lnSpc>
              <a:buNone/>
            </a:pPr>
            <a:endParaRPr lang="en-US" altLang="zh-CN" sz="2200" b="1" baseline="0" dirty="0"/>
          </a:p>
          <a:p>
            <a:pPr lvl="1">
              <a:lnSpc>
                <a:spcPct val="130000"/>
              </a:lnSpc>
              <a:buFont typeface="Arial" panose="020B0604020202020204" pitchFamily="34" charset="0"/>
              <a:buChar char="•"/>
            </a:pPr>
            <a:endParaRPr lang="zh-CN" altLang="en-US" sz="2000" b="1" baseline="0" dirty="0"/>
          </a:p>
        </p:txBody>
      </p:sp>
      <p:pic>
        <p:nvPicPr>
          <p:cNvPr id="27" name="图片 26">
            <a:extLst>
              <a:ext uri="{FF2B5EF4-FFF2-40B4-BE49-F238E27FC236}">
                <a16:creationId xmlns:a16="http://schemas.microsoft.com/office/drawing/2014/main" id="{A4712920-5FAA-4FF1-A337-C85DBF0237D5}"/>
              </a:ext>
            </a:extLst>
          </p:cNvPr>
          <p:cNvPicPr>
            <a:picLocks noChangeAspect="1"/>
          </p:cNvPicPr>
          <p:nvPr/>
        </p:nvPicPr>
        <p:blipFill>
          <a:blip r:embed="rId6"/>
          <a:stretch>
            <a:fillRect/>
          </a:stretch>
        </p:blipFill>
        <p:spPr>
          <a:xfrm>
            <a:off x="4390538" y="1898450"/>
            <a:ext cx="4225742" cy="2088232"/>
          </a:xfrm>
          <a:prstGeom prst="rect">
            <a:avLst/>
          </a:prstGeom>
        </p:spPr>
      </p:pic>
      <p:sp>
        <p:nvSpPr>
          <p:cNvPr id="28" name="Rectangle 10">
            <a:extLst>
              <a:ext uri="{FF2B5EF4-FFF2-40B4-BE49-F238E27FC236}">
                <a16:creationId xmlns:a16="http://schemas.microsoft.com/office/drawing/2014/main" id="{A98730A8-7624-447C-8510-7A18217B76BF}"/>
              </a:ext>
            </a:extLst>
          </p:cNvPr>
          <p:cNvSpPr txBox="1">
            <a:spLocks noChangeArrowheads="1"/>
          </p:cNvSpPr>
          <p:nvPr/>
        </p:nvSpPr>
        <p:spPr bwMode="auto">
          <a:xfrm>
            <a:off x="4799856" y="4675265"/>
            <a:ext cx="360040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0" fontAlgn="base" latinLnBrk="0" hangingPunct="0">
              <a:lnSpc>
                <a:spcPct val="130000"/>
              </a:lnSpc>
              <a:spcBef>
                <a:spcPct val="20000"/>
              </a:spcBef>
              <a:spcAft>
                <a:spcPct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effectLst/>
                <a:uLnTx/>
                <a:uFillTx/>
              </a:rPr>
              <a:t>e</a:t>
            </a:r>
            <a:r>
              <a:rPr kumimoji="0" lang="en-US" altLang="zh-CN" sz="1800" b="1" i="0" u="none" strike="noStrike" kern="1200" cap="none" spc="0" normalizeH="0" baseline="-25000" noProof="0" dirty="0">
                <a:ln>
                  <a:noFill/>
                </a:ln>
                <a:effectLst/>
                <a:uLnTx/>
                <a:uFillTx/>
              </a:rPr>
              <a:t>s</a:t>
            </a:r>
            <a:r>
              <a:rPr kumimoji="0" lang="zh-CN" altLang="en-US" sz="1800" b="1" i="0" u="none" strike="noStrike" kern="1200" cap="none" spc="0" normalizeH="0" baseline="0" noProof="0" dirty="0">
                <a:ln>
                  <a:noFill/>
                </a:ln>
                <a:effectLst/>
                <a:uLnTx/>
                <a:uFillTx/>
              </a:rPr>
              <a:t>感应电压信号</a:t>
            </a:r>
            <a:endParaRPr kumimoji="0" lang="en-US" altLang="zh-CN" sz="1800" b="1" i="0" u="none" strike="noStrike" kern="1200" cap="none" spc="0" normalizeH="0" baseline="0" noProof="0" dirty="0">
              <a:ln>
                <a:noFill/>
              </a:ln>
              <a:effectLst/>
              <a:uLnTx/>
              <a:uFillTx/>
            </a:endParaRPr>
          </a:p>
          <a:p>
            <a:pPr marR="0" lvl="0" algn="l" defTabSz="914400" rtl="0" eaLnBrk="0" fontAlgn="base" latinLnBrk="0" hangingPunct="0">
              <a:lnSpc>
                <a:spcPct val="130000"/>
              </a:lnSpc>
              <a:spcBef>
                <a:spcPct val="20000"/>
              </a:spcBef>
              <a:spcAft>
                <a:spcPct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effectLst/>
                <a:uLnTx/>
                <a:uFillTx/>
              </a:rPr>
              <a:t>e</a:t>
            </a:r>
            <a:r>
              <a:rPr kumimoji="0" lang="en-US" altLang="zh-CN" sz="1800" b="1" i="0" u="none" strike="noStrike" kern="1200" cap="none" spc="0" normalizeH="0" baseline="-25000" noProof="0" dirty="0">
                <a:ln>
                  <a:noFill/>
                </a:ln>
                <a:effectLst/>
                <a:uLnTx/>
                <a:uFillTx/>
              </a:rPr>
              <a:t>c_v1</a:t>
            </a:r>
            <a:r>
              <a:rPr kumimoji="0" lang="zh-CN" altLang="en-US" sz="1800" b="1" i="0" u="none" strike="noStrike" kern="1200" cap="none" spc="0" normalizeH="0" baseline="0" noProof="0" dirty="0">
                <a:ln>
                  <a:noFill/>
                </a:ln>
                <a:effectLst/>
                <a:uLnTx/>
                <a:uFillTx/>
              </a:rPr>
              <a:t>感应线圈热噪声</a:t>
            </a:r>
            <a:endParaRPr kumimoji="0" lang="en-US" altLang="zh-CN" sz="1800" b="1" i="0" u="none" strike="noStrike" kern="1200" cap="none" spc="0" normalizeH="0" baseline="0" noProof="0" dirty="0">
              <a:ln>
                <a:noFill/>
              </a:ln>
              <a:effectLst/>
              <a:uLnTx/>
              <a:uFillTx/>
            </a:endParaRPr>
          </a:p>
          <a:p>
            <a:pPr marR="0" lvl="0" algn="l" defTabSz="914400" rtl="0" eaLnBrk="0" fontAlgn="base" latinLnBrk="0" hangingPunct="0">
              <a:lnSpc>
                <a:spcPct val="130000"/>
              </a:lnSpc>
              <a:spcBef>
                <a:spcPct val="20000"/>
              </a:spcBef>
              <a:spcAft>
                <a:spcPct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effectLst/>
                <a:uLnTx/>
                <a:uFillTx/>
              </a:rPr>
              <a:t>e</a:t>
            </a:r>
            <a:r>
              <a:rPr lang="en-US" altLang="zh-CN" sz="1800" b="1" baseline="-25000" dirty="0"/>
              <a:t>c</a:t>
            </a:r>
            <a:r>
              <a:rPr kumimoji="0" lang="en-US" altLang="zh-CN" sz="1800" b="1" i="0" u="none" strike="noStrike" kern="1200" cap="none" spc="0" normalizeH="0" baseline="-25000" noProof="0" dirty="0">
                <a:ln>
                  <a:noFill/>
                </a:ln>
                <a:effectLst/>
                <a:uLnTx/>
                <a:uFillTx/>
              </a:rPr>
              <a:t>_v2</a:t>
            </a:r>
            <a:r>
              <a:rPr kumimoji="0" lang="zh-CN" altLang="en-US" sz="1800" b="1" i="0" u="none" strike="noStrike" kern="1200" cap="none" spc="0" normalizeH="0" baseline="0" noProof="0" dirty="0">
                <a:ln>
                  <a:noFill/>
                </a:ln>
                <a:effectLst/>
                <a:uLnTx/>
                <a:uFillTx/>
              </a:rPr>
              <a:t>磁场转化线圈热噪声</a:t>
            </a:r>
            <a:endParaRPr kumimoji="0" lang="en-US" altLang="zh-CN" sz="1800" b="1" i="0" u="none" strike="noStrike" kern="1200" cap="none" spc="0" normalizeH="0" baseline="0" noProof="0" dirty="0">
              <a:ln>
                <a:noFill/>
              </a:ln>
              <a:effectLst/>
              <a:uLnTx/>
              <a:uFillTx/>
            </a:endParaRPr>
          </a:p>
        </p:txBody>
      </p:sp>
      <p:sp>
        <p:nvSpPr>
          <p:cNvPr id="29" name="Rectangle 10">
            <a:extLst>
              <a:ext uri="{FF2B5EF4-FFF2-40B4-BE49-F238E27FC236}">
                <a16:creationId xmlns:a16="http://schemas.microsoft.com/office/drawing/2014/main" id="{E2849ED0-3B3B-4A26-B9B7-E27903B67904}"/>
              </a:ext>
            </a:extLst>
          </p:cNvPr>
          <p:cNvSpPr txBox="1">
            <a:spLocks noChangeArrowheads="1"/>
          </p:cNvSpPr>
          <p:nvPr/>
        </p:nvSpPr>
        <p:spPr bwMode="auto">
          <a:xfrm>
            <a:off x="8192452" y="1195116"/>
            <a:ext cx="3960440" cy="335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Arial" panose="020B0604020202020204" pitchFamily="34" charset="0"/>
              <a:buChar char="•"/>
            </a:pPr>
            <a:r>
              <a:rPr lang="zh-CN" altLang="en-US" sz="2800" b="1" baseline="0" dirty="0"/>
              <a:t>磁场转换线圈设计</a:t>
            </a:r>
            <a:endParaRPr lang="en-US" altLang="zh-CN" sz="2800" b="1" baseline="0" dirty="0"/>
          </a:p>
          <a:p>
            <a:pPr lvl="1">
              <a:lnSpc>
                <a:spcPct val="130000"/>
              </a:lnSpc>
              <a:buFont typeface="Wingdings" panose="05000000000000000000" pitchFamily="2" charset="2"/>
              <a:buChar char="ü"/>
            </a:pPr>
            <a:r>
              <a:rPr lang="zh-CN" altLang="en-US" sz="1800" b="1" baseline="0" dirty="0"/>
              <a:t>电流磁场转换系数：用来保证转化得到的磁场信号大小可被原子磁力仪探测</a:t>
            </a:r>
            <a:endParaRPr lang="en-US" altLang="zh-CN" sz="1800" b="1" baseline="0" dirty="0"/>
          </a:p>
          <a:p>
            <a:pPr lvl="1">
              <a:lnSpc>
                <a:spcPct val="130000"/>
              </a:lnSpc>
              <a:buFont typeface="Wingdings" panose="05000000000000000000" pitchFamily="2" charset="2"/>
              <a:buChar char="ü"/>
            </a:pPr>
            <a:r>
              <a:rPr lang="zh-CN" altLang="en-US" sz="1800" b="1" baseline="0" dirty="0"/>
              <a:t>电阻：磁场转化线圈热噪声是整体噪声的重要组成部分</a:t>
            </a:r>
            <a:endParaRPr lang="en-US" altLang="zh-CN" sz="1800" b="1" baseline="0" dirty="0"/>
          </a:p>
          <a:p>
            <a:pPr lvl="1">
              <a:lnSpc>
                <a:spcPct val="130000"/>
              </a:lnSpc>
              <a:buFont typeface="Wingdings" panose="05000000000000000000" pitchFamily="2" charset="2"/>
              <a:buChar char="ü"/>
            </a:pPr>
            <a:r>
              <a:rPr lang="zh-CN" altLang="en-US" sz="1800" b="1" baseline="0" dirty="0"/>
              <a:t>电感：通过影响电路传递函数形式影响信噪比，存在最优电感值</a:t>
            </a:r>
            <a:endParaRPr lang="en-US" altLang="zh-CN" sz="2800" b="1" dirty="0"/>
          </a:p>
        </p:txBody>
      </p:sp>
    </p:spTree>
    <p:extLst>
      <p:ext uri="{BB962C8B-B14F-4D97-AF65-F5344CB8AC3E}">
        <p14:creationId xmlns:p14="http://schemas.microsoft.com/office/powerpoint/2010/main" val="1640038244"/>
      </p:ext>
    </p:extLst>
  </p:cSld>
  <p:clrMapOvr>
    <a:masterClrMapping/>
  </p:clrMapOvr>
  <p:transition advTm="6393"/>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原子磁力计读出方案仿真结果</a:t>
            </a:r>
          </a:p>
        </p:txBody>
      </p:sp>
      <p:graphicFrame>
        <p:nvGraphicFramePr>
          <p:cNvPr id="6" name="表格 5">
            <a:extLst>
              <a:ext uri="{FF2B5EF4-FFF2-40B4-BE49-F238E27FC236}">
                <a16:creationId xmlns:a16="http://schemas.microsoft.com/office/drawing/2014/main" id="{302C9B6A-5EF2-4F0A-BB9D-D3A42FA50706}"/>
              </a:ext>
            </a:extLst>
          </p:cNvPr>
          <p:cNvGraphicFramePr>
            <a:graphicFrameLocks noGrp="1"/>
          </p:cNvGraphicFramePr>
          <p:nvPr>
            <p:extLst>
              <p:ext uri="{D42A27DB-BD31-4B8C-83A1-F6EECF244321}">
                <p14:modId xmlns:p14="http://schemas.microsoft.com/office/powerpoint/2010/main" val="1591828833"/>
              </p:ext>
            </p:extLst>
          </p:nvPr>
        </p:nvGraphicFramePr>
        <p:xfrm>
          <a:off x="191344" y="4581128"/>
          <a:ext cx="8352929" cy="2145895"/>
        </p:xfrm>
        <a:graphic>
          <a:graphicData uri="http://schemas.openxmlformats.org/drawingml/2006/table">
            <a:tbl>
              <a:tblPr>
                <a:tableStyleId>{69CF1AB2-1976-4502-BF36-3FF5EA218861}</a:tableStyleId>
              </a:tblPr>
              <a:tblGrid>
                <a:gridCol w="875690">
                  <a:extLst>
                    <a:ext uri="{9D8B030D-6E8A-4147-A177-3AD203B41FA5}">
                      <a16:colId xmlns:a16="http://schemas.microsoft.com/office/drawing/2014/main" val="2478583512"/>
                    </a:ext>
                  </a:extLst>
                </a:gridCol>
                <a:gridCol w="1069583">
                  <a:extLst>
                    <a:ext uri="{9D8B030D-6E8A-4147-A177-3AD203B41FA5}">
                      <a16:colId xmlns:a16="http://schemas.microsoft.com/office/drawing/2014/main" val="3665658881"/>
                    </a:ext>
                  </a:extLst>
                </a:gridCol>
                <a:gridCol w="2139165">
                  <a:extLst>
                    <a:ext uri="{9D8B030D-6E8A-4147-A177-3AD203B41FA5}">
                      <a16:colId xmlns:a16="http://schemas.microsoft.com/office/drawing/2014/main" val="365710734"/>
                    </a:ext>
                  </a:extLst>
                </a:gridCol>
                <a:gridCol w="1663795">
                  <a:extLst>
                    <a:ext uri="{9D8B030D-6E8A-4147-A177-3AD203B41FA5}">
                      <a16:colId xmlns:a16="http://schemas.microsoft.com/office/drawing/2014/main" val="3035778924"/>
                    </a:ext>
                  </a:extLst>
                </a:gridCol>
                <a:gridCol w="1426110">
                  <a:extLst>
                    <a:ext uri="{9D8B030D-6E8A-4147-A177-3AD203B41FA5}">
                      <a16:colId xmlns:a16="http://schemas.microsoft.com/office/drawing/2014/main" val="1933240911"/>
                    </a:ext>
                  </a:extLst>
                </a:gridCol>
                <a:gridCol w="1178586">
                  <a:extLst>
                    <a:ext uri="{9D8B030D-6E8A-4147-A177-3AD203B41FA5}">
                      <a16:colId xmlns:a16="http://schemas.microsoft.com/office/drawing/2014/main" val="741348423"/>
                    </a:ext>
                  </a:extLst>
                </a:gridCol>
              </a:tblGrid>
              <a:tr h="746398">
                <a:tc>
                  <a:txBody>
                    <a:bodyPr/>
                    <a:lstStyle/>
                    <a:p>
                      <a:pPr algn="ctr" fontAlgn="ctr"/>
                      <a:r>
                        <a:rPr lang="en-US" sz="1400" u="none" strike="noStrike" dirty="0">
                          <a:effectLst/>
                        </a:rPr>
                        <a:t>coil</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a:effectLst/>
                        </a:rPr>
                        <a:t>Wire type</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a:effectLst/>
                        </a:rPr>
                        <a:t>Wire diameter (mm)</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C</a:t>
                      </a:r>
                      <a:r>
                        <a:rPr lang="en-US" sz="1400" u="none" strike="noStrike" dirty="0">
                          <a:effectLst/>
                        </a:rPr>
                        <a:t>oil radius (cm)</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a:effectLst/>
                        </a:rPr>
                        <a:t>Turn number</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a:effectLst/>
                        </a:rPr>
                        <a:t>SNR</a:t>
                      </a:r>
                      <a:endParaRPr 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50457067"/>
                  </a:ext>
                </a:extLst>
              </a:tr>
              <a:tr h="466499">
                <a:tc>
                  <a:txBody>
                    <a:bodyPr/>
                    <a:lstStyle/>
                    <a:p>
                      <a:pPr algn="ctr" fontAlgn="ctr"/>
                      <a:r>
                        <a:rPr lang="en-US" sz="1400" u="none" strike="noStrike">
                          <a:effectLst/>
                        </a:rPr>
                        <a:t>V1</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a:effectLst/>
                        </a:rPr>
                        <a:t>Simple</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0.11</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5.7</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4320</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kern="1200" dirty="0">
                          <a:solidFill>
                            <a:schemeClr val="dk1"/>
                          </a:solidFill>
                          <a:effectLst/>
                          <a:latin typeface="+mn-lt"/>
                          <a:ea typeface="+mn-ea"/>
                          <a:cs typeface="+mn-cs"/>
                        </a:rPr>
                        <a:t>0.16</a:t>
                      </a:r>
                    </a:p>
                  </a:txBody>
                  <a:tcPr marL="9525" marR="9525" marT="9525" marB="0" anchor="ctr"/>
                </a:tc>
                <a:extLst>
                  <a:ext uri="{0D108BD9-81ED-4DB2-BD59-A6C34878D82A}">
                    <a16:rowId xmlns:a16="http://schemas.microsoft.com/office/drawing/2014/main" val="1531125442"/>
                  </a:ext>
                </a:extLst>
              </a:tr>
              <a:tr h="466499">
                <a:tc>
                  <a:txBody>
                    <a:bodyPr/>
                    <a:lstStyle/>
                    <a:p>
                      <a:pPr algn="ctr" fontAlgn="ctr"/>
                      <a:r>
                        <a:rPr lang="en-US" sz="1400" u="none" strike="noStrike">
                          <a:effectLst/>
                        </a:rPr>
                        <a:t>V2</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dirty="0" err="1">
                          <a:effectLst/>
                        </a:rPr>
                        <a:t>Litz</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1.35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5.7</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720</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kern="1200" dirty="0">
                          <a:solidFill>
                            <a:schemeClr val="dk1"/>
                          </a:solidFill>
                          <a:effectLst/>
                          <a:latin typeface="+mn-lt"/>
                          <a:ea typeface="+mn-ea"/>
                          <a:cs typeface="+mn-cs"/>
                        </a:rPr>
                        <a:t>1.92</a:t>
                      </a:r>
                    </a:p>
                  </a:txBody>
                  <a:tcPr marL="9525" marR="9525" marT="9525" marB="0" anchor="ctr"/>
                </a:tc>
                <a:extLst>
                  <a:ext uri="{0D108BD9-81ED-4DB2-BD59-A6C34878D82A}">
                    <a16:rowId xmlns:a16="http://schemas.microsoft.com/office/drawing/2014/main" val="4162189215"/>
                  </a:ext>
                </a:extLst>
              </a:tr>
              <a:tr h="466499">
                <a:tc>
                  <a:txBody>
                    <a:bodyPr/>
                    <a:lstStyle/>
                    <a:p>
                      <a:pPr algn="ctr" fontAlgn="ctr"/>
                      <a:r>
                        <a:rPr lang="en-US" sz="1400" u="none" strike="noStrike">
                          <a:effectLst/>
                        </a:rPr>
                        <a:t>V3</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400" u="none" strike="noStrike">
                          <a:effectLst/>
                        </a:rPr>
                        <a:t>Simple</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0.55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a:effectLst/>
                        </a:rPr>
                        <a:t>10</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dirty="0">
                          <a:effectLst/>
                        </a:rPr>
                        <a:t>12500</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u="none" strike="noStrike" kern="1200" dirty="0">
                          <a:solidFill>
                            <a:schemeClr val="dk1"/>
                          </a:solidFill>
                          <a:effectLst/>
                          <a:latin typeface="+mn-lt"/>
                          <a:ea typeface="+mn-ea"/>
                          <a:cs typeface="+mn-cs"/>
                        </a:rPr>
                        <a:t>0.82</a:t>
                      </a:r>
                    </a:p>
                  </a:txBody>
                  <a:tcPr marL="9525" marR="9525" marT="9525" marB="0" anchor="ctr"/>
                </a:tc>
                <a:extLst>
                  <a:ext uri="{0D108BD9-81ED-4DB2-BD59-A6C34878D82A}">
                    <a16:rowId xmlns:a16="http://schemas.microsoft.com/office/drawing/2014/main" val="57702025"/>
                  </a:ext>
                </a:extLst>
              </a:tr>
            </a:tbl>
          </a:graphicData>
        </a:graphic>
      </p:graphicFrame>
      <p:pic>
        <p:nvPicPr>
          <p:cNvPr id="7" name="图片 6">
            <a:extLst>
              <a:ext uri="{FF2B5EF4-FFF2-40B4-BE49-F238E27FC236}">
                <a16:creationId xmlns:a16="http://schemas.microsoft.com/office/drawing/2014/main" id="{D1229F27-79CC-4B7A-B28E-0F24D718D026}"/>
              </a:ext>
            </a:extLst>
          </p:cNvPr>
          <p:cNvPicPr>
            <a:picLocks noChangeAspect="1"/>
          </p:cNvPicPr>
          <p:nvPr/>
        </p:nvPicPr>
        <p:blipFill>
          <a:blip r:embed="rId3"/>
          <a:stretch>
            <a:fillRect/>
          </a:stretch>
        </p:blipFill>
        <p:spPr>
          <a:xfrm>
            <a:off x="207264" y="1412776"/>
            <a:ext cx="11777472" cy="3816933"/>
          </a:xfrm>
          <a:prstGeom prst="rect">
            <a:avLst/>
          </a:prstGeom>
        </p:spPr>
      </p:pic>
    </p:spTree>
    <p:extLst>
      <p:ext uri="{BB962C8B-B14F-4D97-AF65-F5344CB8AC3E}">
        <p14:creationId xmlns:p14="http://schemas.microsoft.com/office/powerpoint/2010/main" val="1900242964"/>
      </p:ext>
    </p:extLst>
  </p:cSld>
  <p:clrMapOvr>
    <a:masterClrMapping/>
  </p:clrMapOvr>
  <p:transition advTm="6393"/>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研究背景</a:t>
            </a: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方案设计</a:t>
            </a:r>
            <a:endParaRPr lang="en-US" altLang="zh-CN" sz="3200" b="1" dirty="0">
              <a:solidFill>
                <a:schemeClr val="bg2">
                  <a:lumMod val="75000"/>
                </a:schemeClr>
              </a:solidFill>
              <a:latin typeface="黑体" panose="02010609060101010101" pitchFamily="49" charset="-122"/>
            </a:endParaRPr>
          </a:p>
          <a:p>
            <a:pPr marL="571500" indent="-571500">
              <a:lnSpc>
                <a:spcPct val="200000"/>
              </a:lnSpc>
              <a:buFont typeface="+mj-lt"/>
              <a:buAutoNum type="romanUcPeriod"/>
            </a:pPr>
            <a:r>
              <a:rPr lang="zh-CN" altLang="en-US" sz="3200" b="1" dirty="0">
                <a:latin typeface="黑体" panose="02010609060101010101" pitchFamily="49" charset="-122"/>
              </a:rPr>
              <a:t>初步测试结果</a:t>
            </a:r>
            <a:endParaRPr lang="en-US" altLang="zh-CN" sz="3200" b="1" dirty="0">
              <a:latin typeface="黑体" panose="02010609060101010101" pitchFamily="49" charset="-122"/>
            </a:endParaRP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总结与展望</a:t>
            </a:r>
            <a:endParaRPr lang="en-US" altLang="zh-CN" sz="3200" b="1" dirty="0">
              <a:solidFill>
                <a:schemeClr val="bg2">
                  <a:lumMod val="75000"/>
                </a:schemeClr>
              </a:solidFill>
              <a:latin typeface="黑体" panose="02010609060101010101" pitchFamily="49" charset="-122"/>
            </a:endParaRPr>
          </a:p>
          <a:p>
            <a:pPr marL="0" indent="0">
              <a:lnSpc>
                <a:spcPct val="200000"/>
              </a:lnSpc>
              <a:buNone/>
            </a:pPr>
            <a:endParaRPr lang="en-US" altLang="zh-CN" sz="3200" b="1" dirty="0">
              <a:solidFill>
                <a:schemeClr val="bg2">
                  <a:lumMod val="20000"/>
                  <a:lumOff val="80000"/>
                </a:schemeClr>
              </a:solidFill>
            </a:endParaRPr>
          </a:p>
          <a:p>
            <a:pPr marL="0" indent="0">
              <a:lnSpc>
                <a:spcPct val="200000"/>
              </a:lnSpc>
              <a:buNone/>
            </a:pPr>
            <a:endParaRPr lang="en-US" altLang="zh-CN" sz="3200" b="1" dirty="0"/>
          </a:p>
          <a:p>
            <a:pPr marL="457200" indent="-457200">
              <a:lnSpc>
                <a:spcPct val="200000"/>
              </a:lnSpc>
              <a:buFont typeface="+mj-lt"/>
              <a:buAutoNum type="romanUcPeriod"/>
            </a:pPr>
            <a:endParaRPr lang="en-US" altLang="zh-CN" sz="3200" b="1" dirty="0"/>
          </a:p>
          <a:p>
            <a:pPr marL="457200" indent="-457200">
              <a:buFont typeface="+mj-lt"/>
              <a:buAutoNum type="romanUcPeriod"/>
            </a:pPr>
            <a:endParaRPr lang="zh-CN" altLang="en-US" sz="3200" b="1" dirty="0"/>
          </a:p>
        </p:txBody>
      </p:sp>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目录</a:t>
            </a:r>
          </a:p>
        </p:txBody>
      </p:sp>
    </p:spTree>
    <p:extLst>
      <p:ext uri="{BB962C8B-B14F-4D97-AF65-F5344CB8AC3E}">
        <p14:creationId xmlns:p14="http://schemas.microsoft.com/office/powerpoint/2010/main" val="4158612398"/>
      </p:ext>
    </p:extLst>
  </p:cSld>
  <p:clrMapOvr>
    <a:masterClrMapping/>
  </p:clrMapOvr>
  <p:transition advTm="6393"/>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CED6596-61C2-4AB0-8B2D-A2E60355E3F3}"/>
              </a:ext>
            </a:extLst>
          </p:cNvPr>
          <p:cNvPicPr>
            <a:picLocks noChangeAspect="1"/>
          </p:cNvPicPr>
          <p:nvPr/>
        </p:nvPicPr>
        <p:blipFill>
          <a:blip r:embed="rId3"/>
          <a:stretch>
            <a:fillRect/>
          </a:stretch>
        </p:blipFill>
        <p:spPr>
          <a:xfrm>
            <a:off x="7940214" y="1292848"/>
            <a:ext cx="3927710" cy="1965645"/>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直接电压读出方案</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信号测试</a:t>
            </a:r>
          </a:p>
        </p:txBody>
      </p:sp>
      <p:pic>
        <p:nvPicPr>
          <p:cNvPr id="7" name="图片 6">
            <a:extLst>
              <a:ext uri="{FF2B5EF4-FFF2-40B4-BE49-F238E27FC236}">
                <a16:creationId xmlns:a16="http://schemas.microsoft.com/office/drawing/2014/main" id="{269A9A7E-3FF0-441F-B329-8A3056CAFD36}"/>
              </a:ext>
            </a:extLst>
          </p:cNvPr>
          <p:cNvPicPr>
            <a:picLocks noChangeAspect="1"/>
          </p:cNvPicPr>
          <p:nvPr/>
        </p:nvPicPr>
        <p:blipFill rotWithShape="1">
          <a:blip r:embed="rId4"/>
          <a:srcRect b="30557"/>
          <a:stretch/>
        </p:blipFill>
        <p:spPr>
          <a:xfrm>
            <a:off x="121442" y="1526957"/>
            <a:ext cx="8534400" cy="1965645"/>
          </a:xfrm>
          <a:prstGeom prst="rect">
            <a:avLst/>
          </a:prstGeom>
        </p:spPr>
      </p:pic>
      <p:pic>
        <p:nvPicPr>
          <p:cNvPr id="9" name="图片 10">
            <a:extLst>
              <a:ext uri="{FF2B5EF4-FFF2-40B4-BE49-F238E27FC236}">
                <a16:creationId xmlns:a16="http://schemas.microsoft.com/office/drawing/2014/main" id="{815A1DA7-213A-4ACE-B50D-248B6398B0B8}"/>
              </a:ext>
            </a:extLst>
          </p:cNvPr>
          <p:cNvPicPr>
            <a:picLocks noChangeAspect="1"/>
          </p:cNvPicPr>
          <p:nvPr/>
        </p:nvPicPr>
        <p:blipFill>
          <a:blip r:embed="rId5"/>
          <a:stretch>
            <a:fillRect/>
          </a:stretch>
        </p:blipFill>
        <p:spPr>
          <a:xfrm>
            <a:off x="-31638" y="4307387"/>
            <a:ext cx="3536951" cy="2652713"/>
          </a:xfrm>
          <a:prstGeom prst="rect">
            <a:avLst/>
          </a:prstGeom>
        </p:spPr>
      </p:pic>
      <p:graphicFrame>
        <p:nvGraphicFramePr>
          <p:cNvPr id="12" name="表格 11">
            <a:extLst>
              <a:ext uri="{FF2B5EF4-FFF2-40B4-BE49-F238E27FC236}">
                <a16:creationId xmlns:a16="http://schemas.microsoft.com/office/drawing/2014/main" id="{67459FCD-5E55-436B-9509-0642C68CE583}"/>
              </a:ext>
            </a:extLst>
          </p:cNvPr>
          <p:cNvGraphicFramePr>
            <a:graphicFrameLocks noGrp="1"/>
          </p:cNvGraphicFramePr>
          <p:nvPr>
            <p:extLst>
              <p:ext uri="{D42A27DB-BD31-4B8C-83A1-F6EECF244321}">
                <p14:modId xmlns:p14="http://schemas.microsoft.com/office/powerpoint/2010/main" val="2809440803"/>
              </p:ext>
            </p:extLst>
          </p:nvPr>
        </p:nvGraphicFramePr>
        <p:xfrm>
          <a:off x="4223792" y="4613848"/>
          <a:ext cx="7416824" cy="1983504"/>
        </p:xfrm>
        <a:graphic>
          <a:graphicData uri="http://schemas.openxmlformats.org/drawingml/2006/table">
            <a:tbl>
              <a:tblPr/>
              <a:tblGrid>
                <a:gridCol w="1865074">
                  <a:extLst>
                    <a:ext uri="{9D8B030D-6E8A-4147-A177-3AD203B41FA5}">
                      <a16:colId xmlns:a16="http://schemas.microsoft.com/office/drawing/2014/main" val="800606068"/>
                    </a:ext>
                  </a:extLst>
                </a:gridCol>
                <a:gridCol w="1865074">
                  <a:extLst>
                    <a:ext uri="{9D8B030D-6E8A-4147-A177-3AD203B41FA5}">
                      <a16:colId xmlns:a16="http://schemas.microsoft.com/office/drawing/2014/main" val="3218047072"/>
                    </a:ext>
                  </a:extLst>
                </a:gridCol>
                <a:gridCol w="1843338">
                  <a:extLst>
                    <a:ext uri="{9D8B030D-6E8A-4147-A177-3AD203B41FA5}">
                      <a16:colId xmlns:a16="http://schemas.microsoft.com/office/drawing/2014/main" val="1872868789"/>
                    </a:ext>
                  </a:extLst>
                </a:gridCol>
                <a:gridCol w="1843338">
                  <a:extLst>
                    <a:ext uri="{9D8B030D-6E8A-4147-A177-3AD203B41FA5}">
                      <a16:colId xmlns:a16="http://schemas.microsoft.com/office/drawing/2014/main" val="1129504979"/>
                    </a:ext>
                  </a:extLst>
                </a:gridCol>
              </a:tblGrid>
              <a:tr h="495876">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algn="ctr" fontAlgn="ctr"/>
                      <a:r>
                        <a:rPr lang="zh-CN" altLang="en-US" sz="1800" b="1" i="0" u="none" strike="noStrike" dirty="0">
                          <a:solidFill>
                            <a:srgbClr val="000000"/>
                          </a:solidFill>
                          <a:effectLst/>
                          <a:latin typeface="等线" panose="02010600030101010101" pitchFamily="2" charset="-122"/>
                          <a:ea typeface="等线" panose="02010600030101010101" pitchFamily="2" charset="-122"/>
                        </a:rPr>
                        <a:t>参数</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algn="ctr" fontAlgn="ctr"/>
                      <a:r>
                        <a:rPr lang="zh-CN" altLang="en-US" sz="1800" b="1" i="0" u="none" strike="noStrike" dirty="0">
                          <a:solidFill>
                            <a:srgbClr val="000000"/>
                          </a:solidFill>
                          <a:effectLst/>
                          <a:latin typeface="等线" panose="02010600030101010101" pitchFamily="2" charset="-122"/>
                          <a:ea typeface="等线" panose="02010600030101010101" pitchFamily="2" charset="-122"/>
                        </a:rPr>
                        <a:t>幅度（</a:t>
                      </a:r>
                      <a:r>
                        <a:rPr lang="en-US" altLang="zh-CN" sz="1800" b="1" i="0" u="none" strike="noStrike" dirty="0">
                          <a:solidFill>
                            <a:srgbClr val="000000"/>
                          </a:solidFill>
                          <a:effectLst/>
                          <a:latin typeface="等线" panose="02010600030101010101" pitchFamily="2" charset="-122"/>
                          <a:ea typeface="等线" panose="02010600030101010101" pitchFamily="2" charset="-122"/>
                        </a:rPr>
                        <a:t>V</a:t>
                      </a:r>
                      <a:r>
                        <a:rPr lang="zh-CN" altLang="en-US" sz="1800" b="1" i="0" u="none" strike="noStrike" dirty="0">
                          <a:solidFill>
                            <a:srgbClr val="000000"/>
                          </a:solidFill>
                          <a:effectLst/>
                          <a:latin typeface="等线" panose="02010600030101010101" pitchFamily="2" charset="-122"/>
                          <a:ea typeface="等线" panose="02010600030101010101" pitchFamily="2" charset="-122"/>
                        </a:rPr>
                        <a:t>）</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algn="ctr" fontAlgn="ctr"/>
                      <a:r>
                        <a:rPr lang="en-US" altLang="zh-CN" sz="1800" b="1" i="0" u="none" strike="noStrike" dirty="0">
                          <a:solidFill>
                            <a:srgbClr val="000000"/>
                          </a:solidFill>
                          <a:effectLst/>
                          <a:latin typeface="等线" panose="02010600030101010101" pitchFamily="2" charset="-122"/>
                          <a:ea typeface="等线" panose="02010600030101010101" pitchFamily="2" charset="-122"/>
                        </a:rPr>
                        <a:t>t</a:t>
                      </a:r>
                      <a:r>
                        <a:rPr lang="en-US" altLang="zh-CN" sz="1800" b="1" i="0" u="none" strike="noStrike" baseline="-25000" dirty="0">
                          <a:solidFill>
                            <a:srgbClr val="000000"/>
                          </a:solidFill>
                          <a:effectLst/>
                          <a:latin typeface="等线" panose="02010600030101010101" pitchFamily="2" charset="-122"/>
                          <a:ea typeface="等线" panose="02010600030101010101" pitchFamily="2" charset="-122"/>
                        </a:rPr>
                        <a:t>0</a:t>
                      </a:r>
                      <a:r>
                        <a:rPr lang="en-US" altLang="zh-CN" sz="1800" b="1" i="0" u="none" strike="noStrike" baseline="0" dirty="0">
                          <a:solidFill>
                            <a:srgbClr val="000000"/>
                          </a:solidFill>
                          <a:effectLst/>
                          <a:latin typeface="等线" panose="02010600030101010101" pitchFamily="2" charset="-122"/>
                          <a:ea typeface="等线" panose="02010600030101010101" pitchFamily="2" charset="-122"/>
                        </a:rPr>
                        <a:t>(s)</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algn="ctr" fontAlgn="ctr"/>
                      <a:r>
                        <a:rPr lang="zh-CN" altLang="en-US" sz="1800" b="1" i="0" u="none" strike="noStrike" dirty="0">
                          <a:solidFill>
                            <a:srgbClr val="000000"/>
                          </a:solidFill>
                          <a:effectLst/>
                          <a:latin typeface="等线" panose="02010600030101010101" pitchFamily="2" charset="-122"/>
                          <a:ea typeface="等线" panose="02010600030101010101" pitchFamily="2" charset="-122"/>
                        </a:rPr>
                        <a:t>角频率（</a:t>
                      </a:r>
                      <a:r>
                        <a:rPr lang="en-US" altLang="zh-CN" sz="1800" b="1" i="0" u="none" strike="noStrike" dirty="0">
                          <a:solidFill>
                            <a:srgbClr val="000000"/>
                          </a:solidFill>
                          <a:effectLst/>
                          <a:latin typeface="等线" panose="02010600030101010101" pitchFamily="2" charset="-122"/>
                          <a:ea typeface="等线" panose="02010600030101010101" pitchFamily="2" charset="-122"/>
                        </a:rPr>
                        <a:t>rad/s</a:t>
                      </a:r>
                      <a:r>
                        <a:rPr lang="zh-CN" altLang="en-US" sz="1800" b="1" i="0" u="none" strike="noStrike" dirty="0">
                          <a:solidFill>
                            <a:srgbClr val="000000"/>
                          </a:solidFill>
                          <a:effectLst/>
                          <a:latin typeface="等线" panose="02010600030101010101" pitchFamily="2" charset="-122"/>
                          <a:ea typeface="等线" panose="02010600030101010101" pitchFamily="2" charset="-122"/>
                        </a:rPr>
                        <a:t>）</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40115"/>
                  </a:ext>
                </a:extLst>
              </a:tr>
              <a:tr h="495876">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algn="ctr" fontAlgn="ctr"/>
                      <a:r>
                        <a:rPr lang="zh-CN" altLang="en-US" sz="1800" b="1" i="0" u="none" strike="noStrike" dirty="0">
                          <a:solidFill>
                            <a:srgbClr val="000000"/>
                          </a:solidFill>
                          <a:effectLst/>
                          <a:latin typeface="等线" panose="02010600030101010101" pitchFamily="2" charset="-122"/>
                          <a:ea typeface="等线" panose="02010600030101010101" pitchFamily="2" charset="-122"/>
                        </a:rPr>
                        <a:t>实验结果</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2.31E+00</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2.73E-04</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1.62E+05</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3802435592"/>
                  </a:ext>
                </a:extLst>
              </a:tr>
              <a:tr h="495876">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algn="ctr" fontAlgn="ctr"/>
                      <a:r>
                        <a:rPr lang="zh-CN" altLang="en-US" sz="1800" b="1" i="0" u="none" strike="noStrike" dirty="0">
                          <a:solidFill>
                            <a:srgbClr val="000000"/>
                          </a:solidFill>
                          <a:effectLst/>
                          <a:latin typeface="等线" panose="02010600030101010101" pitchFamily="2" charset="-122"/>
                          <a:ea typeface="等线" panose="02010600030101010101" pitchFamily="2" charset="-122"/>
                        </a:rPr>
                        <a:t>仿真结果</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2.26E+00</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2.74E-04</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1.62E+05</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3440161972"/>
                  </a:ext>
                </a:extLst>
              </a:tr>
              <a:tr h="495876">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algn="ctr" fontAlgn="ctr"/>
                      <a:r>
                        <a:rPr lang="zh-CN" altLang="en-US" sz="1800" b="1" i="0" u="none" strike="noStrike" dirty="0">
                          <a:solidFill>
                            <a:srgbClr val="000000"/>
                          </a:solidFill>
                          <a:effectLst/>
                          <a:latin typeface="等线" panose="02010600030101010101" pitchFamily="2" charset="-122"/>
                          <a:ea typeface="等线" panose="02010600030101010101" pitchFamily="2" charset="-122"/>
                        </a:rPr>
                        <a:t>相对偏差</a:t>
                      </a:r>
                      <a:endParaRPr 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altLang="zh-CN" sz="1800" b="1"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-2.47%</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p>
                      <a:pPr algn="ctr" rtl="0" fontAlgn="ctr"/>
                      <a:r>
                        <a:rPr lang="en-US" altLang="zh-CN" sz="1800" b="1"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0.29%</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altLang="zh-CN" sz="18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-0.13%</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4202208687"/>
                  </a:ext>
                </a:extLst>
              </a:tr>
            </a:tbl>
          </a:graphicData>
        </a:graphic>
      </p:graphicFrame>
      <p:sp>
        <p:nvSpPr>
          <p:cNvPr id="13" name="文本框 12">
            <a:extLst>
              <a:ext uri="{FF2B5EF4-FFF2-40B4-BE49-F238E27FC236}">
                <a16:creationId xmlns:a16="http://schemas.microsoft.com/office/drawing/2014/main" id="{D0C3062C-F507-4D24-A98D-9D0A9EC29AB0}"/>
              </a:ext>
            </a:extLst>
          </p:cNvPr>
          <p:cNvSpPr txBox="1"/>
          <p:nvPr/>
        </p:nvSpPr>
        <p:spPr>
          <a:xfrm>
            <a:off x="3329089" y="3811668"/>
            <a:ext cx="8743575" cy="523220"/>
          </a:xfrm>
          <a:prstGeom prst="rect">
            <a:avLst/>
          </a:prstGeom>
          <a:noFill/>
        </p:spPr>
        <p:txBody>
          <a:bodyPr wrap="square">
            <a:spAutoFit/>
          </a:bodyPr>
          <a:lstStyle/>
          <a:p>
            <a:pPr marR="0" lvl="0" indent="0" algn="ctr" fontAlgn="base">
              <a:lnSpc>
                <a:spcPct val="100000"/>
              </a:lnSpc>
              <a:spcBef>
                <a:spcPct val="0"/>
              </a:spcBef>
              <a:spcAft>
                <a:spcPct val="0"/>
              </a:spcAft>
              <a:buClrTx/>
              <a:buSzTx/>
              <a:buFontTx/>
              <a:buNone/>
              <a:tabLst/>
              <a:defRPr/>
            </a:pPr>
            <a:r>
              <a:rPr lang="zh-CN" altLang="en-US" sz="2800" b="1" dirty="0">
                <a:solidFill>
                  <a:srgbClr val="FF0000"/>
                </a:solidFill>
                <a:latin typeface="Calibri"/>
                <a:ea typeface="等线" panose="02010600030101010101" pitchFamily="2" charset="-122"/>
              </a:rPr>
              <a:t>输出信号测试和仿真符合较好即信号符合预期</a:t>
            </a:r>
          </a:p>
        </p:txBody>
      </p:sp>
      <p:sp>
        <p:nvSpPr>
          <p:cNvPr id="18" name="文本框 17">
            <a:extLst>
              <a:ext uri="{FF2B5EF4-FFF2-40B4-BE49-F238E27FC236}">
                <a16:creationId xmlns:a16="http://schemas.microsoft.com/office/drawing/2014/main" id="{1DCD6A9B-47B7-4B92-8403-026AA2B0C758}"/>
              </a:ext>
            </a:extLst>
          </p:cNvPr>
          <p:cNvSpPr txBox="1"/>
          <p:nvPr/>
        </p:nvSpPr>
        <p:spPr>
          <a:xfrm>
            <a:off x="862439" y="3816793"/>
            <a:ext cx="1748795" cy="523220"/>
          </a:xfrm>
          <a:prstGeom prst="rect">
            <a:avLst/>
          </a:prstGeom>
          <a:noFill/>
        </p:spPr>
        <p:txBody>
          <a:bodyPr wrap="square">
            <a:spAutoFit/>
          </a:bodyPr>
          <a:lstStyle/>
          <a:p>
            <a:pPr algn="ctr"/>
            <a:r>
              <a:rPr kumimoji="0" lang="zh-CN" altLang="en-US" sz="28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测试结果</a:t>
            </a:r>
            <a:endParaRPr lang="zh-CN" altLang="en-US" dirty="0"/>
          </a:p>
        </p:txBody>
      </p:sp>
    </p:spTree>
    <p:extLst>
      <p:ext uri="{BB962C8B-B14F-4D97-AF65-F5344CB8AC3E}">
        <p14:creationId xmlns:p14="http://schemas.microsoft.com/office/powerpoint/2010/main" val="1223354320"/>
      </p:ext>
    </p:extLst>
  </p:cSld>
  <p:clrMapOvr>
    <a:masterClrMapping/>
  </p:clrMapOvr>
  <p:transition advTm="6393"/>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CED6596-61C2-4AB0-8B2D-A2E60355E3F3}"/>
              </a:ext>
            </a:extLst>
          </p:cNvPr>
          <p:cNvPicPr>
            <a:picLocks noChangeAspect="1"/>
          </p:cNvPicPr>
          <p:nvPr/>
        </p:nvPicPr>
        <p:blipFill>
          <a:blip r:embed="rId3"/>
          <a:stretch>
            <a:fillRect/>
          </a:stretch>
        </p:blipFill>
        <p:spPr>
          <a:xfrm>
            <a:off x="7940214" y="1292848"/>
            <a:ext cx="3927710" cy="1965645"/>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15</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原子磁力计读出方案</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信号测试</a:t>
            </a:r>
          </a:p>
        </p:txBody>
      </p:sp>
      <p:graphicFrame>
        <p:nvGraphicFramePr>
          <p:cNvPr id="12" name="表格 11">
            <a:extLst>
              <a:ext uri="{FF2B5EF4-FFF2-40B4-BE49-F238E27FC236}">
                <a16:creationId xmlns:a16="http://schemas.microsoft.com/office/drawing/2014/main" id="{67459FCD-5E55-436B-9509-0642C68CE583}"/>
              </a:ext>
            </a:extLst>
          </p:cNvPr>
          <p:cNvGraphicFramePr>
            <a:graphicFrameLocks noGrp="1"/>
          </p:cNvGraphicFramePr>
          <p:nvPr>
            <p:extLst>
              <p:ext uri="{D42A27DB-BD31-4B8C-83A1-F6EECF244321}">
                <p14:modId xmlns:p14="http://schemas.microsoft.com/office/powerpoint/2010/main" val="2713709398"/>
              </p:ext>
            </p:extLst>
          </p:nvPr>
        </p:nvGraphicFramePr>
        <p:xfrm>
          <a:off x="4223792" y="4613848"/>
          <a:ext cx="7416824" cy="1983504"/>
        </p:xfrm>
        <a:graphic>
          <a:graphicData uri="http://schemas.openxmlformats.org/drawingml/2006/table">
            <a:tbl>
              <a:tblPr/>
              <a:tblGrid>
                <a:gridCol w="1865074">
                  <a:extLst>
                    <a:ext uri="{9D8B030D-6E8A-4147-A177-3AD203B41FA5}">
                      <a16:colId xmlns:a16="http://schemas.microsoft.com/office/drawing/2014/main" val="800606068"/>
                    </a:ext>
                  </a:extLst>
                </a:gridCol>
                <a:gridCol w="1865074">
                  <a:extLst>
                    <a:ext uri="{9D8B030D-6E8A-4147-A177-3AD203B41FA5}">
                      <a16:colId xmlns:a16="http://schemas.microsoft.com/office/drawing/2014/main" val="3218047072"/>
                    </a:ext>
                  </a:extLst>
                </a:gridCol>
                <a:gridCol w="1843338">
                  <a:extLst>
                    <a:ext uri="{9D8B030D-6E8A-4147-A177-3AD203B41FA5}">
                      <a16:colId xmlns:a16="http://schemas.microsoft.com/office/drawing/2014/main" val="1872868789"/>
                    </a:ext>
                  </a:extLst>
                </a:gridCol>
                <a:gridCol w="1843338">
                  <a:extLst>
                    <a:ext uri="{9D8B030D-6E8A-4147-A177-3AD203B41FA5}">
                      <a16:colId xmlns:a16="http://schemas.microsoft.com/office/drawing/2014/main" val="1129504979"/>
                    </a:ext>
                  </a:extLst>
                </a:gridCol>
              </a:tblGrid>
              <a:tr h="495876">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algn="ctr" defTabSz="914400" rtl="0" eaLnBrk="1" fontAlgn="ctr" latinLnBrk="0" hangingPunct="1"/>
                      <a:r>
                        <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rPr>
                        <a:t>参数</a:t>
                      </a:r>
                      <a:endParaRPr 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algn="ctr" defTabSz="914400" rtl="0" eaLnBrk="1" fontAlgn="ctr" latinLnBrk="0" hangingPunct="1"/>
                      <a:r>
                        <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rPr>
                        <a:t>幅度（</a:t>
                      </a:r>
                      <a:r>
                        <a:rPr lang="en-US" altLang="zh-CN" sz="1800" b="1" i="0" u="none" strike="noStrike" kern="1200" dirty="0">
                          <a:solidFill>
                            <a:srgbClr val="000000"/>
                          </a:solidFill>
                          <a:effectLst/>
                          <a:latin typeface="等线" panose="02010600030101010101" pitchFamily="2" charset="-122"/>
                          <a:ea typeface="等线" panose="02010600030101010101" pitchFamily="2" charset="-122"/>
                          <a:cs typeface="+mn-cs"/>
                        </a:rPr>
                        <a:t>V</a:t>
                      </a:r>
                      <a:r>
                        <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rPr>
                        <a:t>）</a:t>
                      </a:r>
                      <a:endParaRPr 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marL="9525" marR="9525" marT="9525"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algn="ctr" defTabSz="914400" rtl="0" eaLnBrk="1" fontAlgn="ctr" latinLnBrk="0" hangingPunct="1"/>
                      <a:r>
                        <a:rPr lang="en-US" altLang="zh-CN" sz="1800" b="1" i="0" u="none" strike="noStrike" kern="1200" dirty="0">
                          <a:solidFill>
                            <a:srgbClr val="000000"/>
                          </a:solidFill>
                          <a:effectLst/>
                          <a:latin typeface="等线" panose="02010600030101010101" pitchFamily="2" charset="-122"/>
                          <a:ea typeface="等线" panose="02010600030101010101" pitchFamily="2" charset="-122"/>
                          <a:cs typeface="+mn-cs"/>
                        </a:rPr>
                        <a:t>t0(s)</a:t>
                      </a:r>
                      <a:endParaRPr 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marL="9525" marR="9525" marT="9525"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algn="ctr" defTabSz="914400" rtl="0" eaLnBrk="1" fontAlgn="ctr" latinLnBrk="0" hangingPunct="1"/>
                      <a:r>
                        <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rPr>
                        <a:t>角频率（</a:t>
                      </a:r>
                      <a:r>
                        <a:rPr lang="en-US" altLang="zh-CN" sz="1800" b="1" i="0" u="none" strike="noStrike" kern="1200" dirty="0">
                          <a:solidFill>
                            <a:srgbClr val="000000"/>
                          </a:solidFill>
                          <a:effectLst/>
                          <a:latin typeface="等线" panose="02010600030101010101" pitchFamily="2" charset="-122"/>
                          <a:ea typeface="等线" panose="02010600030101010101" pitchFamily="2" charset="-122"/>
                          <a:cs typeface="+mn-cs"/>
                        </a:rPr>
                        <a:t>rad/s</a:t>
                      </a:r>
                      <a:r>
                        <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rPr>
                        <a:t>）</a:t>
                      </a:r>
                      <a:endParaRPr 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marL="9525" marR="9525" marT="9525"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40115"/>
                  </a:ext>
                </a:extLst>
              </a:tr>
              <a:tr h="495876">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algn="ctr" defTabSz="914400" rtl="0" eaLnBrk="1" fontAlgn="ctr" latinLnBrk="0" hangingPunct="1"/>
                      <a:r>
                        <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rPr>
                        <a:t>实验结果</a:t>
                      </a:r>
                      <a:endParaRPr 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marL="9525" marR="9525" marT="9525"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rPr>
                        <a:t>3.89E+00</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rPr>
                        <a:t>8.57E-01</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rPr>
                        <a:t>9.78E+03</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3802435592"/>
                  </a:ext>
                </a:extLst>
              </a:tr>
              <a:tr h="495876">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algn="ctr" defTabSz="914400" rtl="0" eaLnBrk="1" fontAlgn="ctr" latinLnBrk="0" hangingPunct="1"/>
                      <a:r>
                        <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rPr>
                        <a:t>仿真结果</a:t>
                      </a:r>
                      <a:endParaRPr 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marL="9525" marR="9525" marT="9525"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rPr>
                        <a:t>4.29E+00</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dirty="0">
                          <a:solidFill>
                            <a:srgbClr val="000000"/>
                          </a:solidFill>
                          <a:effectLst/>
                          <a:latin typeface="Arial" panose="020B0604020202020204" pitchFamily="34" charset="0"/>
                          <a:ea typeface="等线" panose="02010600030101010101" pitchFamily="2" charset="-122"/>
                        </a:rPr>
                        <a:t>8.64E-01</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sz="1800" b="1" i="0" u="none" strike="noStrike">
                          <a:solidFill>
                            <a:srgbClr val="000000"/>
                          </a:solidFill>
                          <a:effectLst/>
                          <a:latin typeface="Arial" panose="020B0604020202020204" pitchFamily="34" charset="0"/>
                          <a:ea typeface="等线" panose="02010600030101010101" pitchFamily="2" charset="-122"/>
                        </a:rPr>
                        <a:t>9.77E+03</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3440161972"/>
                  </a:ext>
                </a:extLst>
              </a:tr>
              <a:tr h="495876">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algn="ctr" defTabSz="914400" rtl="0" eaLnBrk="1" fontAlgn="ctr" latinLnBrk="0" hangingPunct="1"/>
                      <a:r>
                        <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rPr>
                        <a:t>相对偏差</a:t>
                      </a:r>
                      <a:endParaRPr 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marL="9525" marR="9525" marT="9525"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altLang="zh-CN" sz="1800" b="1" i="0" u="none" strike="noStrike">
                          <a:solidFill>
                            <a:srgbClr val="000000"/>
                          </a:solidFill>
                          <a:effectLst/>
                          <a:latin typeface="Arial" panose="020B0604020202020204" pitchFamily="34" charset="0"/>
                          <a:ea typeface="等线" panose="02010600030101010101" pitchFamily="2" charset="-122"/>
                        </a:rPr>
                        <a:t>-9.41%</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tc>
                  <a:txBody>
                    <a:bodyPr/>
                    <a:lstStyle/>
                    <a:p>
                      <a:pPr algn="ctr" rtl="0" fontAlgn="ctr"/>
                      <a:r>
                        <a:rPr lang="en-US" altLang="zh-CN" sz="1800" b="1" i="0" u="none" strike="noStrike" dirty="0">
                          <a:solidFill>
                            <a:srgbClr val="000000"/>
                          </a:solidFill>
                          <a:effectLst/>
                          <a:latin typeface="Arial" panose="020B0604020202020204" pitchFamily="34" charset="0"/>
                          <a:ea typeface="等线" panose="02010600030101010101" pitchFamily="2" charset="-122"/>
                        </a:rPr>
                        <a:t>-0.84%</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rtl="0" fontAlgn="ctr"/>
                      <a:r>
                        <a:rPr lang="en-US" altLang="zh-CN" sz="1800" b="1" i="0" u="none" strike="noStrike" dirty="0">
                          <a:solidFill>
                            <a:srgbClr val="000000"/>
                          </a:solidFill>
                          <a:effectLst/>
                          <a:latin typeface="Arial" panose="020B0604020202020204" pitchFamily="34" charset="0"/>
                          <a:ea typeface="等线" panose="02010600030101010101" pitchFamily="2" charset="-122"/>
                        </a:rPr>
                        <a:t>0.09%</a:t>
                      </a:r>
                    </a:p>
                  </a:txBody>
                  <a:tcPr marL="9525" marR="9525" marT="9525" marB="0"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4202208687"/>
                  </a:ext>
                </a:extLst>
              </a:tr>
            </a:tbl>
          </a:graphicData>
        </a:graphic>
      </p:graphicFrame>
      <p:sp>
        <p:nvSpPr>
          <p:cNvPr id="13" name="文本框 12">
            <a:extLst>
              <a:ext uri="{FF2B5EF4-FFF2-40B4-BE49-F238E27FC236}">
                <a16:creationId xmlns:a16="http://schemas.microsoft.com/office/drawing/2014/main" id="{D0C3062C-F507-4D24-A98D-9D0A9EC29AB0}"/>
              </a:ext>
            </a:extLst>
          </p:cNvPr>
          <p:cNvSpPr txBox="1"/>
          <p:nvPr/>
        </p:nvSpPr>
        <p:spPr>
          <a:xfrm>
            <a:off x="3329089" y="3811668"/>
            <a:ext cx="8743575" cy="523220"/>
          </a:xfrm>
          <a:prstGeom prst="rect">
            <a:avLst/>
          </a:prstGeom>
          <a:noFill/>
        </p:spPr>
        <p:txBody>
          <a:bodyPr wrap="square">
            <a:spAutoFit/>
          </a:bodyPr>
          <a:lstStyle/>
          <a:p>
            <a:pPr marR="0" lvl="0" indent="0" algn="ctr" fontAlgn="base">
              <a:lnSpc>
                <a:spcPct val="100000"/>
              </a:lnSpc>
              <a:spcBef>
                <a:spcPct val="0"/>
              </a:spcBef>
              <a:spcAft>
                <a:spcPct val="0"/>
              </a:spcAft>
              <a:buClrTx/>
              <a:buSzTx/>
              <a:buFontTx/>
              <a:buNone/>
              <a:tabLst/>
              <a:defRPr/>
            </a:pPr>
            <a:r>
              <a:rPr lang="zh-CN" altLang="en-US" sz="2800" b="1" dirty="0">
                <a:solidFill>
                  <a:srgbClr val="FF0000"/>
                </a:solidFill>
                <a:latin typeface="Calibri"/>
                <a:ea typeface="等线" panose="02010600030101010101" pitchFamily="2" charset="-122"/>
              </a:rPr>
              <a:t>输出信号测试和仿真符合较好即信号符合预期</a:t>
            </a:r>
          </a:p>
        </p:txBody>
      </p:sp>
      <p:sp>
        <p:nvSpPr>
          <p:cNvPr id="18" name="文本框 17">
            <a:extLst>
              <a:ext uri="{FF2B5EF4-FFF2-40B4-BE49-F238E27FC236}">
                <a16:creationId xmlns:a16="http://schemas.microsoft.com/office/drawing/2014/main" id="{1DCD6A9B-47B7-4B92-8403-026AA2B0C758}"/>
              </a:ext>
            </a:extLst>
          </p:cNvPr>
          <p:cNvSpPr txBox="1"/>
          <p:nvPr/>
        </p:nvSpPr>
        <p:spPr>
          <a:xfrm>
            <a:off x="862439" y="3816793"/>
            <a:ext cx="1748795" cy="523220"/>
          </a:xfrm>
          <a:prstGeom prst="rect">
            <a:avLst/>
          </a:prstGeom>
          <a:noFill/>
        </p:spPr>
        <p:txBody>
          <a:bodyPr wrap="square">
            <a:spAutoFit/>
          </a:bodyPr>
          <a:lstStyle/>
          <a:p>
            <a:pPr algn="ctr"/>
            <a:r>
              <a:rPr kumimoji="0" lang="zh-CN" altLang="en-US" sz="28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测试结果</a:t>
            </a:r>
            <a:endParaRPr lang="zh-CN" altLang="en-US" dirty="0"/>
          </a:p>
        </p:txBody>
      </p:sp>
      <p:pic>
        <p:nvPicPr>
          <p:cNvPr id="10" name="图片 9">
            <a:extLst>
              <a:ext uri="{FF2B5EF4-FFF2-40B4-BE49-F238E27FC236}">
                <a16:creationId xmlns:a16="http://schemas.microsoft.com/office/drawing/2014/main" id="{9D5E2A8B-6C8E-4D2E-80AE-95309571DAE4}"/>
              </a:ext>
            </a:extLst>
          </p:cNvPr>
          <p:cNvPicPr>
            <a:picLocks noChangeAspect="1"/>
          </p:cNvPicPr>
          <p:nvPr/>
        </p:nvPicPr>
        <p:blipFill rotWithShape="1">
          <a:blip r:embed="rId4"/>
          <a:srcRect b="32334"/>
          <a:stretch/>
        </p:blipFill>
        <p:spPr>
          <a:xfrm>
            <a:off x="385676" y="1428361"/>
            <a:ext cx="7315200" cy="1976569"/>
          </a:xfrm>
          <a:prstGeom prst="rect">
            <a:avLst/>
          </a:prstGeom>
        </p:spPr>
      </p:pic>
      <p:pic>
        <p:nvPicPr>
          <p:cNvPr id="11" name="图片 10">
            <a:extLst>
              <a:ext uri="{FF2B5EF4-FFF2-40B4-BE49-F238E27FC236}">
                <a16:creationId xmlns:a16="http://schemas.microsoft.com/office/drawing/2014/main" id="{75018C54-7CCA-4037-949B-CC0A5EE37FEA}"/>
              </a:ext>
            </a:extLst>
          </p:cNvPr>
          <p:cNvPicPr>
            <a:picLocks noChangeAspect="1"/>
          </p:cNvPicPr>
          <p:nvPr/>
        </p:nvPicPr>
        <p:blipFill rotWithShape="1">
          <a:blip r:embed="rId5"/>
          <a:srcRect r="5128"/>
          <a:stretch/>
        </p:blipFill>
        <p:spPr>
          <a:xfrm>
            <a:off x="167920" y="4447531"/>
            <a:ext cx="3137832" cy="2316137"/>
          </a:xfrm>
          <a:prstGeom prst="rect">
            <a:avLst/>
          </a:prstGeom>
        </p:spPr>
      </p:pic>
    </p:spTree>
    <p:extLst>
      <p:ext uri="{BB962C8B-B14F-4D97-AF65-F5344CB8AC3E}">
        <p14:creationId xmlns:p14="http://schemas.microsoft.com/office/powerpoint/2010/main" val="1774676865"/>
      </p:ext>
    </p:extLst>
  </p:cSld>
  <p:clrMapOvr>
    <a:masterClrMapping/>
  </p:clrMapOvr>
  <p:transition advTm="6393"/>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C33E69F-C8D8-4534-B5C5-29D871B129F0}"/>
              </a:ext>
            </a:extLst>
          </p:cNvPr>
          <p:cNvPicPr>
            <a:picLocks noChangeAspect="1"/>
          </p:cNvPicPr>
          <p:nvPr/>
        </p:nvPicPr>
        <p:blipFill>
          <a:blip r:embed="rId3"/>
          <a:stretch>
            <a:fillRect/>
          </a:stretch>
        </p:blipFill>
        <p:spPr>
          <a:xfrm>
            <a:off x="470192" y="1259561"/>
            <a:ext cx="5604343" cy="2905382"/>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16</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感应线圈热噪声测试</a:t>
            </a:r>
          </a:p>
        </p:txBody>
      </p:sp>
      <p:graphicFrame>
        <p:nvGraphicFramePr>
          <p:cNvPr id="12" name="表格 11">
            <a:extLst>
              <a:ext uri="{FF2B5EF4-FFF2-40B4-BE49-F238E27FC236}">
                <a16:creationId xmlns:a16="http://schemas.microsoft.com/office/drawing/2014/main" id="{67459FCD-5E55-436B-9509-0642C68CE583}"/>
              </a:ext>
            </a:extLst>
          </p:cNvPr>
          <p:cNvGraphicFramePr>
            <a:graphicFrameLocks noGrp="1"/>
          </p:cNvGraphicFramePr>
          <p:nvPr>
            <p:extLst>
              <p:ext uri="{D42A27DB-BD31-4B8C-83A1-F6EECF244321}">
                <p14:modId xmlns:p14="http://schemas.microsoft.com/office/powerpoint/2010/main" val="3667631783"/>
              </p:ext>
            </p:extLst>
          </p:nvPr>
        </p:nvGraphicFramePr>
        <p:xfrm>
          <a:off x="7752184" y="4593043"/>
          <a:ext cx="3730148" cy="1983504"/>
        </p:xfrm>
        <a:graphic>
          <a:graphicData uri="http://schemas.openxmlformats.org/drawingml/2006/table">
            <a:tbl>
              <a:tblPr/>
              <a:tblGrid>
                <a:gridCol w="1865074">
                  <a:extLst>
                    <a:ext uri="{9D8B030D-6E8A-4147-A177-3AD203B41FA5}">
                      <a16:colId xmlns:a16="http://schemas.microsoft.com/office/drawing/2014/main" val="800606068"/>
                    </a:ext>
                  </a:extLst>
                </a:gridCol>
                <a:gridCol w="1865074">
                  <a:extLst>
                    <a:ext uri="{9D8B030D-6E8A-4147-A177-3AD203B41FA5}">
                      <a16:colId xmlns:a16="http://schemas.microsoft.com/office/drawing/2014/main" val="3218047072"/>
                    </a:ext>
                  </a:extLst>
                </a:gridCol>
              </a:tblGrid>
              <a:tr h="495876">
                <a:tc>
                  <a:txBody>
                    <a:bodyPr/>
                    <a:lstStyle/>
                    <a:p>
                      <a:pPr marL="0" algn="ctr" defTabSz="914400" rtl="0" eaLnBrk="1" fontAlgn="ctr" latinLnBrk="0" hangingPunct="1"/>
                      <a:r>
                        <a:rPr lang="en-US" altLang="zh-CN" sz="1800" b="1" i="0" u="none" strike="noStrike" kern="1200" dirty="0">
                          <a:solidFill>
                            <a:srgbClr val="000000"/>
                          </a:solidFill>
                          <a:effectLst/>
                          <a:latin typeface="等线" panose="02010600030101010101" pitchFamily="2" charset="-122"/>
                          <a:ea typeface="等线" panose="02010600030101010101" pitchFamily="2" charset="-122"/>
                          <a:cs typeface="+mn-cs"/>
                        </a:rPr>
                        <a:t>No.</a:t>
                      </a:r>
                      <a:endPar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altLang="zh-CN" sz="1800" b="1" i="0" u="none" strike="noStrike" kern="1200" dirty="0">
                          <a:solidFill>
                            <a:srgbClr val="000000"/>
                          </a:solidFill>
                          <a:effectLst/>
                          <a:latin typeface="等线" panose="02010600030101010101" pitchFamily="2" charset="-122"/>
                          <a:ea typeface="等线" panose="02010600030101010101" pitchFamily="2" charset="-122"/>
                          <a:cs typeface="+mn-cs"/>
                        </a:rPr>
                        <a:t>Difference (%)</a:t>
                      </a:r>
                      <a:endPar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240115"/>
                  </a:ext>
                </a:extLst>
              </a:tr>
              <a:tr h="495876">
                <a:tc>
                  <a:txBody>
                    <a:bodyPr/>
                    <a:lstStyle/>
                    <a:p>
                      <a:pPr marL="0" algn="ctr" defTabSz="914400" rtl="0" eaLnBrk="1" fontAlgn="ctr" latinLnBrk="0" hangingPunct="1"/>
                      <a:r>
                        <a:rPr lang="en-US" altLang="zh-CN" sz="1800" b="1" i="0" u="none" strike="noStrike" kern="1200" dirty="0">
                          <a:solidFill>
                            <a:srgbClr val="000000"/>
                          </a:solidFill>
                          <a:effectLst/>
                          <a:latin typeface="等线" panose="02010600030101010101" pitchFamily="2" charset="-122"/>
                          <a:ea typeface="等线" panose="02010600030101010101" pitchFamily="2" charset="-122"/>
                          <a:cs typeface="+mn-cs"/>
                        </a:rPr>
                        <a:t>1</a:t>
                      </a:r>
                      <a:endPar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a:r>
                        <a:rPr lang="en-US" altLang="zh-CN" sz="1800" b="1" i="0" u="none" strike="noStrike" kern="1200" dirty="0">
                          <a:solidFill>
                            <a:srgbClr val="000000"/>
                          </a:solidFill>
                          <a:effectLst/>
                          <a:latin typeface="Arial" panose="020B0604020202020204" pitchFamily="34" charset="0"/>
                          <a:ea typeface="等线" panose="02010600030101010101" pitchFamily="2" charset="-122"/>
                          <a:cs typeface="+mn-cs"/>
                        </a:rPr>
                        <a:t>-8.03%</a:t>
                      </a:r>
                      <a:endParaRPr lang="zh-CN" altLang="en-US" sz="1800" b="1"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3802435592"/>
                  </a:ext>
                </a:extLst>
              </a:tr>
              <a:tr h="495876">
                <a:tc>
                  <a:txBody>
                    <a:bodyPr/>
                    <a:lstStyle/>
                    <a:p>
                      <a:pPr marL="0" algn="ctr" defTabSz="914400" rtl="0" eaLnBrk="1" fontAlgn="ctr" latinLnBrk="0" hangingPunct="1"/>
                      <a:r>
                        <a:rPr lang="en-US" altLang="zh-CN" sz="1800" b="1" i="0" u="none" strike="noStrike" kern="1200" dirty="0">
                          <a:solidFill>
                            <a:srgbClr val="000000"/>
                          </a:solidFill>
                          <a:effectLst/>
                          <a:latin typeface="等线" panose="02010600030101010101" pitchFamily="2" charset="-122"/>
                          <a:ea typeface="等线" panose="02010600030101010101" pitchFamily="2" charset="-122"/>
                          <a:cs typeface="+mn-cs"/>
                        </a:rPr>
                        <a:t>2</a:t>
                      </a:r>
                      <a:endPar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a:r>
                        <a:rPr lang="en-US" altLang="zh-CN" sz="1800" b="1" i="0" u="none" strike="noStrike" kern="1200" dirty="0">
                          <a:solidFill>
                            <a:srgbClr val="000000"/>
                          </a:solidFill>
                          <a:effectLst/>
                          <a:latin typeface="Arial" panose="020B0604020202020204" pitchFamily="34" charset="0"/>
                          <a:ea typeface="等线" panose="02010600030101010101" pitchFamily="2" charset="-122"/>
                          <a:cs typeface="+mn-cs"/>
                        </a:rPr>
                        <a:t>-8.32%</a:t>
                      </a:r>
                      <a:endParaRPr lang="zh-CN" altLang="en-US" sz="1800" b="1"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3440161972"/>
                  </a:ext>
                </a:extLst>
              </a:tr>
              <a:tr h="495876">
                <a:tc>
                  <a:txBody>
                    <a:bodyPr/>
                    <a:lstStyle/>
                    <a:p>
                      <a:pPr marL="0" algn="ctr" defTabSz="914400" rtl="0" eaLnBrk="1" fontAlgn="ctr" latinLnBrk="0" hangingPunct="1"/>
                      <a:r>
                        <a:rPr lang="en-US" altLang="zh-CN" sz="1800" b="1" i="0" u="none" strike="noStrike" kern="1200" dirty="0">
                          <a:solidFill>
                            <a:srgbClr val="000000"/>
                          </a:solidFill>
                          <a:effectLst/>
                          <a:latin typeface="等线" panose="02010600030101010101" pitchFamily="2" charset="-122"/>
                          <a:ea typeface="等线" panose="02010600030101010101" pitchFamily="2" charset="-122"/>
                          <a:cs typeface="+mn-cs"/>
                        </a:rPr>
                        <a:t>3</a:t>
                      </a:r>
                      <a:endParaRPr lang="zh-CN" altLang="en-US" sz="1800" b="1" i="0" u="none" strike="noStrike" kern="1200" dirty="0">
                        <a:solidFill>
                          <a:srgbClr val="000000"/>
                        </a:solidFill>
                        <a:effectLst/>
                        <a:latin typeface="等线" panose="02010600030101010101" pitchFamily="2" charset="-122"/>
                        <a:ea typeface="等线" panose="02010600030101010101" pitchFamily="2" charset="-122"/>
                        <a:cs typeface="+mn-cs"/>
                      </a:endParaRPr>
                    </a:p>
                  </a:txBody>
                  <a:tcPr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p>
                      <a:pPr algn="ctr"/>
                      <a:r>
                        <a:rPr lang="en-US" altLang="zh-CN" sz="1800" b="1" i="0" u="none" strike="noStrike" kern="1200" dirty="0">
                          <a:solidFill>
                            <a:srgbClr val="000000"/>
                          </a:solidFill>
                          <a:effectLst/>
                          <a:latin typeface="Arial" panose="020B0604020202020204" pitchFamily="34" charset="0"/>
                          <a:ea typeface="等线" panose="02010600030101010101" pitchFamily="2" charset="-122"/>
                          <a:cs typeface="+mn-cs"/>
                        </a:rPr>
                        <a:t>-10.01%</a:t>
                      </a:r>
                      <a:endParaRPr lang="zh-CN" altLang="en-US" sz="1800" b="1"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anchor="ctr">
                    <a:lnL w="12700" cmpd="sng">
                      <a:solidFill>
                        <a:srgbClr val="5B9BD5"/>
                      </a:solid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202208687"/>
                  </a:ext>
                </a:extLst>
              </a:tr>
            </a:tbl>
          </a:graphicData>
        </a:graphic>
      </p:graphicFrame>
      <p:sp>
        <p:nvSpPr>
          <p:cNvPr id="13" name="文本框 12">
            <a:extLst>
              <a:ext uri="{FF2B5EF4-FFF2-40B4-BE49-F238E27FC236}">
                <a16:creationId xmlns:a16="http://schemas.microsoft.com/office/drawing/2014/main" id="{D0C3062C-F507-4D24-A98D-9D0A9EC29AB0}"/>
              </a:ext>
            </a:extLst>
          </p:cNvPr>
          <p:cNvSpPr txBox="1"/>
          <p:nvPr/>
        </p:nvSpPr>
        <p:spPr>
          <a:xfrm>
            <a:off x="2927649" y="3811668"/>
            <a:ext cx="9153388" cy="461665"/>
          </a:xfrm>
          <a:prstGeom prst="rect">
            <a:avLst/>
          </a:prstGeom>
          <a:noFill/>
        </p:spPr>
        <p:txBody>
          <a:bodyPr wrap="square">
            <a:spAutoFit/>
          </a:bodyPr>
          <a:lstStyle/>
          <a:p>
            <a:pPr marR="0" lvl="0" indent="0" algn="ctr" fontAlgn="base">
              <a:lnSpc>
                <a:spcPct val="100000"/>
              </a:lnSpc>
              <a:spcBef>
                <a:spcPct val="0"/>
              </a:spcBef>
              <a:spcAft>
                <a:spcPct val="0"/>
              </a:spcAft>
              <a:buClrTx/>
              <a:buSzTx/>
              <a:buFontTx/>
              <a:buNone/>
              <a:tabLst/>
              <a:defRPr/>
            </a:pPr>
            <a:r>
              <a:rPr lang="zh-CN" altLang="en-US" sz="2400" b="1" dirty="0">
                <a:solidFill>
                  <a:srgbClr val="FF0000"/>
                </a:solidFill>
                <a:latin typeface="Calibri"/>
                <a:ea typeface="等线" panose="02010600030101010101" pitchFamily="2" charset="-122"/>
              </a:rPr>
              <a:t>感应线圈热噪声测试和仿真符合较好即感应线圈热噪声符合预期</a:t>
            </a:r>
          </a:p>
        </p:txBody>
      </p:sp>
      <p:sp>
        <p:nvSpPr>
          <p:cNvPr id="18" name="文本框 17">
            <a:extLst>
              <a:ext uri="{FF2B5EF4-FFF2-40B4-BE49-F238E27FC236}">
                <a16:creationId xmlns:a16="http://schemas.microsoft.com/office/drawing/2014/main" id="{1DCD6A9B-47B7-4B92-8403-026AA2B0C758}"/>
              </a:ext>
            </a:extLst>
          </p:cNvPr>
          <p:cNvSpPr txBox="1"/>
          <p:nvPr/>
        </p:nvSpPr>
        <p:spPr>
          <a:xfrm>
            <a:off x="1055440" y="3811667"/>
            <a:ext cx="1748795" cy="461665"/>
          </a:xfrm>
          <a:prstGeom prst="rect">
            <a:avLst/>
          </a:prstGeom>
          <a:noFill/>
        </p:spPr>
        <p:txBody>
          <a:bodyPr wrap="square">
            <a:spAutoFit/>
          </a:bodyPr>
          <a:lstStyle/>
          <a:p>
            <a:pPr algn="ctr"/>
            <a:r>
              <a:rPr kumimoji="0" lang="zh-CN" altLang="en-US" sz="2400" b="1"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测试结果</a:t>
            </a:r>
            <a:endParaRPr lang="zh-CN" altLang="en-US" sz="1600" dirty="0"/>
          </a:p>
        </p:txBody>
      </p:sp>
      <p:pic>
        <p:nvPicPr>
          <p:cNvPr id="15" name="Picture 1">
            <a:extLst>
              <a:ext uri="{FF2B5EF4-FFF2-40B4-BE49-F238E27FC236}">
                <a16:creationId xmlns:a16="http://schemas.microsoft.com/office/drawing/2014/main" id="{905B17B4-CD5B-446D-AF7D-0FAA06A14AC9}"/>
              </a:ext>
            </a:extLst>
          </p:cNvPr>
          <p:cNvPicPr>
            <a:picLocks noChangeAspect="1"/>
          </p:cNvPicPr>
          <p:nvPr/>
        </p:nvPicPr>
        <p:blipFill>
          <a:blip r:embed="rId4"/>
          <a:stretch>
            <a:fillRect/>
          </a:stretch>
        </p:blipFill>
        <p:spPr>
          <a:xfrm>
            <a:off x="8760296" y="1139503"/>
            <a:ext cx="1898334" cy="2420376"/>
          </a:xfrm>
          <a:prstGeom prst="rect">
            <a:avLst/>
          </a:prstGeom>
        </p:spPr>
      </p:pic>
      <p:pic>
        <p:nvPicPr>
          <p:cNvPr id="16" name="图片 18">
            <a:extLst>
              <a:ext uri="{FF2B5EF4-FFF2-40B4-BE49-F238E27FC236}">
                <a16:creationId xmlns:a16="http://schemas.microsoft.com/office/drawing/2014/main" id="{A8AC82C4-5864-480A-BC23-E28F5CE99627}"/>
              </a:ext>
            </a:extLst>
          </p:cNvPr>
          <p:cNvPicPr>
            <a:picLocks noChangeAspect="1"/>
          </p:cNvPicPr>
          <p:nvPr/>
        </p:nvPicPr>
        <p:blipFill>
          <a:blip r:embed="rId5"/>
          <a:stretch>
            <a:fillRect/>
          </a:stretch>
        </p:blipFill>
        <p:spPr>
          <a:xfrm>
            <a:off x="110963" y="4452540"/>
            <a:ext cx="6793530" cy="2264510"/>
          </a:xfrm>
          <a:prstGeom prst="rect">
            <a:avLst/>
          </a:prstGeom>
        </p:spPr>
      </p:pic>
    </p:spTree>
    <p:extLst>
      <p:ext uri="{BB962C8B-B14F-4D97-AF65-F5344CB8AC3E}">
        <p14:creationId xmlns:p14="http://schemas.microsoft.com/office/powerpoint/2010/main" val="2545456599"/>
      </p:ext>
    </p:extLst>
  </p:cSld>
  <p:clrMapOvr>
    <a:masterClrMapping/>
  </p:clrMapOvr>
  <p:transition advTm="639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研究背景</a:t>
            </a: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方案设计</a:t>
            </a:r>
            <a:endParaRPr lang="en-US" altLang="zh-CN" sz="3200" b="1" dirty="0">
              <a:solidFill>
                <a:schemeClr val="bg2">
                  <a:lumMod val="75000"/>
                </a:schemeClr>
              </a:solidFill>
              <a:latin typeface="黑体" panose="02010609060101010101" pitchFamily="49" charset="-122"/>
            </a:endParaRP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初步测试结果</a:t>
            </a:r>
            <a:endParaRPr lang="en-US" altLang="zh-CN" sz="3200" b="1" dirty="0">
              <a:solidFill>
                <a:schemeClr val="bg2">
                  <a:lumMod val="75000"/>
                </a:schemeClr>
              </a:solidFill>
              <a:latin typeface="黑体" panose="02010609060101010101" pitchFamily="49" charset="-122"/>
            </a:endParaRPr>
          </a:p>
          <a:p>
            <a:pPr marL="571500" indent="-571500">
              <a:lnSpc>
                <a:spcPct val="200000"/>
              </a:lnSpc>
              <a:buFont typeface="+mj-lt"/>
              <a:buAutoNum type="romanUcPeriod"/>
            </a:pPr>
            <a:r>
              <a:rPr lang="zh-CN" altLang="en-US" sz="3200" b="1" dirty="0">
                <a:latin typeface="黑体" panose="02010609060101010101" pitchFamily="49" charset="-122"/>
              </a:rPr>
              <a:t>总结与展望</a:t>
            </a:r>
            <a:endParaRPr lang="en-US" altLang="zh-CN" sz="3200" b="1" dirty="0">
              <a:latin typeface="黑体" panose="02010609060101010101" pitchFamily="49" charset="-122"/>
            </a:endParaRPr>
          </a:p>
          <a:p>
            <a:pPr marL="0" indent="0">
              <a:lnSpc>
                <a:spcPct val="200000"/>
              </a:lnSpc>
              <a:buNone/>
            </a:pPr>
            <a:endParaRPr lang="en-US" altLang="zh-CN" sz="3200" b="1" dirty="0">
              <a:solidFill>
                <a:schemeClr val="bg2">
                  <a:lumMod val="20000"/>
                  <a:lumOff val="80000"/>
                </a:schemeClr>
              </a:solidFill>
            </a:endParaRPr>
          </a:p>
          <a:p>
            <a:pPr marL="0" indent="0">
              <a:lnSpc>
                <a:spcPct val="200000"/>
              </a:lnSpc>
              <a:buNone/>
            </a:pPr>
            <a:endParaRPr lang="en-US" altLang="zh-CN" sz="3200" b="1" dirty="0"/>
          </a:p>
          <a:p>
            <a:pPr marL="457200" indent="-457200">
              <a:lnSpc>
                <a:spcPct val="200000"/>
              </a:lnSpc>
              <a:buFont typeface="+mj-lt"/>
              <a:buAutoNum type="romanUcPeriod"/>
            </a:pPr>
            <a:endParaRPr lang="en-US" altLang="zh-CN" sz="3200" b="1" dirty="0"/>
          </a:p>
          <a:p>
            <a:pPr marL="457200" indent="-457200">
              <a:buFont typeface="+mj-lt"/>
              <a:buAutoNum type="romanUcPeriod"/>
            </a:pPr>
            <a:endParaRPr lang="zh-CN" altLang="en-US" sz="3200" b="1" dirty="0"/>
          </a:p>
        </p:txBody>
      </p:sp>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17</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目录</a:t>
            </a:r>
          </a:p>
        </p:txBody>
      </p:sp>
    </p:spTree>
    <p:extLst>
      <p:ext uri="{BB962C8B-B14F-4D97-AF65-F5344CB8AC3E}">
        <p14:creationId xmlns:p14="http://schemas.microsoft.com/office/powerpoint/2010/main" val="1056401857"/>
      </p:ext>
    </p:extLst>
  </p:cSld>
  <p:clrMapOvr>
    <a:masterClrMapping/>
  </p:clrMapOvr>
  <p:transition advTm="6393"/>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18</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总结与展望</a:t>
            </a:r>
          </a:p>
        </p:txBody>
      </p:sp>
      <p:sp>
        <p:nvSpPr>
          <p:cNvPr id="4" name="Rectangle 10">
            <a:extLst>
              <a:ext uri="{FF2B5EF4-FFF2-40B4-BE49-F238E27FC236}">
                <a16:creationId xmlns:a16="http://schemas.microsoft.com/office/drawing/2014/main" id="{6B6A40EC-BF0E-41A6-AA01-1D8DC851319C}"/>
              </a:ext>
            </a:extLst>
          </p:cNvPr>
          <p:cNvSpPr txBox="1">
            <a:spLocks noChangeArrowheads="1"/>
          </p:cNvSpPr>
          <p:nvPr/>
        </p:nvSpPr>
        <p:spPr bwMode="auto">
          <a:xfrm>
            <a:off x="326166" y="1180363"/>
            <a:ext cx="6057866" cy="554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Arial" panose="020B0604020202020204" pitchFamily="34" charset="0"/>
              <a:buChar char="•"/>
            </a:pPr>
            <a:r>
              <a:rPr lang="zh-CN" altLang="en-US" sz="2800" b="1" baseline="0" dirty="0"/>
              <a:t>总结</a:t>
            </a:r>
            <a:endParaRPr lang="en-US" altLang="zh-CN" sz="2800" b="1" baseline="0" dirty="0"/>
          </a:p>
          <a:p>
            <a:pPr lvl="1">
              <a:lnSpc>
                <a:spcPct val="130000"/>
              </a:lnSpc>
              <a:buFont typeface="Wingdings" panose="05000000000000000000" pitchFamily="2" charset="2"/>
              <a:buChar char="Ø"/>
            </a:pPr>
            <a:r>
              <a:rPr lang="zh-CN" altLang="en-US" sz="2200" b="1" dirty="0"/>
              <a:t>完成了直接电压读出方案的仿真和验证</a:t>
            </a:r>
            <a:endParaRPr lang="en-US" altLang="zh-CN" sz="2200" b="1" dirty="0"/>
          </a:p>
          <a:p>
            <a:pPr lvl="1">
              <a:lnSpc>
                <a:spcPct val="130000"/>
              </a:lnSpc>
              <a:buFont typeface="Wingdings" panose="05000000000000000000" pitchFamily="2" charset="2"/>
              <a:buChar char="Ø"/>
            </a:pPr>
            <a:r>
              <a:rPr lang="zh-CN" altLang="en-US" sz="2200" b="1" dirty="0"/>
              <a:t>完成了原子磁力计读出方案的仿真和验证</a:t>
            </a:r>
            <a:endParaRPr lang="en-US" altLang="zh-CN" sz="2200" b="1" dirty="0"/>
          </a:p>
          <a:p>
            <a:pPr lvl="1">
              <a:lnSpc>
                <a:spcPct val="130000"/>
              </a:lnSpc>
              <a:buFont typeface="Wingdings" panose="05000000000000000000" pitchFamily="2" charset="2"/>
              <a:buChar char="Ø"/>
            </a:pPr>
            <a:r>
              <a:rPr lang="zh-CN" altLang="en-US" sz="2200" b="1" dirty="0"/>
              <a:t>完成了初步的优化设计，但是现有的信噪比仍不足，需要更进一步的优化</a:t>
            </a:r>
            <a:endParaRPr lang="en-US" altLang="zh-CN" sz="2200" b="1" dirty="0"/>
          </a:p>
          <a:p>
            <a:pPr marL="0" indent="0">
              <a:lnSpc>
                <a:spcPct val="130000"/>
              </a:lnSpc>
              <a:buNone/>
            </a:pPr>
            <a:endParaRPr lang="en-US" altLang="zh-CN" sz="2200" b="1" baseline="0" dirty="0"/>
          </a:p>
          <a:p>
            <a:pPr lvl="1">
              <a:lnSpc>
                <a:spcPct val="130000"/>
              </a:lnSpc>
              <a:buFont typeface="Arial" panose="020B0604020202020204" pitchFamily="34" charset="0"/>
              <a:buChar char="•"/>
            </a:pPr>
            <a:endParaRPr lang="zh-CN" altLang="en-US" sz="2000" b="1" baseline="0" dirty="0"/>
          </a:p>
        </p:txBody>
      </p:sp>
      <p:sp>
        <p:nvSpPr>
          <p:cNvPr id="6" name="Rectangle 10">
            <a:extLst>
              <a:ext uri="{FF2B5EF4-FFF2-40B4-BE49-F238E27FC236}">
                <a16:creationId xmlns:a16="http://schemas.microsoft.com/office/drawing/2014/main" id="{0B4B3A19-9DBA-45AD-8897-C4A4E25F4C17}"/>
              </a:ext>
            </a:extLst>
          </p:cNvPr>
          <p:cNvSpPr txBox="1">
            <a:spLocks noChangeArrowheads="1"/>
          </p:cNvSpPr>
          <p:nvPr/>
        </p:nvSpPr>
        <p:spPr bwMode="auto">
          <a:xfrm>
            <a:off x="6384032" y="1180362"/>
            <a:ext cx="5481802" cy="5200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Arial" panose="020B0604020202020204" pitchFamily="34" charset="0"/>
              <a:buChar char="•"/>
            </a:pPr>
            <a:r>
              <a:rPr lang="zh-CN" altLang="en-US" sz="2800" b="1" baseline="0" dirty="0"/>
              <a:t>展望</a:t>
            </a:r>
            <a:endParaRPr lang="en-US" altLang="zh-CN" sz="2800" b="1" baseline="0" dirty="0"/>
          </a:p>
          <a:p>
            <a:pPr lvl="1">
              <a:lnSpc>
                <a:spcPct val="130000"/>
              </a:lnSpc>
              <a:buFont typeface="Wingdings" panose="05000000000000000000" pitchFamily="2" charset="2"/>
              <a:buChar char="Ø"/>
            </a:pPr>
            <a:r>
              <a:rPr lang="zh-CN" altLang="en-US" sz="2200" b="1" baseline="0" dirty="0"/>
              <a:t>优化线圈参数设计</a:t>
            </a:r>
            <a:endParaRPr lang="en-US" altLang="zh-CN" sz="2200" b="1" baseline="0" dirty="0"/>
          </a:p>
          <a:p>
            <a:pPr marL="457200" lvl="1" indent="0">
              <a:lnSpc>
                <a:spcPct val="130000"/>
              </a:lnSpc>
              <a:buNone/>
            </a:pPr>
            <a:endParaRPr lang="en-US" altLang="zh-CN" sz="2200" b="1" dirty="0"/>
          </a:p>
          <a:p>
            <a:pPr lvl="1">
              <a:lnSpc>
                <a:spcPct val="130000"/>
              </a:lnSpc>
              <a:buFont typeface="Wingdings" panose="05000000000000000000" pitchFamily="2" charset="2"/>
              <a:buChar char="Ø"/>
            </a:pPr>
            <a:r>
              <a:rPr lang="zh-CN" altLang="en-US" sz="2200" b="1" dirty="0"/>
              <a:t>引入磁芯线圈</a:t>
            </a:r>
            <a:endParaRPr lang="en-US" altLang="zh-CN" sz="2200" b="1" dirty="0"/>
          </a:p>
          <a:p>
            <a:pPr lvl="1">
              <a:lnSpc>
                <a:spcPct val="130000"/>
              </a:lnSpc>
              <a:buFont typeface="Wingdings" panose="05000000000000000000" pitchFamily="2" charset="2"/>
              <a:buChar char="Ø"/>
            </a:pPr>
            <a:endParaRPr lang="en-US" altLang="zh-CN" sz="2200" b="1" baseline="0" dirty="0"/>
          </a:p>
          <a:p>
            <a:pPr lvl="1">
              <a:lnSpc>
                <a:spcPct val="130000"/>
              </a:lnSpc>
              <a:buFont typeface="Wingdings" panose="05000000000000000000" pitchFamily="2" charset="2"/>
              <a:buChar char="Ø"/>
            </a:pPr>
            <a:endParaRPr lang="en-US" altLang="zh-CN" sz="2200" b="1" dirty="0"/>
          </a:p>
          <a:p>
            <a:pPr lvl="1">
              <a:lnSpc>
                <a:spcPct val="130000"/>
              </a:lnSpc>
              <a:buFont typeface="Wingdings" panose="05000000000000000000" pitchFamily="2" charset="2"/>
              <a:buChar char="Ø"/>
            </a:pPr>
            <a:endParaRPr lang="en-US" altLang="zh-CN" sz="2200" b="1" baseline="0" dirty="0"/>
          </a:p>
          <a:p>
            <a:pPr lvl="1">
              <a:lnSpc>
                <a:spcPct val="130000"/>
              </a:lnSpc>
              <a:buFont typeface="Wingdings" panose="05000000000000000000" pitchFamily="2" charset="2"/>
              <a:buChar char="Ø"/>
            </a:pPr>
            <a:endParaRPr lang="en-US" altLang="zh-CN" sz="2200" b="1" dirty="0"/>
          </a:p>
          <a:p>
            <a:pPr lvl="1">
              <a:lnSpc>
                <a:spcPct val="130000"/>
              </a:lnSpc>
              <a:buFont typeface="Wingdings" panose="05000000000000000000" pitchFamily="2" charset="2"/>
              <a:buChar char="Ø"/>
            </a:pPr>
            <a:r>
              <a:rPr lang="zh-CN" altLang="en-US" sz="2200" b="1" baseline="0" dirty="0"/>
              <a:t>优化运放噪声</a:t>
            </a:r>
            <a:endParaRPr lang="en-US" altLang="zh-CN" sz="2200" b="1" baseline="0" dirty="0"/>
          </a:p>
          <a:p>
            <a:pPr marL="0" indent="0">
              <a:lnSpc>
                <a:spcPct val="130000"/>
              </a:lnSpc>
              <a:buNone/>
            </a:pPr>
            <a:endParaRPr lang="en-US" altLang="zh-CN" sz="2200" b="1" baseline="0" dirty="0"/>
          </a:p>
          <a:p>
            <a:pPr lvl="1">
              <a:lnSpc>
                <a:spcPct val="130000"/>
              </a:lnSpc>
              <a:buFont typeface="Arial" panose="020B0604020202020204" pitchFamily="34" charset="0"/>
              <a:buChar char="•"/>
            </a:pPr>
            <a:endParaRPr lang="zh-CN" altLang="en-US" sz="2000" b="1" baseline="0" dirty="0"/>
          </a:p>
        </p:txBody>
      </p:sp>
      <p:pic>
        <p:nvPicPr>
          <p:cNvPr id="7" name="图片 6">
            <a:extLst>
              <a:ext uri="{FF2B5EF4-FFF2-40B4-BE49-F238E27FC236}">
                <a16:creationId xmlns:a16="http://schemas.microsoft.com/office/drawing/2014/main" id="{A0E9A1AB-C21E-4198-8429-D01B1FA09EE3}"/>
              </a:ext>
            </a:extLst>
          </p:cNvPr>
          <p:cNvPicPr>
            <a:picLocks noChangeAspect="1"/>
          </p:cNvPicPr>
          <p:nvPr/>
        </p:nvPicPr>
        <p:blipFill>
          <a:blip r:embed="rId3"/>
          <a:stretch>
            <a:fillRect/>
          </a:stretch>
        </p:blipFill>
        <p:spPr>
          <a:xfrm>
            <a:off x="839416" y="3928900"/>
            <a:ext cx="4333513" cy="2702158"/>
          </a:xfrm>
          <a:prstGeom prst="rect">
            <a:avLst/>
          </a:prstGeom>
        </p:spPr>
      </p:pic>
      <p:pic>
        <p:nvPicPr>
          <p:cNvPr id="8" name="图片 7">
            <a:extLst>
              <a:ext uri="{FF2B5EF4-FFF2-40B4-BE49-F238E27FC236}">
                <a16:creationId xmlns:a16="http://schemas.microsoft.com/office/drawing/2014/main" id="{6F9DDCE9-FA8C-4E46-82A3-7D852FABC3A6}"/>
              </a:ext>
            </a:extLst>
          </p:cNvPr>
          <p:cNvPicPr>
            <a:picLocks noChangeAspect="1"/>
          </p:cNvPicPr>
          <p:nvPr/>
        </p:nvPicPr>
        <p:blipFill>
          <a:blip r:embed="rId4"/>
          <a:stretch>
            <a:fillRect/>
          </a:stretch>
        </p:blipFill>
        <p:spPr>
          <a:xfrm>
            <a:off x="9696400" y="1556792"/>
            <a:ext cx="2358341" cy="1433235"/>
          </a:xfrm>
          <a:prstGeom prst="rect">
            <a:avLst/>
          </a:prstGeom>
        </p:spPr>
      </p:pic>
      <p:pic>
        <p:nvPicPr>
          <p:cNvPr id="9" name="图片 8">
            <a:extLst>
              <a:ext uri="{FF2B5EF4-FFF2-40B4-BE49-F238E27FC236}">
                <a16:creationId xmlns:a16="http://schemas.microsoft.com/office/drawing/2014/main" id="{01054D75-4F27-4443-ADE7-5EFF9D35E6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9637" y="3335133"/>
            <a:ext cx="2585295" cy="1938971"/>
          </a:xfrm>
          <a:prstGeom prst="rect">
            <a:avLst/>
          </a:prstGeom>
        </p:spPr>
      </p:pic>
      <p:graphicFrame>
        <p:nvGraphicFramePr>
          <p:cNvPr id="10" name="表格 9">
            <a:extLst>
              <a:ext uri="{FF2B5EF4-FFF2-40B4-BE49-F238E27FC236}">
                <a16:creationId xmlns:a16="http://schemas.microsoft.com/office/drawing/2014/main" id="{3D1C48B4-55A4-40A8-A48A-9966AFDDD5B4}"/>
              </a:ext>
            </a:extLst>
          </p:cNvPr>
          <p:cNvGraphicFramePr>
            <a:graphicFrameLocks noGrp="1"/>
          </p:cNvGraphicFramePr>
          <p:nvPr>
            <p:extLst>
              <p:ext uri="{D42A27DB-BD31-4B8C-83A1-F6EECF244321}">
                <p14:modId xmlns:p14="http://schemas.microsoft.com/office/powerpoint/2010/main" val="3663507600"/>
              </p:ext>
            </p:extLst>
          </p:nvPr>
        </p:nvGraphicFramePr>
        <p:xfrm>
          <a:off x="9396185" y="3688277"/>
          <a:ext cx="2318312" cy="1408680"/>
        </p:xfrm>
        <a:graphic>
          <a:graphicData uri="http://schemas.openxmlformats.org/drawingml/2006/table">
            <a:tbl>
              <a:tblPr firstRow="1" bandRow="1"/>
              <a:tblGrid>
                <a:gridCol w="1405037">
                  <a:extLst>
                    <a:ext uri="{9D8B030D-6E8A-4147-A177-3AD203B41FA5}">
                      <a16:colId xmlns:a16="http://schemas.microsoft.com/office/drawing/2014/main" val="1956714472"/>
                    </a:ext>
                  </a:extLst>
                </a:gridCol>
                <a:gridCol w="913275">
                  <a:extLst>
                    <a:ext uri="{9D8B030D-6E8A-4147-A177-3AD203B41FA5}">
                      <a16:colId xmlns:a16="http://schemas.microsoft.com/office/drawing/2014/main" val="845136434"/>
                    </a:ext>
                  </a:extLst>
                </a:gridCol>
              </a:tblGrid>
              <a:tr h="352170">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zh-CN" altLang="en-US" sz="1400" dirty="0"/>
                        <a:t>磁芯尺寸</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400" dirty="0"/>
                        <a:t>Gain</a:t>
                      </a:r>
                      <a:endParaRPr lang="zh-CN" altLang="en-US" sz="160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540885050"/>
                  </a:ext>
                </a:extLst>
              </a:tr>
              <a:tr h="352170">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a:r>
                        <a:rPr lang="en-US" altLang="zh-CN" sz="1400" dirty="0"/>
                        <a:t>R0.05_H0.1</a:t>
                      </a:r>
                      <a:endParaRPr lang="zh-CN" altLang="en-US" sz="140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lgn="ctr" fontAlgn="ctr"/>
                      <a:r>
                        <a:rPr lang="en-US" altLang="zh-CN" sz="1400" kern="1200" dirty="0">
                          <a:solidFill>
                            <a:schemeClr val="dk1"/>
                          </a:solidFill>
                          <a:latin typeface="+mn-lt"/>
                          <a:ea typeface="+mn-ea"/>
                          <a:cs typeface="+mn-cs"/>
                        </a:rPr>
                        <a:t>61.68</a:t>
                      </a:r>
                      <a:r>
                        <a:rPr lang="en-US" altLang="zh-CN" sz="1400" b="0" i="0" u="none" strike="noStrike" dirty="0">
                          <a:solidFill>
                            <a:srgbClr val="000000"/>
                          </a:solidFill>
                          <a:effectLst/>
                          <a:latin typeface="等线" panose="02010600030101010101" pitchFamily="2" charset="-122"/>
                          <a:ea typeface="等线" panose="02010600030101010101" pitchFamily="2" charset="-122"/>
                        </a:rPr>
                        <a:t> </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590548306"/>
                  </a:ext>
                </a:extLst>
              </a:tr>
              <a:tr h="352170">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dirty="0"/>
                        <a:t>R0.05_H0.2</a:t>
                      </a:r>
                      <a:endParaRPr lang="zh-CN" altLang="en-US" sz="1400" dirty="0"/>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algn="ctr" defTabSz="685800" rtl="0" eaLnBrk="1" fontAlgn="ctr" latinLnBrk="0" hangingPunct="1"/>
                      <a:r>
                        <a:rPr lang="en-US" altLang="zh-CN" sz="1400" kern="1200" dirty="0">
                          <a:solidFill>
                            <a:schemeClr val="dk1"/>
                          </a:solidFill>
                          <a:latin typeface="+mn-lt"/>
                          <a:ea typeface="+mn-ea"/>
                          <a:cs typeface="+mn-cs"/>
                        </a:rPr>
                        <a:t>81.94 </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57410121"/>
                  </a:ext>
                </a:extLst>
              </a:tr>
              <a:tr h="352170">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dirty="0"/>
                        <a:t>R0.05_H0.3</a:t>
                      </a:r>
                      <a:endParaRPr lang="zh-CN" altLang="en-US" sz="14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algn="ctr" defTabSz="685800" rtl="0" eaLnBrk="1" fontAlgn="ctr" latinLnBrk="0" hangingPunct="1"/>
                      <a:r>
                        <a:rPr lang="en-US" altLang="zh-CN" sz="1400" kern="1200" dirty="0">
                          <a:solidFill>
                            <a:schemeClr val="dk1"/>
                          </a:solidFill>
                          <a:latin typeface="+mn-lt"/>
                          <a:ea typeface="+mn-ea"/>
                          <a:cs typeface="+mn-cs"/>
                        </a:rPr>
                        <a:t>99.35 </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7875825"/>
                  </a:ext>
                </a:extLst>
              </a:tr>
            </a:tbl>
          </a:graphicData>
        </a:graphic>
      </p:graphicFrame>
      <p:pic>
        <p:nvPicPr>
          <p:cNvPr id="11" name="图片 10">
            <a:extLst>
              <a:ext uri="{FF2B5EF4-FFF2-40B4-BE49-F238E27FC236}">
                <a16:creationId xmlns:a16="http://schemas.microsoft.com/office/drawing/2014/main" id="{9182698A-36FD-4619-9A3E-24C419B512C2}"/>
              </a:ext>
            </a:extLst>
          </p:cNvPr>
          <p:cNvPicPr>
            <a:picLocks noChangeAspect="1"/>
          </p:cNvPicPr>
          <p:nvPr/>
        </p:nvPicPr>
        <p:blipFill rotWithShape="1">
          <a:blip r:embed="rId6"/>
          <a:srcRect b="7790"/>
          <a:stretch/>
        </p:blipFill>
        <p:spPr>
          <a:xfrm>
            <a:off x="9577141" y="5364173"/>
            <a:ext cx="1956399" cy="1414338"/>
          </a:xfrm>
          <a:prstGeom prst="rect">
            <a:avLst/>
          </a:prstGeom>
        </p:spPr>
      </p:pic>
    </p:spTree>
    <p:extLst>
      <p:ext uri="{BB962C8B-B14F-4D97-AF65-F5344CB8AC3E}">
        <p14:creationId xmlns:p14="http://schemas.microsoft.com/office/powerpoint/2010/main" val="3472244266"/>
      </p:ext>
    </p:extLst>
  </p:cSld>
  <p:clrMapOvr>
    <a:masterClrMapping/>
  </p:clrMapOvr>
  <p:transition advTm="6393"/>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48295" y="2638770"/>
            <a:ext cx="5759307" cy="707722"/>
          </a:xfrm>
          <a:prstGeom prst="rect">
            <a:avLst/>
          </a:prstGeom>
          <a:noFill/>
        </p:spPr>
        <p:txBody>
          <a:bodyPr wrap="square" rtlCol="0">
            <a:spAutoFit/>
          </a:bodyPr>
          <a:lstStyle/>
          <a:p>
            <a:pPr defTabSz="1088172"/>
            <a:r>
              <a:rPr kumimoji="1" lang="en-US" altLang="zh-CN" sz="3999" b="1" dirty="0">
                <a:solidFill>
                  <a:srgbClr val="034A90">
                    <a:lumMod val="75000"/>
                  </a:srgbClr>
                </a:solidFill>
                <a:latin typeface="微软雅黑"/>
                <a:ea typeface="微软雅黑"/>
              </a:rPr>
              <a:t>Thanks for listening!</a:t>
            </a:r>
            <a:endParaRPr kumimoji="1" lang="zh-CN" altLang="en-US" sz="3999" b="1" dirty="0">
              <a:solidFill>
                <a:srgbClr val="034A90">
                  <a:lumMod val="75000"/>
                </a:srgbClr>
              </a:solidFill>
              <a:latin typeface="微软雅黑"/>
              <a:ea typeface="微软雅黑"/>
            </a:endParaRPr>
          </a:p>
        </p:txBody>
      </p:sp>
      <p:cxnSp>
        <p:nvCxnSpPr>
          <p:cNvPr id="6" name="直线连接符 5"/>
          <p:cNvCxnSpPr/>
          <p:nvPr/>
        </p:nvCxnSpPr>
        <p:spPr>
          <a:xfrm>
            <a:off x="480924" y="968717"/>
            <a:ext cx="4391471" cy="0"/>
          </a:xfrm>
          <a:prstGeom prst="line">
            <a:avLst/>
          </a:prstGeom>
          <a:ln w="349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 name="灯片编号占位符 4">
            <a:extLst>
              <a:ext uri="{FF2B5EF4-FFF2-40B4-BE49-F238E27FC236}">
                <a16:creationId xmlns:a16="http://schemas.microsoft.com/office/drawing/2014/main" id="{124DB51B-3DD2-62EC-4C0B-7F4A77056CE0}"/>
              </a:ext>
            </a:extLst>
          </p:cNvPr>
          <p:cNvSpPr>
            <a:spLocks noGrp="1"/>
          </p:cNvSpPr>
          <p:nvPr>
            <p:ph type="sldNum" sz="quarter" idx="12"/>
          </p:nvPr>
        </p:nvSpPr>
        <p:spPr/>
        <p:txBody>
          <a:bodyPr/>
          <a:lstStyle/>
          <a:p>
            <a:pPr defTabSz="1088172"/>
            <a:r>
              <a:rPr lang="en-US" altLang="zh-CN" dirty="0">
                <a:solidFill>
                  <a:prstClr val="black">
                    <a:tint val="75000"/>
                  </a:prstClr>
                </a:solidFill>
                <a:latin typeface="Arial"/>
                <a:ea typeface="微软雅黑"/>
              </a:rPr>
              <a:t>2</a:t>
            </a:r>
            <a:endParaRPr lang="en-US" dirty="0">
              <a:solidFill>
                <a:prstClr val="black">
                  <a:tint val="75000"/>
                </a:prstClr>
              </a:solidFill>
              <a:latin typeface="Arial"/>
              <a:ea typeface="微软雅黑"/>
            </a:endParaRPr>
          </a:p>
        </p:txBody>
      </p:sp>
      <p:sp>
        <p:nvSpPr>
          <p:cNvPr id="10" name="文本框 3">
            <a:extLst>
              <a:ext uri="{FF2B5EF4-FFF2-40B4-BE49-F238E27FC236}">
                <a16:creationId xmlns:a16="http://schemas.microsoft.com/office/drawing/2014/main" id="{CD4A9A51-F023-B94F-B76E-605C8390237B}"/>
              </a:ext>
            </a:extLst>
          </p:cNvPr>
          <p:cNvSpPr txBox="1"/>
          <p:nvPr/>
        </p:nvSpPr>
        <p:spPr>
          <a:xfrm>
            <a:off x="3864269" y="5016544"/>
            <a:ext cx="5759307" cy="476944"/>
          </a:xfrm>
          <a:prstGeom prst="rect">
            <a:avLst/>
          </a:prstGeom>
          <a:noFill/>
        </p:spPr>
        <p:txBody>
          <a:bodyPr wrap="square" rtlCol="0">
            <a:spAutoFit/>
          </a:bodyPr>
          <a:lstStyle/>
          <a:p>
            <a:pPr defTabSz="1088172"/>
            <a:r>
              <a:rPr kumimoji="1" lang="en-US" altLang="zh-CN" sz="2500" b="1" dirty="0">
                <a:solidFill>
                  <a:srgbClr val="034A90">
                    <a:lumMod val="75000"/>
                  </a:srgbClr>
                </a:solidFill>
                <a:latin typeface="微软雅黑"/>
                <a:ea typeface="微软雅黑"/>
              </a:rPr>
              <a:t>Email: ycq@mail.ustc.edu.cn</a:t>
            </a:r>
            <a:endParaRPr kumimoji="1" lang="zh-CN" altLang="en-US" sz="2500" b="1" dirty="0">
              <a:solidFill>
                <a:srgbClr val="034A90">
                  <a:lumMod val="75000"/>
                </a:srgbClr>
              </a:solidFill>
              <a:latin typeface="微软雅黑"/>
              <a:ea typeface="微软雅黑"/>
            </a:endParaRPr>
          </a:p>
        </p:txBody>
      </p:sp>
      <p:sp>
        <p:nvSpPr>
          <p:cNvPr id="7" name="Rectangle 4">
            <a:extLst>
              <a:ext uri="{FF2B5EF4-FFF2-40B4-BE49-F238E27FC236}">
                <a16:creationId xmlns:a16="http://schemas.microsoft.com/office/drawing/2014/main" id="{E825B50F-49FB-48AD-AC17-8802993073BC}"/>
              </a:ext>
            </a:extLst>
          </p:cNvPr>
          <p:cNvSpPr/>
          <p:nvPr/>
        </p:nvSpPr>
        <p:spPr>
          <a:xfrm>
            <a:off x="8815915" y="162330"/>
            <a:ext cx="3055372" cy="707886"/>
          </a:xfrm>
          <a:prstGeom prst="rect">
            <a:avLst/>
          </a:prstGeom>
          <a:noFill/>
        </p:spPr>
        <p:txBody>
          <a:bodyPr wrap="square" lIns="91440" tIns="45720" rIns="91440" bIns="45720">
            <a:spAutoFit/>
          </a:bodyPr>
          <a:lstStyle/>
          <a:p>
            <a:pPr algn="ctr" eaLnBrk="1" fontAlgn="auto" hangingPunct="1">
              <a:spcBef>
                <a:spcPts val="0"/>
              </a:spcBef>
              <a:spcAft>
                <a:spcPts val="0"/>
              </a:spcAft>
              <a:defRPr/>
            </a:pPr>
            <a:r>
              <a:rPr lang="zh-CN" altLang="en-US"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中国科学技术大学</a:t>
            </a:r>
            <a:endParaRPr lang="en-US" altLang="zh-CN"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pPr algn="ctr" eaLnBrk="1" fontAlgn="auto" hangingPunct="1">
              <a:spcBef>
                <a:spcPts val="0"/>
              </a:spcBef>
              <a:spcAft>
                <a:spcPts val="0"/>
              </a:spcAft>
              <a:defRPr/>
            </a:pPr>
            <a:r>
              <a:rPr lang="en-US" altLang="zh-CN" sz="1200" dirty="0">
                <a:ln w="0"/>
                <a:solidFill>
                  <a:srgbClr val="225E94"/>
                </a:solidFill>
                <a:effectLst>
                  <a:reflection blurRad="6350" stA="53000" endA="300" endPos="35500" dir="5400000" sy="-90000" algn="bl" rotWithShape="0"/>
                </a:effectLst>
                <a:latin typeface="Calibri" panose="020F0502020204030204" pitchFamily="34" charset="0"/>
                <a:ea typeface="华文行楷" panose="02010800040101010101" pitchFamily="2" charset="-122"/>
                <a:cs typeface="Calibri" panose="020F0502020204030204" pitchFamily="34" charset="0"/>
              </a:rPr>
              <a:t>University of Science and Technology of China</a:t>
            </a:r>
          </a:p>
        </p:txBody>
      </p:sp>
      <p:pic>
        <p:nvPicPr>
          <p:cNvPr id="8" name="Picture 17">
            <a:extLst>
              <a:ext uri="{FF2B5EF4-FFF2-40B4-BE49-F238E27FC236}">
                <a16:creationId xmlns:a16="http://schemas.microsoft.com/office/drawing/2014/main" id="{9A503604-439B-44F0-8E67-B63EFF5A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483" y="244997"/>
            <a:ext cx="539432" cy="554651"/>
          </a:xfrm>
          <a:prstGeom prst="rect">
            <a:avLst/>
          </a:prstGeom>
        </p:spPr>
      </p:pic>
    </p:spTree>
    <p:extLst>
      <p:ext uri="{BB962C8B-B14F-4D97-AF65-F5344CB8AC3E}">
        <p14:creationId xmlns:p14="http://schemas.microsoft.com/office/powerpoint/2010/main" val="3157653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571500" indent="-571500">
              <a:lnSpc>
                <a:spcPct val="200000"/>
              </a:lnSpc>
              <a:buFont typeface="+mj-lt"/>
              <a:buAutoNum type="romanUcPeriod"/>
            </a:pPr>
            <a:r>
              <a:rPr lang="zh-CN" altLang="en-US" sz="3200" b="1" dirty="0">
                <a:latin typeface="黑体" panose="02010609060101010101" pitchFamily="49" charset="-122"/>
              </a:rPr>
              <a:t>研究背景</a:t>
            </a: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方案设计</a:t>
            </a:r>
            <a:endParaRPr lang="en-US" altLang="zh-CN" sz="3200" b="1" dirty="0">
              <a:solidFill>
                <a:schemeClr val="bg2">
                  <a:lumMod val="75000"/>
                </a:schemeClr>
              </a:solidFill>
              <a:latin typeface="黑体" panose="02010609060101010101" pitchFamily="49" charset="-122"/>
            </a:endParaRP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初步测试结果</a:t>
            </a:r>
            <a:endParaRPr lang="en-US" altLang="zh-CN" sz="3200" b="1" dirty="0">
              <a:solidFill>
                <a:schemeClr val="bg2">
                  <a:lumMod val="75000"/>
                </a:schemeClr>
              </a:solidFill>
              <a:latin typeface="黑体" panose="02010609060101010101" pitchFamily="49" charset="-122"/>
            </a:endParaRP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总结与展望</a:t>
            </a:r>
            <a:endParaRPr lang="en-US" altLang="zh-CN" sz="3200" b="1" dirty="0">
              <a:solidFill>
                <a:schemeClr val="bg2">
                  <a:lumMod val="75000"/>
                </a:schemeClr>
              </a:solidFill>
              <a:latin typeface="黑体" panose="02010609060101010101" pitchFamily="49" charset="-122"/>
            </a:endParaRPr>
          </a:p>
          <a:p>
            <a:pPr marL="0" indent="0">
              <a:lnSpc>
                <a:spcPct val="200000"/>
              </a:lnSpc>
              <a:buNone/>
            </a:pPr>
            <a:endParaRPr lang="en-US" altLang="zh-CN" sz="3200" b="1" dirty="0">
              <a:solidFill>
                <a:schemeClr val="bg2">
                  <a:lumMod val="20000"/>
                  <a:lumOff val="80000"/>
                </a:schemeClr>
              </a:solidFill>
            </a:endParaRPr>
          </a:p>
          <a:p>
            <a:pPr marL="0" indent="0">
              <a:lnSpc>
                <a:spcPct val="200000"/>
              </a:lnSpc>
              <a:buNone/>
            </a:pPr>
            <a:endParaRPr lang="en-US" altLang="zh-CN" sz="3200" b="1" dirty="0"/>
          </a:p>
          <a:p>
            <a:pPr marL="457200" indent="-457200">
              <a:lnSpc>
                <a:spcPct val="200000"/>
              </a:lnSpc>
              <a:buFont typeface="+mj-lt"/>
              <a:buAutoNum type="romanUcPeriod"/>
            </a:pPr>
            <a:endParaRPr lang="en-US" altLang="zh-CN" sz="3200" b="1" dirty="0"/>
          </a:p>
          <a:p>
            <a:pPr marL="457200" indent="-457200">
              <a:buFont typeface="+mj-lt"/>
              <a:buAutoNum type="romanUcPeriod"/>
            </a:pPr>
            <a:endParaRPr lang="zh-CN" altLang="en-US" sz="3200" b="1" dirty="0"/>
          </a:p>
        </p:txBody>
      </p:sp>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目录</a:t>
            </a:r>
          </a:p>
        </p:txBody>
      </p:sp>
    </p:spTree>
  </p:cSld>
  <p:clrMapOvr>
    <a:masterClrMapping/>
  </p:clrMapOvr>
  <p:transition advTm="639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磁单极子</a:t>
            </a:r>
          </a:p>
        </p:txBody>
      </p:sp>
      <mc:AlternateContent xmlns:mc="http://schemas.openxmlformats.org/markup-compatibility/2006" xmlns:a14="http://schemas.microsoft.com/office/drawing/2010/main">
        <mc:Choice Requires="a14">
          <p:sp>
            <p:nvSpPr>
              <p:cNvPr id="6" name="内容占位符 5">
                <a:extLst>
                  <a:ext uri="{FF2B5EF4-FFF2-40B4-BE49-F238E27FC236}">
                    <a16:creationId xmlns:a16="http://schemas.microsoft.com/office/drawing/2014/main" id="{4EAA4C6A-B1F0-4B3B-8213-B97BEC52FC32}"/>
                  </a:ext>
                </a:extLst>
              </p:cNvPr>
              <p:cNvSpPr>
                <a:spLocks noGrp="1"/>
              </p:cNvSpPr>
              <p:nvPr>
                <p:ph idx="1"/>
              </p:nvPr>
            </p:nvSpPr>
            <p:spPr/>
            <p:txBody>
              <a:bodyPr/>
              <a:lstStyle/>
              <a:p>
                <a:pPr>
                  <a:lnSpc>
                    <a:spcPct val="150000"/>
                  </a:lnSpc>
                  <a:buFont typeface="Arial" panose="020B0604020202020204" pitchFamily="34" charset="0"/>
                  <a:buChar char="•"/>
                </a:pPr>
                <a:r>
                  <a:rPr lang="zh-CN" altLang="en-US" sz="2800" b="1" baseline="0" dirty="0"/>
                  <a:t>磁单极子是指仅带有北极或者南极的基本粒子</a:t>
                </a:r>
                <a:endParaRPr lang="en-US" altLang="zh-CN" sz="2800" b="1" baseline="0" dirty="0"/>
              </a:p>
              <a:p>
                <a:pPr>
                  <a:lnSpc>
                    <a:spcPct val="150000"/>
                  </a:lnSpc>
                  <a:buFont typeface="Arial" panose="020B0604020202020204" pitchFamily="34" charset="0"/>
                  <a:buChar char="•"/>
                </a:pPr>
                <a:r>
                  <a:rPr lang="zh-CN" altLang="en-US" sz="2800" b="1" baseline="0" dirty="0"/>
                  <a:t>所携带磁荷量遵循量子化条件：</a:t>
                </a:r>
                <a14:m>
                  <m:oMath xmlns:m="http://schemas.openxmlformats.org/officeDocument/2006/math">
                    <m:r>
                      <a:rPr lang="en-US" altLang="zh-CN" sz="2800" b="1" i="1" baseline="0" smtClean="0">
                        <a:latin typeface="Cambria Math" panose="02040503050406030204" pitchFamily="18" charset="0"/>
                      </a:rPr>
                      <m:t>𝒆𝒈</m:t>
                    </m:r>
                    <m:r>
                      <a:rPr lang="en-US" altLang="zh-CN" sz="2800" b="1" i="1" baseline="0" smtClean="0">
                        <a:latin typeface="Cambria Math" panose="02040503050406030204" pitchFamily="18" charset="0"/>
                      </a:rPr>
                      <m:t>=ℏ/</m:t>
                    </m:r>
                    <m:r>
                      <a:rPr lang="en-US" altLang="zh-CN" sz="2800" b="1" i="1" baseline="0" smtClean="0">
                        <a:latin typeface="Cambria Math" panose="02040503050406030204" pitchFamily="18" charset="0"/>
                        <a:ea typeface="Cambria Math" panose="02040503050406030204" pitchFamily="18" charset="0"/>
                      </a:rPr>
                      <m:t>𝟐</m:t>
                    </m:r>
                  </m:oMath>
                </a14:m>
                <a:endParaRPr lang="en-US" altLang="zh-CN" sz="2800" b="1" baseline="0" dirty="0"/>
              </a:p>
              <a:p>
                <a:pPr>
                  <a:lnSpc>
                    <a:spcPct val="150000"/>
                  </a:lnSpc>
                  <a:buFont typeface="Arial" panose="020B0604020202020204" pitchFamily="34" charset="0"/>
                  <a:buChar char="•"/>
                </a:pPr>
                <a:r>
                  <a:rPr lang="zh-CN" altLang="en-US" b="1" dirty="0"/>
                  <a:t>磁单极子的速度与质量直接相关</a:t>
                </a:r>
                <a:endParaRPr lang="en-US" altLang="zh-CN" sz="2800" b="1" baseline="0" dirty="0"/>
              </a:p>
            </p:txBody>
          </p:sp>
        </mc:Choice>
        <mc:Fallback xmlns="">
          <p:sp>
            <p:nvSpPr>
              <p:cNvPr id="6" name="内容占位符 5">
                <a:extLst>
                  <a:ext uri="{FF2B5EF4-FFF2-40B4-BE49-F238E27FC236}">
                    <a16:creationId xmlns:a16="http://schemas.microsoft.com/office/drawing/2014/main" id="{4EAA4C6A-B1F0-4B3B-8213-B97BEC52FC32}"/>
                  </a:ext>
                </a:extLst>
              </p:cNvPr>
              <p:cNvSpPr>
                <a:spLocks noGrp="1" noRot="1" noChangeAspect="1" noMove="1" noResize="1" noEditPoints="1" noAdjustHandles="1" noChangeArrowheads="1" noChangeShapeType="1" noTextEdit="1"/>
              </p:cNvSpPr>
              <p:nvPr>
                <p:ph idx="1"/>
              </p:nvPr>
            </p:nvSpPr>
            <p:spPr>
              <a:blipFill>
                <a:blip r:embed="rId3"/>
                <a:stretch>
                  <a:fillRect l="-999"/>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5BA594A0-0CAC-4804-ADA2-DB5738591E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32" y="3963198"/>
            <a:ext cx="4241312" cy="2385738"/>
          </a:xfrm>
          <a:prstGeom prst="rect">
            <a:avLst/>
          </a:prstGeom>
        </p:spPr>
      </p:pic>
      <p:pic>
        <p:nvPicPr>
          <p:cNvPr id="8" name="图片 7">
            <a:extLst>
              <a:ext uri="{FF2B5EF4-FFF2-40B4-BE49-F238E27FC236}">
                <a16:creationId xmlns:a16="http://schemas.microsoft.com/office/drawing/2014/main" id="{341C2AB5-7EE3-4F38-8440-211F491A3CE0}"/>
              </a:ext>
            </a:extLst>
          </p:cNvPr>
          <p:cNvPicPr>
            <a:picLocks noChangeAspect="1"/>
          </p:cNvPicPr>
          <p:nvPr/>
        </p:nvPicPr>
        <p:blipFill>
          <a:blip r:embed="rId5"/>
          <a:stretch>
            <a:fillRect/>
          </a:stretch>
        </p:blipFill>
        <p:spPr>
          <a:xfrm>
            <a:off x="6474390" y="4595093"/>
            <a:ext cx="5269749" cy="1121947"/>
          </a:xfrm>
          <a:prstGeom prst="rect">
            <a:avLst/>
          </a:prstGeom>
        </p:spPr>
      </p:pic>
    </p:spTree>
    <p:extLst>
      <p:ext uri="{BB962C8B-B14F-4D97-AF65-F5344CB8AC3E}">
        <p14:creationId xmlns:p14="http://schemas.microsoft.com/office/powerpoint/2010/main" val="3235857739"/>
      </p:ext>
    </p:extLst>
  </p:cSld>
  <p:clrMapOvr>
    <a:masterClrMapping/>
  </p:clrMapOvr>
  <p:transition advTm="6393"/>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研究意义</a:t>
            </a:r>
          </a:p>
        </p:txBody>
      </p:sp>
      <p:sp>
        <p:nvSpPr>
          <p:cNvPr id="6" name="内容占位符 5">
            <a:extLst>
              <a:ext uri="{FF2B5EF4-FFF2-40B4-BE49-F238E27FC236}">
                <a16:creationId xmlns:a16="http://schemas.microsoft.com/office/drawing/2014/main" id="{4EAA4C6A-B1F0-4B3B-8213-B97BEC52FC32}"/>
              </a:ext>
            </a:extLst>
          </p:cNvPr>
          <p:cNvSpPr>
            <a:spLocks noGrp="1"/>
          </p:cNvSpPr>
          <p:nvPr>
            <p:ph idx="1"/>
          </p:nvPr>
        </p:nvSpPr>
        <p:spPr>
          <a:xfrm>
            <a:off x="310342" y="1247775"/>
            <a:ext cx="11669115" cy="5101161"/>
          </a:xfrm>
        </p:spPr>
        <p:txBody>
          <a:bodyPr>
            <a:normAutofit/>
          </a:bodyPr>
          <a:lstStyle/>
          <a:p>
            <a:pPr>
              <a:lnSpc>
                <a:spcPct val="130000"/>
              </a:lnSpc>
              <a:buFont typeface="Arial" panose="020B0604020202020204" pitchFamily="34" charset="0"/>
              <a:buChar char="•"/>
            </a:pPr>
            <a:r>
              <a:rPr lang="zh-CN" altLang="en-US" sz="2400" b="1" baseline="0" dirty="0"/>
              <a:t>搜寻磁单极子是当今物理学和宇宙天文学普遍公认的</a:t>
            </a:r>
            <a:r>
              <a:rPr lang="zh-CN" altLang="en-US" sz="2400" b="1" baseline="0" dirty="0">
                <a:solidFill>
                  <a:srgbClr val="FF0000"/>
                </a:solidFill>
              </a:rPr>
              <a:t>重大前沿交叉科学问题</a:t>
            </a:r>
            <a:r>
              <a:rPr lang="zh-CN" altLang="en-US" sz="2400" b="1" dirty="0"/>
              <a:t>，并入选中国科协</a:t>
            </a:r>
            <a:r>
              <a:rPr lang="en-US" altLang="zh-CN" sz="2400" b="1" dirty="0"/>
              <a:t>2023</a:t>
            </a:r>
            <a:r>
              <a:rPr lang="zh-CN" altLang="en-US" sz="2400" b="1" dirty="0"/>
              <a:t>年十大重大科学问题</a:t>
            </a:r>
            <a:endParaRPr lang="en-US" altLang="zh-CN" sz="2400" b="1" baseline="0" dirty="0">
              <a:solidFill>
                <a:srgbClr val="FF0000"/>
              </a:solidFill>
            </a:endParaRPr>
          </a:p>
          <a:p>
            <a:pPr>
              <a:lnSpc>
                <a:spcPct val="130000"/>
              </a:lnSpc>
              <a:buFont typeface="Arial" panose="020B0604020202020204" pitchFamily="34" charset="0"/>
              <a:buChar char="•"/>
            </a:pPr>
            <a:r>
              <a:rPr lang="zh-CN" altLang="en-US" sz="2400" b="1" baseline="0" dirty="0"/>
              <a:t>解释电荷量子化</a:t>
            </a:r>
            <a:endParaRPr lang="en-US" altLang="zh-CN" sz="2400" b="1" baseline="0" dirty="0"/>
          </a:p>
          <a:p>
            <a:pPr>
              <a:lnSpc>
                <a:spcPct val="130000"/>
              </a:lnSpc>
              <a:buFont typeface="Arial" panose="020B0604020202020204" pitchFamily="34" charset="0"/>
              <a:buChar char="•"/>
            </a:pPr>
            <a:r>
              <a:rPr lang="zh-CN" altLang="en-US" sz="2400" b="1" baseline="0" dirty="0"/>
              <a:t>为传统的</a:t>
            </a:r>
            <a:r>
              <a:rPr lang="en-US" altLang="zh-CN" sz="2400" b="1" baseline="0" dirty="0"/>
              <a:t>maxwell </a:t>
            </a:r>
            <a:r>
              <a:rPr lang="zh-CN" altLang="en-US" sz="2400" b="1" baseline="0" dirty="0"/>
              <a:t>方程组引入新的对称性</a:t>
            </a:r>
            <a:endParaRPr lang="en-US" altLang="zh-CN" sz="2400" b="1" dirty="0"/>
          </a:p>
          <a:p>
            <a:pPr>
              <a:lnSpc>
                <a:spcPct val="130000"/>
              </a:lnSpc>
              <a:buFont typeface="Arial" panose="020B0604020202020204" pitchFamily="34" charset="0"/>
              <a:buChar char="•"/>
            </a:pPr>
            <a:endParaRPr lang="en-US" altLang="zh-CN" sz="2400" b="1" baseline="0" dirty="0"/>
          </a:p>
          <a:p>
            <a:pPr>
              <a:lnSpc>
                <a:spcPct val="130000"/>
              </a:lnSpc>
              <a:buFont typeface="Arial" panose="020B0604020202020204" pitchFamily="34" charset="0"/>
              <a:buChar char="•"/>
            </a:pPr>
            <a:endParaRPr lang="en-US" altLang="zh-CN" sz="2400" b="1" baseline="0" dirty="0"/>
          </a:p>
          <a:p>
            <a:endParaRPr lang="zh-CN" altLang="en-US" sz="2400" dirty="0"/>
          </a:p>
        </p:txBody>
      </p:sp>
      <p:pic>
        <p:nvPicPr>
          <p:cNvPr id="15" name="Picture 8">
            <a:extLst>
              <a:ext uri="{FF2B5EF4-FFF2-40B4-BE49-F238E27FC236}">
                <a16:creationId xmlns:a16="http://schemas.microsoft.com/office/drawing/2014/main" id="{0CB1702B-62B4-49CB-9933-4D154B8DF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42" y="4307546"/>
            <a:ext cx="2575104" cy="247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a:extLst>
              <a:ext uri="{FF2B5EF4-FFF2-40B4-BE49-F238E27FC236}">
                <a16:creationId xmlns:a16="http://schemas.microsoft.com/office/drawing/2014/main" id="{B245F816-FFA5-479A-B672-D80D8BECD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107" y="4320470"/>
            <a:ext cx="2733893" cy="247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9">
            <a:extLst>
              <a:ext uri="{FF2B5EF4-FFF2-40B4-BE49-F238E27FC236}">
                <a16:creationId xmlns:a16="http://schemas.microsoft.com/office/drawing/2014/main" id="{31E2A9D6-5822-4C71-8A42-0BCAAB04217A}"/>
              </a:ext>
            </a:extLst>
          </p:cNvPr>
          <p:cNvSpPr txBox="1"/>
          <p:nvPr/>
        </p:nvSpPr>
        <p:spPr>
          <a:xfrm>
            <a:off x="390056" y="3501008"/>
            <a:ext cx="5910181" cy="707886"/>
          </a:xfrm>
          <a:prstGeom prst="rect">
            <a:avLst/>
          </a:prstGeom>
          <a:noFill/>
        </p:spPr>
        <p:txBody>
          <a:bodyPr wrap="square" rtlCol="0">
            <a:spAutoFit/>
          </a:bodyPr>
          <a:lstStyle/>
          <a:p>
            <a:pPr algn="ctr"/>
            <a:r>
              <a:rPr lang="en-US" altLang="zh-CN" sz="2000" b="1" dirty="0">
                <a:solidFill>
                  <a:srgbClr val="0432FF"/>
                </a:solidFill>
                <a:latin typeface="Times" pitchFamily="2" charset="0"/>
                <a:ea typeface="Kaiti TC" panose="02010600040101010101" pitchFamily="2" charset="-120"/>
              </a:rPr>
              <a:t>Asymmetry between electricity and magnetism in Maxwell equation</a:t>
            </a:r>
            <a:endParaRPr lang="en-CN" sz="2000" b="1" dirty="0">
              <a:solidFill>
                <a:srgbClr val="0432FF"/>
              </a:solidFill>
              <a:latin typeface="Times" pitchFamily="2" charset="0"/>
              <a:ea typeface="Kaiti TC" panose="02010600040101010101" pitchFamily="2" charset="-120"/>
            </a:endParaRPr>
          </a:p>
        </p:txBody>
      </p:sp>
      <p:sp>
        <p:nvSpPr>
          <p:cNvPr id="18" name="Right Arrow 21">
            <a:extLst>
              <a:ext uri="{FF2B5EF4-FFF2-40B4-BE49-F238E27FC236}">
                <a16:creationId xmlns:a16="http://schemas.microsoft.com/office/drawing/2014/main" id="{146963A0-359C-4ECD-904A-A9F6EEA93C3A}"/>
              </a:ext>
            </a:extLst>
          </p:cNvPr>
          <p:cNvSpPr/>
          <p:nvPr/>
        </p:nvSpPr>
        <p:spPr>
          <a:xfrm>
            <a:off x="2786845" y="5302290"/>
            <a:ext cx="57606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21" name="Picture 15">
            <a:extLst>
              <a:ext uri="{FF2B5EF4-FFF2-40B4-BE49-F238E27FC236}">
                <a16:creationId xmlns:a16="http://schemas.microsoft.com/office/drawing/2014/main" id="{D4DA1D8F-C171-47FA-A84A-2BADB2E935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5225" y="3945459"/>
            <a:ext cx="4734233" cy="170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4">
            <a:extLst>
              <a:ext uri="{FF2B5EF4-FFF2-40B4-BE49-F238E27FC236}">
                <a16:creationId xmlns:a16="http://schemas.microsoft.com/office/drawing/2014/main" id="{47B960CA-979F-41BD-9876-050CA2AA2365}"/>
              </a:ext>
            </a:extLst>
          </p:cNvPr>
          <p:cNvSpPr txBox="1">
            <a:spLocks noChangeArrowheads="1"/>
          </p:cNvSpPr>
          <p:nvPr/>
        </p:nvSpPr>
        <p:spPr bwMode="auto">
          <a:xfrm>
            <a:off x="7281040" y="6090813"/>
            <a:ext cx="44964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1088390" eaLnBrk="1" fontAlgn="auto" hangingPunct="1">
              <a:spcBef>
                <a:spcPct val="0"/>
              </a:spcBef>
              <a:spcAft>
                <a:spcPts val="0"/>
              </a:spcAft>
              <a:buFontTx/>
              <a:buNone/>
            </a:pPr>
            <a:r>
              <a:rPr lang="zh-CN" altLang="en-US" sz="1800" baseline="0" dirty="0">
                <a:latin typeface="微软雅黑" panose="020B0503020204020204" pitchFamily="34" charset="-122"/>
                <a:ea typeface="微软雅黑" panose="020B0503020204020204" pitchFamily="34" charset="-122"/>
              </a:rPr>
              <a:t>量子化条件，量子场论以及</a:t>
            </a:r>
            <a:r>
              <a:rPr lang="zh-CN" altLang="en-US" sz="1800" dirty="0">
                <a:latin typeface="微软雅黑" panose="020B0503020204020204" pitchFamily="34" charset="-122"/>
                <a:ea typeface="微软雅黑" panose="020B0503020204020204" pitchFamily="34" charset="-122"/>
              </a:rPr>
              <a:t>大一统</a:t>
            </a:r>
            <a:r>
              <a:rPr lang="zh-CN" altLang="en-US" sz="1800" baseline="0" dirty="0">
                <a:latin typeface="微软雅黑" panose="020B0503020204020204" pitchFamily="34" charset="-122"/>
                <a:ea typeface="微软雅黑" panose="020B0503020204020204" pitchFamily="34" charset="-122"/>
              </a:rPr>
              <a:t>理论都预言了磁单极子的存在</a:t>
            </a:r>
            <a:endParaRPr lang="en-US" altLang="en-US" sz="1800" baseline="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DC3B71FE-230A-424F-8297-AF5B1F61118F}"/>
              </a:ext>
            </a:extLst>
          </p:cNvPr>
          <p:cNvSpPr txBox="1"/>
          <p:nvPr/>
        </p:nvSpPr>
        <p:spPr>
          <a:xfrm>
            <a:off x="7054052" y="2301447"/>
            <a:ext cx="3960440" cy="1127553"/>
          </a:xfrm>
          <a:prstGeom prst="rect">
            <a:avLst/>
          </a:prstGeom>
          <a:noFill/>
        </p:spPr>
        <p:txBody>
          <a:bodyPr wrap="square">
            <a:spAutoFit/>
          </a:bodyPr>
          <a:lstStyle/>
          <a:p>
            <a:pPr marL="228600" marR="0" lvl="0" indent="-22860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lang="zh-CN" altLang="en-US" sz="2400" b="1" dirty="0">
                <a:solidFill>
                  <a:prstClr val="black"/>
                </a:solidFill>
                <a:latin typeface="Arial" panose="020B0604020202020204" pitchFamily="34" charset="0"/>
                <a:ea typeface="黑体" panose="02010609060101010101" pitchFamily="49" charset="-122"/>
              </a:rPr>
              <a:t>解释宇宙暴胀理论</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endParaRPr>
          </a:p>
          <a:p>
            <a:pPr marL="228600" marR="0" lvl="0" indent="-228600"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rPr>
              <a:t>被多种理论预言</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endParaRPr>
          </a:p>
        </p:txBody>
      </p:sp>
    </p:spTree>
    <p:extLst>
      <p:ext uri="{BB962C8B-B14F-4D97-AF65-F5344CB8AC3E}">
        <p14:creationId xmlns:p14="http://schemas.microsoft.com/office/powerpoint/2010/main" val="249825978"/>
      </p:ext>
    </p:extLst>
  </p:cSld>
  <p:clrMapOvr>
    <a:masterClrMapping/>
  </p:clrMapOvr>
  <p:transition advTm="6393"/>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5</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研究现状</a:t>
            </a:r>
          </a:p>
        </p:txBody>
      </p:sp>
      <p:sp>
        <p:nvSpPr>
          <p:cNvPr id="12" name="矩形 38">
            <a:extLst>
              <a:ext uri="{FF2B5EF4-FFF2-40B4-BE49-F238E27FC236}">
                <a16:creationId xmlns:a16="http://schemas.microsoft.com/office/drawing/2014/main" id="{2BA55018-F088-4D3C-B86E-F1D27B386466}"/>
              </a:ext>
            </a:extLst>
          </p:cNvPr>
          <p:cNvSpPr/>
          <p:nvPr/>
        </p:nvSpPr>
        <p:spPr>
          <a:xfrm>
            <a:off x="4210281" y="4598854"/>
            <a:ext cx="2825743"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MACRO</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a:t>
            </a:r>
            <a:r>
              <a:rPr kumimoji="0" lang="en-US" altLang="zh-CN" sz="1400" b="0" i="0" u="none" strike="noStrike" kern="1200" cap="none" spc="0" normalizeH="0" baseline="0" noProof="0" dirty="0" err="1">
                <a:ln>
                  <a:noFill/>
                </a:ln>
                <a:effectLst/>
                <a:uLnTx/>
                <a:uFillTx/>
                <a:latin typeface="微软雅黑" panose="020B0503020204020204" pitchFamily="34" charset="-122"/>
                <a:ea typeface="微软雅黑" panose="020B0503020204020204" pitchFamily="34" charset="-122"/>
                <a:cs typeface="+mn-cs"/>
              </a:rPr>
              <a:t>IceCube</a:t>
            </a:r>
            <a:endPar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13" name="图片 41">
            <a:extLst>
              <a:ext uri="{FF2B5EF4-FFF2-40B4-BE49-F238E27FC236}">
                <a16:creationId xmlns:a16="http://schemas.microsoft.com/office/drawing/2014/main" id="{A9EE7C2C-7D9F-4298-AC7A-A2FBCEB4704F}"/>
              </a:ext>
            </a:extLst>
          </p:cNvPr>
          <p:cNvPicPr>
            <a:picLocks noChangeAspect="1"/>
          </p:cNvPicPr>
          <p:nvPr/>
        </p:nvPicPr>
        <p:blipFill>
          <a:blip r:embed="rId3"/>
          <a:stretch>
            <a:fillRect/>
          </a:stretch>
        </p:blipFill>
        <p:spPr>
          <a:xfrm>
            <a:off x="4012091" y="1924212"/>
            <a:ext cx="3308918" cy="2668279"/>
          </a:xfrm>
          <a:prstGeom prst="rect">
            <a:avLst/>
          </a:prstGeom>
        </p:spPr>
      </p:pic>
      <p:sp>
        <p:nvSpPr>
          <p:cNvPr id="14" name="矩形 39">
            <a:extLst>
              <a:ext uri="{FF2B5EF4-FFF2-40B4-BE49-F238E27FC236}">
                <a16:creationId xmlns:a16="http://schemas.microsoft.com/office/drawing/2014/main" id="{EF3B9004-0296-4696-B9D7-6C651DB0C75E}"/>
              </a:ext>
            </a:extLst>
          </p:cNvPr>
          <p:cNvSpPr/>
          <p:nvPr/>
        </p:nvSpPr>
        <p:spPr>
          <a:xfrm>
            <a:off x="5069162" y="1495300"/>
            <a:ext cx="1107996" cy="369332"/>
          </a:xfrm>
          <a:prstGeom prst="rect">
            <a:avLst/>
          </a:prstGeom>
        </p:spPr>
        <p:txBody>
          <a:bodyPr wrap="none">
            <a:spAutoFit/>
          </a:bodyPr>
          <a:lstStyle/>
          <a:p>
            <a:pPr lvl="0" algn="ctr" fontAlgn="base">
              <a:spcBef>
                <a:spcPct val="0"/>
              </a:spcBef>
              <a:spcAft>
                <a:spcPct val="0"/>
              </a:spcAft>
              <a:defRPr/>
            </a:pPr>
            <a:r>
              <a:rPr lang="zh-CN" altLang="en-US" sz="1800" b="1" dirty="0">
                <a:latin typeface="Times" pitchFamily="2" charset="0"/>
                <a:ea typeface="微软雅黑" panose="020B0503020204020204" pitchFamily="34" charset="-122"/>
              </a:rPr>
              <a:t>深地实验</a:t>
            </a:r>
            <a:endParaRPr lang="en-US" altLang="zh-CN" sz="1800" b="1" dirty="0">
              <a:latin typeface="Times" pitchFamily="2" charset="0"/>
              <a:ea typeface="微软雅黑" panose="020B0503020204020204" pitchFamily="34" charset="-122"/>
            </a:endParaRPr>
          </a:p>
        </p:txBody>
      </p:sp>
      <p:pic>
        <p:nvPicPr>
          <p:cNvPr id="19" name="Picture 16">
            <a:extLst>
              <a:ext uri="{FF2B5EF4-FFF2-40B4-BE49-F238E27FC236}">
                <a16:creationId xmlns:a16="http://schemas.microsoft.com/office/drawing/2014/main" id="{20D2C9A0-D16F-4579-A243-73F084F94E72}"/>
              </a:ext>
            </a:extLst>
          </p:cNvPr>
          <p:cNvPicPr>
            <a:picLocks noChangeAspect="1"/>
          </p:cNvPicPr>
          <p:nvPr/>
        </p:nvPicPr>
        <p:blipFill>
          <a:blip r:embed="rId4"/>
          <a:stretch>
            <a:fillRect/>
          </a:stretch>
        </p:blipFill>
        <p:spPr>
          <a:xfrm>
            <a:off x="8345951" y="2029860"/>
            <a:ext cx="2567204" cy="2644220"/>
          </a:xfrm>
          <a:prstGeom prst="rect">
            <a:avLst/>
          </a:prstGeom>
        </p:spPr>
      </p:pic>
      <p:sp>
        <p:nvSpPr>
          <p:cNvPr id="20" name="矩形 39">
            <a:extLst>
              <a:ext uri="{FF2B5EF4-FFF2-40B4-BE49-F238E27FC236}">
                <a16:creationId xmlns:a16="http://schemas.microsoft.com/office/drawing/2014/main" id="{71BE66CC-5830-4707-BAFF-7F03DBCA1341}"/>
              </a:ext>
            </a:extLst>
          </p:cNvPr>
          <p:cNvSpPr/>
          <p:nvPr/>
        </p:nvSpPr>
        <p:spPr>
          <a:xfrm>
            <a:off x="9235799" y="1501013"/>
            <a:ext cx="1107996" cy="369332"/>
          </a:xfrm>
          <a:prstGeom prst="rect">
            <a:avLst/>
          </a:prstGeom>
        </p:spPr>
        <p:txBody>
          <a:bodyPr wrap="none">
            <a:spAutoFit/>
          </a:bodyPr>
          <a:lstStyle/>
          <a:p>
            <a:pPr lvl="0" algn="ctr" fontAlgn="base">
              <a:spcBef>
                <a:spcPct val="0"/>
              </a:spcBef>
              <a:spcAft>
                <a:spcPct val="0"/>
              </a:spcAft>
              <a:defRPr/>
            </a:pPr>
            <a:r>
              <a:rPr lang="zh-CN" altLang="en-US" sz="1800" b="1" dirty="0">
                <a:latin typeface="Times" pitchFamily="2" charset="0"/>
                <a:ea typeface="微软雅黑" panose="020B0503020204020204" pitchFamily="34" charset="-122"/>
              </a:rPr>
              <a:t>超导线圈</a:t>
            </a:r>
            <a:endParaRPr lang="en-US" altLang="zh-CN" sz="1800" b="1" dirty="0">
              <a:latin typeface="Times" pitchFamily="2" charset="0"/>
              <a:ea typeface="微软雅黑" panose="020B0503020204020204" pitchFamily="34" charset="-122"/>
            </a:endParaRPr>
          </a:p>
        </p:txBody>
      </p:sp>
      <p:sp>
        <p:nvSpPr>
          <p:cNvPr id="23" name="Rounded Rectangle 19">
            <a:extLst>
              <a:ext uri="{FF2B5EF4-FFF2-40B4-BE49-F238E27FC236}">
                <a16:creationId xmlns:a16="http://schemas.microsoft.com/office/drawing/2014/main" id="{9798145B-582E-4E99-A6F0-33B3D3AA502A}"/>
              </a:ext>
            </a:extLst>
          </p:cNvPr>
          <p:cNvSpPr/>
          <p:nvPr/>
        </p:nvSpPr>
        <p:spPr>
          <a:xfrm>
            <a:off x="3862958" y="1495300"/>
            <a:ext cx="3704913" cy="3482408"/>
          </a:xfrm>
          <a:prstGeom prst="roundRect">
            <a:avLst/>
          </a:prstGeom>
          <a:noFill/>
          <a:ln w="38100">
            <a:solidFill>
              <a:srgbClr val="0432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0">
            <a:extLst>
              <a:ext uri="{FF2B5EF4-FFF2-40B4-BE49-F238E27FC236}">
                <a16:creationId xmlns:a16="http://schemas.microsoft.com/office/drawing/2014/main" id="{79EA642A-1D1A-4146-A2C7-64251C225610}"/>
              </a:ext>
            </a:extLst>
          </p:cNvPr>
          <p:cNvSpPr/>
          <p:nvPr/>
        </p:nvSpPr>
        <p:spPr>
          <a:xfrm>
            <a:off x="8202119" y="1456589"/>
            <a:ext cx="3110300" cy="3482408"/>
          </a:xfrm>
          <a:prstGeom prst="round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1">
            <a:extLst>
              <a:ext uri="{FF2B5EF4-FFF2-40B4-BE49-F238E27FC236}">
                <a16:creationId xmlns:a16="http://schemas.microsoft.com/office/drawing/2014/main" id="{B0A8E8CA-1A45-425C-93CD-792C64C796A2}"/>
              </a:ext>
            </a:extLst>
          </p:cNvPr>
          <p:cNvSpPr txBox="1"/>
          <p:nvPr/>
        </p:nvSpPr>
        <p:spPr>
          <a:xfrm>
            <a:off x="5007528" y="5015292"/>
            <a:ext cx="1415772" cy="461665"/>
          </a:xfrm>
          <a:prstGeom prst="rect">
            <a:avLst/>
          </a:prstGeom>
          <a:noFill/>
        </p:spPr>
        <p:txBody>
          <a:bodyPr wrap="none" rtlCol="0">
            <a:spAutoFit/>
          </a:bodyPr>
          <a:lstStyle/>
          <a:p>
            <a:r>
              <a:rPr lang="zh-CN" altLang="en-US" sz="2400" b="1" dirty="0">
                <a:solidFill>
                  <a:srgbClr val="0432FF"/>
                </a:solidFill>
                <a:latin typeface="Times" pitchFamily="2" charset="0"/>
                <a:ea typeface="STKaiti" panose="02010600040101010101" pitchFamily="2" charset="-122"/>
              </a:rPr>
              <a:t>能量沉积</a:t>
            </a:r>
            <a:endParaRPr lang="en-US" sz="2400" b="1" dirty="0">
              <a:solidFill>
                <a:srgbClr val="0432FF"/>
              </a:solidFill>
              <a:latin typeface="Times" pitchFamily="2" charset="0"/>
              <a:ea typeface="STKaiti" panose="02010600040101010101" pitchFamily="2" charset="-122"/>
            </a:endParaRPr>
          </a:p>
        </p:txBody>
      </p:sp>
      <p:sp>
        <p:nvSpPr>
          <p:cNvPr id="26" name="TextBox 22">
            <a:extLst>
              <a:ext uri="{FF2B5EF4-FFF2-40B4-BE49-F238E27FC236}">
                <a16:creationId xmlns:a16="http://schemas.microsoft.com/office/drawing/2014/main" id="{8DDDA6CD-899A-4DD6-9376-E9B0B72FEB24}"/>
              </a:ext>
            </a:extLst>
          </p:cNvPr>
          <p:cNvSpPr txBox="1"/>
          <p:nvPr/>
        </p:nvSpPr>
        <p:spPr>
          <a:xfrm>
            <a:off x="9055457" y="5013176"/>
            <a:ext cx="1415772" cy="461665"/>
          </a:xfrm>
          <a:prstGeom prst="rect">
            <a:avLst/>
          </a:prstGeom>
          <a:noFill/>
        </p:spPr>
        <p:txBody>
          <a:bodyPr wrap="none" rtlCol="0">
            <a:spAutoFit/>
          </a:bodyPr>
          <a:lstStyle/>
          <a:p>
            <a:r>
              <a:rPr lang="zh-CN" altLang="en-US" sz="2400" b="1" dirty="0">
                <a:solidFill>
                  <a:srgbClr val="FF0000"/>
                </a:solidFill>
                <a:latin typeface="Times" pitchFamily="2" charset="0"/>
                <a:ea typeface="STKaiti" panose="02010600040101010101" pitchFamily="2" charset="-122"/>
              </a:rPr>
              <a:t>感应信号</a:t>
            </a:r>
            <a:endParaRPr lang="en-US" sz="2400" b="1" dirty="0">
              <a:solidFill>
                <a:srgbClr val="FF0000"/>
              </a:solidFill>
              <a:latin typeface="Times" pitchFamily="2" charset="0"/>
              <a:ea typeface="STKaiti" panose="02010600040101010101" pitchFamily="2" charset="-122"/>
            </a:endParaRPr>
          </a:p>
        </p:txBody>
      </p:sp>
      <p:pic>
        <p:nvPicPr>
          <p:cNvPr id="27" name="Picture 2">
            <a:extLst>
              <a:ext uri="{FF2B5EF4-FFF2-40B4-BE49-F238E27FC236}">
                <a16:creationId xmlns:a16="http://schemas.microsoft.com/office/drawing/2014/main" id="{100C969B-F8C9-45D9-9932-044D9AB6FB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5570" y="1697299"/>
            <a:ext cx="3800851" cy="281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4">
            <a:extLst>
              <a:ext uri="{FF2B5EF4-FFF2-40B4-BE49-F238E27FC236}">
                <a16:creationId xmlns:a16="http://schemas.microsoft.com/office/drawing/2014/main" id="{CD1AA595-9149-44C0-BEA8-6374070ED594}"/>
              </a:ext>
            </a:extLst>
          </p:cNvPr>
          <p:cNvSpPr txBox="1"/>
          <p:nvPr/>
        </p:nvSpPr>
        <p:spPr>
          <a:xfrm>
            <a:off x="3787770" y="5447272"/>
            <a:ext cx="3860672" cy="1015663"/>
          </a:xfrm>
          <a:prstGeom prst="rect">
            <a:avLst/>
          </a:prstGeom>
          <a:noFill/>
        </p:spPr>
        <p:txBody>
          <a:bodyPr wrap="none" rtlCol="0">
            <a:spAutoFit/>
          </a:bodyPr>
          <a:lstStyle/>
          <a:p>
            <a:r>
              <a:rPr lang="en-US" altLang="zh-CN" sz="2000" b="1" dirty="0">
                <a:solidFill>
                  <a:srgbClr val="0000FF"/>
                </a:solidFill>
                <a:latin typeface="Times" pitchFamily="2" charset="0"/>
                <a:ea typeface="STKaiti" panose="02010600040101010101" pitchFamily="2" charset="-122"/>
              </a:rPr>
              <a:t>Pros</a:t>
            </a:r>
            <a:r>
              <a:rPr lang="zh-CN" altLang="en-US" sz="2000" b="1" dirty="0">
                <a:solidFill>
                  <a:srgbClr val="0000FF"/>
                </a:solidFill>
                <a:latin typeface="Times" pitchFamily="2" charset="0"/>
                <a:ea typeface="STKaiti" panose="02010600040101010101" pitchFamily="2" charset="-122"/>
              </a:rPr>
              <a:t>：</a:t>
            </a:r>
            <a:r>
              <a:rPr lang="en-US" altLang="zh-CN" sz="2000" b="1" dirty="0">
                <a:solidFill>
                  <a:srgbClr val="0000FF"/>
                </a:solidFill>
                <a:latin typeface="Times" pitchFamily="2" charset="0"/>
                <a:ea typeface="STKaiti" panose="02010600040101010101" pitchFamily="2" charset="-122"/>
              </a:rPr>
              <a:t>Large volume, high </a:t>
            </a:r>
            <a:r>
              <a:rPr lang="en-US" altLang="zh-CN" sz="2000" b="1" dirty="0" err="1">
                <a:solidFill>
                  <a:srgbClr val="0000FF"/>
                </a:solidFill>
                <a:latin typeface="Times" pitchFamily="2" charset="0"/>
                <a:ea typeface="STKaiti" panose="02010600040101010101" pitchFamily="2" charset="-122"/>
              </a:rPr>
              <a:t>sens</a:t>
            </a:r>
            <a:endParaRPr lang="en-US" altLang="zh-CN" sz="2000" b="1" dirty="0">
              <a:solidFill>
                <a:srgbClr val="0000FF"/>
              </a:solidFill>
              <a:latin typeface="Times" pitchFamily="2" charset="0"/>
              <a:ea typeface="STKaiti" panose="02010600040101010101" pitchFamily="2" charset="-122"/>
            </a:endParaRPr>
          </a:p>
          <a:p>
            <a:r>
              <a:rPr lang="en-US" altLang="zh-CN" sz="2000" b="1" dirty="0">
                <a:solidFill>
                  <a:srgbClr val="FF0000"/>
                </a:solidFill>
                <a:latin typeface="Times" pitchFamily="2" charset="0"/>
                <a:ea typeface="STKaiti" panose="02010600040101010101" pitchFamily="2" charset="-122"/>
              </a:rPr>
              <a:t>Cons</a:t>
            </a:r>
            <a:r>
              <a:rPr lang="zh-CN" altLang="en-US" sz="2000" b="1" dirty="0">
                <a:solidFill>
                  <a:srgbClr val="FF0000"/>
                </a:solidFill>
                <a:latin typeface="Times" pitchFamily="2" charset="0"/>
                <a:ea typeface="STKaiti" panose="02010600040101010101" pitchFamily="2" charset="-122"/>
              </a:rPr>
              <a:t>：</a:t>
            </a:r>
            <a:r>
              <a:rPr lang="en-US" altLang="zh-CN" sz="2000" b="1" dirty="0">
                <a:solidFill>
                  <a:srgbClr val="FF0000"/>
                </a:solidFill>
                <a:latin typeface="Times" pitchFamily="2" charset="0"/>
                <a:ea typeface="STKaiti" panose="02010600040101010101" pitchFamily="2" charset="-122"/>
              </a:rPr>
              <a:t>Need low-background,</a:t>
            </a:r>
          </a:p>
          <a:p>
            <a:r>
              <a:rPr lang="zh-CN" altLang="en-US" sz="2000" b="1" dirty="0">
                <a:solidFill>
                  <a:srgbClr val="FF0000"/>
                </a:solidFill>
                <a:latin typeface="Times" pitchFamily="2" charset="0"/>
                <a:ea typeface="STKaiti" panose="02010600040101010101" pitchFamily="2" charset="-122"/>
              </a:rPr>
              <a:t>            </a:t>
            </a:r>
            <a:r>
              <a:rPr lang="en-US" altLang="zh-CN" sz="2000" b="1" dirty="0">
                <a:solidFill>
                  <a:srgbClr val="FF0000"/>
                </a:solidFill>
                <a:latin typeface="Times" pitchFamily="2" charset="0"/>
                <a:ea typeface="STKaiti" panose="02010600040101010101" pitchFamily="2" charset="-122"/>
              </a:rPr>
              <a:t>Non-unique signal feature</a:t>
            </a:r>
            <a:endParaRPr lang="en-US" sz="2000" b="1" dirty="0">
              <a:solidFill>
                <a:srgbClr val="FF0000"/>
              </a:solidFill>
              <a:latin typeface="Times" pitchFamily="2" charset="0"/>
              <a:ea typeface="STKaiti" panose="02010600040101010101" pitchFamily="2" charset="-122"/>
            </a:endParaRPr>
          </a:p>
        </p:txBody>
      </p:sp>
      <p:sp>
        <p:nvSpPr>
          <p:cNvPr id="29" name="TextBox 25">
            <a:extLst>
              <a:ext uri="{FF2B5EF4-FFF2-40B4-BE49-F238E27FC236}">
                <a16:creationId xmlns:a16="http://schemas.microsoft.com/office/drawing/2014/main" id="{681A91AC-0686-47CA-9C8B-C2F58274F048}"/>
              </a:ext>
            </a:extLst>
          </p:cNvPr>
          <p:cNvSpPr txBox="1"/>
          <p:nvPr/>
        </p:nvSpPr>
        <p:spPr>
          <a:xfrm>
            <a:off x="8085637" y="5495435"/>
            <a:ext cx="4139595" cy="1015663"/>
          </a:xfrm>
          <a:prstGeom prst="rect">
            <a:avLst/>
          </a:prstGeom>
          <a:noFill/>
        </p:spPr>
        <p:txBody>
          <a:bodyPr wrap="none" rtlCol="0">
            <a:spAutoFit/>
          </a:bodyPr>
          <a:lstStyle/>
          <a:p>
            <a:r>
              <a:rPr lang="en-US" altLang="zh-CN" sz="2000" b="1" dirty="0">
                <a:solidFill>
                  <a:srgbClr val="0000FF"/>
                </a:solidFill>
                <a:latin typeface="Times" pitchFamily="2" charset="0"/>
                <a:ea typeface="STKaiti" panose="02010600040101010101" pitchFamily="2" charset="-122"/>
              </a:rPr>
              <a:t>Pros</a:t>
            </a:r>
            <a:r>
              <a:rPr lang="zh-CN" altLang="en-US" sz="2000" b="1" dirty="0">
                <a:solidFill>
                  <a:srgbClr val="0000FF"/>
                </a:solidFill>
                <a:latin typeface="Times" pitchFamily="2" charset="0"/>
                <a:ea typeface="STKaiti" panose="02010600040101010101" pitchFamily="2" charset="-122"/>
              </a:rPr>
              <a:t>：</a:t>
            </a:r>
            <a:r>
              <a:rPr lang="en-US" altLang="zh-CN" sz="2000" b="1" dirty="0">
                <a:solidFill>
                  <a:srgbClr val="0000FF"/>
                </a:solidFill>
                <a:latin typeface="Times" pitchFamily="2" charset="0"/>
                <a:ea typeface="STKaiti" panose="02010600040101010101" pitchFamily="2" charset="-122"/>
              </a:rPr>
              <a:t>Smoking-gun signal</a:t>
            </a:r>
          </a:p>
          <a:p>
            <a:r>
              <a:rPr lang="en-US" altLang="zh-CN" sz="2000" b="1" dirty="0">
                <a:solidFill>
                  <a:srgbClr val="FF0000"/>
                </a:solidFill>
                <a:latin typeface="Times" pitchFamily="2" charset="0"/>
                <a:ea typeface="STKaiti" panose="02010600040101010101" pitchFamily="2" charset="-122"/>
              </a:rPr>
              <a:t>Cons</a:t>
            </a:r>
            <a:r>
              <a:rPr lang="zh-CN" altLang="en-US" sz="2000" b="1" dirty="0">
                <a:solidFill>
                  <a:srgbClr val="FF0000"/>
                </a:solidFill>
                <a:latin typeface="Times" pitchFamily="2" charset="0"/>
                <a:ea typeface="STKaiti" panose="02010600040101010101" pitchFamily="2" charset="-122"/>
              </a:rPr>
              <a:t>：</a:t>
            </a:r>
            <a:r>
              <a:rPr lang="en-US" altLang="zh-CN" sz="2000" b="1" dirty="0">
                <a:solidFill>
                  <a:srgbClr val="FF0000"/>
                </a:solidFill>
                <a:latin typeface="Times" pitchFamily="2" charset="0"/>
                <a:ea typeface="STKaiti" panose="02010600040101010101" pitchFamily="2" charset="-122"/>
              </a:rPr>
              <a:t>Need superconducting temp,</a:t>
            </a:r>
          </a:p>
          <a:p>
            <a:r>
              <a:rPr lang="en-US" sz="2000" b="1" dirty="0">
                <a:solidFill>
                  <a:srgbClr val="FF0000"/>
                </a:solidFill>
                <a:latin typeface="Times" pitchFamily="2" charset="0"/>
                <a:ea typeface="STKaiti" panose="02010600040101010101" pitchFamily="2" charset="-122"/>
              </a:rPr>
              <a:t>             Small volume</a:t>
            </a:r>
          </a:p>
        </p:txBody>
      </p:sp>
      <p:sp>
        <p:nvSpPr>
          <p:cNvPr id="30" name="矩形 29">
            <a:extLst>
              <a:ext uri="{FF2B5EF4-FFF2-40B4-BE49-F238E27FC236}">
                <a16:creationId xmlns:a16="http://schemas.microsoft.com/office/drawing/2014/main" id="{B6743479-C6E8-4F1A-8A27-F2F6FEDA16A6}"/>
              </a:ext>
            </a:extLst>
          </p:cNvPr>
          <p:cNvSpPr/>
          <p:nvPr/>
        </p:nvSpPr>
        <p:spPr>
          <a:xfrm>
            <a:off x="6307342" y="3429000"/>
            <a:ext cx="3098432" cy="369332"/>
          </a:xfrm>
          <a:prstGeom prst="rect">
            <a:avLst/>
          </a:prstGeom>
        </p:spPr>
        <p:txBody>
          <a:bodyPr wrap="square">
            <a:spAutoFit/>
          </a:bodyPr>
          <a:lstStyle/>
          <a:p>
            <a:pPr algn="ctr"/>
            <a:r>
              <a:rPr kumimoji="1" lang="zh-CN" altLang="en-US" sz="1800" b="1" dirty="0">
                <a:latin typeface="Times" pitchFamily="2" charset="0"/>
                <a:ea typeface="Microsoft YaHei" panose="020B0503020204020204" pitchFamily="34" charset="-122"/>
              </a:rPr>
              <a:t>仍未发现</a:t>
            </a:r>
          </a:p>
        </p:txBody>
      </p:sp>
      <p:pic>
        <p:nvPicPr>
          <p:cNvPr id="31" name="Picture 2">
            <a:extLst>
              <a:ext uri="{FF2B5EF4-FFF2-40B4-BE49-F238E27FC236}">
                <a16:creationId xmlns:a16="http://schemas.microsoft.com/office/drawing/2014/main" id="{73CD67EE-7DF0-4C9C-80BD-B079EC9B80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969" y="1679966"/>
            <a:ext cx="3003024" cy="169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27">
            <a:extLst>
              <a:ext uri="{FF2B5EF4-FFF2-40B4-BE49-F238E27FC236}">
                <a16:creationId xmlns:a16="http://schemas.microsoft.com/office/drawing/2014/main" id="{065A6EE6-2239-4C9A-92C8-2CCC1EF391F1}"/>
              </a:ext>
            </a:extLst>
          </p:cNvPr>
          <p:cNvGrpSpPr/>
          <p:nvPr/>
        </p:nvGrpSpPr>
        <p:grpSpPr>
          <a:xfrm>
            <a:off x="173949" y="3757397"/>
            <a:ext cx="3495235" cy="2567038"/>
            <a:chOff x="402864" y="3767034"/>
            <a:chExt cx="3495235" cy="2567038"/>
          </a:xfrm>
        </p:grpSpPr>
        <p:pic>
          <p:nvPicPr>
            <p:cNvPr id="33" name="Picture 28">
              <a:extLst>
                <a:ext uri="{FF2B5EF4-FFF2-40B4-BE49-F238E27FC236}">
                  <a16:creationId xmlns:a16="http://schemas.microsoft.com/office/drawing/2014/main" id="{DA56E238-1561-4FBF-8A2F-CBA765A6EBB3}"/>
                </a:ext>
              </a:extLst>
            </p:cNvPr>
            <p:cNvPicPr>
              <a:picLocks noChangeAspect="1"/>
            </p:cNvPicPr>
            <p:nvPr/>
          </p:nvPicPr>
          <p:blipFill>
            <a:blip r:embed="rId7"/>
            <a:stretch>
              <a:fillRect/>
            </a:stretch>
          </p:blipFill>
          <p:spPr>
            <a:xfrm>
              <a:off x="402864" y="3767034"/>
              <a:ext cx="3495235" cy="2036059"/>
            </a:xfrm>
            <a:prstGeom prst="rect">
              <a:avLst/>
            </a:prstGeom>
          </p:spPr>
        </p:pic>
        <p:sp>
          <p:nvSpPr>
            <p:cNvPr id="34" name="TextBox 29">
              <a:extLst>
                <a:ext uri="{FF2B5EF4-FFF2-40B4-BE49-F238E27FC236}">
                  <a16:creationId xmlns:a16="http://schemas.microsoft.com/office/drawing/2014/main" id="{50A0865D-AD6C-4630-96DF-62B3C105D85F}"/>
                </a:ext>
              </a:extLst>
            </p:cNvPr>
            <p:cNvSpPr txBox="1"/>
            <p:nvPr/>
          </p:nvSpPr>
          <p:spPr>
            <a:xfrm>
              <a:off x="1140339" y="5964740"/>
              <a:ext cx="1338828" cy="369332"/>
            </a:xfrm>
            <a:prstGeom prst="rect">
              <a:avLst/>
            </a:prstGeom>
            <a:noFill/>
          </p:spPr>
          <p:txBody>
            <a:bodyPr wrap="none" rtlCol="0">
              <a:spAutoFit/>
            </a:bodyPr>
            <a:lstStyle/>
            <a:p>
              <a:r>
                <a:rPr lang="zh-CN" altLang="en-US" b="1" dirty="0">
                  <a:latin typeface="Times" pitchFamily="2" charset="0"/>
                  <a:ea typeface="微软雅黑" panose="020B0503020204020204" pitchFamily="34" charset="-122"/>
                </a:rPr>
                <a:t>对撞机实验</a:t>
              </a:r>
              <a:endParaRPr lang="en-CN" b="1" dirty="0">
                <a:latin typeface="Times" pitchFamily="2" charset="0"/>
                <a:ea typeface="微软雅黑" panose="020B0503020204020204" pitchFamily="34" charset="-122"/>
              </a:endParaRPr>
            </a:p>
          </p:txBody>
        </p:sp>
      </p:grpSp>
      <p:sp>
        <p:nvSpPr>
          <p:cNvPr id="35" name="TextBox 30">
            <a:extLst>
              <a:ext uri="{FF2B5EF4-FFF2-40B4-BE49-F238E27FC236}">
                <a16:creationId xmlns:a16="http://schemas.microsoft.com/office/drawing/2014/main" id="{1C700AB5-73E1-4D87-935C-6865E7BF5A8F}"/>
              </a:ext>
            </a:extLst>
          </p:cNvPr>
          <p:cNvSpPr txBox="1"/>
          <p:nvPr/>
        </p:nvSpPr>
        <p:spPr>
          <a:xfrm>
            <a:off x="1021319" y="1271923"/>
            <a:ext cx="1800493" cy="369332"/>
          </a:xfrm>
          <a:prstGeom prst="rect">
            <a:avLst/>
          </a:prstGeom>
          <a:noFill/>
        </p:spPr>
        <p:txBody>
          <a:bodyPr wrap="none" rtlCol="0">
            <a:spAutoFit/>
          </a:bodyPr>
          <a:lstStyle/>
          <a:p>
            <a:pPr algn="l"/>
            <a:r>
              <a:rPr lang="zh-CN" altLang="en-US" b="1" dirty="0">
                <a:latin typeface="Times" pitchFamily="2" charset="0"/>
                <a:ea typeface="微软雅黑" panose="020B0503020204020204" pitchFamily="34" charset="-122"/>
              </a:rPr>
              <a:t>月球和陨石样本</a:t>
            </a:r>
            <a:endParaRPr lang="en-US" b="1" dirty="0">
              <a:latin typeface="Times" pitchFamily="2" charset="0"/>
              <a:ea typeface="微软雅黑" panose="020B0503020204020204" pitchFamily="34" charset="-122"/>
            </a:endParaRPr>
          </a:p>
        </p:txBody>
      </p:sp>
    </p:spTree>
    <p:extLst>
      <p:ext uri="{BB962C8B-B14F-4D97-AF65-F5344CB8AC3E}">
        <p14:creationId xmlns:p14="http://schemas.microsoft.com/office/powerpoint/2010/main" val="683409099"/>
      </p:ext>
    </p:extLst>
  </p:cSld>
  <p:clrMapOvr>
    <a:masterClrMapping/>
  </p:clrMapOvr>
  <p:transition advTm="63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checkerboard(across)">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linds(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heckerboard(across)">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dissolv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6"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6</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原理样机</a:t>
            </a:r>
          </a:p>
        </p:txBody>
      </p:sp>
      <p:sp>
        <p:nvSpPr>
          <p:cNvPr id="7" name="Rectangle 10">
            <a:extLst>
              <a:ext uri="{FF2B5EF4-FFF2-40B4-BE49-F238E27FC236}">
                <a16:creationId xmlns:a16="http://schemas.microsoft.com/office/drawing/2014/main" id="{F602AB33-A5C6-4612-AF05-4184A39162E9}"/>
              </a:ext>
            </a:extLst>
          </p:cNvPr>
          <p:cNvSpPr txBox="1">
            <a:spLocks noChangeArrowheads="1"/>
          </p:cNvSpPr>
          <p:nvPr/>
        </p:nvSpPr>
        <p:spPr bwMode="auto">
          <a:xfrm>
            <a:off x="114300" y="1122341"/>
            <a:ext cx="11814348" cy="101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buFont typeface="Arial" panose="020B0604020202020204" pitchFamily="34" charset="0"/>
              <a:buChar char="•"/>
            </a:pPr>
            <a:r>
              <a:rPr lang="zh-CN" altLang="en-US" sz="2400" b="1" dirty="0">
                <a:solidFill>
                  <a:srgbClr val="FF0000"/>
                </a:solidFill>
                <a:latin typeface="Arial" panose="020B0604020202020204" pitchFamily="34" charset="0"/>
                <a:ea typeface="黑体" panose="02010609060101010101" pitchFamily="49" charset="-122"/>
              </a:rPr>
              <a:t>为了大面积探测磁单极子，本课题组首次提出了一种基于室温感应线圈和塑料闪烁体的符合探测阵列的构想</a:t>
            </a:r>
          </a:p>
        </p:txBody>
      </p:sp>
      <p:pic>
        <p:nvPicPr>
          <p:cNvPr id="8" name="图片 7">
            <a:extLst>
              <a:ext uri="{FF2B5EF4-FFF2-40B4-BE49-F238E27FC236}">
                <a16:creationId xmlns:a16="http://schemas.microsoft.com/office/drawing/2014/main" id="{F7436149-04AA-49ED-A9B8-264CC97A85E9}"/>
              </a:ext>
            </a:extLst>
          </p:cNvPr>
          <p:cNvPicPr>
            <a:picLocks noChangeAspect="1"/>
          </p:cNvPicPr>
          <p:nvPr/>
        </p:nvPicPr>
        <p:blipFill>
          <a:blip r:embed="rId3"/>
          <a:stretch>
            <a:fillRect/>
          </a:stretch>
        </p:blipFill>
        <p:spPr>
          <a:xfrm>
            <a:off x="1262898" y="4047438"/>
            <a:ext cx="3608967" cy="2628000"/>
          </a:xfrm>
          <a:prstGeom prst="rect">
            <a:avLst/>
          </a:prstGeom>
        </p:spPr>
      </p:pic>
      <p:pic>
        <p:nvPicPr>
          <p:cNvPr id="215" name="图片 214">
            <a:extLst>
              <a:ext uri="{FF2B5EF4-FFF2-40B4-BE49-F238E27FC236}">
                <a16:creationId xmlns:a16="http://schemas.microsoft.com/office/drawing/2014/main" id="{8F8A0DB9-4A26-4D36-A366-2D828AC5742D}"/>
              </a:ext>
            </a:extLst>
          </p:cNvPr>
          <p:cNvPicPr>
            <a:picLocks noChangeAspect="1"/>
          </p:cNvPicPr>
          <p:nvPr/>
        </p:nvPicPr>
        <p:blipFill>
          <a:blip r:embed="rId4"/>
          <a:stretch>
            <a:fillRect/>
          </a:stretch>
        </p:blipFill>
        <p:spPr>
          <a:xfrm>
            <a:off x="7320137" y="3910848"/>
            <a:ext cx="4313320" cy="2901179"/>
          </a:xfrm>
          <a:prstGeom prst="rect">
            <a:avLst/>
          </a:prstGeom>
        </p:spPr>
      </p:pic>
      <p:sp>
        <p:nvSpPr>
          <p:cNvPr id="223" name="文本框 222">
            <a:extLst>
              <a:ext uri="{FF2B5EF4-FFF2-40B4-BE49-F238E27FC236}">
                <a16:creationId xmlns:a16="http://schemas.microsoft.com/office/drawing/2014/main" id="{73FE6713-EA1B-4A1D-BAF3-C6E42B19ADAF}"/>
              </a:ext>
            </a:extLst>
          </p:cNvPr>
          <p:cNvSpPr txBox="1"/>
          <p:nvPr/>
        </p:nvSpPr>
        <p:spPr>
          <a:xfrm>
            <a:off x="104314" y="2063682"/>
            <a:ext cx="5847670" cy="1728422"/>
          </a:xfrm>
          <a:prstGeom prst="rect">
            <a:avLst/>
          </a:prstGeom>
          <a:noFill/>
        </p:spPr>
        <p:txBody>
          <a:bodyPr wrap="square">
            <a:spAutoFit/>
          </a:bodyPr>
          <a:lstStyle/>
          <a:p>
            <a:pPr marL="342900" marR="0" lvl="0" indent="-342900" algn="just"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rPr>
              <a:t>优势：</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endParaRPr>
          </a:p>
          <a:p>
            <a:pPr marL="914400" marR="0" lvl="1" indent="-457200" algn="just" defTabSz="4572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rPr>
              <a:t>实验条件相对简单，方便大面积铺设，提高了磁单极子的探测概率</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endParaRPr>
          </a:p>
          <a:p>
            <a:pPr marL="914400" marR="0" lvl="1" indent="-457200" algn="just" defTabSz="4572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rPr>
              <a:t>多层设置探测器可用于径迹重建</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endParaRPr>
          </a:p>
        </p:txBody>
      </p:sp>
      <p:sp>
        <p:nvSpPr>
          <p:cNvPr id="227" name="文本框 226">
            <a:extLst>
              <a:ext uri="{FF2B5EF4-FFF2-40B4-BE49-F238E27FC236}">
                <a16:creationId xmlns:a16="http://schemas.microsoft.com/office/drawing/2014/main" id="{612D56BD-D381-445A-B898-5203B3BD62BE}"/>
              </a:ext>
            </a:extLst>
          </p:cNvPr>
          <p:cNvSpPr txBox="1"/>
          <p:nvPr/>
        </p:nvSpPr>
        <p:spPr>
          <a:xfrm>
            <a:off x="5789106" y="2539640"/>
            <a:ext cx="6139542" cy="848181"/>
          </a:xfrm>
          <a:prstGeom prst="rect">
            <a:avLst/>
          </a:prstGeom>
          <a:noFill/>
        </p:spPr>
        <p:txBody>
          <a:bodyPr wrap="square">
            <a:spAutoFit/>
          </a:bodyPr>
          <a:lstStyle/>
          <a:p>
            <a:pPr marL="914400" marR="0" lvl="1" indent="-457200" algn="just" defTabSz="4572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lang="zh-CN" altLang="en-US" sz="2000" b="1" dirty="0">
                <a:solidFill>
                  <a:prstClr val="black"/>
                </a:solidFill>
                <a:latin typeface="Arial" panose="020B0604020202020204" pitchFamily="34" charset="0"/>
                <a:ea typeface="黑体" panose="02010609060101010101" pitchFamily="49" charset="-122"/>
              </a:rPr>
              <a:t>多种探测器</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rPr>
              <a:t>符合算法降低其他粒子和热噪声误触发率</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cs"/>
            </a:endParaRPr>
          </a:p>
        </p:txBody>
      </p:sp>
    </p:spTree>
    <p:extLst>
      <p:ext uri="{BB962C8B-B14F-4D97-AF65-F5344CB8AC3E}">
        <p14:creationId xmlns:p14="http://schemas.microsoft.com/office/powerpoint/2010/main" val="735698127"/>
      </p:ext>
    </p:extLst>
  </p:cSld>
  <p:clrMapOvr>
    <a:masterClrMapping/>
  </p:clrMapOvr>
  <p:transition advTm="6393"/>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研究背景</a:t>
            </a:r>
          </a:p>
          <a:p>
            <a:pPr marL="571500" indent="-571500">
              <a:lnSpc>
                <a:spcPct val="200000"/>
              </a:lnSpc>
              <a:buFont typeface="+mj-lt"/>
              <a:buAutoNum type="romanUcPeriod"/>
            </a:pPr>
            <a:r>
              <a:rPr lang="zh-CN" altLang="en-US" sz="3200" b="1" dirty="0">
                <a:latin typeface="黑体" panose="02010609060101010101" pitchFamily="49" charset="-122"/>
              </a:rPr>
              <a:t>方案设计</a:t>
            </a:r>
            <a:endParaRPr lang="en-US" altLang="zh-CN" sz="3200" b="1" dirty="0">
              <a:latin typeface="黑体" panose="02010609060101010101" pitchFamily="49" charset="-122"/>
            </a:endParaRP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初步测试结果</a:t>
            </a:r>
            <a:endParaRPr lang="en-US" altLang="zh-CN" sz="3200" b="1" dirty="0">
              <a:solidFill>
                <a:schemeClr val="bg2">
                  <a:lumMod val="75000"/>
                </a:schemeClr>
              </a:solidFill>
              <a:latin typeface="黑体" panose="02010609060101010101" pitchFamily="49" charset="-122"/>
            </a:endParaRPr>
          </a:p>
          <a:p>
            <a:pPr marL="571500" indent="-571500">
              <a:lnSpc>
                <a:spcPct val="200000"/>
              </a:lnSpc>
              <a:buFont typeface="+mj-lt"/>
              <a:buAutoNum type="romanUcPeriod"/>
            </a:pPr>
            <a:r>
              <a:rPr lang="zh-CN" altLang="en-US" sz="3200" b="1" dirty="0">
                <a:solidFill>
                  <a:schemeClr val="bg2">
                    <a:lumMod val="75000"/>
                  </a:schemeClr>
                </a:solidFill>
                <a:latin typeface="黑体" panose="02010609060101010101" pitchFamily="49" charset="-122"/>
              </a:rPr>
              <a:t>总结与展望</a:t>
            </a:r>
            <a:endParaRPr lang="en-US" altLang="zh-CN" sz="3200" b="1" dirty="0">
              <a:solidFill>
                <a:schemeClr val="bg2">
                  <a:lumMod val="75000"/>
                </a:schemeClr>
              </a:solidFill>
              <a:latin typeface="黑体" panose="02010609060101010101" pitchFamily="49" charset="-122"/>
            </a:endParaRPr>
          </a:p>
          <a:p>
            <a:pPr marL="0" indent="0">
              <a:lnSpc>
                <a:spcPct val="200000"/>
              </a:lnSpc>
              <a:buNone/>
            </a:pPr>
            <a:endParaRPr lang="en-US" altLang="zh-CN" sz="3200" b="1" dirty="0">
              <a:solidFill>
                <a:schemeClr val="bg2">
                  <a:lumMod val="20000"/>
                  <a:lumOff val="80000"/>
                </a:schemeClr>
              </a:solidFill>
            </a:endParaRPr>
          </a:p>
          <a:p>
            <a:pPr marL="0" indent="0">
              <a:lnSpc>
                <a:spcPct val="200000"/>
              </a:lnSpc>
              <a:buNone/>
            </a:pPr>
            <a:endParaRPr lang="en-US" altLang="zh-CN" sz="3200" b="1" dirty="0"/>
          </a:p>
          <a:p>
            <a:pPr marL="457200" indent="-457200">
              <a:lnSpc>
                <a:spcPct val="200000"/>
              </a:lnSpc>
              <a:buFont typeface="+mj-lt"/>
              <a:buAutoNum type="romanUcPeriod"/>
            </a:pPr>
            <a:endParaRPr lang="en-US" altLang="zh-CN" sz="3200" b="1" dirty="0"/>
          </a:p>
          <a:p>
            <a:pPr marL="457200" indent="-457200">
              <a:buFont typeface="+mj-lt"/>
              <a:buAutoNum type="romanUcPeriod"/>
            </a:pPr>
            <a:endParaRPr lang="zh-CN" altLang="en-US" sz="3200" b="1" dirty="0"/>
          </a:p>
        </p:txBody>
      </p:sp>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7</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目录</a:t>
            </a:r>
          </a:p>
        </p:txBody>
      </p:sp>
    </p:spTree>
    <p:extLst>
      <p:ext uri="{BB962C8B-B14F-4D97-AF65-F5344CB8AC3E}">
        <p14:creationId xmlns:p14="http://schemas.microsoft.com/office/powerpoint/2010/main" val="4235078413"/>
      </p:ext>
    </p:extLst>
  </p:cSld>
  <p:clrMapOvr>
    <a:masterClrMapping/>
  </p:clrMapOvr>
  <p:transition advTm="6393"/>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8</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线圈感应信号读出方案</a:t>
            </a:r>
          </a:p>
        </p:txBody>
      </p:sp>
      <p:grpSp>
        <p:nvGrpSpPr>
          <p:cNvPr id="26" name="组合 25">
            <a:extLst>
              <a:ext uri="{FF2B5EF4-FFF2-40B4-BE49-F238E27FC236}">
                <a16:creationId xmlns:a16="http://schemas.microsoft.com/office/drawing/2014/main" id="{D6A646E4-0744-4070-B0E1-766D11E0697E}"/>
              </a:ext>
            </a:extLst>
          </p:cNvPr>
          <p:cNvGrpSpPr/>
          <p:nvPr/>
        </p:nvGrpSpPr>
        <p:grpSpPr>
          <a:xfrm>
            <a:off x="203813" y="1408183"/>
            <a:ext cx="4063918" cy="1713821"/>
            <a:chOff x="457199" y="3671094"/>
            <a:chExt cx="4063918" cy="1713821"/>
          </a:xfrm>
        </p:grpSpPr>
        <p:pic>
          <p:nvPicPr>
            <p:cNvPr id="27" name="图形 26">
              <a:extLst>
                <a:ext uri="{FF2B5EF4-FFF2-40B4-BE49-F238E27FC236}">
                  <a16:creationId xmlns:a16="http://schemas.microsoft.com/office/drawing/2014/main" id="{23A29C3E-858E-4057-A6EA-BD019CE3708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53717"/>
            <a:stretch/>
          </p:blipFill>
          <p:spPr>
            <a:xfrm>
              <a:off x="457199" y="3671094"/>
              <a:ext cx="4063918" cy="1707016"/>
            </a:xfrm>
            <a:prstGeom prst="rect">
              <a:avLst/>
            </a:prstGeom>
          </p:spPr>
        </p:pic>
        <p:sp>
          <p:nvSpPr>
            <p:cNvPr id="28" name="矩形 27">
              <a:extLst>
                <a:ext uri="{FF2B5EF4-FFF2-40B4-BE49-F238E27FC236}">
                  <a16:creationId xmlns:a16="http://schemas.microsoft.com/office/drawing/2014/main" id="{CB3E053E-77E3-4811-B142-A9919303B9BB}"/>
                </a:ext>
              </a:extLst>
            </p:cNvPr>
            <p:cNvSpPr/>
            <p:nvPr/>
          </p:nvSpPr>
          <p:spPr bwMode="auto">
            <a:xfrm>
              <a:off x="1644650" y="5191126"/>
              <a:ext cx="1752600" cy="1937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25000">
                <a:ln>
                  <a:noFill/>
                </a:ln>
                <a:solidFill>
                  <a:schemeClr val="tx1"/>
                </a:solidFill>
                <a:effectLst/>
                <a:latin typeface="Arial" panose="020B0604020202020204" pitchFamily="34" charset="0"/>
                <a:ea typeface="宋体" panose="02010600030101010101" pitchFamily="2" charset="-122"/>
              </a:endParaRPr>
            </a:p>
          </p:txBody>
        </p:sp>
      </p:grpSp>
      <p:sp>
        <p:nvSpPr>
          <p:cNvPr id="29" name="文本框 28">
            <a:extLst>
              <a:ext uri="{FF2B5EF4-FFF2-40B4-BE49-F238E27FC236}">
                <a16:creationId xmlns:a16="http://schemas.microsoft.com/office/drawing/2014/main" id="{0618F08F-1400-4CF7-A36B-2F21584E35F8}"/>
              </a:ext>
            </a:extLst>
          </p:cNvPr>
          <p:cNvSpPr txBox="1"/>
          <p:nvPr/>
        </p:nvSpPr>
        <p:spPr>
          <a:xfrm>
            <a:off x="1454328" y="3208877"/>
            <a:ext cx="1562888" cy="369332"/>
          </a:xfrm>
          <a:prstGeom prst="rect">
            <a:avLst/>
          </a:prstGeom>
          <a:noFill/>
          <a:ln w="19050">
            <a:solidFill>
              <a:schemeClr val="tx1"/>
            </a:solidFill>
          </a:ln>
        </p:spPr>
        <p:txBody>
          <a:bodyPr wrap="square" rtlCol="0">
            <a:spAutoFit/>
          </a:bodyPr>
          <a:lstStyle/>
          <a:p>
            <a:pPr algn="ctr"/>
            <a:r>
              <a:rPr lang="zh-CN" altLang="en-US" baseline="0" dirty="0"/>
              <a:t>感应电压信号</a:t>
            </a:r>
          </a:p>
        </p:txBody>
      </p:sp>
      <p:sp>
        <p:nvSpPr>
          <p:cNvPr id="30" name="文本框 29">
            <a:extLst>
              <a:ext uri="{FF2B5EF4-FFF2-40B4-BE49-F238E27FC236}">
                <a16:creationId xmlns:a16="http://schemas.microsoft.com/office/drawing/2014/main" id="{0D12C2AC-E92D-476B-9415-8D17680E5EB6}"/>
              </a:ext>
            </a:extLst>
          </p:cNvPr>
          <p:cNvSpPr txBox="1"/>
          <p:nvPr/>
        </p:nvSpPr>
        <p:spPr>
          <a:xfrm>
            <a:off x="255360" y="3936846"/>
            <a:ext cx="1562888" cy="369332"/>
          </a:xfrm>
          <a:prstGeom prst="rect">
            <a:avLst/>
          </a:prstGeom>
          <a:noFill/>
          <a:ln w="19050">
            <a:solidFill>
              <a:schemeClr val="tx1"/>
            </a:solidFill>
          </a:ln>
        </p:spPr>
        <p:txBody>
          <a:bodyPr wrap="square" rtlCol="0">
            <a:spAutoFit/>
          </a:bodyPr>
          <a:lstStyle/>
          <a:p>
            <a:pPr algn="ctr"/>
            <a:r>
              <a:rPr lang="zh-CN" altLang="en-US" baseline="0" dirty="0"/>
              <a:t>低噪声放大器</a:t>
            </a:r>
          </a:p>
        </p:txBody>
      </p:sp>
      <p:sp>
        <p:nvSpPr>
          <p:cNvPr id="31" name="文本框 30">
            <a:extLst>
              <a:ext uri="{FF2B5EF4-FFF2-40B4-BE49-F238E27FC236}">
                <a16:creationId xmlns:a16="http://schemas.microsoft.com/office/drawing/2014/main" id="{9AE85554-1C86-45F2-9A83-23F6C05D4706}"/>
              </a:ext>
            </a:extLst>
          </p:cNvPr>
          <p:cNvSpPr txBox="1"/>
          <p:nvPr/>
        </p:nvSpPr>
        <p:spPr>
          <a:xfrm>
            <a:off x="2732648" y="3936846"/>
            <a:ext cx="1562888" cy="369332"/>
          </a:xfrm>
          <a:prstGeom prst="rect">
            <a:avLst/>
          </a:prstGeom>
          <a:noFill/>
          <a:ln w="19050">
            <a:solidFill>
              <a:schemeClr val="tx1"/>
            </a:solidFill>
          </a:ln>
        </p:spPr>
        <p:txBody>
          <a:bodyPr wrap="square" rtlCol="0">
            <a:spAutoFit/>
          </a:bodyPr>
          <a:lstStyle/>
          <a:p>
            <a:pPr algn="ctr"/>
            <a:r>
              <a:rPr lang="zh-CN" altLang="en-US" baseline="0" dirty="0"/>
              <a:t>磁场转化线圈</a:t>
            </a:r>
          </a:p>
        </p:txBody>
      </p:sp>
      <p:sp>
        <p:nvSpPr>
          <p:cNvPr id="32" name="文本框 31">
            <a:extLst>
              <a:ext uri="{FF2B5EF4-FFF2-40B4-BE49-F238E27FC236}">
                <a16:creationId xmlns:a16="http://schemas.microsoft.com/office/drawing/2014/main" id="{E3E64E4B-C6B9-495C-8E65-86D3E5A104B3}"/>
              </a:ext>
            </a:extLst>
          </p:cNvPr>
          <p:cNvSpPr txBox="1"/>
          <p:nvPr/>
        </p:nvSpPr>
        <p:spPr>
          <a:xfrm>
            <a:off x="2732648" y="4774631"/>
            <a:ext cx="1562888" cy="369332"/>
          </a:xfrm>
          <a:prstGeom prst="rect">
            <a:avLst/>
          </a:prstGeom>
          <a:noFill/>
          <a:ln w="19050">
            <a:solidFill>
              <a:schemeClr val="tx1"/>
            </a:solidFill>
          </a:ln>
        </p:spPr>
        <p:txBody>
          <a:bodyPr wrap="square" rtlCol="0">
            <a:spAutoFit/>
          </a:bodyPr>
          <a:lstStyle/>
          <a:p>
            <a:pPr algn="ctr"/>
            <a:r>
              <a:rPr lang="zh-CN" altLang="en-US" baseline="0" dirty="0"/>
              <a:t>原子磁力计</a:t>
            </a:r>
          </a:p>
        </p:txBody>
      </p:sp>
      <p:sp>
        <p:nvSpPr>
          <p:cNvPr id="33" name="文本框 32">
            <a:extLst>
              <a:ext uri="{FF2B5EF4-FFF2-40B4-BE49-F238E27FC236}">
                <a16:creationId xmlns:a16="http://schemas.microsoft.com/office/drawing/2014/main" id="{5CE7FC8C-905E-4E61-991A-1A08AF0A8D69}"/>
              </a:ext>
            </a:extLst>
          </p:cNvPr>
          <p:cNvSpPr txBox="1"/>
          <p:nvPr/>
        </p:nvSpPr>
        <p:spPr>
          <a:xfrm>
            <a:off x="255360" y="4774548"/>
            <a:ext cx="1562888" cy="369332"/>
          </a:xfrm>
          <a:prstGeom prst="rect">
            <a:avLst/>
          </a:prstGeom>
          <a:noFill/>
          <a:ln w="19050">
            <a:solidFill>
              <a:schemeClr val="tx1"/>
            </a:solidFill>
          </a:ln>
        </p:spPr>
        <p:txBody>
          <a:bodyPr wrap="square" rtlCol="0">
            <a:spAutoFit/>
          </a:bodyPr>
          <a:lstStyle/>
          <a:p>
            <a:pPr algn="ctr"/>
            <a:r>
              <a:rPr lang="zh-CN" altLang="en-US" baseline="0" dirty="0"/>
              <a:t>数据采集卡</a:t>
            </a:r>
          </a:p>
        </p:txBody>
      </p:sp>
      <p:cxnSp>
        <p:nvCxnSpPr>
          <p:cNvPr id="34" name="直接箭头连接符 33">
            <a:extLst>
              <a:ext uri="{FF2B5EF4-FFF2-40B4-BE49-F238E27FC236}">
                <a16:creationId xmlns:a16="http://schemas.microsoft.com/office/drawing/2014/main" id="{369F4B70-2747-4238-A822-32AA798C8C09}"/>
              </a:ext>
            </a:extLst>
          </p:cNvPr>
          <p:cNvCxnSpPr>
            <a:stCxn id="29" idx="2"/>
            <a:endCxn id="30" idx="0"/>
          </p:cNvCxnSpPr>
          <p:nvPr/>
        </p:nvCxnSpPr>
        <p:spPr bwMode="auto">
          <a:xfrm flipH="1">
            <a:off x="1036804" y="3578209"/>
            <a:ext cx="1198968" cy="35863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箭头连接符 34">
            <a:extLst>
              <a:ext uri="{FF2B5EF4-FFF2-40B4-BE49-F238E27FC236}">
                <a16:creationId xmlns:a16="http://schemas.microsoft.com/office/drawing/2014/main" id="{64735326-B8C5-4651-AEAF-C36CF61D73C1}"/>
              </a:ext>
            </a:extLst>
          </p:cNvPr>
          <p:cNvCxnSpPr>
            <a:stCxn id="29" idx="2"/>
            <a:endCxn id="31" idx="0"/>
          </p:cNvCxnSpPr>
          <p:nvPr/>
        </p:nvCxnSpPr>
        <p:spPr bwMode="auto">
          <a:xfrm>
            <a:off x="2235772" y="3578209"/>
            <a:ext cx="1278320" cy="35863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接箭头连接符 35">
            <a:extLst>
              <a:ext uri="{FF2B5EF4-FFF2-40B4-BE49-F238E27FC236}">
                <a16:creationId xmlns:a16="http://schemas.microsoft.com/office/drawing/2014/main" id="{67F6E891-D64D-42FE-8D5E-B3E4A62C265F}"/>
              </a:ext>
            </a:extLst>
          </p:cNvPr>
          <p:cNvCxnSpPr>
            <a:stCxn id="30" idx="2"/>
            <a:endCxn id="33" idx="0"/>
          </p:cNvCxnSpPr>
          <p:nvPr/>
        </p:nvCxnSpPr>
        <p:spPr bwMode="auto">
          <a:xfrm>
            <a:off x="1036804" y="4306178"/>
            <a:ext cx="0" cy="46837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接箭头连接符 36">
            <a:extLst>
              <a:ext uri="{FF2B5EF4-FFF2-40B4-BE49-F238E27FC236}">
                <a16:creationId xmlns:a16="http://schemas.microsoft.com/office/drawing/2014/main" id="{E66E3E63-E243-4F6F-AF0C-AAAD078934AB}"/>
              </a:ext>
            </a:extLst>
          </p:cNvPr>
          <p:cNvCxnSpPr>
            <a:stCxn id="31" idx="2"/>
            <a:endCxn id="32" idx="0"/>
          </p:cNvCxnSpPr>
          <p:nvPr/>
        </p:nvCxnSpPr>
        <p:spPr bwMode="auto">
          <a:xfrm>
            <a:off x="3514092" y="4306178"/>
            <a:ext cx="0" cy="46845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ounded Rectangle 19">
            <a:extLst>
              <a:ext uri="{FF2B5EF4-FFF2-40B4-BE49-F238E27FC236}">
                <a16:creationId xmlns:a16="http://schemas.microsoft.com/office/drawing/2014/main" id="{5BF205C4-A364-48A8-9970-592007A263A7}"/>
              </a:ext>
            </a:extLst>
          </p:cNvPr>
          <p:cNvSpPr/>
          <p:nvPr/>
        </p:nvSpPr>
        <p:spPr>
          <a:xfrm>
            <a:off x="76200" y="3749500"/>
            <a:ext cx="1875001" cy="2847852"/>
          </a:xfrm>
          <a:prstGeom prst="roundRect">
            <a:avLst/>
          </a:prstGeom>
          <a:noFill/>
          <a:ln w="38100">
            <a:solidFill>
              <a:srgbClr val="0432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21">
            <a:extLst>
              <a:ext uri="{FF2B5EF4-FFF2-40B4-BE49-F238E27FC236}">
                <a16:creationId xmlns:a16="http://schemas.microsoft.com/office/drawing/2014/main" id="{06E1C09E-62A2-479D-A083-7531629CF245}"/>
              </a:ext>
            </a:extLst>
          </p:cNvPr>
          <p:cNvSpPr txBox="1"/>
          <p:nvPr/>
        </p:nvSpPr>
        <p:spPr>
          <a:xfrm>
            <a:off x="305813" y="6192097"/>
            <a:ext cx="1415772" cy="338554"/>
          </a:xfrm>
          <a:prstGeom prst="rect">
            <a:avLst/>
          </a:prstGeom>
          <a:noFill/>
        </p:spPr>
        <p:txBody>
          <a:bodyPr wrap="none" rtlCol="0">
            <a:spAutoFit/>
          </a:bodyPr>
          <a:lstStyle/>
          <a:p>
            <a:pPr algn="ctr"/>
            <a:r>
              <a:rPr lang="zh-CN" altLang="en-US" sz="1600" b="1" dirty="0">
                <a:solidFill>
                  <a:srgbClr val="0432FF"/>
                </a:solidFill>
                <a:latin typeface="Times" pitchFamily="2" charset="0"/>
                <a:ea typeface="STKaiti" panose="02010600040101010101" pitchFamily="2" charset="-122"/>
              </a:rPr>
              <a:t>直接电压读出</a:t>
            </a:r>
            <a:endParaRPr lang="en-US" sz="1600" b="1" dirty="0">
              <a:solidFill>
                <a:srgbClr val="0432FF"/>
              </a:solidFill>
              <a:latin typeface="Times" pitchFamily="2" charset="0"/>
              <a:ea typeface="STKaiti" panose="02010600040101010101" pitchFamily="2" charset="-122"/>
            </a:endParaRPr>
          </a:p>
        </p:txBody>
      </p:sp>
      <p:sp>
        <p:nvSpPr>
          <p:cNvPr id="40" name="Rounded Rectangle 19">
            <a:extLst>
              <a:ext uri="{FF2B5EF4-FFF2-40B4-BE49-F238E27FC236}">
                <a16:creationId xmlns:a16="http://schemas.microsoft.com/office/drawing/2014/main" id="{E56F7627-C9C3-46C5-8C46-8C2B3243D6EF}"/>
              </a:ext>
            </a:extLst>
          </p:cNvPr>
          <p:cNvSpPr/>
          <p:nvPr/>
        </p:nvSpPr>
        <p:spPr>
          <a:xfrm>
            <a:off x="2541360" y="3749500"/>
            <a:ext cx="1875001" cy="2847852"/>
          </a:xfrm>
          <a:prstGeom prst="round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21">
            <a:extLst>
              <a:ext uri="{FF2B5EF4-FFF2-40B4-BE49-F238E27FC236}">
                <a16:creationId xmlns:a16="http://schemas.microsoft.com/office/drawing/2014/main" id="{CE409513-1A1B-4211-9110-671120756ADE}"/>
              </a:ext>
            </a:extLst>
          </p:cNvPr>
          <p:cNvSpPr txBox="1"/>
          <p:nvPr/>
        </p:nvSpPr>
        <p:spPr>
          <a:xfrm>
            <a:off x="2703612" y="6192097"/>
            <a:ext cx="1620957" cy="338554"/>
          </a:xfrm>
          <a:prstGeom prst="rect">
            <a:avLst/>
          </a:prstGeom>
          <a:noFill/>
        </p:spPr>
        <p:txBody>
          <a:bodyPr wrap="none" rtlCol="0">
            <a:spAutoFit/>
          </a:bodyPr>
          <a:lstStyle/>
          <a:p>
            <a:pPr algn="ctr"/>
            <a:r>
              <a:rPr lang="zh-CN" altLang="en-US" sz="1600" b="1" dirty="0">
                <a:solidFill>
                  <a:srgbClr val="FF0000"/>
                </a:solidFill>
                <a:latin typeface="Times" pitchFamily="2" charset="0"/>
                <a:ea typeface="STKaiti" panose="02010600040101010101" pitchFamily="2" charset="-122"/>
              </a:rPr>
              <a:t>原子磁力仪读出</a:t>
            </a:r>
            <a:endParaRPr lang="en-US" sz="1600" b="1" dirty="0">
              <a:solidFill>
                <a:srgbClr val="FF0000"/>
              </a:solidFill>
              <a:latin typeface="Times" pitchFamily="2" charset="0"/>
              <a:ea typeface="STKaiti" panose="02010600040101010101" pitchFamily="2" charset="-122"/>
            </a:endParaRPr>
          </a:p>
        </p:txBody>
      </p:sp>
      <p:sp>
        <p:nvSpPr>
          <p:cNvPr id="42" name="文本框 41">
            <a:extLst>
              <a:ext uri="{FF2B5EF4-FFF2-40B4-BE49-F238E27FC236}">
                <a16:creationId xmlns:a16="http://schemas.microsoft.com/office/drawing/2014/main" id="{5B8A6D83-F438-4F5D-AC4F-AEE54BCF6781}"/>
              </a:ext>
            </a:extLst>
          </p:cNvPr>
          <p:cNvSpPr txBox="1"/>
          <p:nvPr/>
        </p:nvSpPr>
        <p:spPr>
          <a:xfrm>
            <a:off x="2732647" y="5612416"/>
            <a:ext cx="1562888" cy="369332"/>
          </a:xfrm>
          <a:prstGeom prst="rect">
            <a:avLst/>
          </a:prstGeom>
          <a:noFill/>
          <a:ln w="19050">
            <a:solidFill>
              <a:schemeClr val="tx1"/>
            </a:solidFill>
          </a:ln>
        </p:spPr>
        <p:txBody>
          <a:bodyPr wrap="square" rtlCol="0">
            <a:spAutoFit/>
          </a:bodyPr>
          <a:lstStyle/>
          <a:p>
            <a:pPr algn="ctr"/>
            <a:r>
              <a:rPr lang="zh-CN" altLang="en-US" baseline="0" dirty="0"/>
              <a:t>最优滤波</a:t>
            </a:r>
          </a:p>
        </p:txBody>
      </p:sp>
      <p:sp>
        <p:nvSpPr>
          <p:cNvPr id="43" name="文本框 42">
            <a:extLst>
              <a:ext uri="{FF2B5EF4-FFF2-40B4-BE49-F238E27FC236}">
                <a16:creationId xmlns:a16="http://schemas.microsoft.com/office/drawing/2014/main" id="{3DC2AB41-E1CE-45B4-91F0-1D7B62102C2A}"/>
              </a:ext>
            </a:extLst>
          </p:cNvPr>
          <p:cNvSpPr txBox="1"/>
          <p:nvPr/>
        </p:nvSpPr>
        <p:spPr>
          <a:xfrm>
            <a:off x="255360" y="5612416"/>
            <a:ext cx="1562888" cy="369332"/>
          </a:xfrm>
          <a:prstGeom prst="rect">
            <a:avLst/>
          </a:prstGeom>
          <a:noFill/>
          <a:ln w="19050">
            <a:solidFill>
              <a:schemeClr val="tx1"/>
            </a:solidFill>
          </a:ln>
        </p:spPr>
        <p:txBody>
          <a:bodyPr wrap="square" rtlCol="0">
            <a:spAutoFit/>
          </a:bodyPr>
          <a:lstStyle/>
          <a:p>
            <a:pPr algn="ctr"/>
            <a:r>
              <a:rPr lang="zh-CN" altLang="en-US" baseline="0" dirty="0"/>
              <a:t>最优滤波</a:t>
            </a:r>
          </a:p>
        </p:txBody>
      </p:sp>
      <p:cxnSp>
        <p:nvCxnSpPr>
          <p:cNvPr id="44" name="直接箭头连接符 43">
            <a:extLst>
              <a:ext uri="{FF2B5EF4-FFF2-40B4-BE49-F238E27FC236}">
                <a16:creationId xmlns:a16="http://schemas.microsoft.com/office/drawing/2014/main" id="{D8621D18-55A9-408A-A26F-F5CFA44E8814}"/>
              </a:ext>
            </a:extLst>
          </p:cNvPr>
          <p:cNvCxnSpPr>
            <a:stCxn id="33" idx="2"/>
            <a:endCxn id="43" idx="0"/>
          </p:cNvCxnSpPr>
          <p:nvPr/>
        </p:nvCxnSpPr>
        <p:spPr bwMode="auto">
          <a:xfrm>
            <a:off x="1036804" y="5143880"/>
            <a:ext cx="0" cy="4685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接箭头连接符 44">
            <a:extLst>
              <a:ext uri="{FF2B5EF4-FFF2-40B4-BE49-F238E27FC236}">
                <a16:creationId xmlns:a16="http://schemas.microsoft.com/office/drawing/2014/main" id="{B211B37E-9C90-4021-9C3C-A37A6A2BDAD8}"/>
              </a:ext>
            </a:extLst>
          </p:cNvPr>
          <p:cNvCxnSpPr>
            <a:stCxn id="32" idx="2"/>
            <a:endCxn id="42" idx="0"/>
          </p:cNvCxnSpPr>
          <p:nvPr/>
        </p:nvCxnSpPr>
        <p:spPr bwMode="auto">
          <a:xfrm flipH="1">
            <a:off x="3514091" y="5143963"/>
            <a:ext cx="1" cy="46845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文本框 45">
            <a:extLst>
              <a:ext uri="{FF2B5EF4-FFF2-40B4-BE49-F238E27FC236}">
                <a16:creationId xmlns:a16="http://schemas.microsoft.com/office/drawing/2014/main" id="{7CFC576E-4839-4330-A6AB-59A384360B17}"/>
              </a:ext>
            </a:extLst>
          </p:cNvPr>
          <p:cNvSpPr txBox="1"/>
          <p:nvPr/>
        </p:nvSpPr>
        <p:spPr>
          <a:xfrm>
            <a:off x="4583853" y="1069170"/>
            <a:ext cx="3736800" cy="5455596"/>
          </a:xfrm>
          <a:prstGeom prst="rect">
            <a:avLst/>
          </a:prstGeom>
          <a:noFill/>
          <a:ln w="38100">
            <a:solidFill>
              <a:srgbClr val="0000FF"/>
            </a:solidFill>
          </a:ln>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kumimoji="0" lang="zh-CN" altLang="en-US" sz="2000" b="1" i="0" u="none" strike="noStrike" kern="1200" cap="none" spc="0" normalizeH="0" baseline="0" noProof="0" dirty="0">
                <a:ln>
                  <a:noFill/>
                </a:ln>
                <a:solidFill>
                  <a:srgbClr val="0432FF"/>
                </a:solidFill>
                <a:effectLst/>
                <a:uLnTx/>
                <a:uFillTx/>
                <a:latin typeface="Arial" panose="020B0604020202020204" pitchFamily="34" charset="0"/>
                <a:ea typeface="宋体" panose="02010600030101010101" pitchFamily="2" charset="-122"/>
                <a:cs typeface="+mn-cs"/>
              </a:rPr>
              <a:t>直接</a:t>
            </a:r>
            <a:r>
              <a:rPr lang="zh-CN" altLang="en-US" sz="2000" b="1" dirty="0">
                <a:solidFill>
                  <a:srgbClr val="0432FF"/>
                </a:solidFill>
                <a:latin typeface="Arial" panose="020B0604020202020204" pitchFamily="34" charset="0"/>
                <a:ea typeface="宋体" panose="02010600030101010101" pitchFamily="2" charset="-122"/>
              </a:rPr>
              <a:t>电压读出方案</a:t>
            </a:r>
            <a:endParaRPr lang="en-US" altLang="zh-CN" sz="2000" b="1" dirty="0">
              <a:solidFill>
                <a:srgbClr val="0432FF"/>
              </a:solidFill>
              <a:latin typeface="Arial" panose="020B0604020202020204" pitchFamily="34" charset="0"/>
              <a:ea typeface="宋体" panose="02010600030101010101" pitchFamily="2" charset="-122"/>
            </a:endParaRPr>
          </a:p>
          <a:p>
            <a:pPr marL="457200" indent="-457200" algn="just">
              <a:lnSpc>
                <a:spcPct val="150000"/>
              </a:lnSpc>
              <a:buFont typeface="Wingdings" panose="05000000000000000000" pitchFamily="2" charset="2"/>
              <a:buChar char="Ø"/>
              <a:defRPr/>
            </a:pPr>
            <a:r>
              <a:rPr kumimoji="0" lang="zh-CN" altLang="en-US"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基本原理：</a:t>
            </a:r>
            <a:endParaRPr kumimoji="0" lang="en-US" altLang="zh-CN"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342900" indent="-342900" algn="just">
              <a:lnSpc>
                <a:spcPct val="150000"/>
              </a:lnSpc>
              <a:buFont typeface="+mj-lt"/>
              <a:buAutoNum type="arabicPeriod"/>
              <a:defRPr/>
            </a:pPr>
            <a:r>
              <a:rPr lang="zh-CN" altLang="en-US" sz="1600" b="1" dirty="0">
                <a:solidFill>
                  <a:srgbClr val="000000"/>
                </a:solidFill>
                <a:latin typeface="Arial" panose="020B0604020202020204" pitchFamily="34" charset="0"/>
                <a:ea typeface="宋体" panose="02010600030101010101" pitchFamily="2" charset="-122"/>
              </a:rPr>
              <a:t>磁单极子穿过感应线圈产生感应电压信号</a:t>
            </a:r>
            <a:endParaRPr lang="en-US" altLang="zh-CN" sz="1600" b="1" dirty="0">
              <a:solidFill>
                <a:srgbClr val="000000"/>
              </a:solidFill>
              <a:latin typeface="Arial" panose="020B0604020202020204" pitchFamily="34" charset="0"/>
              <a:ea typeface="宋体" panose="02010600030101010101" pitchFamily="2" charset="-122"/>
            </a:endParaRPr>
          </a:p>
          <a:p>
            <a:pPr marL="342900" indent="-342900" algn="just">
              <a:lnSpc>
                <a:spcPct val="150000"/>
              </a:lnSpc>
              <a:buFont typeface="+mj-lt"/>
              <a:buAutoNum type="arabicPeriod"/>
              <a:defRPr/>
            </a:pPr>
            <a:r>
              <a:rPr lang="zh-CN" altLang="en-US" sz="1600" b="1" dirty="0">
                <a:solidFill>
                  <a:srgbClr val="000000"/>
                </a:solidFill>
                <a:latin typeface="Arial" panose="020B0604020202020204" pitchFamily="34" charset="0"/>
                <a:ea typeface="宋体" panose="02010600030101010101" pitchFamily="2" charset="-122"/>
              </a:rPr>
              <a:t>感应电压信号经过电路响应被低噪声放大器放大</a:t>
            </a:r>
            <a:endParaRPr lang="en-US" altLang="zh-CN" sz="1600" b="1" dirty="0">
              <a:solidFill>
                <a:srgbClr val="000000"/>
              </a:solidFill>
              <a:latin typeface="Arial" panose="020B0604020202020204" pitchFamily="34" charset="0"/>
              <a:ea typeface="宋体" panose="02010600030101010101" pitchFamily="2" charset="-122"/>
            </a:endParaRPr>
          </a:p>
          <a:p>
            <a:pPr marL="342900" indent="-342900" algn="just">
              <a:lnSpc>
                <a:spcPct val="150000"/>
              </a:lnSpc>
              <a:buFont typeface="+mj-lt"/>
              <a:buAutoNum type="arabicPeriod"/>
              <a:defRPr/>
            </a:pPr>
            <a:r>
              <a:rPr lang="zh-CN" altLang="en-US" sz="1600" b="1" dirty="0">
                <a:solidFill>
                  <a:srgbClr val="000000"/>
                </a:solidFill>
                <a:latin typeface="Arial" panose="020B0604020202020204" pitchFamily="34" charset="0"/>
                <a:ea typeface="宋体" panose="02010600030101010101" pitchFamily="2" charset="-122"/>
              </a:rPr>
              <a:t>放大后的信号被数据采集卡读出</a:t>
            </a:r>
            <a:endParaRPr lang="en-US" altLang="zh-CN" sz="1600" b="1" dirty="0">
              <a:solidFill>
                <a:srgbClr val="000000"/>
              </a:solidFill>
              <a:latin typeface="Arial" panose="020B0604020202020204" pitchFamily="34" charset="0"/>
              <a:ea typeface="宋体" panose="02010600030101010101" pitchFamily="2" charset="-122"/>
            </a:endParaRPr>
          </a:p>
          <a:p>
            <a:pPr marL="342900" indent="-342900" algn="just">
              <a:lnSpc>
                <a:spcPct val="150000"/>
              </a:lnSpc>
              <a:buFont typeface="+mj-lt"/>
              <a:buAutoNum type="arabicPeriod"/>
              <a:defRPr/>
            </a:pPr>
            <a:r>
              <a:rPr lang="zh-CN" altLang="en-US" sz="1600" b="1" dirty="0">
                <a:solidFill>
                  <a:srgbClr val="000000"/>
                </a:solidFill>
                <a:latin typeface="Arial" panose="020B0604020202020204" pitchFamily="34" charset="0"/>
                <a:ea typeface="宋体" panose="02010600030101010101" pitchFamily="2" charset="-122"/>
              </a:rPr>
              <a:t>进行数字滤波（最优滤波）</a:t>
            </a:r>
            <a:endParaRPr lang="en-US" altLang="zh-CN" sz="1600" b="1" dirty="0">
              <a:solidFill>
                <a:srgbClr val="000000"/>
              </a:solidFill>
              <a:latin typeface="Arial" panose="020B0604020202020204" pitchFamily="34" charset="0"/>
              <a:ea typeface="宋体" panose="02010600030101010101" pitchFamily="2" charset="-122"/>
            </a:endParaRPr>
          </a:p>
          <a:p>
            <a:pPr marL="457200" indent="-457200" algn="just">
              <a:lnSpc>
                <a:spcPct val="150000"/>
              </a:lnSpc>
              <a:buFont typeface="Wingdings" panose="05000000000000000000" pitchFamily="2" charset="2"/>
              <a:buChar char="Ø"/>
              <a:defRPr/>
            </a:pPr>
            <a:r>
              <a:rPr kumimoji="0" lang="zh-CN" altLang="en-US"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优点</a:t>
            </a:r>
            <a:endParaRPr kumimoji="0" lang="en-US" altLang="zh-CN"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800100" lvl="1" indent="-342900" algn="just">
              <a:lnSpc>
                <a:spcPct val="150000"/>
              </a:lnSpc>
              <a:buFont typeface="Arial" panose="020B0604020202020204" pitchFamily="34" charset="0"/>
              <a:buChar char="•"/>
              <a:defRPr/>
            </a:pPr>
            <a:r>
              <a:rPr lang="zh-CN" altLang="en-US" sz="1600" b="1" dirty="0">
                <a:solidFill>
                  <a:srgbClr val="000000"/>
                </a:solidFill>
                <a:latin typeface="Arial" panose="020B0604020202020204" pitchFamily="34" charset="0"/>
                <a:ea typeface="宋体" panose="02010600030101010101" pitchFamily="2" charset="-122"/>
              </a:rPr>
              <a:t>结构简单，体积小</a:t>
            </a:r>
            <a:endParaRPr lang="en-US" altLang="zh-CN" sz="1600" b="1" dirty="0">
              <a:solidFill>
                <a:srgbClr val="000000"/>
              </a:solidFill>
              <a:latin typeface="Arial" panose="020B0604020202020204" pitchFamily="34" charset="0"/>
              <a:ea typeface="宋体" panose="02010600030101010101" pitchFamily="2" charset="-122"/>
            </a:endParaRPr>
          </a:p>
          <a:p>
            <a:pPr marL="800100" lvl="1" indent="-342900" algn="just">
              <a:lnSpc>
                <a:spcPct val="150000"/>
              </a:lnSpc>
              <a:buFont typeface="Arial" panose="020B0604020202020204" pitchFamily="34" charset="0"/>
              <a:buChar char="•"/>
              <a:defRPr/>
            </a:pP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342900" indent="-342900" algn="just">
              <a:lnSpc>
                <a:spcPct val="150000"/>
              </a:lnSpc>
              <a:buFont typeface="Wingdings" panose="05000000000000000000" pitchFamily="2" charset="2"/>
              <a:buChar char="Ø"/>
              <a:defRPr/>
            </a:pPr>
            <a:r>
              <a:rPr kumimoji="0" lang="zh-CN" altLang="en-US"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缺点</a:t>
            </a:r>
            <a:endParaRPr lang="en-US" altLang="zh-CN" sz="1600" b="1" dirty="0">
              <a:solidFill>
                <a:srgbClr val="000000"/>
              </a:solidFill>
              <a:latin typeface="Arial" panose="020B0604020202020204" pitchFamily="34" charset="0"/>
              <a:ea typeface="宋体" panose="02010600030101010101" pitchFamily="2" charset="-122"/>
            </a:endParaRPr>
          </a:p>
          <a:p>
            <a:pPr marL="800100" lvl="1" indent="-342900" algn="just">
              <a:lnSpc>
                <a:spcPct val="150000"/>
              </a:lnSpc>
              <a:buFont typeface="Arial" panose="020B0604020202020204" pitchFamily="34" charset="0"/>
              <a:buChar char="•"/>
              <a:defRPr/>
            </a:pPr>
            <a:r>
              <a:rPr lang="zh-CN" altLang="en-US" sz="1600" b="1" dirty="0">
                <a:solidFill>
                  <a:srgbClr val="000000"/>
                </a:solidFill>
                <a:latin typeface="Arial" panose="020B0604020202020204" pitchFamily="34" charset="0"/>
                <a:ea typeface="宋体" panose="02010600030101010101" pitchFamily="2" charset="-122"/>
              </a:rPr>
              <a:t>放大器噪声降低困难</a:t>
            </a:r>
            <a:endParaRPr lang="en-US" altLang="zh-CN" sz="1600" b="1" dirty="0">
              <a:solidFill>
                <a:srgbClr val="000000"/>
              </a:solidFill>
              <a:latin typeface="Arial" panose="020B0604020202020204" pitchFamily="34" charset="0"/>
              <a:ea typeface="宋体" panose="02010600030101010101" pitchFamily="2" charset="-122"/>
            </a:endParaRPr>
          </a:p>
          <a:p>
            <a:pPr marL="800100" lvl="1" indent="-342900" algn="just">
              <a:lnSpc>
                <a:spcPct val="150000"/>
              </a:lnSpc>
              <a:buFont typeface="Arial" panose="020B0604020202020204" pitchFamily="34" charset="0"/>
              <a:buChar char="•"/>
              <a:defRPr/>
            </a:pPr>
            <a:endParaRPr lang="zh-CN" altLang="en-US" sz="1600" b="1" baseline="0" dirty="0">
              <a:solidFill>
                <a:srgbClr val="000000"/>
              </a:solidFill>
            </a:endParaRPr>
          </a:p>
        </p:txBody>
      </p:sp>
      <p:sp>
        <p:nvSpPr>
          <p:cNvPr id="48" name="文本框 47">
            <a:extLst>
              <a:ext uri="{FF2B5EF4-FFF2-40B4-BE49-F238E27FC236}">
                <a16:creationId xmlns:a16="http://schemas.microsoft.com/office/drawing/2014/main" id="{2E4EB2ED-B79B-4D79-B104-38FD473BFAF9}"/>
              </a:ext>
            </a:extLst>
          </p:cNvPr>
          <p:cNvSpPr txBox="1"/>
          <p:nvPr/>
        </p:nvSpPr>
        <p:spPr>
          <a:xfrm>
            <a:off x="8409518" y="1069170"/>
            <a:ext cx="3735154" cy="5456174"/>
          </a:xfrm>
          <a:prstGeom prst="rect">
            <a:avLst/>
          </a:prstGeom>
          <a:noFill/>
          <a:ln w="38100">
            <a:solidFill>
              <a:srgbClr val="FF0000"/>
            </a:solidFill>
          </a:ln>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lang="zh-CN" altLang="en-US" sz="2000" b="1" dirty="0">
                <a:solidFill>
                  <a:srgbClr val="FF0000"/>
                </a:solidFill>
                <a:latin typeface="Arial" panose="020B0604020202020204" pitchFamily="34" charset="0"/>
                <a:ea typeface="宋体" panose="02010600030101010101" pitchFamily="2" charset="-122"/>
              </a:rPr>
              <a:t>原子</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磁力计读出</a:t>
            </a:r>
            <a:r>
              <a:rPr lang="zh-CN" altLang="en-US" sz="2000" b="1" dirty="0">
                <a:solidFill>
                  <a:srgbClr val="FF0000"/>
                </a:solidFill>
                <a:latin typeface="Arial" panose="020B0604020202020204" pitchFamily="34" charset="0"/>
                <a:ea typeface="宋体" panose="02010600030101010101" pitchFamily="2" charset="-122"/>
              </a:rPr>
              <a:t>方案</a:t>
            </a:r>
            <a:endPar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a:p>
            <a:pPr marL="457200" indent="-457200" algn="just">
              <a:lnSpc>
                <a:spcPct val="150000"/>
              </a:lnSpc>
              <a:buFont typeface="Wingdings" panose="05000000000000000000" pitchFamily="2" charset="2"/>
              <a:buChar char="Ø"/>
              <a:defRPr/>
            </a:pPr>
            <a:r>
              <a:rPr kumimoji="0" lang="zh-CN" altLang="en-US"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基本原理：</a:t>
            </a:r>
            <a:endParaRPr kumimoji="0" lang="en-US" altLang="zh-CN"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342900" indent="-342900" algn="just">
              <a:lnSpc>
                <a:spcPct val="150000"/>
              </a:lnSpc>
              <a:buFont typeface="+mj-lt"/>
              <a:buAutoNum type="arabicPeriod"/>
              <a:defRPr/>
            </a:pPr>
            <a:r>
              <a:rPr lang="zh-CN" altLang="en-US" sz="1600" b="1" dirty="0">
                <a:solidFill>
                  <a:srgbClr val="000000"/>
                </a:solidFill>
                <a:latin typeface="Arial" panose="020B0604020202020204" pitchFamily="34" charset="0"/>
                <a:ea typeface="宋体" panose="02010600030101010101" pitchFamily="2" charset="-122"/>
              </a:rPr>
              <a:t>磁单极子穿过感应线圈产生感应电压信号</a:t>
            </a:r>
            <a:endParaRPr lang="en-US" altLang="zh-CN" sz="1600" b="1" dirty="0">
              <a:solidFill>
                <a:srgbClr val="000000"/>
              </a:solidFill>
              <a:latin typeface="Arial" panose="020B0604020202020204" pitchFamily="34" charset="0"/>
              <a:ea typeface="宋体" panose="02010600030101010101" pitchFamily="2" charset="-122"/>
            </a:endParaRPr>
          </a:p>
          <a:p>
            <a:pPr marL="342900" indent="-342900" algn="just">
              <a:lnSpc>
                <a:spcPct val="150000"/>
              </a:lnSpc>
              <a:buFont typeface="+mj-lt"/>
              <a:buAutoNum type="arabicPeriod"/>
              <a:defRPr/>
            </a:pPr>
            <a:r>
              <a:rPr lang="zh-CN" altLang="en-US" sz="1600" b="1" dirty="0">
                <a:solidFill>
                  <a:srgbClr val="000000"/>
                </a:solidFill>
                <a:latin typeface="Arial" panose="020B0604020202020204" pitchFamily="34" charset="0"/>
                <a:ea typeface="宋体" panose="02010600030101010101" pitchFamily="2" charset="-122"/>
              </a:rPr>
              <a:t>感应电压信号经过电路响应与磁场转化线圈转化为磁场信号</a:t>
            </a:r>
            <a:endParaRPr lang="en-US" altLang="zh-CN" sz="1600" b="1" dirty="0">
              <a:solidFill>
                <a:srgbClr val="000000"/>
              </a:solidFill>
              <a:latin typeface="Arial" panose="020B0604020202020204" pitchFamily="34" charset="0"/>
              <a:ea typeface="宋体" panose="02010600030101010101" pitchFamily="2" charset="-122"/>
            </a:endParaRPr>
          </a:p>
          <a:p>
            <a:pPr marL="342900" indent="-342900" algn="just">
              <a:lnSpc>
                <a:spcPct val="150000"/>
              </a:lnSpc>
              <a:buFont typeface="+mj-lt"/>
              <a:buAutoNum type="arabicPeriod"/>
              <a:defRPr/>
            </a:pPr>
            <a:r>
              <a:rPr lang="zh-CN" altLang="en-US" sz="1600" b="1" dirty="0">
                <a:solidFill>
                  <a:srgbClr val="000000"/>
                </a:solidFill>
                <a:latin typeface="Arial" panose="020B0604020202020204" pitchFamily="34" charset="0"/>
                <a:ea typeface="宋体" panose="02010600030101010101" pitchFamily="2" charset="-122"/>
              </a:rPr>
              <a:t>磁场信号被超灵敏原子磁力仪读出</a:t>
            </a:r>
            <a:endParaRPr lang="en-US" altLang="zh-CN" sz="1600" b="1" dirty="0">
              <a:solidFill>
                <a:srgbClr val="000000"/>
              </a:solidFill>
              <a:latin typeface="Arial" panose="020B0604020202020204" pitchFamily="34" charset="0"/>
              <a:ea typeface="宋体" panose="02010600030101010101" pitchFamily="2" charset="-122"/>
            </a:endParaRPr>
          </a:p>
          <a:p>
            <a:pPr marL="342900" indent="-342900" algn="just">
              <a:lnSpc>
                <a:spcPct val="150000"/>
              </a:lnSpc>
              <a:buFont typeface="+mj-lt"/>
              <a:buAutoNum type="arabicPeriod"/>
              <a:defRPr/>
            </a:pPr>
            <a:r>
              <a:rPr lang="zh-CN" altLang="en-US" sz="1600" b="1" dirty="0">
                <a:solidFill>
                  <a:srgbClr val="000000"/>
                </a:solidFill>
                <a:latin typeface="Arial" panose="020B0604020202020204" pitchFamily="34" charset="0"/>
                <a:ea typeface="宋体" panose="02010600030101010101" pitchFamily="2" charset="-122"/>
              </a:rPr>
              <a:t>进行数字滤波（最优滤波）</a:t>
            </a:r>
            <a:endParaRPr lang="en-US" altLang="zh-CN" sz="1600" b="1" dirty="0">
              <a:solidFill>
                <a:srgbClr val="000000"/>
              </a:solidFill>
              <a:latin typeface="Arial" panose="020B0604020202020204" pitchFamily="34" charset="0"/>
              <a:ea typeface="宋体" panose="02010600030101010101" pitchFamily="2" charset="-122"/>
            </a:endParaRPr>
          </a:p>
          <a:p>
            <a:pPr marL="457200" indent="-457200" algn="just">
              <a:lnSpc>
                <a:spcPct val="150000"/>
              </a:lnSpc>
              <a:buFont typeface="Wingdings" panose="05000000000000000000" pitchFamily="2" charset="2"/>
              <a:buChar char="Ø"/>
              <a:defRPr/>
            </a:pPr>
            <a:r>
              <a:rPr kumimoji="0" lang="zh-CN" altLang="en-US"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优点</a:t>
            </a:r>
            <a:endParaRPr kumimoji="0" lang="en-US" altLang="zh-CN"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800100" lvl="1" indent="-342900" algn="just">
              <a:lnSpc>
                <a:spcPct val="150000"/>
              </a:lnSpc>
              <a:buFont typeface="Arial" panose="020B0604020202020204" pitchFamily="34" charset="0"/>
              <a:buChar char="•"/>
              <a:defRPr/>
            </a:pPr>
            <a:r>
              <a:rPr lang="zh-CN" altLang="en-US" sz="1600" b="1" dirty="0">
                <a:solidFill>
                  <a:srgbClr val="000000"/>
                </a:solidFill>
                <a:latin typeface="Arial" panose="020B0604020202020204" pitchFamily="34" charset="0"/>
                <a:ea typeface="宋体" panose="02010600030101010101" pitchFamily="2" charset="-122"/>
              </a:rPr>
              <a:t>量子精密测量技术使得读出过程中几乎不引入噪声</a:t>
            </a:r>
          </a:p>
          <a:p>
            <a:pPr marL="342900" indent="-342900" algn="just">
              <a:lnSpc>
                <a:spcPct val="150000"/>
              </a:lnSpc>
              <a:buFont typeface="Wingdings" panose="05000000000000000000" pitchFamily="2" charset="2"/>
              <a:buChar char="Ø"/>
              <a:defRPr/>
            </a:pPr>
            <a:r>
              <a:rPr kumimoji="0" lang="zh-CN" altLang="en-US"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缺点</a:t>
            </a:r>
            <a:endParaRPr kumimoji="0" lang="en-US" altLang="zh-CN"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800100" lvl="1" indent="-342900" algn="just">
              <a:lnSpc>
                <a:spcPct val="150000"/>
              </a:lnSpc>
              <a:buFont typeface="Arial" panose="020B0604020202020204" pitchFamily="34" charset="0"/>
              <a:buChar char="•"/>
              <a:defRPr/>
            </a:pPr>
            <a:r>
              <a:rPr lang="zh-CN" altLang="en-US" sz="1600" b="1" dirty="0">
                <a:solidFill>
                  <a:srgbClr val="000000"/>
                </a:solidFill>
                <a:latin typeface="Arial" panose="020B0604020202020204" pitchFamily="34" charset="0"/>
                <a:ea typeface="宋体" panose="02010600030101010101" pitchFamily="2" charset="-122"/>
              </a:rPr>
              <a:t>结构复杂，体积较大，需要提供整套电子学配合磁力仪工作</a:t>
            </a:r>
          </a:p>
        </p:txBody>
      </p:sp>
    </p:spTree>
    <p:extLst>
      <p:ext uri="{BB962C8B-B14F-4D97-AF65-F5344CB8AC3E}">
        <p14:creationId xmlns:p14="http://schemas.microsoft.com/office/powerpoint/2010/main" val="1698766824"/>
      </p:ext>
    </p:extLst>
  </p:cSld>
  <p:clrMapOvr>
    <a:masterClrMapping/>
  </p:clrMapOvr>
  <p:transition advTm="6393"/>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9</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直接电压读出方案</a:t>
            </a:r>
          </a:p>
        </p:txBody>
      </p:sp>
      <p:sp>
        <p:nvSpPr>
          <p:cNvPr id="47" name="Rectangle 10">
            <a:extLst>
              <a:ext uri="{FF2B5EF4-FFF2-40B4-BE49-F238E27FC236}">
                <a16:creationId xmlns:a16="http://schemas.microsoft.com/office/drawing/2014/main" id="{05AFC6B0-5DDA-475F-9E71-353E7875780A}"/>
              </a:ext>
            </a:extLst>
          </p:cNvPr>
          <p:cNvSpPr txBox="1">
            <a:spLocks noChangeArrowheads="1"/>
          </p:cNvSpPr>
          <p:nvPr/>
        </p:nvSpPr>
        <p:spPr bwMode="auto">
          <a:xfrm>
            <a:off x="326166" y="1180363"/>
            <a:ext cx="3393570" cy="57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Arial" panose="020B0604020202020204" pitchFamily="34" charset="0"/>
              <a:buChar char="•"/>
            </a:pPr>
            <a:r>
              <a:rPr lang="zh-CN" altLang="en-US" sz="2800" b="1" baseline="0" dirty="0"/>
              <a:t>等效电路</a:t>
            </a:r>
            <a:endParaRPr lang="en-US" altLang="zh-CN" sz="2200" b="1" baseline="0" dirty="0"/>
          </a:p>
          <a:p>
            <a:pPr>
              <a:lnSpc>
                <a:spcPct val="130000"/>
              </a:lnSpc>
              <a:buFont typeface="Arial" panose="020B0604020202020204" pitchFamily="34" charset="0"/>
              <a:buChar char="•"/>
            </a:pPr>
            <a:endParaRPr lang="en-US" altLang="zh-CN" sz="2200" b="1" baseline="0" dirty="0"/>
          </a:p>
          <a:p>
            <a:pPr>
              <a:lnSpc>
                <a:spcPct val="130000"/>
              </a:lnSpc>
              <a:buFont typeface="Arial" panose="020B0604020202020204" pitchFamily="34" charset="0"/>
              <a:buChar char="•"/>
            </a:pPr>
            <a:endParaRPr lang="en-US" altLang="zh-CN" sz="2200" b="1" baseline="0" dirty="0"/>
          </a:p>
          <a:p>
            <a:pPr marL="0" indent="0">
              <a:lnSpc>
                <a:spcPct val="130000"/>
              </a:lnSpc>
              <a:buNone/>
            </a:pPr>
            <a:endParaRPr lang="en-US" altLang="zh-CN" sz="2200" b="1" baseline="0" dirty="0"/>
          </a:p>
          <a:p>
            <a:pPr lvl="1">
              <a:lnSpc>
                <a:spcPct val="130000"/>
              </a:lnSpc>
              <a:buFont typeface="Arial" panose="020B0604020202020204" pitchFamily="34" charset="0"/>
              <a:buChar char="•"/>
            </a:pPr>
            <a:endParaRPr lang="zh-CN" altLang="en-US" sz="2000" b="1" baseline="0" dirty="0"/>
          </a:p>
        </p:txBody>
      </p:sp>
      <p:pic>
        <p:nvPicPr>
          <p:cNvPr id="49" name="图片 48">
            <a:extLst>
              <a:ext uri="{FF2B5EF4-FFF2-40B4-BE49-F238E27FC236}">
                <a16:creationId xmlns:a16="http://schemas.microsoft.com/office/drawing/2014/main" id="{7A5ED2BA-3F0F-486D-A324-ECBDEBF1A2F0}"/>
              </a:ext>
            </a:extLst>
          </p:cNvPr>
          <p:cNvPicPr>
            <a:picLocks noChangeAspect="1"/>
          </p:cNvPicPr>
          <p:nvPr/>
        </p:nvPicPr>
        <p:blipFill>
          <a:blip r:embed="rId3"/>
          <a:stretch>
            <a:fillRect/>
          </a:stretch>
        </p:blipFill>
        <p:spPr>
          <a:xfrm>
            <a:off x="81718" y="2246459"/>
            <a:ext cx="3320459" cy="1944216"/>
          </a:xfrm>
          <a:prstGeom prst="rect">
            <a:avLst/>
          </a:prstGeom>
        </p:spPr>
      </p:pic>
      <p:sp>
        <p:nvSpPr>
          <p:cNvPr id="52" name="Rectangle 10">
            <a:extLst>
              <a:ext uri="{FF2B5EF4-FFF2-40B4-BE49-F238E27FC236}">
                <a16:creationId xmlns:a16="http://schemas.microsoft.com/office/drawing/2014/main" id="{3497B8AB-A5ED-40E3-8AFC-E2820FBEA1A7}"/>
              </a:ext>
            </a:extLst>
          </p:cNvPr>
          <p:cNvSpPr txBox="1">
            <a:spLocks noChangeArrowheads="1"/>
          </p:cNvSpPr>
          <p:nvPr/>
        </p:nvSpPr>
        <p:spPr bwMode="auto">
          <a:xfrm>
            <a:off x="222751" y="4675265"/>
            <a:ext cx="360040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0" fontAlgn="base" latinLnBrk="0" hangingPunct="0">
              <a:lnSpc>
                <a:spcPct val="130000"/>
              </a:lnSpc>
              <a:spcBef>
                <a:spcPct val="20000"/>
              </a:spcBef>
              <a:spcAft>
                <a:spcPct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0" lang="en-US" altLang="zh-CN" sz="20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s</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感应电压信号</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0" fontAlgn="base" latinLnBrk="0" hangingPunct="0">
              <a:lnSpc>
                <a:spcPct val="130000"/>
              </a:lnSpc>
              <a:spcBef>
                <a:spcPct val="20000"/>
              </a:spcBef>
              <a:spcAft>
                <a:spcPct val="0"/>
              </a:spcAft>
              <a:buClrTx/>
              <a:buSzTx/>
              <a:buFont typeface="Wingdings" panose="05000000000000000000" pitchFamily="2" charset="2"/>
              <a:buChar char="Ø"/>
              <a:tabLst/>
              <a:defRPr/>
            </a:pPr>
            <a:r>
              <a:rPr kumimoji="0" lang="en-US" altLang="zh-CN" sz="2000" b="1" i="0" u="none" strike="noStrike" kern="1200" cap="none" spc="0" normalizeH="0" baseline="0" noProof="0" dirty="0" err="1">
                <a:ln>
                  <a:noFill/>
                </a:ln>
                <a:solidFill>
                  <a:srgbClr val="FF0000"/>
                </a:solidFill>
                <a:effectLst/>
                <a:uLnTx/>
                <a:uFillTx/>
                <a:latin typeface="微软雅黑" panose="020B0503020204020204" pitchFamily="34" charset="-122"/>
                <a:ea typeface="微软雅黑" panose="020B0503020204020204" pitchFamily="34" charset="-122"/>
                <a:cs typeface="+mn-cs"/>
              </a:rPr>
              <a:t>e</a:t>
            </a:r>
            <a:r>
              <a:rPr kumimoji="0" lang="en-US" altLang="zh-CN" sz="2000" b="1" i="0" u="none" strike="noStrike" kern="1200" cap="none" spc="0" normalizeH="0" baseline="-25000" noProof="0" dirty="0" err="1">
                <a:ln>
                  <a:noFill/>
                </a:ln>
                <a:solidFill>
                  <a:srgbClr val="FF0000"/>
                </a:solidFill>
                <a:effectLst/>
                <a:uLnTx/>
                <a:uFillTx/>
                <a:latin typeface="微软雅黑" panose="020B0503020204020204" pitchFamily="34" charset="-122"/>
                <a:ea typeface="微软雅黑" panose="020B0503020204020204" pitchFamily="34" charset="-122"/>
                <a:cs typeface="+mn-cs"/>
              </a:rPr>
              <a:t>c_v</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感应线圈热噪声</a:t>
            </a:r>
            <a:endPar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0" fontAlgn="base" latinLnBrk="0" hangingPunct="0">
              <a:lnSpc>
                <a:spcPct val="130000"/>
              </a:lnSpc>
              <a:spcBef>
                <a:spcPct val="20000"/>
              </a:spcBef>
              <a:spcAft>
                <a:spcPct val="0"/>
              </a:spcAft>
              <a:buClrTx/>
              <a:buSzTx/>
              <a:buFont typeface="Wingdings" panose="05000000000000000000" pitchFamily="2" charset="2"/>
              <a:buChar char="Ø"/>
              <a:tabLst/>
              <a:defRPr/>
            </a:pPr>
            <a:r>
              <a:rPr kumimoji="0" lang="en-US" altLang="zh-CN" sz="20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0" lang="en-US" altLang="zh-CN" sz="2000" b="1" i="0" u="none" strike="noStrike" kern="1200" cap="none" spc="0" normalizeH="0" baseline="-2500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a_v</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运放输入电压噪声</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R="0" lvl="0" algn="l" defTabSz="914400" rtl="0" eaLnBrk="0" fontAlgn="base" latinLnBrk="0" hangingPunct="0">
              <a:lnSpc>
                <a:spcPct val="130000"/>
              </a:lnSpc>
              <a:spcBef>
                <a:spcPct val="20000"/>
              </a:spcBef>
              <a:spcAft>
                <a:spcPct val="0"/>
              </a:spcAft>
              <a:buClrTx/>
              <a:buSzTx/>
              <a:buFont typeface="Wingdings" panose="05000000000000000000" pitchFamily="2" charset="2"/>
              <a:buChar char="Ø"/>
              <a:tabLst/>
              <a:defRPr/>
            </a:pPr>
            <a:r>
              <a:rPr kumimoji="0" lang="en-US" altLang="zh-CN" sz="20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e</a:t>
            </a:r>
            <a:r>
              <a:rPr kumimoji="0" lang="en-US" altLang="zh-CN" sz="2000" b="1" i="0" u="none" strike="noStrike" kern="1200" cap="none" spc="0" normalizeH="0" baseline="-2500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a_i</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运放输入电流噪声</a:t>
            </a:r>
          </a:p>
        </p:txBody>
      </p:sp>
      <mc:AlternateContent xmlns:mc="http://schemas.openxmlformats.org/markup-compatibility/2006">
        <mc:Choice xmlns:a14="http://schemas.microsoft.com/office/drawing/2010/main" Requires="a14">
          <p:sp>
            <p:nvSpPr>
              <p:cNvPr id="9" name="Rectangle 10">
                <a:extLst>
                  <a:ext uri="{FF2B5EF4-FFF2-40B4-BE49-F238E27FC236}">
                    <a16:creationId xmlns:a16="http://schemas.microsoft.com/office/drawing/2014/main" id="{CF9ABEA0-105F-4F0C-BCCF-39D03D35A4B4}"/>
                  </a:ext>
                </a:extLst>
              </p:cNvPr>
              <p:cNvSpPr txBox="1">
                <a:spLocks noChangeArrowheads="1"/>
              </p:cNvSpPr>
              <p:nvPr/>
            </p:nvSpPr>
            <p:spPr bwMode="auto">
              <a:xfrm>
                <a:off x="3033819" y="1180363"/>
                <a:ext cx="9130959" cy="543911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Arial" panose="020B0604020202020204" pitchFamily="34" charset="0"/>
                  <a:buChar char="•"/>
                </a:pPr>
                <a:r>
                  <a:rPr lang="zh-CN" altLang="en-US" sz="2800" b="1" dirty="0"/>
                  <a:t>主要噪声源：感应线圈热噪声</a:t>
                </a:r>
                <a:endParaRPr lang="en-US" altLang="zh-CN" sz="2800" b="1" dirty="0"/>
              </a:p>
              <a:p>
                <a:pPr marL="742950" marR="0" lvl="1" indent="-285750" algn="l" defTabSz="914400" rtl="0" eaLnBrk="0" fontAlgn="base" latinLnBrk="0" hangingPunct="0">
                  <a:lnSpc>
                    <a:spcPct val="110000"/>
                  </a:lnSpc>
                  <a:spcBef>
                    <a:spcPct val="20000"/>
                  </a:spcBef>
                  <a:spcAft>
                    <a:spcPct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R</a:t>
                </a: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zh-CN" altLang="en-US" sz="2000" b="1" baseline="0" dirty="0">
                    <a:solidFill>
                      <a:srgbClr val="000000"/>
                    </a:solidFill>
                  </a:rPr>
                  <a:t>交流电阻，经验形式：</a:t>
                </a:r>
                <a:endParaRPr kumimoji="0" lang="en-US" altLang="zh-CN" sz="2000" b="1" i="1" u="none" strike="noStrike" kern="1200" cap="none" spc="0" normalizeH="0" baseline="0" noProof="0" dirty="0">
                  <a:ln>
                    <a:noFill/>
                  </a:ln>
                  <a:solidFill>
                    <a:srgbClr val="000000"/>
                  </a:solidFill>
                  <a:effectLst/>
                  <a:uLnTx/>
                  <a:uFillTx/>
                  <a:latin typeface="Cambria Math" panose="02040503050406030204" pitchFamily="18" charset="0"/>
                  <a:cs typeface="+mn-cs"/>
                </a:endParaRPr>
              </a:p>
              <a:p>
                <a:pPr marL="457200" marR="0" lvl="1" indent="0" algn="ctr" defTabSz="914400" rtl="0" eaLnBrk="0" fontAlgn="base" latinLnBrk="0" hangingPunct="0">
                  <a:lnSpc>
                    <a:spcPct val="110000"/>
                  </a:lnSpc>
                  <a:spcBef>
                    <a:spcPct val="20000"/>
                  </a:spcBef>
                  <a:spcAft>
                    <a:spcPct val="0"/>
                  </a:spcAft>
                  <a:buClrTx/>
                  <a:buSzTx/>
                  <a:buNone/>
                  <a:tabLst/>
                  <a:defRPr/>
                </a:pPr>
                <a14:m>
                  <m:oMath xmlns:m="http://schemas.openxmlformats.org/officeDocument/2006/math">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𝑹</m:t>
                    </m:r>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b>
                      <m:sSubPr>
                        <m:ctrlP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𝑹</m:t>
                        </m:r>
                      </m:e>
                      <m:sub>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𝑨𝑪</m:t>
                        </m:r>
                      </m:sub>
                    </m:sSub>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b>
                      <m:sSubPr>
                        <m:ctrlPr>
                          <a:rPr kumimoji="0" lang="en-US" altLang="zh-CN" sz="20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zh-CN" sz="2000" b="1" i="1" u="none" strike="noStrike" kern="1200" cap="none" spc="0" normalizeH="0" baseline="0" noProof="0">
                            <a:ln>
                              <a:noFill/>
                            </a:ln>
                            <a:solidFill>
                              <a:srgbClr val="000000"/>
                            </a:solidFill>
                            <a:effectLst/>
                            <a:uLnTx/>
                            <a:uFillTx/>
                            <a:latin typeface="Cambria Math" panose="02040503050406030204" pitchFamily="18" charset="0"/>
                            <a:cs typeface="+mn-cs"/>
                          </a:rPr>
                          <m:t>𝑹</m:t>
                        </m:r>
                      </m:e>
                      <m:sub>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𝑫</m:t>
                        </m:r>
                        <m:r>
                          <a:rPr kumimoji="0" lang="en-US" altLang="zh-CN" sz="2000" b="1" i="1" u="none" strike="noStrike" kern="1200" cap="none" spc="0" normalizeH="0" baseline="0" noProof="0">
                            <a:ln>
                              <a:noFill/>
                            </a:ln>
                            <a:solidFill>
                              <a:srgbClr val="000000"/>
                            </a:solidFill>
                            <a:effectLst/>
                            <a:uLnTx/>
                            <a:uFillTx/>
                            <a:latin typeface="Cambria Math" panose="02040503050406030204" pitchFamily="18" charset="0"/>
                            <a:cs typeface="+mn-cs"/>
                          </a:rPr>
                          <m:t>𝑪</m:t>
                        </m:r>
                      </m:sub>
                    </m:sSub>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p>
                      <m:sSupPr>
                        <m:ctrlP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pPr>
                      <m:e>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𝒂𝒇</m:t>
                        </m:r>
                      </m:e>
                      <m:sup>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𝒃</m:t>
                        </m:r>
                      </m:sup>
                    </m:sSup>
                    <m:r>
                      <a:rPr kumimoji="0" lang="en-US" altLang="zh-CN"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oMath>
                </a14:m>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14:m>
                  <m:oMath xmlns:m="http://schemas.openxmlformats.org/officeDocument/2006/math">
                    <m:sSub>
                      <m:sSubPr>
                        <m:ctrlPr>
                          <a:rPr kumimoji="0" lang="en-US" altLang="zh-CN" sz="20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zh-CN" sz="2000" b="1" i="1" u="none" strike="noStrike" kern="1200" cap="none" spc="0" normalizeH="0" baseline="0" noProof="0">
                            <a:ln>
                              <a:noFill/>
                            </a:ln>
                            <a:solidFill>
                              <a:srgbClr val="000000"/>
                            </a:solidFill>
                            <a:effectLst/>
                            <a:uLnTx/>
                            <a:uFillTx/>
                            <a:latin typeface="Cambria Math" panose="02040503050406030204" pitchFamily="18" charset="0"/>
                            <a:cs typeface="+mn-cs"/>
                          </a:rPr>
                          <m:t>𝑹</m:t>
                        </m:r>
                      </m:e>
                      <m:sub>
                        <m:r>
                          <a:rPr kumimoji="0" lang="en-US" altLang="zh-CN" sz="2000" b="1" i="1" u="none" strike="noStrike" kern="1200" cap="none" spc="0" normalizeH="0" baseline="0" noProof="0">
                            <a:ln>
                              <a:noFill/>
                            </a:ln>
                            <a:solidFill>
                              <a:srgbClr val="000000"/>
                            </a:solidFill>
                            <a:effectLst/>
                            <a:uLnTx/>
                            <a:uFillTx/>
                            <a:latin typeface="Cambria Math" panose="02040503050406030204" pitchFamily="18" charset="0"/>
                            <a:cs typeface="+mn-cs"/>
                          </a:rPr>
                          <m:t>𝑫𝑪</m:t>
                        </m:r>
                      </m:sub>
                    </m:sSub>
                  </m:oMath>
                </a14:m>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lvl="1" indent="-342900" defTabSz="914400">
                  <a:lnSpc>
                    <a:spcPct val="110000"/>
                  </a:lnSpc>
                  <a:spcBef>
                    <a:spcPts val="528"/>
                  </a:spcBef>
                  <a:buFont typeface="Wingdings" panose="05000000000000000000" pitchFamily="2" charset="2"/>
                  <a:buChar char="Ø"/>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交流电阻参数拟合</a:t>
                </a:r>
                <a:endPar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lvl="2" indent="-285750" defTabSz="914400">
                  <a:lnSpc>
                    <a:spcPct val="110000"/>
                  </a:lnSpc>
                  <a:spcBef>
                    <a:spcPts val="528"/>
                  </a:spcBef>
                  <a:buFont typeface="Wingdings" panose="05000000000000000000" pitchFamily="2" charset="2"/>
                  <a:buChar char="Ø"/>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通过高精度</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LCR</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表可以得到线圈复阻抗模：</a:t>
                </a: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14:m>
                  <m:oMath xmlns:m="http://schemas.openxmlformats.org/officeDocument/2006/math">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𝑍</m:t>
                        </m:r>
                      </m:e>
                      <m:sub>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𝑡𝑒𝑠𝑡</m:t>
                        </m:r>
                      </m:sub>
                    </m:sSub>
                  </m:oMath>
                </a14:m>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，复阻抗相角：</a:t>
                </a:r>
                <a14:m>
                  <m:oMath xmlns:m="http://schemas.openxmlformats.org/officeDocument/2006/math">
                    <m:func>
                      <m:func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en-US" altLang="zh-CN" sz="1600" b="0" i="0" u="none" strike="noStrike" kern="1200" cap="none" spc="0" normalizeH="0" baseline="0" noProof="0">
                            <a:ln>
                              <a:noFill/>
                            </a:ln>
                            <a:solidFill>
                              <a:prstClr val="black"/>
                            </a:solidFill>
                            <a:effectLst/>
                            <a:uLnTx/>
                            <a:uFillTx/>
                            <a:latin typeface="Cambria Math" panose="02040503050406030204" pitchFamily="18" charset="0"/>
                            <a:cs typeface="+mn-cs"/>
                          </a:rPr>
                          <m:t>tan</m:t>
                        </m:r>
                      </m:fName>
                      <m:e>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1600" b="0" i="1" u="none" strike="noStrike" kern="1200" cap="none" spc="0" normalizeH="0" baseline="0" noProof="0">
                                <a:ln>
                                  <a:noFill/>
                                </a:ln>
                                <a:solidFill>
                                  <a:prstClr val="black"/>
                                </a:solidFill>
                                <a:effectLst/>
                                <a:uLnTx/>
                                <a:uFillTx/>
                                <a:latin typeface="Cambria Math" panose="02040503050406030204" pitchFamily="18" charset="0"/>
                                <a:cs typeface="+mn-cs"/>
                              </a:rPr>
                              <m:t>𝜃</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𝑡𝑒𝑠𝑡</m:t>
                            </m:r>
                          </m:sub>
                        </m:sSub>
                      </m:e>
                    </m:func>
                  </m:oMath>
                </a14:m>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lvl="2" indent="-285750" defTabSz="914400">
                  <a:lnSpc>
                    <a:spcPct val="110000"/>
                  </a:lnSpc>
                  <a:spcBef>
                    <a:spcPts val="528"/>
                  </a:spcBef>
                  <a:buFont typeface="Wingdings" panose="05000000000000000000" pitchFamily="2" charset="2"/>
                  <a:buChar char="Ø"/>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需对线圈</a:t>
                </a:r>
                <a14:m>
                  <m:oMath xmlns:m="http://schemas.openxmlformats.org/officeDocument/2006/math">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𝐿</m:t>
                    </m:r>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 , </m:t>
                    </m:r>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𝐶</m:t>
                    </m:r>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 , </m:t>
                    </m:r>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𝑎</m:t>
                    </m:r>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 , </m:t>
                    </m:r>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𝑏</m:t>
                    </m:r>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 ,</m:t>
                    </m:r>
                    <m:sSub>
                      <m:sSubPr>
                        <m:ctrlPr>
                          <a:rPr kumimoji="0" lang="en-US" altLang="zh-CN" sz="1600" b="1"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𝑅</m:t>
                        </m:r>
                      </m:e>
                      <m:sub>
                        <m:r>
                          <a:rPr kumimoji="0" lang="en-US" altLang="zh-CN" sz="1600" b="1" i="0"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𝐷𝐶</m:t>
                        </m:r>
                      </m:sub>
                    </m:sSub>
                  </m:oMath>
                </a14:m>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共五个参数进行拟合，给定参数可以得到</a:t>
                </a:r>
                <a14:m>
                  <m:oMath xmlns:m="http://schemas.openxmlformats.org/officeDocument/2006/math">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𝑍</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𝑚𝑜𝑑𝑒𝑙</m:t>
                        </m:r>
                      </m:sub>
                    </m:sSub>
                    <m:r>
                      <a:rPr kumimoji="0" lang="zh-CN" altLang="en-US"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和</m:t>
                    </m:r>
                    <m:func>
                      <m:func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en-US" altLang="zh-CN" sz="1600" b="0" i="0" u="none" strike="noStrike" kern="1200" cap="none" spc="0" normalizeH="0" baseline="0" noProof="0">
                            <a:ln>
                              <a:noFill/>
                            </a:ln>
                            <a:solidFill>
                              <a:prstClr val="black"/>
                            </a:solidFill>
                            <a:effectLst/>
                            <a:uLnTx/>
                            <a:uFillTx/>
                            <a:latin typeface="Cambria Math" panose="02040503050406030204" pitchFamily="18" charset="0"/>
                            <a:cs typeface="+mn-cs"/>
                          </a:rPr>
                          <m:t>tan</m:t>
                        </m:r>
                      </m:fName>
                      <m:e>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1600" b="0" i="1" u="none" strike="noStrike" kern="1200" cap="none" spc="0" normalizeH="0" baseline="0" noProof="0">
                                <a:ln>
                                  <a:noFill/>
                                </a:ln>
                                <a:solidFill>
                                  <a:prstClr val="black"/>
                                </a:solidFill>
                                <a:effectLst/>
                                <a:uLnTx/>
                                <a:uFillTx/>
                                <a:latin typeface="Cambria Math" panose="02040503050406030204" pitchFamily="18" charset="0"/>
                                <a:cs typeface="+mn-cs"/>
                              </a:rPr>
                              <m:t>𝜃</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𝑚𝑜𝑑𝑒𝑙</m:t>
                            </m:r>
                          </m:sub>
                        </m:sSub>
                      </m:e>
                    </m:func>
                  </m:oMath>
                </a14:m>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lvl="2" indent="-285750" defTabSz="914400">
                  <a:lnSpc>
                    <a:spcPct val="110000"/>
                  </a:lnSpc>
                  <a:spcBef>
                    <a:spcPts val="528"/>
                  </a:spcBef>
                  <a:buFont typeface="Wingdings" panose="05000000000000000000" pitchFamily="2" charset="2"/>
                  <a:buChar char="Ø"/>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利用</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NM</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算法求误差函数最小值，可以得到线圈参数包括交流电阻的拟合结果</a:t>
                </a:r>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857250" lvl="2" indent="0" defTabSz="914400">
                  <a:lnSpc>
                    <a:spcPct val="110000"/>
                  </a:lnSpc>
                  <a:spcBef>
                    <a:spcPts val="528"/>
                  </a:spcBef>
                  <a:buNone/>
                  <a:defRPr/>
                </a:pPr>
                <a14:m>
                  <m:oMathPara xmlns:m="http://schemas.openxmlformats.org/officeDocument/2006/math">
                    <m:oMathParaPr>
                      <m:jc m:val="centerGroup"/>
                    </m:oMathParaPr>
                    <m:oMath xmlns:m="http://schemas.openxmlformats.org/officeDocument/2006/math">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𝑐h𝑖𝑠𝑞</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ary>
                        <m:naryPr>
                          <m:chr m:val="∑"/>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up>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p>
                        <m:e>
                          <m:d>
                            <m:dPr>
                              <m:begChr m:val="["/>
                              <m:endChr m:val="]"/>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d>
                                            <m:dPr>
                                              <m:begChr m:val="|"/>
                                              <m:endChr m:val="|"/>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𝑍</m:t>
                                                  </m:r>
                                                </m:e>
                                                <m:sub>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𝑡𝑒𝑠𝑡</m:t>
                                                  </m:r>
                                                </m:sub>
                                              </m:sSub>
                                            </m:e>
                                          </m:d>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𝑍</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𝑚𝑜𝑑𝑒𝑙</m:t>
                                                  </m:r>
                                                </m:sub>
                                              </m:sSub>
                                            </m:e>
                                          </m:d>
                                        </m:num>
                                        <m:den>
                                          <m:d>
                                            <m:dPr>
                                              <m:begChr m:val="|"/>
                                              <m:endChr m:val="|"/>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𝑍</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𝑚𝑜𝑑𝑒𝑙</m:t>
                                                  </m:r>
                                                </m:sub>
                                              </m:sSub>
                                            </m:e>
                                          </m:d>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𝑒𝑟𝑟𝑜𝑟</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_</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e>
                                            <m:sub>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b>
                                          </m:sSub>
                                        </m:den>
                                      </m:f>
                                    </m:e>
                                  </m:d>
                                </m:e>
                                <m:sup>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func>
                                            <m:func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en-US" altLang="zh-CN" sz="1600" b="0" i="0" u="none" strike="noStrike" kern="1200" cap="none" spc="0" normalizeH="0" baseline="0" noProof="0">
                                                  <a:ln>
                                                    <a:noFill/>
                                                  </a:ln>
                                                  <a:solidFill>
                                                    <a:prstClr val="black"/>
                                                  </a:solidFill>
                                                  <a:effectLst/>
                                                  <a:uLnTx/>
                                                  <a:uFillTx/>
                                                  <a:latin typeface="Cambria Math" panose="02040503050406030204" pitchFamily="18" charset="0"/>
                                                  <a:cs typeface="+mn-cs"/>
                                                </a:rPr>
                                                <m:t>tan</m:t>
                                              </m:r>
                                            </m:fName>
                                            <m:e>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1600" b="0" i="1" u="none" strike="noStrike" kern="1200" cap="none" spc="0" normalizeH="0" baseline="0" noProof="0">
                                                      <a:ln>
                                                        <a:noFill/>
                                                      </a:ln>
                                                      <a:solidFill>
                                                        <a:prstClr val="black"/>
                                                      </a:solidFill>
                                                      <a:effectLst/>
                                                      <a:uLnTx/>
                                                      <a:uFillTx/>
                                                      <a:latin typeface="Cambria Math" panose="02040503050406030204" pitchFamily="18" charset="0"/>
                                                      <a:cs typeface="+mn-cs"/>
                                                    </a:rPr>
                                                    <m:t>𝜃</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𝑡𝑒𝑠𝑡</m:t>
                                                  </m:r>
                                                </m:sub>
                                              </m:sSub>
                                            </m:e>
                                          </m:func>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m:t>
                                          </m:r>
                                          <m:func>
                                            <m:func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en-US" altLang="zh-CN" sz="1600" b="0" i="0" u="none" strike="noStrike" kern="1200" cap="none" spc="0" normalizeH="0" baseline="0" noProof="0">
                                                  <a:ln>
                                                    <a:noFill/>
                                                  </a:ln>
                                                  <a:solidFill>
                                                    <a:prstClr val="black"/>
                                                  </a:solidFill>
                                                  <a:effectLst/>
                                                  <a:uLnTx/>
                                                  <a:uFillTx/>
                                                  <a:latin typeface="Cambria Math" panose="02040503050406030204" pitchFamily="18" charset="0"/>
                                                  <a:cs typeface="+mn-cs"/>
                                                </a:rPr>
                                                <m:t>tan</m:t>
                                              </m:r>
                                            </m:fName>
                                            <m:e>
                                              <m:sSub>
                                                <m:sSub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CN" altLang="en-US" sz="1600" b="0" i="1" u="none" strike="noStrike" kern="1200" cap="none" spc="0" normalizeH="0" baseline="0" noProof="0">
                                                      <a:ln>
                                                        <a:noFill/>
                                                      </a:ln>
                                                      <a:solidFill>
                                                        <a:prstClr val="black"/>
                                                      </a:solidFill>
                                                      <a:effectLst/>
                                                      <a:uLnTx/>
                                                      <a:uFillTx/>
                                                      <a:latin typeface="Cambria Math" panose="02040503050406030204" pitchFamily="18" charset="0"/>
                                                      <a:cs typeface="+mn-cs"/>
                                                    </a:rPr>
                                                    <m:t>𝜃</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𝑚𝑜𝑑𝑒𝑙</m:t>
                                                  </m:r>
                                                </m:sub>
                                              </m:sSub>
                                            </m:e>
                                          </m:func>
                                        </m:num>
                                        <m:den>
                                          <m:func>
                                            <m:func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en-US" altLang="zh-CN" sz="1600" b="0" i="0" u="none" strike="noStrike" kern="1200" cap="none" spc="0" normalizeH="0" baseline="0" noProof="0">
                                                  <a:ln>
                                                    <a:noFill/>
                                                  </a:ln>
                                                  <a:solidFill>
                                                    <a:prstClr val="black"/>
                                                  </a:solidFill>
                                                  <a:effectLst/>
                                                  <a:uLnTx/>
                                                  <a:uFillTx/>
                                                  <a:latin typeface="Cambria Math" panose="02040503050406030204" pitchFamily="18" charset="0"/>
                                                  <a:cs typeface="+mn-cs"/>
                                                </a:rPr>
                                                <m:t>tan</m:t>
                                              </m:r>
                                            </m:fName>
                                            <m:e>
                                              <m:sSub>
                                                <m:sSub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1600" b="0" i="1" u="none" strike="noStrike" kern="1200" cap="none" spc="0" normalizeH="0" baseline="0" noProof="0">
                                                      <a:ln>
                                                        <a:noFill/>
                                                      </a:ln>
                                                      <a:solidFill>
                                                        <a:prstClr val="black"/>
                                                      </a:solidFill>
                                                      <a:effectLst/>
                                                      <a:uLnTx/>
                                                      <a:uFillTx/>
                                                      <a:latin typeface="Cambria Math" panose="02040503050406030204" pitchFamily="18" charset="0"/>
                                                      <a:cs typeface="+mn-cs"/>
                                                    </a:rPr>
                                                    <m:t>𝜃</m:t>
                                                  </m:r>
                                                </m:e>
                                                <m:sub>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_</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𝑚𝑜𝑑𝑒𝑙</m:t>
                                                  </m:r>
                                                </m:sub>
                                              </m:sSub>
                                            </m:e>
                                          </m:func>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𝑒𝑟𝑟𝑜𝑟</m:t>
                                              </m:r>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_</m:t>
                                              </m:r>
                                              <m:func>
                                                <m:funcPr>
                                                  <m:ctrlP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altLang="zh-CN" sz="1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tan</m:t>
                                                  </m:r>
                                                </m:fName>
                                                <m:e>
                                                  <m:r>
                                                    <a:rPr kumimoji="0" lang="zh-CN"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e>
                                              </m:func>
                                            </m:e>
                                            <m:sub>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b>
                                          </m:sSub>
                                        </m:den>
                                      </m:f>
                                    </m:e>
                                  </m:d>
                                </m:e>
                                <m:sup>
                                  <m:r>
                                    <a:rPr kumimoji="0" lang="en-US" altLang="zh-CN" sz="16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e>
                          </m:d>
                        </m:e>
                      </m:nary>
                    </m:oMath>
                  </m:oMathPara>
                </a14:m>
                <a:endParaRPr lang="en-US" altLang="zh-CN" sz="1400" b="1" baseline="0" dirty="0"/>
              </a:p>
              <a:p>
                <a:pPr>
                  <a:lnSpc>
                    <a:spcPct val="110000"/>
                  </a:lnSpc>
                  <a:buFont typeface="Arial" panose="020B0604020202020204" pitchFamily="34" charset="0"/>
                  <a:buChar char="•"/>
                </a:pPr>
                <a:endParaRPr lang="en-US" altLang="zh-CN" sz="2200" b="1" baseline="0" dirty="0"/>
              </a:p>
              <a:p>
                <a:pPr marL="0" indent="0">
                  <a:lnSpc>
                    <a:spcPct val="110000"/>
                  </a:lnSpc>
                  <a:buNone/>
                </a:pPr>
                <a:endParaRPr lang="en-US" altLang="zh-CN" sz="2200" b="1" baseline="0" dirty="0"/>
              </a:p>
              <a:p>
                <a:pPr lvl="1">
                  <a:lnSpc>
                    <a:spcPct val="110000"/>
                  </a:lnSpc>
                  <a:buFont typeface="Arial" panose="020B0604020202020204" pitchFamily="34" charset="0"/>
                  <a:buChar char="•"/>
                </a:pPr>
                <a:endParaRPr lang="zh-CN" altLang="en-US" sz="2000" b="1" baseline="0" dirty="0"/>
              </a:p>
            </p:txBody>
          </p:sp>
        </mc:Choice>
        <mc:Fallback>
          <p:sp>
            <p:nvSpPr>
              <p:cNvPr id="9" name="Rectangle 10">
                <a:extLst>
                  <a:ext uri="{FF2B5EF4-FFF2-40B4-BE49-F238E27FC236}">
                    <a16:creationId xmlns:a16="http://schemas.microsoft.com/office/drawing/2014/main" id="{CF9ABEA0-105F-4F0C-BCCF-39D03D35A4B4}"/>
                  </a:ext>
                </a:extLst>
              </p:cNvPr>
              <p:cNvSpPr txBox="1">
                <a:spLocks noRot="1" noChangeAspect="1" noMove="1" noResize="1" noEditPoints="1" noAdjustHandles="1" noChangeArrowheads="1" noChangeShapeType="1" noTextEdit="1"/>
              </p:cNvSpPr>
              <p:nvPr/>
            </p:nvSpPr>
            <p:spPr bwMode="auto">
              <a:xfrm>
                <a:off x="3033819" y="1180363"/>
                <a:ext cx="9130959" cy="5439118"/>
              </a:xfrm>
              <a:prstGeom prst="rect">
                <a:avLst/>
              </a:prstGeom>
              <a:blipFill>
                <a:blip r:embed="rId4"/>
                <a:stretch>
                  <a:fillRect l="-1202" t="-100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8F242F5B-C96C-424B-AD19-0818B31EE8E0}"/>
              </a:ext>
            </a:extLst>
          </p:cNvPr>
          <p:cNvPicPr>
            <a:picLocks noChangeAspect="1"/>
          </p:cNvPicPr>
          <p:nvPr/>
        </p:nvPicPr>
        <p:blipFill>
          <a:blip r:embed="rId5"/>
          <a:stretch>
            <a:fillRect/>
          </a:stretch>
        </p:blipFill>
        <p:spPr>
          <a:xfrm>
            <a:off x="4176753" y="4675265"/>
            <a:ext cx="2866852" cy="2150140"/>
          </a:xfrm>
          <a:prstGeom prst="rect">
            <a:avLst/>
          </a:prstGeom>
        </p:spPr>
      </p:pic>
      <p:pic>
        <p:nvPicPr>
          <p:cNvPr id="11" name="Picture 24">
            <a:extLst>
              <a:ext uri="{FF2B5EF4-FFF2-40B4-BE49-F238E27FC236}">
                <a16:creationId xmlns:a16="http://schemas.microsoft.com/office/drawing/2014/main" id="{C04B845D-A8B3-4EBD-8050-5D5F562CE9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6581" y="4739773"/>
            <a:ext cx="2743200" cy="2021123"/>
          </a:xfrm>
          <a:prstGeom prst="rect">
            <a:avLst/>
          </a:prstGeom>
        </p:spPr>
      </p:pic>
    </p:spTree>
    <p:extLst>
      <p:ext uri="{BB962C8B-B14F-4D97-AF65-F5344CB8AC3E}">
        <p14:creationId xmlns:p14="http://schemas.microsoft.com/office/powerpoint/2010/main" val="1003210502"/>
      </p:ext>
    </p:extLst>
  </p:cSld>
  <p:clrMapOvr>
    <a:masterClrMapping/>
  </p:clrMapOvr>
  <p:transition advTm="6393"/>
</p:sld>
</file>

<file path=ppt/tags/tag1.xml><?xml version="1.0" encoding="utf-8"?>
<p:tagLst xmlns:a="http://schemas.openxmlformats.org/drawingml/2006/main" xmlns:r="http://schemas.openxmlformats.org/officeDocument/2006/relationships" xmlns:p="http://schemas.openxmlformats.org/presentationml/2006/main">
  <p:tag name="KSO_WPP_MARK_KEY" val="9a296e6d-f7ef-4e0b-9147-48625877b753"/>
  <p:tag name="COMMONDATA" val="eyJoZGlkIjoiNzVjZTgyMWRkMzZlZGE0YWUwMWE0ZDQxMzk5NzMzMDQifQ=="/>
</p:tagLst>
</file>

<file path=ppt/theme/theme1.xml><?xml version="1.0" encoding="utf-8"?>
<a:theme xmlns:a="http://schemas.openxmlformats.org/drawingml/2006/main" name="ppt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5B9BD5"/>
      </a:accent1>
      <a:accent2>
        <a:srgbClr val="034A90"/>
      </a:accent2>
      <a:accent3>
        <a:srgbClr val="A5A5A5"/>
      </a:accent3>
      <a:accent4>
        <a:srgbClr val="FFC000"/>
      </a:accent4>
      <a:accent5>
        <a:srgbClr val="4472C4"/>
      </a:accent5>
      <a:accent6>
        <a:srgbClr val="70AD47"/>
      </a:accent6>
      <a:hlink>
        <a:srgbClr val="0563C1"/>
      </a:hlink>
      <a:folHlink>
        <a:srgbClr val="1F3864"/>
      </a:folHlink>
    </a:clrScheme>
    <a:fontScheme name="kmtzzooc">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5595</TotalTime>
  <Words>1029</Words>
  <Application>Microsoft Office PowerPoint</Application>
  <PresentationFormat>宽屏</PresentationFormat>
  <Paragraphs>293</Paragraphs>
  <Slides>19</Slides>
  <Notes>18</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19</vt:i4>
      </vt:variant>
    </vt:vector>
  </HeadingPairs>
  <TitlesOfParts>
    <vt:vector size="31" baseType="lpstr">
      <vt:lpstr>等线</vt:lpstr>
      <vt:lpstr>黑体</vt:lpstr>
      <vt:lpstr>华文行楷</vt:lpstr>
      <vt:lpstr>微软雅黑</vt:lpstr>
      <vt:lpstr>Arial</vt:lpstr>
      <vt:lpstr>Calibri</vt:lpstr>
      <vt:lpstr>Calibri Light</vt:lpstr>
      <vt:lpstr>Cambria Math</vt:lpstr>
      <vt:lpstr>Times</vt:lpstr>
      <vt:lpstr>Wingdings</vt:lpstr>
      <vt:lpstr>ppt模板</vt:lpstr>
      <vt:lpstr>Office 主题</vt:lpstr>
      <vt:lpstr>基于感应线圈的磁单极子探测 方案设计</vt:lpstr>
      <vt:lpstr>目录</vt:lpstr>
      <vt:lpstr>磁单极子</vt:lpstr>
      <vt:lpstr>研究意义</vt:lpstr>
      <vt:lpstr>研究现状</vt:lpstr>
      <vt:lpstr>原理样机</vt:lpstr>
      <vt:lpstr>目录</vt:lpstr>
      <vt:lpstr>线圈感应信号读出方案</vt:lpstr>
      <vt:lpstr>直接电压读出方案</vt:lpstr>
      <vt:lpstr>直接电压读出方案仿真结果</vt:lpstr>
      <vt:lpstr>原子磁力计读出方案</vt:lpstr>
      <vt:lpstr>原子磁力计读出方案仿真结果</vt:lpstr>
      <vt:lpstr>目录</vt:lpstr>
      <vt:lpstr>直接电压读出方案——信号测试</vt:lpstr>
      <vt:lpstr>原子磁力计读出方案——信号测试</vt:lpstr>
      <vt:lpstr>感应线圈热噪声测试</vt:lpstr>
      <vt:lpstr>目录</vt:lpstr>
      <vt:lpstr>总结与展望</vt:lpstr>
      <vt:lpstr>PowerPoint 演示文稿</vt:lpstr>
    </vt:vector>
  </TitlesOfParts>
  <Company>ustc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高速数字系统设计</dc:title>
  <dc:creator>qyh</dc:creator>
  <cp:lastModifiedBy>yechangqing</cp:lastModifiedBy>
  <cp:revision>1350</cp:revision>
  <dcterms:created xsi:type="dcterms:W3CDTF">2013-02-25T11:17:00Z</dcterms:created>
  <dcterms:modified xsi:type="dcterms:W3CDTF">2024-08-06T08:46:56Z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34A054956AB54FFF87BF9201B0A57D01_12</vt:lpwstr>
  </property>
  <property fmtid="{D5CDD505-2E9C-101B-9397-08002B2CF9AE}" pid="3" name="KSOProductBuildVer">
    <vt:lpwstr>2052-11.1.0.14309</vt:lpwstr>
  </property>
</Properties>
</file>