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8" r:id="rId2"/>
    <p:sldId id="1163" r:id="rId3"/>
    <p:sldId id="1165" r:id="rId4"/>
    <p:sldId id="1146" r:id="rId5"/>
    <p:sldId id="1034" r:id="rId6"/>
    <p:sldId id="1179" r:id="rId7"/>
    <p:sldId id="1169" r:id="rId8"/>
    <p:sldId id="1152" r:id="rId9"/>
    <p:sldId id="1175" r:id="rId10"/>
    <p:sldId id="1177" r:id="rId11"/>
    <p:sldId id="1174" r:id="rId12"/>
    <p:sldId id="1176" r:id="rId13"/>
    <p:sldId id="1178" r:id="rId1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monopole\&#36816;&#25918;&#20223;&#30495;\&#21069;&#32622;JFET&#24182;&#32852;_&#21333;&#31649;\JFET_Qs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Vs_test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Sheet2!$A$3:$A$17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13</c:v>
                </c:pt>
                <c:pt idx="7">
                  <c:v>14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</c:numCache>
            </c:numRef>
          </c:cat>
          <c:val>
            <c:numRef>
              <c:f>Sheet2!$B$3:$B$17</c:f>
              <c:numCache>
                <c:formatCode>General</c:formatCode>
                <c:ptCount val="15"/>
                <c:pt idx="0">
                  <c:v>0.65100000000000002</c:v>
                </c:pt>
                <c:pt idx="1">
                  <c:v>0.65200000000000002</c:v>
                </c:pt>
                <c:pt idx="2">
                  <c:v>0.65200000000000002</c:v>
                </c:pt>
                <c:pt idx="3">
                  <c:v>0.65500000000000003</c:v>
                </c:pt>
                <c:pt idx="4">
                  <c:v>0.65700000000000003</c:v>
                </c:pt>
                <c:pt idx="5">
                  <c:v>0.65800000000000003</c:v>
                </c:pt>
                <c:pt idx="6">
                  <c:v>0.65900000000000003</c:v>
                </c:pt>
                <c:pt idx="7">
                  <c:v>0.65900000000000003</c:v>
                </c:pt>
                <c:pt idx="8">
                  <c:v>0.65900000000000003</c:v>
                </c:pt>
                <c:pt idx="9">
                  <c:v>0.66</c:v>
                </c:pt>
                <c:pt idx="10">
                  <c:v>0.66200000000000003</c:v>
                </c:pt>
                <c:pt idx="11">
                  <c:v>0.66300000000000003</c:v>
                </c:pt>
                <c:pt idx="12">
                  <c:v>0.66400000000000003</c:v>
                </c:pt>
                <c:pt idx="13">
                  <c:v>0.66500000000000004</c:v>
                </c:pt>
                <c:pt idx="14">
                  <c:v>0.66500000000000004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1-4031-B780-4A8752636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2587728"/>
        <c:axId val="932588144"/>
      </c:barChart>
      <c:catAx>
        <c:axId val="9325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2588144"/>
        <c:crosses val="autoZero"/>
        <c:auto val="1"/>
        <c:lblAlgn val="ctr"/>
        <c:lblOffset val="100"/>
        <c:noMultiLvlLbl val="0"/>
      </c:catAx>
      <c:valAx>
        <c:axId val="93258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3258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Vd_test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Sheet2!$A$3:$A$17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13</c:v>
                </c:pt>
                <c:pt idx="7">
                  <c:v>14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</c:numCache>
            </c:numRef>
          </c:cat>
          <c:val>
            <c:numRef>
              <c:f>Sheet2!$C$3:$C$17</c:f>
              <c:numCache>
                <c:formatCode>General</c:formatCode>
                <c:ptCount val="15"/>
                <c:pt idx="0">
                  <c:v>3.7149999999999999</c:v>
                </c:pt>
                <c:pt idx="1">
                  <c:v>3.7109999999999999</c:v>
                </c:pt>
                <c:pt idx="2">
                  <c:v>3.6909999999999998</c:v>
                </c:pt>
                <c:pt idx="3">
                  <c:v>3.6560000000000001</c:v>
                </c:pt>
                <c:pt idx="4">
                  <c:v>3.64</c:v>
                </c:pt>
                <c:pt idx="5">
                  <c:v>3.6240000000000001</c:v>
                </c:pt>
                <c:pt idx="6">
                  <c:v>3.6150000000000002</c:v>
                </c:pt>
                <c:pt idx="7">
                  <c:v>3.613</c:v>
                </c:pt>
                <c:pt idx="8">
                  <c:v>3.609</c:v>
                </c:pt>
                <c:pt idx="9">
                  <c:v>3.5920000000000001</c:v>
                </c:pt>
                <c:pt idx="10">
                  <c:v>3.5760000000000001</c:v>
                </c:pt>
                <c:pt idx="11">
                  <c:v>3.5470000000000002</c:v>
                </c:pt>
                <c:pt idx="12">
                  <c:v>3.5430000000000001</c:v>
                </c:pt>
                <c:pt idx="13">
                  <c:v>3.524</c:v>
                </c:pt>
                <c:pt idx="14">
                  <c:v>3.5169999999999999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A-4EA4-AD9F-F994D2758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254560"/>
        <c:axId val="1189254976"/>
      </c:barChart>
      <c:catAx>
        <c:axId val="11892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9254976"/>
        <c:crosses val="autoZero"/>
        <c:auto val="1"/>
        <c:lblAlgn val="ctr"/>
        <c:lblOffset val="100"/>
        <c:noMultiLvlLbl val="0"/>
      </c:catAx>
      <c:valAx>
        <c:axId val="11892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92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噪声（9050Hz~10050Hz）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Sheet2!$A$3:$A$17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2</c:v>
                </c:pt>
                <c:pt idx="3">
                  <c:v>5</c:v>
                </c:pt>
                <c:pt idx="4">
                  <c:v>12</c:v>
                </c:pt>
                <c:pt idx="5">
                  <c:v>7</c:v>
                </c:pt>
                <c:pt idx="6">
                  <c:v>13</c:v>
                </c:pt>
                <c:pt idx="7">
                  <c:v>14</c:v>
                </c:pt>
                <c:pt idx="8">
                  <c:v>3</c:v>
                </c:pt>
                <c:pt idx="9">
                  <c:v>4</c:v>
                </c:pt>
                <c:pt idx="10">
                  <c:v>1</c:v>
                </c:pt>
                <c:pt idx="11">
                  <c:v>15</c:v>
                </c:pt>
                <c:pt idx="12">
                  <c:v>10</c:v>
                </c:pt>
                <c:pt idx="13">
                  <c:v>6</c:v>
                </c:pt>
                <c:pt idx="14">
                  <c:v>8</c:v>
                </c:pt>
              </c:numCache>
            </c:numRef>
          </c:cat>
          <c:val>
            <c:numRef>
              <c:f>Sheet2!$D$3:$D$17</c:f>
              <c:numCache>
                <c:formatCode>0.00E+00</c:formatCode>
                <c:ptCount val="15"/>
                <c:pt idx="0">
                  <c:v>1044528</c:v>
                </c:pt>
                <c:pt idx="1">
                  <c:v>762089.9</c:v>
                </c:pt>
                <c:pt idx="2">
                  <c:v>814129.5</c:v>
                </c:pt>
                <c:pt idx="3">
                  <c:v>773650.6</c:v>
                </c:pt>
                <c:pt idx="4">
                  <c:v>766426.3</c:v>
                </c:pt>
                <c:pt idx="5">
                  <c:v>786831.7</c:v>
                </c:pt>
                <c:pt idx="6">
                  <c:v>786661.2</c:v>
                </c:pt>
                <c:pt idx="7">
                  <c:v>776650.1</c:v>
                </c:pt>
                <c:pt idx="8">
                  <c:v>786278.1</c:v>
                </c:pt>
                <c:pt idx="9">
                  <c:v>784093.3</c:v>
                </c:pt>
                <c:pt idx="10">
                  <c:v>845197.3</c:v>
                </c:pt>
                <c:pt idx="11">
                  <c:v>854800.2</c:v>
                </c:pt>
                <c:pt idx="12">
                  <c:v>870774</c:v>
                </c:pt>
                <c:pt idx="13">
                  <c:v>776856.3</c:v>
                </c:pt>
                <c:pt idx="14">
                  <c:v>803377.9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1-4882-95DD-19512492F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6684112"/>
        <c:axId val="1246681616"/>
      </c:barChart>
      <c:catAx>
        <c:axId val="124668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6681616"/>
        <c:crosses val="autoZero"/>
        <c:auto val="1"/>
        <c:lblAlgn val="ctr"/>
        <c:lblOffset val="100"/>
        <c:noMultiLvlLbl val="0"/>
      </c:catAx>
      <c:valAx>
        <c:axId val="124668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4668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REAL_20240801!$F$15</c:f>
              <c:strCache>
                <c:ptCount val="1"/>
                <c:pt idx="0">
                  <c:v>Average (V2)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REAL_20240801!$A$16:$A$24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REAL_20240801!$F$16:$F$24</c:f>
              <c:numCache>
                <c:formatCode>0.0000E+00</c:formatCode>
                <c:ptCount val="9"/>
                <c:pt idx="0">
                  <c:v>3629618</c:v>
                </c:pt>
                <c:pt idx="1">
                  <c:v>2498065.3333333335</c:v>
                </c:pt>
                <c:pt idx="2">
                  <c:v>2299631.3333333335</c:v>
                </c:pt>
                <c:pt idx="3">
                  <c:v>2019080.6666666667</c:v>
                </c:pt>
                <c:pt idx="4">
                  <c:v>1947150.6666666667</c:v>
                </c:pt>
                <c:pt idx="5">
                  <c:v>2111762.6666666665</c:v>
                </c:pt>
                <c:pt idx="6">
                  <c:v>2072246.3333333333</c:v>
                </c:pt>
                <c:pt idx="7">
                  <c:v>2448857.3333333335</c:v>
                </c:pt>
                <c:pt idx="8">
                  <c:v>2017115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5E-4AB3-8806-4A98F0FED0AE}"/>
            </c:ext>
          </c:extLst>
        </c:ser>
        <c:ser>
          <c:idx val="1"/>
          <c:order val="1"/>
          <c:tx>
            <c:strRef>
              <c:f>REAL_20240801!$H$15</c:f>
              <c:strCache>
                <c:ptCount val="1"/>
                <c:pt idx="0">
                  <c:v>Theory (V2)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REAL_20240801!$A$16:$A$24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REAL_20240801!$H$16:$H$24</c:f>
              <c:numCache>
                <c:formatCode>0.00E+00</c:formatCode>
                <c:ptCount val="9"/>
                <c:pt idx="0">
                  <c:v>3629618</c:v>
                </c:pt>
                <c:pt idx="1">
                  <c:v>1814809</c:v>
                </c:pt>
                <c:pt idx="2">
                  <c:v>1209872.6666666667</c:v>
                </c:pt>
                <c:pt idx="3">
                  <c:v>907404.5</c:v>
                </c:pt>
                <c:pt idx="4">
                  <c:v>725923.6</c:v>
                </c:pt>
                <c:pt idx="5">
                  <c:v>604936.33333333337</c:v>
                </c:pt>
                <c:pt idx="6">
                  <c:v>518516.85714285716</c:v>
                </c:pt>
                <c:pt idx="7">
                  <c:v>453702.25</c:v>
                </c:pt>
                <c:pt idx="8">
                  <c:v>403290.88888888888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5E-4AB3-8806-4A98F0FED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461295"/>
        <c:axId val="633459631"/>
      </c:lineChart>
      <c:catAx>
        <c:axId val="6334612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 of JFET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459631"/>
        <c:crosses val="autoZero"/>
        <c:auto val="1"/>
        <c:lblAlgn val="ctr"/>
        <c:lblOffset val="100"/>
        <c:noMultiLvlLbl val="0"/>
      </c:catAx>
      <c:valAx>
        <c:axId val="63345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噪声</a:t>
                </a:r>
                <a:r>
                  <a:rPr lang="en-US" altLang="zh-CN"/>
                  <a:t>(V</a:t>
                </a:r>
                <a:r>
                  <a:rPr lang="en-US" altLang="zh-CN" baseline="30000"/>
                  <a:t>2</a:t>
                </a:r>
                <a:r>
                  <a:rPr lang="en-US" altLang="zh-CN"/>
                  <a:t>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3461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2024/8/6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2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97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6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0606F8-C056-41CA-8581-FC84DAFE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E48CBB-D358-4EA3-87DB-4D89020EC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静态工作点测试结果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88649A7-1881-4694-A735-A7F82F1D6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41039"/>
              </p:ext>
            </p:extLst>
          </p:nvPr>
        </p:nvGraphicFramePr>
        <p:xfrm>
          <a:off x="162000" y="3428999"/>
          <a:ext cx="8820000" cy="3304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54651151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1453524374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213732885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1035497536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59918625"/>
                    </a:ext>
                  </a:extLst>
                </a:gridCol>
              </a:tblGrid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JFET </a:t>
                      </a:r>
                      <a:r>
                        <a:rPr lang="zh-CN" altLang="en-US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数量</a:t>
                      </a:r>
                      <a:endParaRPr lang="zh-CN" alt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JFET </a:t>
                      </a:r>
                      <a:r>
                        <a:rPr lang="zh-CN" altLang="en-US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组合</a:t>
                      </a:r>
                      <a:endParaRPr lang="zh-CN" altLang="en-US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 err="1">
                          <a:solidFill>
                            <a:srgbClr val="000000"/>
                          </a:solidFill>
                          <a:effectLst/>
                        </a:rPr>
                        <a:t>Vs_test</a:t>
                      </a:r>
                      <a:endParaRPr 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Vd_test</a:t>
                      </a:r>
                      <a:endParaRPr lang="en-US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Ids_test(mA)</a:t>
                      </a:r>
                      <a:endParaRPr lang="en-US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3609342843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0.653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3.755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4.353333333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360085491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0.654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3.75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4.36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2092315163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#7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0.654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zh-CN" altLang="en-US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漏测</a:t>
                      </a:r>
                      <a:endParaRPr lang="zh-CN" altLang="en-US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4.36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996182056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0.651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3.965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4.520833333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166341729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0.656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3.692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4.373333333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2380125060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#3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0.659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3.878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4.410977242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2374074674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0.663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4.261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4.305194805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2930052713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0.651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3.473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4.520833333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2678873500"/>
                  </a:ext>
                </a:extLst>
              </a:tr>
              <a:tr h="330426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0.651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3.451</a:t>
                      </a:r>
                      <a:endParaRPr lang="en-US" altLang="zh-CN" sz="1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8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4.520833333</a:t>
                      </a:r>
                      <a:endParaRPr lang="en-US" altLang="zh-CN" sz="1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0" marR="6030" marT="6030" marB="0" anchor="ctr"/>
                </a:tc>
                <a:extLst>
                  <a:ext uri="{0D108BD9-81ED-4DB2-BD59-A6C34878D82A}">
                    <a16:rowId xmlns:a16="http://schemas.microsoft.com/office/drawing/2014/main" val="122903994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CCBECA9-5D1B-4498-8D85-501D14F1AA2D}"/>
              </a:ext>
            </a:extLst>
          </p:cNvPr>
          <p:cNvSpPr txBox="1"/>
          <p:nvPr/>
        </p:nvSpPr>
        <p:spPr>
          <a:xfrm>
            <a:off x="162000" y="1143000"/>
            <a:ext cx="8610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静态工作点会影响前放的噪声水平，根据之前仿真结果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Ids </a:t>
            </a:r>
            <a:r>
              <a:rPr lang="zh-CN" altLang="en-US" dirty="0">
                <a:solidFill>
                  <a:srgbClr val="FF0000"/>
                </a:solidFill>
              </a:rPr>
              <a:t>会显著影响噪声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FF0000"/>
                </a:solidFill>
              </a:rPr>
              <a:t>Vd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会略微影响噪声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当前实验条件下，由于电阻阻值和精度的限制，并不能保证各组实验之间静态工作点能保持一致，后续调整使用可调电阻（电位计）</a:t>
            </a:r>
          </a:p>
        </p:txBody>
      </p:sp>
    </p:spTree>
    <p:extLst>
      <p:ext uri="{BB962C8B-B14F-4D97-AF65-F5344CB8AC3E}">
        <p14:creationId xmlns:p14="http://schemas.microsoft.com/office/powerpoint/2010/main" val="299094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C5ACF5-7A60-4B5E-8279-C47976D1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79162D-B55F-4F59-B0AD-E804DADA9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前放噪声测试结果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13CDCBD-4C62-44B7-9E56-0D43382FC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44367"/>
              </p:ext>
            </p:extLst>
          </p:nvPr>
        </p:nvGraphicFramePr>
        <p:xfrm>
          <a:off x="123300" y="2492827"/>
          <a:ext cx="8897400" cy="400523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96310548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162559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4341827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06542621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8925452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72336415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237502603"/>
                    </a:ext>
                  </a:extLst>
                </a:gridCol>
              </a:tblGrid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JFET </a:t>
                      </a:r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数量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JFET </a:t>
                      </a:r>
                      <a:r>
                        <a:rPr lang="zh-CN" alt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组合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Test1 (V</a:t>
                      </a:r>
                      <a:r>
                        <a:rPr lang="en-US" altLang="zh-CN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Test2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(V</a:t>
                      </a:r>
                      <a:r>
                        <a:rPr lang="en-US" altLang="zh-CN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Test3 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(V</a:t>
                      </a:r>
                      <a:r>
                        <a:rPr lang="en-US" altLang="zh-CN" sz="1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2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Average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(V</a:t>
                      </a:r>
                      <a:r>
                        <a:rPr lang="en-US" altLang="zh-CN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Standard deviation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(V</a:t>
                      </a:r>
                      <a:r>
                        <a:rPr lang="en-US" altLang="zh-CN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)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8318697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3.55E+06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3.63E+06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3.71E+06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3.63E+06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6.18E+04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1786706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1.20E+04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7242564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#7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2.28E+06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2.32E+06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1.77E+04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7193642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2.04E+06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2.02E+06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2.02E+06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1.81E+04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986344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1.94E+06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1.95E+06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1.45E+04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4837043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#3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2.09E+06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2.11E+06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2.11E+06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1.73E+04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942443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2.08E+06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2.09E+06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2.04E+06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2.08E+04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4505702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2.51E+06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2.44E+06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4.49E+04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867981"/>
                  </a:ext>
                </a:extLst>
              </a:tr>
              <a:tr h="3830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#15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1.99E+06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2.04E+06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2.02E+06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2.02E+06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2.20E+04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914108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A09ABAA2-19B2-42A8-A30A-9E0E56824324}"/>
              </a:ext>
            </a:extLst>
          </p:cNvPr>
          <p:cNvSpPr txBox="1"/>
          <p:nvPr/>
        </p:nvSpPr>
        <p:spPr>
          <a:xfrm>
            <a:off x="228600" y="1265993"/>
            <a:ext cx="6858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实验结果为</a:t>
            </a:r>
            <a:r>
              <a:rPr lang="en-US" altLang="zh-CN" dirty="0"/>
              <a:t>9500Hz~~15000Hz </a:t>
            </a:r>
            <a:r>
              <a:rPr lang="zh-CN" altLang="en-US" dirty="0"/>
              <a:t>内的</a:t>
            </a:r>
            <a:r>
              <a:rPr lang="zh-CN" altLang="en-US" dirty="0">
                <a:solidFill>
                  <a:srgbClr val="FF0000"/>
                </a:solidFill>
              </a:rPr>
              <a:t>输出噪声</a:t>
            </a:r>
            <a:r>
              <a:rPr lang="zh-CN" altLang="en-US" dirty="0"/>
              <a:t>能量值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多次测量，结果接近，测试结果可信</a:t>
            </a:r>
          </a:p>
        </p:txBody>
      </p:sp>
    </p:spTree>
    <p:extLst>
      <p:ext uri="{BB962C8B-B14F-4D97-AF65-F5344CB8AC3E}">
        <p14:creationId xmlns:p14="http://schemas.microsoft.com/office/powerpoint/2010/main" val="10581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C5ACF5-7A60-4B5E-8279-C47976D1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79162D-B55F-4F59-B0AD-E804DADA9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前放噪声测试结果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8F4A72EF-9C9E-43B3-B0EF-43087CC37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356577"/>
              </p:ext>
            </p:extLst>
          </p:nvPr>
        </p:nvGraphicFramePr>
        <p:xfrm>
          <a:off x="1800225" y="3531838"/>
          <a:ext cx="5543550" cy="331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044090CF-1ADF-40B5-87AA-0F16DD992050}"/>
              </a:ext>
            </a:extLst>
          </p:cNvPr>
          <p:cNvSpPr txBox="1"/>
          <p:nvPr/>
        </p:nvSpPr>
        <p:spPr>
          <a:xfrm>
            <a:off x="476250" y="1066800"/>
            <a:ext cx="8439150" cy="235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Average </a:t>
            </a:r>
            <a:r>
              <a:rPr lang="zh-CN" altLang="en-US" sz="1600" dirty="0"/>
              <a:t>代表</a:t>
            </a:r>
            <a:r>
              <a:rPr lang="en-US" altLang="zh-CN" sz="1600" dirty="0"/>
              <a:t>3</a:t>
            </a:r>
            <a:r>
              <a:rPr lang="zh-CN" altLang="en-US" sz="1600" dirty="0"/>
              <a:t>次测量的平均值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Theory </a:t>
            </a:r>
            <a:r>
              <a:rPr lang="zh-CN" altLang="en-US" sz="1600" dirty="0"/>
              <a:t>代表理论上的噪声，即噪声大小与</a:t>
            </a:r>
            <a:r>
              <a:rPr lang="en-US" altLang="zh-CN" sz="1600" dirty="0"/>
              <a:t>JFET </a:t>
            </a:r>
            <a:r>
              <a:rPr lang="zh-CN" altLang="en-US" sz="1600" dirty="0"/>
              <a:t>数目</a:t>
            </a:r>
            <a:r>
              <a:rPr lang="en-US" altLang="zh-CN" sz="1600" dirty="0"/>
              <a:t>N</a:t>
            </a:r>
            <a:r>
              <a:rPr lang="zh-CN" altLang="en-US" sz="1600" dirty="0"/>
              <a:t>成反比 </a:t>
            </a:r>
            <a:r>
              <a:rPr lang="en-US" altLang="zh-CN" sz="1600" dirty="0"/>
              <a:t>~1/N</a:t>
            </a:r>
          </a:p>
          <a:p>
            <a:pPr>
              <a:lnSpc>
                <a:spcPct val="150000"/>
              </a:lnSpc>
            </a:pPr>
            <a:r>
              <a:rPr lang="zh-CN" altLang="en-US" sz="1600" dirty="0"/>
              <a:t>实验现象解释：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测试结果代表输出的总噪声，而并联</a:t>
            </a:r>
            <a:r>
              <a:rPr lang="en-US" altLang="zh-CN" sz="1600" dirty="0"/>
              <a:t>JFET</a:t>
            </a:r>
            <a:r>
              <a:rPr lang="zh-CN" altLang="en-US" sz="1600" dirty="0"/>
              <a:t>会导致输入电压噪声下降，输入电流噪声会增加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JFET </a:t>
            </a:r>
            <a:r>
              <a:rPr lang="zh-CN" altLang="en-US" sz="1600" dirty="0"/>
              <a:t>芯片静态工作点差异导致电流并不是均匀分配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实验结论：当前条件下</a:t>
            </a:r>
            <a:r>
              <a:rPr lang="en-US" altLang="zh-CN" sz="1600" dirty="0"/>
              <a:t>5</a:t>
            </a:r>
            <a:r>
              <a:rPr lang="zh-CN" altLang="en-US" sz="1600" dirty="0"/>
              <a:t>极</a:t>
            </a:r>
            <a:r>
              <a:rPr lang="en-US" altLang="zh-CN" sz="1600" dirty="0"/>
              <a:t>JFET </a:t>
            </a:r>
            <a:r>
              <a:rPr lang="zh-CN" altLang="en-US" sz="1600" dirty="0"/>
              <a:t>并联能达到最优的噪声</a:t>
            </a:r>
            <a:r>
              <a:rPr lang="en-US" altLang="zh-CN" sz="1600" dirty="0"/>
              <a:t> </a:t>
            </a:r>
            <a:r>
              <a:rPr lang="zh-CN" altLang="en-US" sz="1600" dirty="0"/>
              <a:t>对于</a:t>
            </a:r>
            <a:r>
              <a:rPr lang="en-US" altLang="zh-CN" sz="1600" dirty="0"/>
              <a:t>V4 </a:t>
            </a:r>
            <a:r>
              <a:rPr lang="zh-CN" altLang="en-US" sz="1600" dirty="0"/>
              <a:t>线圈，</a:t>
            </a:r>
            <a:r>
              <a:rPr lang="en-US" altLang="zh-CN" sz="1600" dirty="0"/>
              <a:t>SNR </a:t>
            </a:r>
            <a:r>
              <a:rPr lang="zh-CN" altLang="en-US" sz="1600" dirty="0"/>
              <a:t>为</a:t>
            </a:r>
            <a:r>
              <a:rPr lang="en-US" altLang="zh-CN" sz="1600" dirty="0"/>
              <a:t>1.82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486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AA12DE-0851-4E97-A046-BC96B0FB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A31384-6784-4996-AB8D-53E90C1D3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二级放大测试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8BA86F-03E2-46FB-88DC-E438E9259C2F}"/>
              </a:ext>
            </a:extLst>
          </p:cNvPr>
          <p:cNvSpPr txBox="1"/>
          <p:nvPr/>
        </p:nvSpPr>
        <p:spPr>
          <a:xfrm>
            <a:off x="152400" y="1269854"/>
            <a:ext cx="5953125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实验现象：第一级输出出现噪声，第二级第三极满量程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可能原因：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第二级放大器</a:t>
            </a:r>
            <a:r>
              <a:rPr lang="zh-CN" altLang="en-US"/>
              <a:t>不稳定，相位裕度太小导致震荡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实验方法：降低第二级放大器的增益从</a:t>
            </a:r>
            <a:r>
              <a:rPr lang="en-US" altLang="zh-CN" dirty="0"/>
              <a:t>100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实验现象：</a:t>
            </a:r>
            <a:r>
              <a:rPr lang="zh-CN" altLang="en-US" dirty="0">
                <a:solidFill>
                  <a:srgbClr val="FF0000"/>
                </a:solidFill>
              </a:rPr>
              <a:t>第一级输出噪声消失，第二级第三极恢复正常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ym typeface="Wingdings" panose="05000000000000000000" pitchFamily="2" charset="2"/>
              </a:rPr>
              <a:t>后续改进：将第二级放大更改为两个</a:t>
            </a:r>
            <a:r>
              <a:rPr lang="en-US" altLang="zh-CN" dirty="0">
                <a:sym typeface="Wingdings" panose="05000000000000000000" pitchFamily="2" charset="2"/>
              </a:rPr>
              <a:t>×10 </a:t>
            </a:r>
            <a:r>
              <a:rPr lang="zh-CN" altLang="en-US" dirty="0">
                <a:sym typeface="Wingdings" panose="05000000000000000000" pitchFamily="2" charset="2"/>
              </a:rPr>
              <a:t>放大器串联</a:t>
            </a: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ym typeface="Wingdings" panose="05000000000000000000" pitchFamily="2" charset="2"/>
              </a:rPr>
              <a:t>To do</a:t>
            </a:r>
            <a:r>
              <a:rPr lang="zh-CN" altLang="en-US" dirty="0">
                <a:sym typeface="Wingdings" panose="05000000000000000000" pitchFamily="2" charset="2"/>
              </a:rPr>
              <a:t>：进行后级信号和噪声的测试</a:t>
            </a:r>
            <a:endParaRPr lang="en-US" altLang="zh-CN" dirty="0">
              <a:sym typeface="Wingdings" panose="05000000000000000000" pitchFamily="2" charset="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BA48D9-4868-46D0-A859-756709736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1188" r="23333" b="25458"/>
          <a:stretch/>
        </p:blipFill>
        <p:spPr>
          <a:xfrm>
            <a:off x="6055562" y="1371600"/>
            <a:ext cx="2936038" cy="19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0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A5BD19-4A24-422C-8730-02C89E89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A0D78-AC90-4074-8159-29F4AD2FC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信噪比优化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BE8564-386E-4F72-B8A8-7438F61C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42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861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8D5809-9B03-4592-B2CF-CD6C6DD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950337-793B-43DC-B489-743916584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0D68F2-5366-46E4-9B1C-A758EE1EE8A2}"/>
              </a:ext>
            </a:extLst>
          </p:cNvPr>
          <p:cNvSpPr txBox="1"/>
          <p:nvPr/>
        </p:nvSpPr>
        <p:spPr>
          <a:xfrm>
            <a:off x="95250" y="1348762"/>
            <a:ext cx="48006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使用</a:t>
            </a:r>
            <a:r>
              <a:rPr lang="en-US" altLang="zh-CN" dirty="0"/>
              <a:t>Coil5_2</a:t>
            </a:r>
            <a:r>
              <a:rPr lang="zh-CN" altLang="en-US" dirty="0"/>
              <a:t>，研究磁芯对线圈参数的影响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磁芯采用：硅钢棒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拟合结果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681E94-DB04-46FB-8435-F509937E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5555" r="1666" b="24444"/>
          <a:stretch/>
        </p:blipFill>
        <p:spPr>
          <a:xfrm>
            <a:off x="5181600" y="1463170"/>
            <a:ext cx="3486150" cy="11106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6B107FE-E502-4014-8A2E-BE58A74C81EC}"/>
              </a:ext>
            </a:extLst>
          </p:cNvPr>
          <p:cNvSpPr txBox="1"/>
          <p:nvPr/>
        </p:nvSpPr>
        <p:spPr>
          <a:xfrm>
            <a:off x="228600" y="4986849"/>
            <a:ext cx="8763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模型失效，拟合不上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需要考虑</a:t>
            </a:r>
            <a:r>
              <a:rPr lang="en-US" altLang="zh-CN" dirty="0"/>
              <a:t>L(f)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磁导率随频率变化而剧烈变化，常数电感值</a:t>
            </a:r>
            <a:r>
              <a:rPr lang="zh-CN" altLang="en-US" dirty="0">
                <a:solidFill>
                  <a:srgbClr val="FF0000"/>
                </a:solidFill>
              </a:rPr>
              <a:t>拟合困难</a:t>
            </a:r>
            <a:br>
              <a:rPr lang="en-US" altLang="zh-CN" dirty="0"/>
            </a:br>
            <a:r>
              <a:rPr lang="zh-CN" altLang="en-US" dirty="0"/>
              <a:t>而在之前磁芯线圈实验中可以证明，铁氧体磁芯电感在测试频率范围内可以当成常数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A2A4D27-3DBA-4DD4-B39D-B4C435516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969824"/>
            <a:ext cx="2028825" cy="15854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D147072-B7D8-4F6E-926E-9D118DCC2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2716997"/>
            <a:ext cx="3981448" cy="2986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FA9380-ECBA-4589-82BD-726388283769}"/>
                  </a:ext>
                </a:extLst>
              </p:cNvPr>
              <p:cNvSpPr txBox="1"/>
              <p:nvPr/>
            </p:nvSpPr>
            <p:spPr>
              <a:xfrm>
                <a:off x="1676400" y="5211820"/>
                <a:ext cx="4572000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DFA9380-ECBA-4589-82BD-72638828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11820"/>
                <a:ext cx="4572000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71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9389632-A7E5-4136-ADE6-42CFB9CE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7C5B2D-225C-45EA-A410-B5EACFD8B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B1BAEE1-44A2-4FDB-87D4-E62494EFA43E}"/>
                  </a:ext>
                </a:extLst>
              </p:cNvPr>
              <p:cNvSpPr txBox="1"/>
              <p:nvPr/>
            </p:nvSpPr>
            <p:spPr>
              <a:xfrm>
                <a:off x="1228517" y="3287393"/>
                <a:ext cx="2150589" cy="1298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𝑅𝑑𝑐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B1BAEE1-44A2-4FDB-87D4-E62494EFA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517" y="3287393"/>
                <a:ext cx="2150589" cy="1298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1E731FF-DC05-4BFF-8715-F976D8AFC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09630"/>
            <a:ext cx="2097668" cy="163923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F9EAD77-745D-4A10-B6F4-48D837F1CA72}"/>
              </a:ext>
            </a:extLst>
          </p:cNvPr>
          <p:cNvSpPr txBox="1"/>
          <p:nvPr/>
        </p:nvSpPr>
        <p:spPr>
          <a:xfrm>
            <a:off x="96338" y="4715013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 </a:t>
            </a:r>
            <a:r>
              <a:rPr lang="en-US" altLang="zh-CN" dirty="0"/>
              <a:t>   </a:t>
            </a:r>
            <a:r>
              <a:rPr lang="en-US" altLang="zh-CN" sz="1800" dirty="0"/>
              <a:t>• L0</a:t>
            </a:r>
            <a:r>
              <a:rPr lang="zh-CN" altLang="en-US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15217.6719354656</a:t>
            </a:r>
            <a:r>
              <a:rPr lang="en-US" altLang="zh-CN" dirty="0"/>
              <a:t> </a:t>
            </a:r>
            <a:r>
              <a:rPr lang="en-US" altLang="zh-CN" sz="1800" dirty="0"/>
              <a:t>H</a:t>
            </a:r>
          </a:p>
          <a:p>
            <a:r>
              <a:rPr lang="en-US" altLang="zh-CN" sz="1800" dirty="0"/>
              <a:t>    • </a:t>
            </a:r>
            <a:r>
              <a:rPr lang="en-US" altLang="zh-CN" dirty="0" err="1"/>
              <a:t>L_a</a:t>
            </a:r>
            <a:r>
              <a:rPr lang="zh-CN" altLang="en-US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25075.0024873423</a:t>
            </a:r>
            <a:r>
              <a:rPr lang="en-US" altLang="zh-CN" dirty="0"/>
              <a:t> </a:t>
            </a:r>
          </a:p>
          <a:p>
            <a:r>
              <a:rPr lang="en-US" altLang="zh-CN" sz="1800" dirty="0"/>
              <a:t>    • </a:t>
            </a:r>
            <a:r>
              <a:rPr lang="en-US" altLang="zh-CN" sz="1800" dirty="0" err="1"/>
              <a:t>L_b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0.267595837420165</a:t>
            </a:r>
            <a:r>
              <a:rPr lang="en-US" altLang="zh-CN" dirty="0"/>
              <a:t> </a:t>
            </a:r>
            <a:endParaRPr lang="en-US" altLang="zh-CN" sz="1800" dirty="0"/>
          </a:p>
          <a:p>
            <a:r>
              <a:rPr lang="en-US" altLang="zh-CN" sz="1800" dirty="0"/>
              <a:t>    • C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-7.9541E-09</a:t>
            </a:r>
            <a:r>
              <a:rPr lang="en-US" altLang="zh-CN" dirty="0"/>
              <a:t> </a:t>
            </a:r>
            <a:r>
              <a:rPr lang="en-US" altLang="zh-CN" sz="1800" dirty="0"/>
              <a:t>  F</a:t>
            </a:r>
          </a:p>
          <a:p>
            <a:r>
              <a:rPr lang="en-US" altLang="zh-CN" sz="1800" dirty="0"/>
              <a:t>    • </a:t>
            </a:r>
            <a:r>
              <a:rPr lang="en-US" altLang="zh-CN" sz="1800" dirty="0" err="1"/>
              <a:t>Rdc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-26.6066152844931</a:t>
            </a:r>
            <a:r>
              <a:rPr lang="en-US" altLang="zh-CN" dirty="0"/>
              <a:t> </a:t>
            </a:r>
            <a:r>
              <a:rPr lang="en-US" altLang="zh-CN" sz="1800" dirty="0"/>
              <a:t>Ω</a:t>
            </a:r>
          </a:p>
          <a:p>
            <a:r>
              <a:rPr lang="zh-CN" altLang="en-US" sz="1800" dirty="0"/>
              <a:t>    </a:t>
            </a:r>
            <a:r>
              <a:rPr lang="en-US" altLang="zh-CN" sz="1800" dirty="0"/>
              <a:t>• </a:t>
            </a:r>
            <a:r>
              <a:rPr lang="en-US" altLang="zh-CN" sz="1800" dirty="0" err="1"/>
              <a:t>R_a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6.44066766250923</a:t>
            </a:r>
            <a:r>
              <a:rPr lang="en-US" altLang="zh-CN" dirty="0"/>
              <a:t> </a:t>
            </a:r>
            <a:r>
              <a:rPr lang="en-US" altLang="zh-CN" sz="1800" dirty="0"/>
              <a:t>  </a:t>
            </a:r>
          </a:p>
          <a:p>
            <a:r>
              <a:rPr lang="en-US" altLang="zh-CN" sz="1800" dirty="0"/>
              <a:t>    • </a:t>
            </a:r>
            <a:r>
              <a:rPr lang="en-US" altLang="zh-CN" sz="1800" dirty="0" err="1"/>
              <a:t>R_b</a:t>
            </a:r>
            <a:r>
              <a:rPr lang="zh-CN" altLang="en-US" sz="1800" dirty="0"/>
              <a:t>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0.590138549478601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C7CC7E-283F-4D43-A502-744244271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08" y="1223306"/>
            <a:ext cx="4381684" cy="32862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70010E-F754-45B2-9742-776A2683A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106" y="4643391"/>
            <a:ext cx="2661556" cy="1996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CE1375-7E72-49A2-A241-05F2B275A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528" y="4638244"/>
            <a:ext cx="2664000" cy="1998000"/>
          </a:xfrm>
          <a:prstGeom prst="rect">
            <a:avLst/>
          </a:prstGeom>
        </p:spPr>
      </p:pic>
      <p:sp>
        <p:nvSpPr>
          <p:cNvPr id="12" name="乘号 11">
            <a:extLst>
              <a:ext uri="{FF2B5EF4-FFF2-40B4-BE49-F238E27FC236}">
                <a16:creationId xmlns:a16="http://schemas.microsoft.com/office/drawing/2014/main" id="{7D29C806-A315-4DE2-8E3E-EC6B888179C0}"/>
              </a:ext>
            </a:extLst>
          </p:cNvPr>
          <p:cNvSpPr/>
          <p:nvPr/>
        </p:nvSpPr>
        <p:spPr>
          <a:xfrm>
            <a:off x="3124200" y="5256244"/>
            <a:ext cx="735694" cy="762000"/>
          </a:xfrm>
          <a:prstGeom prst="mathMultiply">
            <a:avLst>
              <a:gd name="adj1" fmla="val 66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7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9A5564-525C-4E39-B3B5-8F937CAC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8A8847-8A94-4E9C-83C2-6A8E9141D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328C9C-377B-4524-8E7E-A1CF3E22C639}"/>
              </a:ext>
            </a:extLst>
          </p:cNvPr>
          <p:cNvSpPr txBox="1"/>
          <p:nvPr/>
        </p:nvSpPr>
        <p:spPr>
          <a:xfrm>
            <a:off x="466725" y="1676400"/>
            <a:ext cx="821055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对电感的随频率变化的经验公式不够准确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如果出现磁芯线圈不能用非常数电感值进行拟合的情况，对线圈的集总参数建模会很困难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To 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尝试切割铁氧体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尝试坡莫合金材料？（自筹）</a:t>
            </a:r>
          </a:p>
        </p:txBody>
      </p:sp>
      <p:pic>
        <p:nvPicPr>
          <p:cNvPr id="6" name="Picture 2" descr="在这里插入图片描述">
            <a:extLst>
              <a:ext uri="{FF2B5EF4-FFF2-40B4-BE49-F238E27FC236}">
                <a16:creationId xmlns:a16="http://schemas.microsoft.com/office/drawing/2014/main" id="{68C9CED8-7C11-4396-8658-4810E5CA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962400"/>
            <a:ext cx="4114800" cy="19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6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前放测试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85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B5B731-A357-4296-9535-AB498F28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54398-6544-4FC6-94B1-16E7DB9EE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实际放大器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559F62-8FBB-4081-BADC-CA9D5079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4481271"/>
            <a:ext cx="4057650" cy="20330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16D3C6B-4FF3-4D11-816E-3B6DAB7B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084"/>
            <a:ext cx="9144000" cy="3161067"/>
          </a:xfrm>
          <a:prstGeom prst="rect">
            <a:avLst/>
          </a:prstGeom>
        </p:spPr>
      </p:pic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60FE4CB-5D9D-4081-B6ED-FA8EF3ABA419}"/>
              </a:ext>
            </a:extLst>
          </p:cNvPr>
          <p:cNvCxnSpPr>
            <a:cxnSpLocks/>
          </p:cNvCxnSpPr>
          <p:nvPr/>
        </p:nvCxnSpPr>
        <p:spPr>
          <a:xfrm>
            <a:off x="609600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35600E0-F3B4-4871-B96B-22CDDBF15CAB}"/>
              </a:ext>
            </a:extLst>
          </p:cNvPr>
          <p:cNvCxnSpPr>
            <a:cxnSpLocks/>
          </p:cNvCxnSpPr>
          <p:nvPr/>
        </p:nvCxnSpPr>
        <p:spPr>
          <a:xfrm>
            <a:off x="7486650" y="1287811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85C4520F-ECD9-4FFD-ADF1-F44ED1A31A32}"/>
              </a:ext>
            </a:extLst>
          </p:cNvPr>
          <p:cNvSpPr txBox="1"/>
          <p:nvPr/>
        </p:nvSpPr>
        <p:spPr>
          <a:xfrm>
            <a:off x="1957253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40F1B2-4755-4061-96E7-6828E6C06CAB}"/>
              </a:ext>
            </a:extLst>
          </p:cNvPr>
          <p:cNvSpPr txBox="1"/>
          <p:nvPr/>
        </p:nvSpPr>
        <p:spPr>
          <a:xfrm>
            <a:off x="6400800" y="1412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9D3DF8C-7858-406A-A271-3FC00A8284DA}"/>
              </a:ext>
            </a:extLst>
          </p:cNvPr>
          <p:cNvSpPr txBox="1"/>
          <p:nvPr/>
        </p:nvSpPr>
        <p:spPr>
          <a:xfrm>
            <a:off x="1827483" y="3292435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5F02358-A6DF-430C-9848-F3FA99551E69}"/>
              </a:ext>
            </a:extLst>
          </p:cNvPr>
          <p:cNvSpPr txBox="1"/>
          <p:nvPr/>
        </p:nvSpPr>
        <p:spPr>
          <a:xfrm>
            <a:off x="7911031" y="14153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8A0E71A-24D2-4F01-ACDD-92134B0517BD}"/>
              </a:ext>
            </a:extLst>
          </p:cNvPr>
          <p:cNvSpPr txBox="1"/>
          <p:nvPr/>
        </p:nvSpPr>
        <p:spPr>
          <a:xfrm>
            <a:off x="7767120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低通滤波级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9FD442A-2FAE-426F-83A6-7E20EE0C9754}"/>
              </a:ext>
            </a:extLst>
          </p:cNvPr>
          <p:cNvSpPr txBox="1"/>
          <p:nvPr/>
        </p:nvSpPr>
        <p:spPr>
          <a:xfrm>
            <a:off x="6027821" y="3227400"/>
            <a:ext cx="1376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增益极</a:t>
            </a:r>
          </a:p>
        </p:txBody>
      </p:sp>
    </p:spTree>
    <p:extLst>
      <p:ext uri="{BB962C8B-B14F-4D97-AF65-F5344CB8AC3E}">
        <p14:creationId xmlns:p14="http://schemas.microsoft.com/office/powerpoint/2010/main" val="360780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FEB3DF-B147-43C0-AFE5-B6FDAA82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DBD052-FE84-412B-B7CA-7B965B7A1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芯片筛选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1899B7A-4C5C-43C5-822F-C88D0860C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880522"/>
              </p:ext>
            </p:extLst>
          </p:nvPr>
        </p:nvGraphicFramePr>
        <p:xfrm>
          <a:off x="89064" y="1086527"/>
          <a:ext cx="4570626" cy="281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EC8A1EA7-90AC-4A90-BA9D-DBFA44A82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841769"/>
              </p:ext>
            </p:extLst>
          </p:nvPr>
        </p:nvGraphicFramePr>
        <p:xfrm>
          <a:off x="89064" y="3909585"/>
          <a:ext cx="4575205" cy="281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862CDC6-65D4-495C-90AA-E51A9F5FA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54934"/>
              </p:ext>
            </p:extLst>
          </p:nvPr>
        </p:nvGraphicFramePr>
        <p:xfrm>
          <a:off x="4572001" y="2705494"/>
          <a:ext cx="4572000" cy="282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F51BB191-EEC3-4DB5-9ADB-32E86B89D446}"/>
              </a:ext>
            </a:extLst>
          </p:cNvPr>
          <p:cNvSpPr/>
          <p:nvPr/>
        </p:nvSpPr>
        <p:spPr>
          <a:xfrm>
            <a:off x="1295400" y="1684349"/>
            <a:ext cx="2438400" cy="2214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007EF1-70AF-4825-B85A-02E9C660965E}"/>
              </a:ext>
            </a:extLst>
          </p:cNvPr>
          <p:cNvSpPr/>
          <p:nvPr/>
        </p:nvSpPr>
        <p:spPr>
          <a:xfrm>
            <a:off x="1295400" y="4496239"/>
            <a:ext cx="2438400" cy="2214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446D46-7EFF-4FCC-AE20-C246A564D8D3}"/>
              </a:ext>
            </a:extLst>
          </p:cNvPr>
          <p:cNvSpPr/>
          <p:nvPr/>
        </p:nvSpPr>
        <p:spPr>
          <a:xfrm>
            <a:off x="5943600" y="3352800"/>
            <a:ext cx="2273137" cy="217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8572C23-3F78-4E6A-AEE0-DBE506B2964D}"/>
              </a:ext>
            </a:extLst>
          </p:cNvPr>
          <p:cNvSpPr txBox="1"/>
          <p:nvPr/>
        </p:nvSpPr>
        <p:spPr>
          <a:xfrm>
            <a:off x="5056941" y="1439973"/>
            <a:ext cx="3733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筛选中间性能相近且优良的芯片进行并联测试</a:t>
            </a:r>
          </a:p>
        </p:txBody>
      </p:sp>
    </p:spTree>
    <p:extLst>
      <p:ext uri="{BB962C8B-B14F-4D97-AF65-F5344CB8AC3E}">
        <p14:creationId xmlns:p14="http://schemas.microsoft.com/office/powerpoint/2010/main" val="325848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399403</TotalTime>
  <Words>789</Words>
  <Application>Microsoft Office PowerPoint</Application>
  <PresentationFormat>全屏显示(4:3)</PresentationFormat>
  <Paragraphs>212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宋体</vt:lpstr>
      <vt:lpstr>Arial</vt:lpstr>
      <vt:lpstr>Cambria Math</vt:lpstr>
      <vt:lpstr>Office 主题​​</vt:lpstr>
      <vt:lpstr>信噪比优化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5112</cp:revision>
  <cp:lastPrinted>2023-09-04T07:35:07Z</cp:lastPrinted>
  <dcterms:created xsi:type="dcterms:W3CDTF">1601-01-01T00:00:00Z</dcterms:created>
  <dcterms:modified xsi:type="dcterms:W3CDTF">2024-08-06T08:38:11Z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