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60"/>
  </p:normalViewPr>
  <p:slideViewPr>
    <p:cSldViewPr snapToGrid="0">
      <p:cViewPr varScale="1">
        <p:scale>
          <a:sx n="83" d="100"/>
          <a:sy n="83" d="100"/>
        </p:scale>
        <p:origin x="408" y="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5A2250-0F92-E28E-3A4F-D77168473EE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580EC24-3BB9-600A-A646-BA04E57E10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1C02253-2922-7EC9-28E6-346E91D836D4}"/>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FE81E03B-6A17-816E-6F8D-9F1F59D5FD8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C9BB322-AF8D-9FFB-D8E3-FD3BC6BA43D4}"/>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84175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79BA03-81B7-080A-3ED4-FF3659759C2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B7E5A6C-2BAE-4D46-0CC9-65CB6685C29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4490DAD-D856-D8C6-EAB2-2FD0D839B1D4}"/>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9B5278CE-403E-1739-BC1B-D1923350113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8C90812-F23B-5F8A-55C9-9A56626FA4B1}"/>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419646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9583488-2DD3-E72C-6590-7A6486030A6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FC99ABE-0724-F16D-42A5-508F9BA3D2A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D632A88-D0E5-5228-2FEF-535C165FA636}"/>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F966534E-2338-7C24-E9D0-D9AE514354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4A61E21-D68D-1A0F-0049-5D0DF4BC1209}"/>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748034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A759FB-D9F4-34B9-3F74-DFBD3A5F67B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635DE7D-8CDE-DB60-E36E-8FC19FA05081}"/>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887463A-C17C-E382-882C-ADF9C1BCBF08}"/>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F273665C-AD78-92D4-1D09-250159501D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26D84D-B9EF-6F21-1CDC-4B07027EE3C3}"/>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327589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F1C78E-1475-2CD7-EC57-7F7AD2D670D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B8FBBA8-F879-7135-8048-013A254AFF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47C1C4D-DE41-AEAD-3D53-E6E7C635C0EE}"/>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AE189F81-82E5-E7B5-E157-0E420ACB2DC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E3F6269-95EF-106C-D88A-7D4A8646F9C4}"/>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981827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04F5D8-D0FD-A653-EFD1-E1C138428BF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5900790-2C2B-87E2-6D9B-80AE4557C5B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E31AE85C-5740-B208-34E1-B1B2696A773B}"/>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CBC3F51-4477-CD11-9673-DEB48445F86A}"/>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6" name="页脚占位符 5">
            <a:extLst>
              <a:ext uri="{FF2B5EF4-FFF2-40B4-BE49-F238E27FC236}">
                <a16:creationId xmlns:a16="http://schemas.microsoft.com/office/drawing/2014/main" id="{46451E5E-CECC-A0CD-C763-EAA268789D5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D561EED-DA43-9B15-4D60-7043DA40977A}"/>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2353332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6B3D45-7937-AAB7-5578-B2919A21CF4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67C87BA-BA60-1E77-CA07-0DF1F6DE72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BADE1518-5AE6-971D-629A-DD53266AE87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721846B-B5C2-0A6C-B5F8-42FF9CA0B4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C78C4001-9C23-DFA7-72D6-70BE1D9BEB2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1728D01-9AA3-F426-DC57-40027952E2B9}"/>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8" name="页脚占位符 7">
            <a:extLst>
              <a:ext uri="{FF2B5EF4-FFF2-40B4-BE49-F238E27FC236}">
                <a16:creationId xmlns:a16="http://schemas.microsoft.com/office/drawing/2014/main" id="{BE44DED4-5426-6A63-FAE1-21F36D02BFB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687FFEE-6C42-DC80-0A69-C510C09F16CA}"/>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2014443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484246-5FAB-8873-7796-E64C8118BE4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BF3A65C-C139-04E5-A2F2-F3698FC86E73}"/>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4" name="页脚占位符 3">
            <a:extLst>
              <a:ext uri="{FF2B5EF4-FFF2-40B4-BE49-F238E27FC236}">
                <a16:creationId xmlns:a16="http://schemas.microsoft.com/office/drawing/2014/main" id="{51CFE6D6-6BA5-8DA9-EDCD-F4A8B274E13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B4386CC-18BE-03E8-3C1C-523584F2AAA2}"/>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1717874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E894554-4BC2-DD1C-AF36-1E26E6D55065}"/>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3" name="页脚占位符 2">
            <a:extLst>
              <a:ext uri="{FF2B5EF4-FFF2-40B4-BE49-F238E27FC236}">
                <a16:creationId xmlns:a16="http://schemas.microsoft.com/office/drawing/2014/main" id="{EDC9F474-DAFF-6B23-3AA7-C8941B43D66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C31047B-AC80-3028-20EF-B2CDB41BB64C}"/>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295397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B85E29-5139-9016-D4F2-3D19FE1149C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B209145-4140-28FB-9693-DFE964A67F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4E2D842-03EE-61F4-0B57-D0EA03513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45FA0A7-1712-3B6A-213B-C3BE689F1194}"/>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6" name="页脚占位符 5">
            <a:extLst>
              <a:ext uri="{FF2B5EF4-FFF2-40B4-BE49-F238E27FC236}">
                <a16:creationId xmlns:a16="http://schemas.microsoft.com/office/drawing/2014/main" id="{F01F661D-6F32-91AD-D443-CC58F6F61FF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AAFF988-BD7B-776B-0E41-C67A24858F90}"/>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3417400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9075F5-ADAE-3240-5997-A6123070973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5F12150-F1E5-19C1-6201-1318F77710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274EA7E-925A-8454-EF3D-C6D5E4A3F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69BF5B0-82EB-22BF-E1E8-1455E67E8261}"/>
              </a:ext>
            </a:extLst>
          </p:cNvPr>
          <p:cNvSpPr>
            <a:spLocks noGrp="1"/>
          </p:cNvSpPr>
          <p:nvPr>
            <p:ph type="dt" sz="half" idx="10"/>
          </p:nvPr>
        </p:nvSpPr>
        <p:spPr/>
        <p:txBody>
          <a:bodyPr/>
          <a:lstStyle/>
          <a:p>
            <a:fld id="{1A482731-C9BA-433E-B1FB-E20D2D37C397}" type="datetimeFigureOut">
              <a:rPr lang="zh-CN" altLang="en-US" smtClean="0"/>
              <a:t>2024/7/31</a:t>
            </a:fld>
            <a:endParaRPr lang="zh-CN" altLang="en-US"/>
          </a:p>
        </p:txBody>
      </p:sp>
      <p:sp>
        <p:nvSpPr>
          <p:cNvPr id="6" name="页脚占位符 5">
            <a:extLst>
              <a:ext uri="{FF2B5EF4-FFF2-40B4-BE49-F238E27FC236}">
                <a16:creationId xmlns:a16="http://schemas.microsoft.com/office/drawing/2014/main" id="{CD9F6A3C-1917-DA23-AA66-F0A801B2219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B190319-EF6F-7ABD-67F2-86D6F636F788}"/>
              </a:ext>
            </a:extLst>
          </p:cNvPr>
          <p:cNvSpPr>
            <a:spLocks noGrp="1"/>
          </p:cNvSpPr>
          <p:nvPr>
            <p:ph type="sldNum" sz="quarter" idx="12"/>
          </p:nvPr>
        </p:nvSpPr>
        <p:spPr/>
        <p:txBody>
          <a:body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274394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F49B3D0-C3D6-8847-C409-4E4EDD7B0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D19A068-5EBE-BB19-28B8-9CDC24AC5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5DF65EC-E67C-A7E1-059C-746A290833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82731-C9BA-433E-B1FB-E20D2D37C397}" type="datetimeFigureOut">
              <a:rPr lang="zh-CN" altLang="en-US" smtClean="0"/>
              <a:t>2024/7/31</a:t>
            </a:fld>
            <a:endParaRPr lang="zh-CN" altLang="en-US"/>
          </a:p>
        </p:txBody>
      </p:sp>
      <p:sp>
        <p:nvSpPr>
          <p:cNvPr id="5" name="页脚占位符 4">
            <a:extLst>
              <a:ext uri="{FF2B5EF4-FFF2-40B4-BE49-F238E27FC236}">
                <a16:creationId xmlns:a16="http://schemas.microsoft.com/office/drawing/2014/main" id="{07339397-2B44-CB3A-0CF6-2C151C2D1E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37CFBEC-8FF9-FF11-7F9C-945AB9B246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31113-282D-4878-8EB4-FA1FA0E54A09}" type="slidenum">
              <a:rPr lang="zh-CN" altLang="en-US" smtClean="0"/>
              <a:t>‹#›</a:t>
            </a:fld>
            <a:endParaRPr lang="zh-CN" altLang="en-US"/>
          </a:p>
        </p:txBody>
      </p:sp>
    </p:spTree>
    <p:extLst>
      <p:ext uri="{BB962C8B-B14F-4D97-AF65-F5344CB8AC3E}">
        <p14:creationId xmlns:p14="http://schemas.microsoft.com/office/powerpoint/2010/main" val="321203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93EBC8-D468-2ED6-B636-7F92462EA008}"/>
              </a:ext>
            </a:extLst>
          </p:cNvPr>
          <p:cNvSpPr>
            <a:spLocks noGrp="1"/>
          </p:cNvSpPr>
          <p:nvPr>
            <p:ph type="ctrTitle"/>
          </p:nvPr>
        </p:nvSpPr>
        <p:spPr/>
        <p:txBody>
          <a:bodyPr/>
          <a:lstStyle/>
          <a:p>
            <a:r>
              <a:rPr lang="en-US" altLang="zh-CN" dirty="0"/>
              <a:t>Some preliminary thoughts</a:t>
            </a:r>
            <a:endParaRPr lang="zh-CN" altLang="en-US" dirty="0"/>
          </a:p>
        </p:txBody>
      </p:sp>
      <p:sp>
        <p:nvSpPr>
          <p:cNvPr id="3" name="副标题 2">
            <a:extLst>
              <a:ext uri="{FF2B5EF4-FFF2-40B4-BE49-F238E27FC236}">
                <a16:creationId xmlns:a16="http://schemas.microsoft.com/office/drawing/2014/main" id="{DB0E8D23-C93F-2891-BAB9-04BFA8687BAA}"/>
              </a:ext>
            </a:extLst>
          </p:cNvPr>
          <p:cNvSpPr>
            <a:spLocks noGrp="1"/>
          </p:cNvSpPr>
          <p:nvPr>
            <p:ph type="subTitle" idx="1"/>
          </p:nvPr>
        </p:nvSpPr>
        <p:spPr/>
        <p:txBody>
          <a:bodyPr/>
          <a:lstStyle/>
          <a:p>
            <a:r>
              <a:rPr lang="en-US" altLang="zh-CN" dirty="0"/>
              <a:t>Tiantian Lei</a:t>
            </a:r>
          </a:p>
          <a:p>
            <a:r>
              <a:rPr lang="en-US" altLang="zh-CN" dirty="0"/>
              <a:t>2024.07.31</a:t>
            </a:r>
            <a:endParaRPr lang="zh-CN" altLang="en-US" dirty="0"/>
          </a:p>
        </p:txBody>
      </p:sp>
    </p:spTree>
    <p:extLst>
      <p:ext uri="{BB962C8B-B14F-4D97-AF65-F5344CB8AC3E}">
        <p14:creationId xmlns:p14="http://schemas.microsoft.com/office/powerpoint/2010/main" val="3896554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D1C518-33AA-18AE-0A7A-4EA7A1B078AF}"/>
              </a:ext>
            </a:extLst>
          </p:cNvPr>
          <p:cNvSpPr>
            <a:spLocks noGrp="1"/>
          </p:cNvSpPr>
          <p:nvPr>
            <p:ph type="title"/>
          </p:nvPr>
        </p:nvSpPr>
        <p:spPr>
          <a:xfrm>
            <a:off x="838200" y="94831"/>
            <a:ext cx="10515600" cy="1158876"/>
          </a:xfrm>
        </p:spPr>
        <p:txBody>
          <a:bodyPr/>
          <a:lstStyle/>
          <a:p>
            <a:r>
              <a:rPr lang="en-US" altLang="zh-CN" dirty="0"/>
              <a:t>Some principles</a:t>
            </a:r>
            <a:endParaRPr lang="zh-CN" altLang="en-US" dirty="0"/>
          </a:p>
        </p:txBody>
      </p:sp>
      <p:sp>
        <p:nvSpPr>
          <p:cNvPr id="3" name="内容占位符 2">
            <a:extLst>
              <a:ext uri="{FF2B5EF4-FFF2-40B4-BE49-F238E27FC236}">
                <a16:creationId xmlns:a16="http://schemas.microsoft.com/office/drawing/2014/main" id="{5EE6AF6F-EE6B-A080-B95D-DD4676D877D4}"/>
              </a:ext>
            </a:extLst>
          </p:cNvPr>
          <p:cNvSpPr>
            <a:spLocks noGrp="1"/>
          </p:cNvSpPr>
          <p:nvPr>
            <p:ph idx="1"/>
          </p:nvPr>
        </p:nvSpPr>
        <p:spPr>
          <a:xfrm>
            <a:off x="838200" y="1253707"/>
            <a:ext cx="10515600" cy="4957313"/>
          </a:xfrm>
        </p:spPr>
        <p:txBody>
          <a:bodyPr/>
          <a:lstStyle/>
          <a:p>
            <a:r>
              <a:rPr lang="en-US" altLang="zh-CN" dirty="0"/>
              <a:t>Try to take the best advantages of the potential of data:</a:t>
            </a:r>
          </a:p>
          <a:p>
            <a:pPr lvl="1"/>
            <a:r>
              <a:rPr lang="en-US" altLang="zh-CN" dirty="0"/>
              <a:t>Use data sets as more as possible (psipp and psipp scan, data sets above open charm with Lumi. greater than 400 or 500 pb), as statistical error dominants.</a:t>
            </a:r>
          </a:p>
          <a:p>
            <a:pPr lvl="1"/>
            <a:r>
              <a:rPr lang="en-US" altLang="zh-CN" dirty="0"/>
              <a:t>To simplify the analysis,  procedures should applied together to all data sets if possible.  Or results of some data sets should inherit from the “core data set”(with large Lumi.) with similar c.m. energy.</a:t>
            </a:r>
          </a:p>
          <a:p>
            <a:r>
              <a:rPr lang="en-US" altLang="zh-CN" dirty="0"/>
              <a:t>Optimize the selection criteria to further improve efficiency. Such as only tag a single lambda(bar), maybe to much </a:t>
            </a:r>
            <a:r>
              <a:rPr lang="en-US" altLang="zh-CN" dirty="0" err="1"/>
              <a:t>bkg</a:t>
            </a:r>
            <a:r>
              <a:rPr lang="en-US" altLang="zh-CN" dirty="0"/>
              <a:t>…</a:t>
            </a:r>
          </a:p>
          <a:p>
            <a:r>
              <a:rPr lang="en-US" altLang="zh-CN" dirty="0"/>
              <a:t>Structure of line shape (possible resonance near Th., around 2.4 and 2.6~GeV)</a:t>
            </a:r>
          </a:p>
          <a:p>
            <a:r>
              <a:rPr lang="en-US" altLang="zh-CN" dirty="0"/>
              <a:t>G_E/G_M ratio and the relative phase…</a:t>
            </a:r>
            <a:endParaRPr lang="zh-CN" altLang="en-US" dirty="0"/>
          </a:p>
        </p:txBody>
      </p:sp>
    </p:spTree>
    <p:extLst>
      <p:ext uri="{BB962C8B-B14F-4D97-AF65-F5344CB8AC3E}">
        <p14:creationId xmlns:p14="http://schemas.microsoft.com/office/powerpoint/2010/main" val="2700404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6BF0F9-CCE0-0888-E15C-9EC4F2B9052E}"/>
              </a:ext>
            </a:extLst>
          </p:cNvPr>
          <p:cNvSpPr>
            <a:spLocks noGrp="1"/>
          </p:cNvSpPr>
          <p:nvPr>
            <p:ph type="title"/>
          </p:nvPr>
        </p:nvSpPr>
        <p:spPr>
          <a:xfrm>
            <a:off x="838200" y="0"/>
            <a:ext cx="10515600" cy="931653"/>
          </a:xfrm>
        </p:spPr>
        <p:txBody>
          <a:bodyPr>
            <a:normAutofit/>
          </a:bodyPr>
          <a:lstStyle/>
          <a:p>
            <a:r>
              <a:rPr lang="en-US" altLang="zh-CN" dirty="0"/>
              <a:t>Possible data sets</a:t>
            </a:r>
            <a:endParaRPr lang="zh-CN" altLang="en-US" dirty="0"/>
          </a:p>
        </p:txBody>
      </p:sp>
      <mc:AlternateContent xmlns:mc="http://schemas.openxmlformats.org/markup-compatibility/2006">
        <mc:Choice xmlns:a14="http://schemas.microsoft.com/office/drawing/2010/main" Requires="a14">
          <p:graphicFrame>
            <p:nvGraphicFramePr>
              <p:cNvPr id="4" name="内容占位符 6">
                <a:extLst>
                  <a:ext uri="{FF2B5EF4-FFF2-40B4-BE49-F238E27FC236}">
                    <a16:creationId xmlns:a16="http://schemas.microsoft.com/office/drawing/2014/main" id="{91EFF25F-7D76-8BB7-41FC-89F693A07A3B}"/>
                  </a:ext>
                </a:extLst>
              </p:cNvPr>
              <p:cNvGraphicFramePr>
                <a:graphicFrameLocks/>
              </p:cNvGraphicFramePr>
              <p:nvPr>
                <p:extLst>
                  <p:ext uri="{D42A27DB-BD31-4B8C-83A1-F6EECF244321}">
                    <p14:modId xmlns:p14="http://schemas.microsoft.com/office/powerpoint/2010/main" val="3824072580"/>
                  </p:ext>
                </p:extLst>
              </p:nvPr>
            </p:nvGraphicFramePr>
            <p:xfrm>
              <a:off x="0" y="931653"/>
              <a:ext cx="3972699" cy="445116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67665">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lang="en-US" altLang="zh-CN" sz="1800" b="1" i="1" smtClean="0">
                                        <a:solidFill>
                                          <a:schemeClr val="tx1"/>
                                        </a:solidFill>
                                        <a:latin typeface="Cambria Math" panose="02040503050406030204" pitchFamily="18" charset="0"/>
                                        <a:cs typeface="Times New Roman" panose="02020603050405020304" pitchFamily="18" charset="0"/>
                                      </a:rPr>
                                    </m:ctrlPr>
                                  </m:radPr>
                                  <m:deg/>
                                  <m:e>
                                    <m:r>
                                      <a:rPr lang="en-US" altLang="zh-CN" sz="1800" b="1" i="1" smtClean="0">
                                        <a:solidFill>
                                          <a:schemeClr val="tx1"/>
                                        </a:solidFill>
                                        <a:latin typeface="Cambria Math" panose="02040503050406030204" pitchFamily="18" charset="0"/>
                                        <a:cs typeface="Times New Roman" panose="02020603050405020304" pitchFamily="18" charset="0"/>
                                      </a:rPr>
                                      <m:t>𝒔</m:t>
                                    </m:r>
                                  </m:e>
                                </m:rad>
                                <m:r>
                                  <a:rPr lang="en-US" altLang="zh-CN" sz="1800" b="1" i="1" smtClean="0">
                                    <a:solidFill>
                                      <a:schemeClr val="tx1"/>
                                    </a:solidFill>
                                    <a:latin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cs typeface="Times New Roman" panose="02020603050405020304" pitchFamily="18" charset="0"/>
                                  </a:rPr>
                                  <m:t>𝐆𝐞𝐕</m:t>
                                </m:r>
                              </m:oMath>
                            </m:oMathPara>
                          </a14:m>
                          <a:endParaRPr lang="zh-CN" altLang="en-US" sz="1800" b="1" i="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14:m>
                            <m:oMath xmlns:m="http://schemas.openxmlformats.org/officeDocument/2006/math">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𝓛</m:t>
                              </m:r>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𝐩𝐛</m:t>
                                  </m:r>
                                </m:e>
                                <m:sup>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𝟏</m:t>
                                  </m:r>
                                </m:sup>
                              </m:sSup>
                            </m:oMath>
                          </a14:m>
                          <a:r>
                            <a:rPr lang="en-US" altLang="zh-CN" b="1" dirty="0">
                              <a:latin typeface="Times New Roman" panose="02020603050405020304" pitchFamily="18" charset="0"/>
                              <a:cs typeface="Times New Roman" panose="02020603050405020304" pitchFamily="18" charset="0"/>
                            </a:rPr>
                            <a:t> </a:t>
                          </a:r>
                          <a:endParaRPr lang="zh-CN" altLang="en-US"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3768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3.768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415.8</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4040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4.009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482.0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4.178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3189.0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4210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4.209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517.1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4237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4.236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530.3</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4270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4.267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531.1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4.337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505.0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4.396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507.8</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586.9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4.664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523.6</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4.781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87384306"/>
                      </a:ext>
                    </a:extLst>
                  </a:tr>
                </a:tbl>
              </a:graphicData>
            </a:graphic>
          </p:graphicFrame>
        </mc:Choice>
        <mc:Fallback>
          <p:graphicFrame>
            <p:nvGraphicFramePr>
              <p:cNvPr id="4" name="内容占位符 6">
                <a:extLst>
                  <a:ext uri="{FF2B5EF4-FFF2-40B4-BE49-F238E27FC236}">
                    <a16:creationId xmlns:a16="http://schemas.microsoft.com/office/drawing/2014/main" id="{91EFF25F-7D76-8BB7-41FC-89F693A07A3B}"/>
                  </a:ext>
                </a:extLst>
              </p:cNvPr>
              <p:cNvGraphicFramePr>
                <a:graphicFrameLocks/>
              </p:cNvGraphicFramePr>
              <p:nvPr>
                <p:extLst>
                  <p:ext uri="{D42A27DB-BD31-4B8C-83A1-F6EECF244321}">
                    <p14:modId xmlns:p14="http://schemas.microsoft.com/office/powerpoint/2010/main" val="3824072580"/>
                  </p:ext>
                </p:extLst>
              </p:nvPr>
            </p:nvGraphicFramePr>
            <p:xfrm>
              <a:off x="0" y="931653"/>
              <a:ext cx="3972699" cy="445116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71920">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endParaRPr lang="zh-CN"/>
                        </a:p>
                      </a:txBody>
                      <a:tcPr>
                        <a:blipFill>
                          <a:blip r:embed="rId2"/>
                          <a:stretch>
                            <a:fillRect l="-99541" t="-8197" r="-100000" b="-1122951"/>
                          </a:stretch>
                        </a:blipFill>
                      </a:tcPr>
                    </a:tc>
                    <a:tc>
                      <a:txBody>
                        <a:bodyPr/>
                        <a:lstStyle/>
                        <a:p>
                          <a:endParaRPr lang="zh-CN"/>
                        </a:p>
                      </a:txBody>
                      <a:tcPr>
                        <a:blipFill>
                          <a:blip r:embed="rId2"/>
                          <a:stretch>
                            <a:fillRect l="-200461" t="-8197" r="-461" b="-1122951"/>
                          </a:stretch>
                        </a:blipFill>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3768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3.768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415.8</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4040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4.009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482.0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4.178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3189.0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4210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4.209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517.1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4237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4.236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530.3</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4270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4.267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531.1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4.337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505.0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4.396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507.8</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586.9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4.664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523.6</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4.781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87384306"/>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3" name="内容占位符 6">
                <a:extLst>
                  <a:ext uri="{FF2B5EF4-FFF2-40B4-BE49-F238E27FC236}">
                    <a16:creationId xmlns:a16="http://schemas.microsoft.com/office/drawing/2014/main" id="{F22D2204-EC4E-81ED-4725-67CD0CE1DD41}"/>
                  </a:ext>
                </a:extLst>
              </p:cNvPr>
              <p:cNvGraphicFramePr>
                <a:graphicFrameLocks/>
              </p:cNvGraphicFramePr>
              <p:nvPr>
                <p:extLst>
                  <p:ext uri="{D42A27DB-BD31-4B8C-83A1-F6EECF244321}">
                    <p14:modId xmlns:p14="http://schemas.microsoft.com/office/powerpoint/2010/main" val="134822474"/>
                  </p:ext>
                </p:extLst>
              </p:nvPr>
            </p:nvGraphicFramePr>
            <p:xfrm>
              <a:off x="4109650" y="931653"/>
              <a:ext cx="3972699" cy="445116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67665">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lang="en-US" altLang="zh-CN" sz="1800" b="1" i="1" smtClean="0">
                                        <a:solidFill>
                                          <a:schemeClr val="tx1"/>
                                        </a:solidFill>
                                        <a:latin typeface="Cambria Math" panose="02040503050406030204" pitchFamily="18" charset="0"/>
                                        <a:cs typeface="Times New Roman" panose="02020603050405020304" pitchFamily="18" charset="0"/>
                                      </a:rPr>
                                    </m:ctrlPr>
                                  </m:radPr>
                                  <m:deg/>
                                  <m:e>
                                    <m:r>
                                      <a:rPr lang="en-US" altLang="zh-CN" sz="1800" b="1" i="1" smtClean="0">
                                        <a:solidFill>
                                          <a:schemeClr val="tx1"/>
                                        </a:solidFill>
                                        <a:latin typeface="Cambria Math" panose="02040503050406030204" pitchFamily="18" charset="0"/>
                                        <a:cs typeface="Times New Roman" panose="02020603050405020304" pitchFamily="18" charset="0"/>
                                      </a:rPr>
                                      <m:t>𝒔</m:t>
                                    </m:r>
                                  </m:e>
                                </m:rad>
                                <m:r>
                                  <a:rPr lang="en-US" altLang="zh-CN" sz="1800" b="1" i="1" smtClean="0">
                                    <a:solidFill>
                                      <a:schemeClr val="tx1"/>
                                    </a:solidFill>
                                    <a:latin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cs typeface="Times New Roman" panose="02020603050405020304" pitchFamily="18" charset="0"/>
                                  </a:rPr>
                                  <m:t>𝐆𝐞𝐕</m:t>
                                </m:r>
                              </m:oMath>
                            </m:oMathPara>
                          </a14:m>
                          <a:endParaRPr lang="zh-CN" altLang="en-US" sz="1800" b="1" i="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14:m>
                            <m:oMath xmlns:m="http://schemas.openxmlformats.org/officeDocument/2006/math">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𝓛</m:t>
                              </m:r>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𝐩𝐛</m:t>
                                  </m:r>
                                </m:e>
                                <m:sup>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𝟏</m:t>
                                  </m:r>
                                </m:sup>
                              </m:sSup>
                            </m:oMath>
                          </a14:m>
                          <a:r>
                            <a:rPr lang="en-US" altLang="zh-CN" b="1" dirty="0">
                              <a:latin typeface="Times New Roman" panose="02020603050405020304" pitchFamily="18" charset="0"/>
                              <a:cs typeface="Times New Roman" panose="02020603050405020304" pitchFamily="18" charset="0"/>
                            </a:rPr>
                            <a:t> </a:t>
                          </a:r>
                          <a:endParaRPr lang="zh-CN" altLang="en-US"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3770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3.773</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~20274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4.128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4190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4.189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4.219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514.6</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4246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4.244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538.1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4290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4.288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502.4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543.9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4.420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1043.9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4.628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4.684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1631.7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4840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4.843</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525.1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87384306"/>
                      </a:ext>
                    </a:extLst>
                  </a:tr>
                </a:tbl>
              </a:graphicData>
            </a:graphic>
          </p:graphicFrame>
        </mc:Choice>
        <mc:Fallback>
          <p:graphicFrame>
            <p:nvGraphicFramePr>
              <p:cNvPr id="3" name="内容占位符 6">
                <a:extLst>
                  <a:ext uri="{FF2B5EF4-FFF2-40B4-BE49-F238E27FC236}">
                    <a16:creationId xmlns:a16="http://schemas.microsoft.com/office/drawing/2014/main" id="{F22D2204-EC4E-81ED-4725-67CD0CE1DD41}"/>
                  </a:ext>
                </a:extLst>
              </p:cNvPr>
              <p:cNvGraphicFramePr>
                <a:graphicFrameLocks/>
              </p:cNvGraphicFramePr>
              <p:nvPr>
                <p:extLst>
                  <p:ext uri="{D42A27DB-BD31-4B8C-83A1-F6EECF244321}">
                    <p14:modId xmlns:p14="http://schemas.microsoft.com/office/powerpoint/2010/main" val="134822474"/>
                  </p:ext>
                </p:extLst>
              </p:nvPr>
            </p:nvGraphicFramePr>
            <p:xfrm>
              <a:off x="4109650" y="931653"/>
              <a:ext cx="3972699" cy="445116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71920">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endParaRPr lang="zh-CN"/>
                        </a:p>
                      </a:txBody>
                      <a:tcPr>
                        <a:blipFill>
                          <a:blip r:embed="rId3"/>
                          <a:stretch>
                            <a:fillRect l="-99541" t="-8197" r="-100000" b="-1122951"/>
                          </a:stretch>
                        </a:blipFill>
                      </a:tcPr>
                    </a:tc>
                    <a:tc>
                      <a:txBody>
                        <a:bodyPr/>
                        <a:lstStyle/>
                        <a:p>
                          <a:endParaRPr lang="zh-CN"/>
                        </a:p>
                      </a:txBody>
                      <a:tcPr>
                        <a:blipFill>
                          <a:blip r:embed="rId3"/>
                          <a:stretch>
                            <a:fillRect l="-200461" t="-8197" r="-461" b="-1122951"/>
                          </a:stretch>
                        </a:blipFill>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3770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3.773</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~20274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4.128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4190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4.189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4.219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514.6</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4246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4.244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538.1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4290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4.288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502.4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543.9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4.420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1043.9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4620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4.628</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521.5</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4.684</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1631.7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4840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4.843</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525.1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87384306"/>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7" name="内容占位符 6">
                <a:extLst>
                  <a:ext uri="{FF2B5EF4-FFF2-40B4-BE49-F238E27FC236}">
                    <a16:creationId xmlns:a16="http://schemas.microsoft.com/office/drawing/2014/main" id="{BA96462C-0F7C-EAF2-018D-A92755D0F966}"/>
                  </a:ext>
                </a:extLst>
              </p:cNvPr>
              <p:cNvGraphicFramePr>
                <a:graphicFrameLocks/>
              </p:cNvGraphicFramePr>
              <p:nvPr>
                <p:extLst>
                  <p:ext uri="{D42A27DB-BD31-4B8C-83A1-F6EECF244321}">
                    <p14:modId xmlns:p14="http://schemas.microsoft.com/office/powerpoint/2010/main" val="796837544"/>
                  </p:ext>
                </p:extLst>
              </p:nvPr>
            </p:nvGraphicFramePr>
            <p:xfrm>
              <a:off x="8127286" y="931653"/>
              <a:ext cx="3972699" cy="408032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67665">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lang="en-US" altLang="zh-CN" sz="1800" b="1" i="1" smtClean="0">
                                        <a:solidFill>
                                          <a:schemeClr val="tx1"/>
                                        </a:solidFill>
                                        <a:latin typeface="Cambria Math" panose="02040503050406030204" pitchFamily="18" charset="0"/>
                                        <a:cs typeface="Times New Roman" panose="02020603050405020304" pitchFamily="18" charset="0"/>
                                      </a:rPr>
                                    </m:ctrlPr>
                                  </m:radPr>
                                  <m:deg/>
                                  <m:e>
                                    <m:r>
                                      <a:rPr lang="en-US" altLang="zh-CN" sz="1800" b="1" i="1" smtClean="0">
                                        <a:solidFill>
                                          <a:schemeClr val="tx1"/>
                                        </a:solidFill>
                                        <a:latin typeface="Cambria Math" panose="02040503050406030204" pitchFamily="18" charset="0"/>
                                        <a:cs typeface="Times New Roman" panose="02020603050405020304" pitchFamily="18" charset="0"/>
                                      </a:rPr>
                                      <m:t>𝒔</m:t>
                                    </m:r>
                                  </m:e>
                                </m:rad>
                                <m:r>
                                  <a:rPr lang="en-US" altLang="zh-CN" sz="1800" b="1" i="1" smtClean="0">
                                    <a:solidFill>
                                      <a:schemeClr val="tx1"/>
                                    </a:solidFill>
                                    <a:latin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cs typeface="Times New Roman" panose="02020603050405020304" pitchFamily="18" charset="0"/>
                                  </a:rPr>
                                  <m:t>𝐆𝐞𝐕</m:t>
                                </m:r>
                              </m:oMath>
                            </m:oMathPara>
                          </a14:m>
                          <a:endParaRPr lang="zh-CN" altLang="en-US" sz="1800" b="1" i="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14:m>
                            <m:oMath xmlns:m="http://schemas.openxmlformats.org/officeDocument/2006/math">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𝓛</m:t>
                              </m:r>
                              <m: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altLang="zh-CN" sz="1800" b="1"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𝐩𝐛</m:t>
                                  </m:r>
                                </m:e>
                                <m:sup>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1800" b="1" i="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𝟏</m:t>
                                  </m:r>
                                </m:sup>
                              </m:sSup>
                            </m:oMath>
                          </a14:m>
                          <a:r>
                            <a:rPr lang="en-US" altLang="zh-CN" b="1" dirty="0">
                              <a:latin typeface="Times New Roman" panose="02020603050405020304" pitchFamily="18" charset="0"/>
                              <a:cs typeface="Times New Roman" panose="02020603050405020304" pitchFamily="18" charset="0"/>
                            </a:rPr>
                            <a:t> </a:t>
                          </a:r>
                          <a:endParaRPr lang="zh-CN" altLang="en-US"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410.0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4.157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408.7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4.199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1056.4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828.4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4315</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4.312</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501.2</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4.377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522.7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4.436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569.9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4.641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551.7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4700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4.700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526.2</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bl>
              </a:graphicData>
            </a:graphic>
          </p:graphicFrame>
        </mc:Choice>
        <mc:Fallback>
          <p:graphicFrame>
            <p:nvGraphicFramePr>
              <p:cNvPr id="7" name="内容占位符 6">
                <a:extLst>
                  <a:ext uri="{FF2B5EF4-FFF2-40B4-BE49-F238E27FC236}">
                    <a16:creationId xmlns:a16="http://schemas.microsoft.com/office/drawing/2014/main" id="{BA96462C-0F7C-EAF2-018D-A92755D0F966}"/>
                  </a:ext>
                </a:extLst>
              </p:cNvPr>
              <p:cNvGraphicFramePr>
                <a:graphicFrameLocks/>
              </p:cNvGraphicFramePr>
              <p:nvPr>
                <p:extLst>
                  <p:ext uri="{D42A27DB-BD31-4B8C-83A1-F6EECF244321}">
                    <p14:modId xmlns:p14="http://schemas.microsoft.com/office/powerpoint/2010/main" val="796837544"/>
                  </p:ext>
                </p:extLst>
              </p:nvPr>
            </p:nvGraphicFramePr>
            <p:xfrm>
              <a:off x="8127286" y="931653"/>
              <a:ext cx="3972699" cy="4080320"/>
            </p:xfrm>
            <a:graphic>
              <a:graphicData uri="http://schemas.openxmlformats.org/drawingml/2006/table">
                <a:tbl>
                  <a:tblPr firstRow="1" bandRow="1">
                    <a:tableStyleId>{9D7B26C5-4107-4FEC-AEDC-1716B250A1EF}</a:tableStyleId>
                  </a:tblPr>
                  <a:tblGrid>
                    <a:gridCol w="1324233">
                      <a:extLst>
                        <a:ext uri="{9D8B030D-6E8A-4147-A177-3AD203B41FA5}">
                          <a16:colId xmlns:a16="http://schemas.microsoft.com/office/drawing/2014/main" val="1255254696"/>
                        </a:ext>
                      </a:extLst>
                    </a:gridCol>
                    <a:gridCol w="1324233">
                      <a:extLst>
                        <a:ext uri="{9D8B030D-6E8A-4147-A177-3AD203B41FA5}">
                          <a16:colId xmlns:a16="http://schemas.microsoft.com/office/drawing/2014/main" val="1007317728"/>
                        </a:ext>
                      </a:extLst>
                    </a:gridCol>
                    <a:gridCol w="1324233">
                      <a:extLst>
                        <a:ext uri="{9D8B030D-6E8A-4147-A177-3AD203B41FA5}">
                          <a16:colId xmlns:a16="http://schemas.microsoft.com/office/drawing/2014/main" val="1556162874"/>
                        </a:ext>
                      </a:extLst>
                    </a:gridCol>
                  </a:tblGrid>
                  <a:tr h="371920">
                    <a:tc>
                      <a:txBody>
                        <a:bodyPr/>
                        <a:lstStyle/>
                        <a:p>
                          <a:pPr algn="ctr"/>
                          <a:r>
                            <a:rPr lang="en-US" altLang="zh-CN" dirty="0">
                              <a:latin typeface="Times New Roman" panose="02020603050405020304" pitchFamily="18" charset="0"/>
                              <a:cs typeface="Times New Roman" panose="02020603050405020304" pitchFamily="18" charset="0"/>
                            </a:rPr>
                            <a:t>Sample </a:t>
                          </a:r>
                          <a:endParaRPr lang="zh-CN" altLang="en-US" dirty="0">
                            <a:latin typeface="Times New Roman" panose="02020603050405020304" pitchFamily="18" charset="0"/>
                            <a:cs typeface="Times New Roman" panose="02020603050405020304" pitchFamily="18" charset="0"/>
                          </a:endParaRPr>
                        </a:p>
                      </a:txBody>
                      <a:tcPr/>
                    </a:tc>
                    <a:tc>
                      <a:txBody>
                        <a:bodyPr/>
                        <a:lstStyle/>
                        <a:p>
                          <a:endParaRPr lang="zh-CN"/>
                        </a:p>
                      </a:txBody>
                      <a:tcPr>
                        <a:blipFill>
                          <a:blip r:embed="rId4"/>
                          <a:stretch>
                            <a:fillRect l="-99541" t="-8197" r="-100000" b="-1022951"/>
                          </a:stretch>
                        </a:blipFill>
                      </a:tcPr>
                    </a:tc>
                    <a:tc>
                      <a:txBody>
                        <a:bodyPr/>
                        <a:lstStyle/>
                        <a:p>
                          <a:endParaRPr lang="zh-CN"/>
                        </a:p>
                      </a:txBody>
                      <a:tcPr>
                        <a:blipFill>
                          <a:blip r:embed="rId4"/>
                          <a:stretch>
                            <a:fillRect l="-200461" t="-8197" r="-461" b="-1022951"/>
                          </a:stretch>
                        </a:blipFill>
                      </a:tcPr>
                    </a:tc>
                    <a:extLst>
                      <a:ext uri="{0D108BD9-81ED-4DB2-BD59-A6C34878D82A}">
                        <a16:rowId xmlns:a16="http://schemas.microsoft.com/office/drawing/2014/main" val="819686792"/>
                      </a:ext>
                    </a:extLst>
                  </a:tr>
                  <a:tr h="370840">
                    <a:tc>
                      <a:txBody>
                        <a:bodyPr/>
                        <a:lstStyle/>
                        <a:p>
                          <a:pPr algn="ctr"/>
                          <a:r>
                            <a:rPr lang="en-US" altLang="zh-CN" dirty="0">
                              <a:latin typeface="Times New Roman" panose="02020603050405020304" pitchFamily="18" charset="0"/>
                              <a:cs typeface="Times New Roman" panose="02020603050405020304" pitchFamily="18" charset="0"/>
                            </a:rPr>
                            <a:t>3780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3.780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410.0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397763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4160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4.157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408.7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21685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4.199</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526.0</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2829983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4.230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1056.4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0405573"/>
                      </a:ext>
                    </a:extLst>
                  </a:tr>
                  <a:tr h="370840">
                    <a:tc>
                      <a:txBody>
                        <a:bodyPr/>
                        <a:lstStyle/>
                        <a:p>
                          <a:pPr algn="ctr"/>
                          <a:r>
                            <a:rPr lang="en-US" altLang="zh-CN" dirty="0">
                              <a:latin typeface="Times New Roman" panose="02020603050405020304" pitchFamily="18" charset="0"/>
                              <a:cs typeface="Times New Roman" panose="02020603050405020304" pitchFamily="18" charset="0"/>
                            </a:rPr>
                            <a:t>4260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4.260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828.4</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169079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4315</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4.312</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501.2</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0346417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4380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4.377</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522.7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19796405"/>
                      </a:ext>
                    </a:extLst>
                  </a:tr>
                  <a:tr h="370840">
                    <a:tc>
                      <a:txBody>
                        <a:bodyPr/>
                        <a:lstStyle/>
                        <a:p>
                          <a:pPr algn="ctr"/>
                          <a:r>
                            <a:rPr lang="en-US" altLang="zh-CN" dirty="0">
                              <a:latin typeface="Times New Roman" panose="02020603050405020304" pitchFamily="18" charset="0"/>
                              <a:cs typeface="Times New Roman" panose="02020603050405020304" pitchFamily="18" charset="0"/>
                            </a:rPr>
                            <a:t>4440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4.436</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569.9</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62866"/>
                      </a:ext>
                    </a:extLst>
                  </a:tr>
                  <a:tr h="370840">
                    <a:tc>
                      <a:txBody>
                        <a:bodyPr/>
                        <a:lstStyle/>
                        <a:p>
                          <a:pPr algn="ctr"/>
                          <a:r>
                            <a:rPr lang="en-US" altLang="zh-CN" dirty="0">
                              <a:latin typeface="Times New Roman" panose="02020603050405020304" pitchFamily="18" charset="0"/>
                              <a:cs typeface="Times New Roman" panose="02020603050405020304" pitchFamily="18" charset="0"/>
                            </a:rPr>
                            <a:t>4640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4.641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551.7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6261602"/>
                      </a:ext>
                    </a:extLst>
                  </a:tr>
                  <a:tr h="370840">
                    <a:tc>
                      <a:txBody>
                        <a:bodyPr/>
                        <a:lstStyle/>
                        <a:p>
                          <a:pPr algn="ctr"/>
                          <a:r>
                            <a:rPr lang="en-US" altLang="zh-CN" dirty="0">
                              <a:latin typeface="Times New Roman" panose="02020603050405020304" pitchFamily="18" charset="0"/>
                              <a:cs typeface="Times New Roman" panose="02020603050405020304" pitchFamily="18" charset="0"/>
                            </a:rPr>
                            <a:t>4700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4.700</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526.2</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4014083"/>
                      </a:ext>
                    </a:extLst>
                  </a:tr>
                </a:tbl>
              </a:graphicData>
            </a:graphic>
          </p:graphicFrame>
        </mc:Fallback>
      </mc:AlternateContent>
      <p:sp>
        <p:nvSpPr>
          <p:cNvPr id="8" name="文本框 7">
            <a:extLst>
              <a:ext uri="{FF2B5EF4-FFF2-40B4-BE49-F238E27FC236}">
                <a16:creationId xmlns:a16="http://schemas.microsoft.com/office/drawing/2014/main" id="{CA1BD0D4-BF2F-3884-CFC8-B98AB637A043}"/>
              </a:ext>
            </a:extLst>
          </p:cNvPr>
          <p:cNvSpPr txBox="1"/>
          <p:nvPr/>
        </p:nvSpPr>
        <p:spPr>
          <a:xfrm>
            <a:off x="511833" y="5730815"/>
            <a:ext cx="10949797" cy="1200329"/>
          </a:xfrm>
          <a:prstGeom prst="rect">
            <a:avLst/>
          </a:prstGeom>
          <a:noFill/>
        </p:spPr>
        <p:txBody>
          <a:bodyPr wrap="square" rtlCol="0">
            <a:spAutoFit/>
          </a:bodyPr>
          <a:lstStyle/>
          <a:p>
            <a:r>
              <a:rPr lang="en-US" altLang="zh-CN" sz="2400" dirty="0"/>
              <a:t>Total Lumi. </a:t>
            </a:r>
            <a:r>
              <a:rPr lang="en-US" altLang="zh-CN" sz="2400" b="1" dirty="0"/>
              <a:t>41.22 fb</a:t>
            </a:r>
            <a:r>
              <a:rPr lang="en-US" altLang="zh-CN" sz="2400" dirty="0"/>
              <a:t>. With 12 fb data, 305 signal events obtained, simply scale, </a:t>
            </a:r>
            <a:r>
              <a:rPr lang="en-US" altLang="zh-CN" sz="2400" b="1" dirty="0"/>
              <a:t>~1100 </a:t>
            </a:r>
            <a:r>
              <a:rPr lang="en-US" altLang="zh-CN" sz="2400" dirty="0"/>
              <a:t>signal events will be got, statistical error will be ~12-15%, similar to sys. </a:t>
            </a:r>
            <a:r>
              <a:rPr lang="en-US" altLang="zh-CN" sz="2400"/>
              <a:t>One 8%~10%.</a:t>
            </a:r>
            <a:endParaRPr lang="zh-CN" altLang="en-US" sz="2400" dirty="0"/>
          </a:p>
        </p:txBody>
      </p:sp>
    </p:spTree>
    <p:extLst>
      <p:ext uri="{BB962C8B-B14F-4D97-AF65-F5344CB8AC3E}">
        <p14:creationId xmlns:p14="http://schemas.microsoft.com/office/powerpoint/2010/main" val="385639134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314</Words>
  <Application>Microsoft Office PowerPoint</Application>
  <PresentationFormat>宽屏</PresentationFormat>
  <Paragraphs>117</Paragraphs>
  <Slides>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vt:i4>
      </vt:variant>
    </vt:vector>
  </HeadingPairs>
  <TitlesOfParts>
    <vt:vector size="9" baseType="lpstr">
      <vt:lpstr>等线</vt:lpstr>
      <vt:lpstr>等线 Light</vt:lpstr>
      <vt:lpstr>Arial</vt:lpstr>
      <vt:lpstr>Cambria Math</vt:lpstr>
      <vt:lpstr>Times New Roman</vt:lpstr>
      <vt:lpstr>Office 主题​​</vt:lpstr>
      <vt:lpstr>Some preliminary thoughts</vt:lpstr>
      <vt:lpstr>Some principles</vt:lpstr>
      <vt:lpstr>Possible data sets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天天 雷</dc:creator>
  <cp:lastModifiedBy>天天 雷</cp:lastModifiedBy>
  <cp:revision>2</cp:revision>
  <dcterms:created xsi:type="dcterms:W3CDTF">2024-07-31T06:03:51Z</dcterms:created>
  <dcterms:modified xsi:type="dcterms:W3CDTF">2024-07-31T07:17:53Z</dcterms:modified>
</cp:coreProperties>
</file>