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5"/>
  </p:notesMasterIdLst>
  <p:handoutMasterIdLst>
    <p:handoutMasterId r:id="rId26"/>
  </p:handoutMasterIdLst>
  <p:sldIdLst>
    <p:sldId id="258" r:id="rId2"/>
    <p:sldId id="1163" r:id="rId3"/>
    <p:sldId id="1082" r:id="rId4"/>
    <p:sldId id="1164" r:id="rId5"/>
    <p:sldId id="1121" r:id="rId6"/>
    <p:sldId id="1167" r:id="rId7"/>
    <p:sldId id="1165" r:id="rId8"/>
    <p:sldId id="1144" r:id="rId9"/>
    <p:sldId id="1166" r:id="rId10"/>
    <p:sldId id="1158" r:id="rId11"/>
    <p:sldId id="1168" r:id="rId12"/>
    <p:sldId id="1169" r:id="rId13"/>
    <p:sldId id="1152" r:id="rId14"/>
    <p:sldId id="1170" r:id="rId15"/>
    <p:sldId id="1175" r:id="rId16"/>
    <p:sldId id="1161" r:id="rId17"/>
    <p:sldId id="1176" r:id="rId18"/>
    <p:sldId id="1177" r:id="rId19"/>
    <p:sldId id="1178" r:id="rId20"/>
    <p:sldId id="1179" r:id="rId21"/>
    <p:sldId id="1180" r:id="rId22"/>
    <p:sldId id="1182" r:id="rId23"/>
    <p:sldId id="1174" r:id="rId24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>
        <p:scale>
          <a:sx n="100" d="100"/>
          <a:sy n="100" d="100"/>
        </p:scale>
        <p:origin x="211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ropbox\monopole\&#36816;&#25918;&#20223;&#30495;\&#21069;&#32622;JFET&#24182;&#32852;_&#21333;&#31649;\Rs_Rd_c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ropbox\monopole\&#36816;&#25918;&#20223;&#30495;\&#21069;&#32622;JFET&#24182;&#32852;_&#21333;&#31649;\JFET_Qs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ropbox\monopole\&#36816;&#25918;&#20223;&#30495;\&#21069;&#32622;JFET&#24182;&#32852;_&#21333;&#31649;\JFET_Qs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ropbox\monopole\&#36816;&#25918;&#20223;&#30495;\&#21069;&#32622;JFET&#24182;&#32852;_&#21333;&#31649;\JFET_Qs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ropbox\monopole\&#36816;&#25918;&#20223;&#30495;\&#21069;&#32622;JFET&#24182;&#32852;_&#21333;&#31649;\JFET_Qs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各部分噪声占比</a:t>
            </a:r>
          </a:p>
        </c:rich>
      </c:tx>
      <c:layout>
        <c:manualLayout>
          <c:xMode val="edge"/>
          <c:yMode val="edge"/>
          <c:x val="0.39378583418975999"/>
          <c:y val="2.91037822542093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F1-4E11-BA4C-8360FCAFF1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F1-4E11-BA4C-8360FCAFF1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F1-4E11-BA4C-8360FCAFF1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F1-4E11-BA4C-8360FCAFF1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F1-4E11-BA4C-8360FCAFF1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F1-4E11-BA4C-8360FCAFF1F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AF1-4E11-BA4C-8360FCAFF1F3}"/>
              </c:ext>
            </c:extLst>
          </c:dPt>
          <c:dLbls>
            <c:dLbl>
              <c:idx val="1"/>
              <c:layout>
                <c:manualLayout>
                  <c:x val="-2.5736432313186505E-2"/>
                  <c:y val="2.24985722938478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F1-4E11-BA4C-8360FCAFF1F3}"/>
                </c:ext>
              </c:extLst>
            </c:dLbl>
            <c:dLbl>
              <c:idx val="3"/>
              <c:layout>
                <c:manualLayout>
                  <c:x val="-2.6314104249938228E-2"/>
                  <c:y val="-2.95377693172968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F1-4E11-BA4C-8360FCAFF1F3}"/>
                </c:ext>
              </c:extLst>
            </c:dLbl>
            <c:dLbl>
              <c:idx val="5"/>
              <c:layout>
                <c:manualLayout>
                  <c:x val="9.125249404853511E-2"/>
                  <c:y val="2.48122061665368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F1-4E11-BA4C-8360FCAFF1F3}"/>
                </c:ext>
              </c:extLst>
            </c:dLbl>
            <c:dLbl>
              <c:idx val="6"/>
              <c:layout>
                <c:manualLayout>
                  <c:x val="2.9258061631268536E-2"/>
                  <c:y val="-1.561189466701277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F1-4E11-BA4C-8360FCAFF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单极各个噪声分析2!$C$4:$C$10</c:f>
              <c:strCache>
                <c:ptCount val="7"/>
                <c:pt idx="0">
                  <c:v>JFET</c:v>
                </c:pt>
                <c:pt idx="1">
                  <c:v>AMP</c:v>
                </c:pt>
                <c:pt idx="2">
                  <c:v>Rd</c:v>
                </c:pt>
                <c:pt idx="3">
                  <c:v>RF2</c:v>
                </c:pt>
                <c:pt idx="4">
                  <c:v>Rs2</c:v>
                </c:pt>
                <c:pt idx="5">
                  <c:v>R</c:v>
                </c:pt>
                <c:pt idx="6">
                  <c:v>R2</c:v>
                </c:pt>
              </c:strCache>
            </c:strRef>
          </c:cat>
          <c:val>
            <c:numRef>
              <c:f>单极各个噪声分析2!$E$4:$E$10</c:f>
              <c:numCache>
                <c:formatCode>General</c:formatCode>
                <c:ptCount val="7"/>
                <c:pt idx="0">
                  <c:v>578847.07240000006</c:v>
                </c:pt>
                <c:pt idx="1">
                  <c:v>13283.177599999937</c:v>
                </c:pt>
                <c:pt idx="2">
                  <c:v>19503.234900000039</c:v>
                </c:pt>
                <c:pt idx="3">
                  <c:v>15.641500000027007</c:v>
                </c:pt>
                <c:pt idx="4">
                  <c:v>16422.97369999997</c:v>
                </c:pt>
                <c:pt idx="5">
                  <c:v>47.551499999943189</c:v>
                </c:pt>
                <c:pt idx="6">
                  <c:v>95.108400000026464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F1-4E11-BA4C-8360FCAFF1F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Vs_test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Sheet2!$A$3:$A$17</c:f>
              <c:numCache>
                <c:formatCode>General</c:formatCode>
                <c:ptCount val="15"/>
                <c:pt idx="0">
                  <c:v>9</c:v>
                </c:pt>
                <c:pt idx="1">
                  <c:v>11</c:v>
                </c:pt>
                <c:pt idx="2">
                  <c:v>2</c:v>
                </c:pt>
                <c:pt idx="3">
                  <c:v>5</c:v>
                </c:pt>
                <c:pt idx="4">
                  <c:v>12</c:v>
                </c:pt>
                <c:pt idx="5">
                  <c:v>7</c:v>
                </c:pt>
                <c:pt idx="6">
                  <c:v>13</c:v>
                </c:pt>
                <c:pt idx="7">
                  <c:v>14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15</c:v>
                </c:pt>
                <c:pt idx="12">
                  <c:v>10</c:v>
                </c:pt>
                <c:pt idx="13">
                  <c:v>6</c:v>
                </c:pt>
                <c:pt idx="14">
                  <c:v>8</c:v>
                </c:pt>
              </c:numCache>
            </c:numRef>
          </c:cat>
          <c:val>
            <c:numRef>
              <c:f>Sheet2!$B$3:$B$17</c:f>
              <c:numCache>
                <c:formatCode>General</c:formatCode>
                <c:ptCount val="15"/>
                <c:pt idx="0">
                  <c:v>0.65100000000000002</c:v>
                </c:pt>
                <c:pt idx="1">
                  <c:v>0.65200000000000002</c:v>
                </c:pt>
                <c:pt idx="2">
                  <c:v>0.65200000000000002</c:v>
                </c:pt>
                <c:pt idx="3">
                  <c:v>0.65500000000000003</c:v>
                </c:pt>
                <c:pt idx="4">
                  <c:v>0.65700000000000003</c:v>
                </c:pt>
                <c:pt idx="5">
                  <c:v>0.65800000000000003</c:v>
                </c:pt>
                <c:pt idx="6">
                  <c:v>0.65900000000000003</c:v>
                </c:pt>
                <c:pt idx="7">
                  <c:v>0.65900000000000003</c:v>
                </c:pt>
                <c:pt idx="8">
                  <c:v>0.65900000000000003</c:v>
                </c:pt>
                <c:pt idx="9">
                  <c:v>0.66</c:v>
                </c:pt>
                <c:pt idx="10">
                  <c:v>0.66200000000000003</c:v>
                </c:pt>
                <c:pt idx="11">
                  <c:v>0.66300000000000003</c:v>
                </c:pt>
                <c:pt idx="12">
                  <c:v>0.66400000000000003</c:v>
                </c:pt>
                <c:pt idx="13">
                  <c:v>0.66500000000000004</c:v>
                </c:pt>
                <c:pt idx="14">
                  <c:v>0.66500000000000004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1-4031-B780-4A8752636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2587728"/>
        <c:axId val="932588144"/>
      </c:barChart>
      <c:catAx>
        <c:axId val="93258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32588144"/>
        <c:crosses val="autoZero"/>
        <c:auto val="1"/>
        <c:lblAlgn val="ctr"/>
        <c:lblOffset val="100"/>
        <c:noMultiLvlLbl val="0"/>
      </c:catAx>
      <c:valAx>
        <c:axId val="93258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3258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Vd_test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Sheet2!$A$3:$A$17</c:f>
              <c:numCache>
                <c:formatCode>General</c:formatCode>
                <c:ptCount val="15"/>
                <c:pt idx="0">
                  <c:v>9</c:v>
                </c:pt>
                <c:pt idx="1">
                  <c:v>11</c:v>
                </c:pt>
                <c:pt idx="2">
                  <c:v>2</c:v>
                </c:pt>
                <c:pt idx="3">
                  <c:v>5</c:v>
                </c:pt>
                <c:pt idx="4">
                  <c:v>12</c:v>
                </c:pt>
                <c:pt idx="5">
                  <c:v>7</c:v>
                </c:pt>
                <c:pt idx="6">
                  <c:v>13</c:v>
                </c:pt>
                <c:pt idx="7">
                  <c:v>14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15</c:v>
                </c:pt>
                <c:pt idx="12">
                  <c:v>10</c:v>
                </c:pt>
                <c:pt idx="13">
                  <c:v>6</c:v>
                </c:pt>
                <c:pt idx="14">
                  <c:v>8</c:v>
                </c:pt>
              </c:numCache>
            </c:numRef>
          </c:cat>
          <c:val>
            <c:numRef>
              <c:f>Sheet2!$C$3:$C$17</c:f>
              <c:numCache>
                <c:formatCode>General</c:formatCode>
                <c:ptCount val="15"/>
                <c:pt idx="0">
                  <c:v>3.7149999999999999</c:v>
                </c:pt>
                <c:pt idx="1">
                  <c:v>3.7109999999999999</c:v>
                </c:pt>
                <c:pt idx="2">
                  <c:v>3.6909999999999998</c:v>
                </c:pt>
                <c:pt idx="3">
                  <c:v>3.6560000000000001</c:v>
                </c:pt>
                <c:pt idx="4">
                  <c:v>3.64</c:v>
                </c:pt>
                <c:pt idx="5">
                  <c:v>3.6240000000000001</c:v>
                </c:pt>
                <c:pt idx="6">
                  <c:v>3.6150000000000002</c:v>
                </c:pt>
                <c:pt idx="7">
                  <c:v>3.613</c:v>
                </c:pt>
                <c:pt idx="8">
                  <c:v>3.609</c:v>
                </c:pt>
                <c:pt idx="9">
                  <c:v>3.5920000000000001</c:v>
                </c:pt>
                <c:pt idx="10">
                  <c:v>3.5760000000000001</c:v>
                </c:pt>
                <c:pt idx="11">
                  <c:v>3.5470000000000002</c:v>
                </c:pt>
                <c:pt idx="12">
                  <c:v>3.5430000000000001</c:v>
                </c:pt>
                <c:pt idx="13">
                  <c:v>3.524</c:v>
                </c:pt>
                <c:pt idx="14">
                  <c:v>3.5169999999999999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A-4EA4-AD9F-F994D2758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9254560"/>
        <c:axId val="1189254976"/>
      </c:barChart>
      <c:catAx>
        <c:axId val="118925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9254976"/>
        <c:crosses val="autoZero"/>
        <c:auto val="1"/>
        <c:lblAlgn val="ctr"/>
        <c:lblOffset val="100"/>
        <c:noMultiLvlLbl val="0"/>
      </c:catAx>
      <c:valAx>
        <c:axId val="118925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925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Sheet2!$D$2</c:f>
              <c:strCache>
                <c:ptCount val="1"/>
                <c:pt idx="0">
                  <c:v>噪声（9050Hz~10050Hz）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Sheet2!$A$3:$A$17</c:f>
              <c:numCache>
                <c:formatCode>General</c:formatCode>
                <c:ptCount val="15"/>
                <c:pt idx="0">
                  <c:v>9</c:v>
                </c:pt>
                <c:pt idx="1">
                  <c:v>11</c:v>
                </c:pt>
                <c:pt idx="2">
                  <c:v>2</c:v>
                </c:pt>
                <c:pt idx="3">
                  <c:v>5</c:v>
                </c:pt>
                <c:pt idx="4">
                  <c:v>12</c:v>
                </c:pt>
                <c:pt idx="5">
                  <c:v>7</c:v>
                </c:pt>
                <c:pt idx="6">
                  <c:v>13</c:v>
                </c:pt>
                <c:pt idx="7">
                  <c:v>14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15</c:v>
                </c:pt>
                <c:pt idx="12">
                  <c:v>10</c:v>
                </c:pt>
                <c:pt idx="13">
                  <c:v>6</c:v>
                </c:pt>
                <c:pt idx="14">
                  <c:v>8</c:v>
                </c:pt>
              </c:numCache>
            </c:numRef>
          </c:cat>
          <c:val>
            <c:numRef>
              <c:f>Sheet2!$D$3:$D$17</c:f>
              <c:numCache>
                <c:formatCode>0.00E+00</c:formatCode>
                <c:ptCount val="15"/>
                <c:pt idx="0">
                  <c:v>1044528</c:v>
                </c:pt>
                <c:pt idx="1">
                  <c:v>762089.9</c:v>
                </c:pt>
                <c:pt idx="2">
                  <c:v>814129.5</c:v>
                </c:pt>
                <c:pt idx="3">
                  <c:v>773650.6</c:v>
                </c:pt>
                <c:pt idx="4">
                  <c:v>766426.3</c:v>
                </c:pt>
                <c:pt idx="5">
                  <c:v>786831.7</c:v>
                </c:pt>
                <c:pt idx="6">
                  <c:v>786661.2</c:v>
                </c:pt>
                <c:pt idx="7">
                  <c:v>776650.1</c:v>
                </c:pt>
                <c:pt idx="8">
                  <c:v>786278.1</c:v>
                </c:pt>
                <c:pt idx="9">
                  <c:v>784093.3</c:v>
                </c:pt>
                <c:pt idx="10">
                  <c:v>845197.3</c:v>
                </c:pt>
                <c:pt idx="11">
                  <c:v>854800.2</c:v>
                </c:pt>
                <c:pt idx="12">
                  <c:v>870774</c:v>
                </c:pt>
                <c:pt idx="13">
                  <c:v>776856.3</c:v>
                </c:pt>
                <c:pt idx="14">
                  <c:v>803377.9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1-4882-95DD-19512492F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6684112"/>
        <c:axId val="1246681616"/>
      </c:barChart>
      <c:catAx>
        <c:axId val="124668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6681616"/>
        <c:crosses val="autoZero"/>
        <c:auto val="1"/>
        <c:lblAlgn val="ctr"/>
        <c:lblOffset val="100"/>
        <c:noMultiLvlLbl val="0"/>
      </c:catAx>
      <c:valAx>
        <c:axId val="124668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668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REAL!$A$3:$A$7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REAL!$M$3:$M$7</c:f>
              <c:numCache>
                <c:formatCode>0.000E+00</c:formatCode>
                <c:ptCount val="5"/>
                <c:pt idx="0">
                  <c:v>3887000</c:v>
                </c:pt>
                <c:pt idx="1">
                  <c:v>3037000</c:v>
                </c:pt>
                <c:pt idx="2">
                  <c:v>2356000</c:v>
                </c:pt>
                <c:pt idx="3">
                  <c:v>2052000</c:v>
                </c:pt>
                <c:pt idx="4">
                  <c:v>1823300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4A-4271-97CB-946BD8802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258176"/>
        <c:axId val="284259424"/>
      </c:scatterChart>
      <c:valAx>
        <c:axId val="28425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number of JFET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4259424"/>
        <c:crosses val="autoZero"/>
        <c:crossBetween val="midCat"/>
      </c:valAx>
      <c:valAx>
        <c:axId val="28425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噪声水平（</a:t>
                </a:r>
                <a:r>
                  <a:rPr lang="en-US" altLang="zh-CN"/>
                  <a:t>V</a:t>
                </a:r>
                <a:r>
                  <a:rPr lang="en-US" altLang="zh-CN" baseline="30000"/>
                  <a:t>z</a:t>
                </a:r>
                <a:r>
                  <a:rPr lang="zh-CN" altLang="en-US"/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4258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2024/7/24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2024/7/24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本来打算</a:t>
            </a:r>
            <a:r>
              <a:rPr lang="en-US" altLang="zh-CN" dirty="0" err="1"/>
              <a:t>shiy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16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78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系统响应待测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97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信噪比优化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07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30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079D2E6-D976-4E9A-B2D0-9F55F77F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BD3FF9-7FF0-48D5-B9D5-C7858DCFE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磁芯线圈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149E38-5CED-4CC0-805F-1C7D7A3ACACE}"/>
              </a:ext>
            </a:extLst>
          </p:cNvPr>
          <p:cNvSpPr txBox="1"/>
          <p:nvPr/>
        </p:nvSpPr>
        <p:spPr>
          <a:xfrm>
            <a:off x="81110" y="1041144"/>
            <a:ext cx="7391400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Coli3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电感（单位</a:t>
            </a:r>
            <a:r>
              <a:rPr lang="en-US" altLang="zh-CN" dirty="0"/>
              <a:t>H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空气芯线圈：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4.5644E-02</a:t>
            </a:r>
            <a:r>
              <a:rPr lang="en-US" altLang="zh-CN" dirty="0"/>
              <a:t>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4.5000E-01</a:t>
            </a:r>
            <a:r>
              <a:rPr lang="en-US" altLang="zh-CN" dirty="0"/>
              <a:t>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增益：</a:t>
            </a:r>
            <a:r>
              <a:rPr lang="en-US" altLang="zh-CN" dirty="0"/>
              <a:t>9.86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交流电阻：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Coli5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电感（单位</a:t>
            </a:r>
            <a:r>
              <a:rPr lang="en-US" altLang="zh-CN" dirty="0"/>
              <a:t>H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空气芯线圈：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4.2301E-02</a:t>
            </a:r>
            <a:r>
              <a:rPr lang="en-US" altLang="zh-CN" dirty="0"/>
              <a:t> 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4.1510E-01</a:t>
            </a:r>
            <a:r>
              <a:rPr lang="en-US" altLang="zh-CN" dirty="0"/>
              <a:t> 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增益：</a:t>
            </a:r>
            <a:r>
              <a:rPr lang="en-US" altLang="zh-CN" dirty="0"/>
              <a:t>9.81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交流电阻：</a:t>
            </a:r>
            <a:endParaRPr lang="en-US" altLang="zh-CN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5799086-6913-4019-8B8F-A66AA2934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098000"/>
            <a:ext cx="3360000" cy="252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764BFF9-554F-4DEB-A92C-97E112044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804600"/>
            <a:ext cx="3360000" cy="25200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7D962A4-3499-4616-BA66-F0EDEEC2F9FA}"/>
              </a:ext>
            </a:extLst>
          </p:cNvPr>
          <p:cNvSpPr txBox="1"/>
          <p:nvPr/>
        </p:nvSpPr>
        <p:spPr>
          <a:xfrm>
            <a:off x="81110" y="6027064"/>
            <a:ext cx="8534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从约</a:t>
            </a:r>
            <a:r>
              <a:rPr lang="en-US" altLang="zh-CN" dirty="0">
                <a:solidFill>
                  <a:srgbClr val="C00000"/>
                </a:solidFill>
              </a:rPr>
              <a:t>1kHz</a:t>
            </a:r>
            <a:r>
              <a:rPr lang="zh-CN" altLang="en-US" dirty="0">
                <a:solidFill>
                  <a:srgbClr val="C00000"/>
                </a:solidFill>
              </a:rPr>
              <a:t>开始，表现出很大的磁芯损耗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SNR </a:t>
            </a:r>
            <a:r>
              <a:rPr lang="zh-CN" altLang="en-US" dirty="0">
                <a:solidFill>
                  <a:srgbClr val="C00000"/>
                </a:solidFill>
              </a:rPr>
              <a:t>积分到</a:t>
            </a:r>
            <a:r>
              <a:rPr lang="en-US" altLang="zh-CN" dirty="0">
                <a:solidFill>
                  <a:srgbClr val="C00000"/>
                </a:solidFill>
              </a:rPr>
              <a:t>1kHz</a:t>
            </a:r>
            <a:r>
              <a:rPr lang="zh-CN" altLang="en-US" dirty="0">
                <a:solidFill>
                  <a:srgbClr val="C00000"/>
                </a:solidFill>
              </a:rPr>
              <a:t>之前的结果：</a:t>
            </a:r>
            <a:r>
              <a:rPr lang="en-US" altLang="zh-CN" dirty="0">
                <a:solidFill>
                  <a:srgbClr val="C00000"/>
                </a:solidFill>
              </a:rPr>
              <a:t>0.45</a:t>
            </a:r>
            <a:r>
              <a:rPr lang="zh-CN" altLang="en-US" dirty="0">
                <a:solidFill>
                  <a:srgbClr val="C00000"/>
                </a:solidFill>
              </a:rPr>
              <a:t>；信号增益</a:t>
            </a:r>
            <a:r>
              <a:rPr lang="en-US" altLang="zh-CN" dirty="0">
                <a:solidFill>
                  <a:srgbClr val="C00000"/>
                </a:solidFill>
              </a:rPr>
              <a:t>10</a:t>
            </a:r>
            <a:r>
              <a:rPr lang="zh-CN" altLang="en-US" dirty="0">
                <a:solidFill>
                  <a:srgbClr val="C00000"/>
                </a:solidFill>
              </a:rPr>
              <a:t>倍，则信噪比变为</a:t>
            </a:r>
            <a:r>
              <a:rPr lang="en-US" altLang="zh-CN" dirty="0">
                <a:solidFill>
                  <a:srgbClr val="C00000"/>
                </a:solidFill>
              </a:rPr>
              <a:t>45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8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A4180F-59DE-4B3E-A520-4F110831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1C2D2F-0824-45E0-89F1-313735B37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更换磁芯</a:t>
            </a:r>
          </a:p>
        </p:txBody>
      </p:sp>
      <p:pic>
        <p:nvPicPr>
          <p:cNvPr id="4" name="Picture 2" descr="在这里插入图片描述">
            <a:extLst>
              <a:ext uri="{FF2B5EF4-FFF2-40B4-BE49-F238E27FC236}">
                <a16:creationId xmlns:a16="http://schemas.microsoft.com/office/drawing/2014/main" id="{7F79AC3F-CF46-4A1F-8B9C-ED741B81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4114800" cy="19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DBB043A-7B5E-40F0-8DF2-7456218E24D6}"/>
              </a:ext>
            </a:extLst>
          </p:cNvPr>
          <p:cNvSpPr txBox="1"/>
          <p:nvPr/>
        </p:nvSpPr>
        <p:spPr>
          <a:xfrm>
            <a:off x="253738" y="1447800"/>
            <a:ext cx="59436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片状铁芯结构：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坡莫合金：</a:t>
            </a:r>
            <a:r>
              <a:rPr lang="en-US" altLang="zh-CN" dirty="0"/>
              <a:t>d35mm</a:t>
            </a:r>
            <a:r>
              <a:rPr lang="zh-CN" altLang="en-US" dirty="0"/>
              <a:t> </a:t>
            </a:r>
            <a:r>
              <a:rPr lang="en-US" altLang="zh-CN" dirty="0"/>
              <a:t>*</a:t>
            </a:r>
            <a:r>
              <a:rPr lang="zh-CN" altLang="en-US" dirty="0"/>
              <a:t> </a:t>
            </a:r>
            <a:r>
              <a:rPr lang="en-US" altLang="zh-CN" dirty="0"/>
              <a:t>h200mm  ~500/</a:t>
            </a:r>
            <a:r>
              <a:rPr lang="zh-CN" altLang="en-US" dirty="0"/>
              <a:t>根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棒材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88D7AF-1AFB-4049-AEC4-774C2C828BFE}"/>
              </a:ext>
            </a:extLst>
          </p:cNvPr>
          <p:cNvSpPr txBox="1"/>
          <p:nvPr/>
        </p:nvSpPr>
        <p:spPr>
          <a:xfrm>
            <a:off x="3733800" y="3924578"/>
            <a:ext cx="45720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切割（自己加工</a:t>
            </a:r>
            <a:r>
              <a:rPr lang="en-US" altLang="zh-CN" dirty="0"/>
              <a:t>+</a:t>
            </a:r>
            <a:r>
              <a:rPr lang="zh-CN" altLang="en-US" dirty="0"/>
              <a:t>绝缘漆）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5650D9A-84DD-4576-B3BA-12CB17B81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29883"/>
            <a:ext cx="2133511" cy="1991592"/>
          </a:xfrm>
          <a:prstGeom prst="rect">
            <a:avLst/>
          </a:prstGeom>
        </p:spPr>
      </p:pic>
      <p:pic>
        <p:nvPicPr>
          <p:cNvPr id="1026" name="Picture 2" descr="输出图片">
            <a:extLst>
              <a:ext uri="{FF2B5EF4-FFF2-40B4-BE49-F238E27FC236}">
                <a16:creationId xmlns:a16="http://schemas.microsoft.com/office/drawing/2014/main" id="{5B086189-51AC-40AB-9670-ED763C66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03" y="4839646"/>
            <a:ext cx="3420848" cy="177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9FB1D72-7601-4E6A-AFC0-39BA95D9B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026536"/>
            <a:ext cx="1428750" cy="14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空气芯交流电阻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前放测试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185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B5B731-A357-4296-9535-AB498F28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054398-6544-4FC6-94B1-16E7DB9EE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实际放大器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559F62-8FBB-4081-BADC-CA9D50793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4481271"/>
            <a:ext cx="4057650" cy="20330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16D3C6B-4FF3-4D11-816E-3B6DAB7BB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2084"/>
            <a:ext cx="9144000" cy="3161067"/>
          </a:xfrm>
          <a:prstGeom prst="rect">
            <a:avLst/>
          </a:prstGeom>
        </p:spPr>
      </p:pic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60FE4CB-5D9D-4081-B6ED-FA8EF3ABA419}"/>
              </a:ext>
            </a:extLst>
          </p:cNvPr>
          <p:cNvCxnSpPr>
            <a:cxnSpLocks/>
          </p:cNvCxnSpPr>
          <p:nvPr/>
        </p:nvCxnSpPr>
        <p:spPr>
          <a:xfrm>
            <a:off x="6096000" y="1287811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35600E0-F3B4-4871-B96B-22CDDBF15CAB}"/>
              </a:ext>
            </a:extLst>
          </p:cNvPr>
          <p:cNvCxnSpPr>
            <a:cxnSpLocks/>
          </p:cNvCxnSpPr>
          <p:nvPr/>
        </p:nvCxnSpPr>
        <p:spPr>
          <a:xfrm>
            <a:off x="7486650" y="1287811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85C4520F-ECD9-4FFD-ADF1-F44ED1A31A32}"/>
              </a:ext>
            </a:extLst>
          </p:cNvPr>
          <p:cNvSpPr txBox="1"/>
          <p:nvPr/>
        </p:nvSpPr>
        <p:spPr>
          <a:xfrm>
            <a:off x="1957253" y="1412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第一级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940F1B2-4755-4061-96E7-6828E6C06CAB}"/>
              </a:ext>
            </a:extLst>
          </p:cNvPr>
          <p:cNvSpPr txBox="1"/>
          <p:nvPr/>
        </p:nvSpPr>
        <p:spPr>
          <a:xfrm>
            <a:off x="6400800" y="1412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第二级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9D3DF8C-7858-406A-A271-3FC00A8284DA}"/>
              </a:ext>
            </a:extLst>
          </p:cNvPr>
          <p:cNvSpPr txBox="1"/>
          <p:nvPr/>
        </p:nvSpPr>
        <p:spPr>
          <a:xfrm>
            <a:off x="1827483" y="3292435"/>
            <a:ext cx="1136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低噪声极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5F02358-A6DF-430C-9848-F3FA99551E69}"/>
              </a:ext>
            </a:extLst>
          </p:cNvPr>
          <p:cNvSpPr txBox="1"/>
          <p:nvPr/>
        </p:nvSpPr>
        <p:spPr>
          <a:xfrm>
            <a:off x="7911031" y="14153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第三级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8A0E71A-24D2-4F01-ACDD-92134B0517BD}"/>
              </a:ext>
            </a:extLst>
          </p:cNvPr>
          <p:cNvSpPr txBox="1"/>
          <p:nvPr/>
        </p:nvSpPr>
        <p:spPr>
          <a:xfrm>
            <a:off x="7767120" y="3227400"/>
            <a:ext cx="137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低通滤波级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9FD442A-2FAE-426F-83A6-7E20EE0C9754}"/>
              </a:ext>
            </a:extLst>
          </p:cNvPr>
          <p:cNvSpPr txBox="1"/>
          <p:nvPr/>
        </p:nvSpPr>
        <p:spPr>
          <a:xfrm>
            <a:off x="6027821" y="3227400"/>
            <a:ext cx="137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增益极</a:t>
            </a:r>
          </a:p>
        </p:txBody>
      </p:sp>
    </p:spTree>
    <p:extLst>
      <p:ext uri="{BB962C8B-B14F-4D97-AF65-F5344CB8AC3E}">
        <p14:creationId xmlns:p14="http://schemas.microsoft.com/office/powerpoint/2010/main" val="360780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96C7D39-AE77-45CF-BAD9-CEDE3BA4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BA0286-8672-4325-B8F3-C389CD4F12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第一级</a:t>
            </a:r>
            <a:r>
              <a:rPr lang="en-US" altLang="zh-CN" dirty="0"/>
              <a:t>——</a:t>
            </a:r>
            <a:r>
              <a:rPr lang="zh-CN" altLang="en-US" dirty="0"/>
              <a:t>噪声分析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D6E1BE-0EDE-496C-805A-21D9EBC28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" y="1747117"/>
            <a:ext cx="4706269" cy="42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59DFE9F9-14F7-4E0F-BD31-C7C0B602A4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739422"/>
              </p:ext>
            </p:extLst>
          </p:nvPr>
        </p:nvGraphicFramePr>
        <p:xfrm>
          <a:off x="3352800" y="1676400"/>
          <a:ext cx="7174189" cy="436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A7D11B77-7D7A-4DA0-8FBE-3CA71F7FBEF6}"/>
              </a:ext>
            </a:extLst>
          </p:cNvPr>
          <p:cNvSpPr txBox="1"/>
          <p:nvPr/>
        </p:nvSpPr>
        <p:spPr>
          <a:xfrm>
            <a:off x="245097" y="6169581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替换电流源的电阻几乎不贡献噪声</a:t>
            </a:r>
          </a:p>
        </p:txBody>
      </p:sp>
    </p:spTree>
    <p:extLst>
      <p:ext uri="{BB962C8B-B14F-4D97-AF65-F5344CB8AC3E}">
        <p14:creationId xmlns:p14="http://schemas.microsoft.com/office/powerpoint/2010/main" val="11440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FFEB3DF-B147-43C0-AFE5-B6FDAA82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DBD052-FE84-412B-B7CA-7B965B7A1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芯片筛选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41899B7A-4C5C-43C5-822F-C88D0860C2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880522"/>
              </p:ext>
            </p:extLst>
          </p:nvPr>
        </p:nvGraphicFramePr>
        <p:xfrm>
          <a:off x="89064" y="1086527"/>
          <a:ext cx="4570626" cy="281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EC8A1EA7-90AC-4A90-BA9D-DBFA44A822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841769"/>
              </p:ext>
            </p:extLst>
          </p:nvPr>
        </p:nvGraphicFramePr>
        <p:xfrm>
          <a:off x="89064" y="3909585"/>
          <a:ext cx="4575205" cy="281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4862CDC6-65D4-495C-90AA-E51A9F5FA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554934"/>
              </p:ext>
            </p:extLst>
          </p:nvPr>
        </p:nvGraphicFramePr>
        <p:xfrm>
          <a:off x="4572001" y="2705494"/>
          <a:ext cx="4572000" cy="282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F51BB191-EEC3-4DB5-9ADB-32E86B89D446}"/>
              </a:ext>
            </a:extLst>
          </p:cNvPr>
          <p:cNvSpPr/>
          <p:nvPr/>
        </p:nvSpPr>
        <p:spPr>
          <a:xfrm>
            <a:off x="1295400" y="1684349"/>
            <a:ext cx="2438400" cy="2214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6007EF1-70AF-4825-B85A-02E9C660965E}"/>
              </a:ext>
            </a:extLst>
          </p:cNvPr>
          <p:cNvSpPr/>
          <p:nvPr/>
        </p:nvSpPr>
        <p:spPr>
          <a:xfrm>
            <a:off x="1295400" y="4496239"/>
            <a:ext cx="2438400" cy="2214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446D46-7EFF-4FCC-AE20-C246A564D8D3}"/>
              </a:ext>
            </a:extLst>
          </p:cNvPr>
          <p:cNvSpPr/>
          <p:nvPr/>
        </p:nvSpPr>
        <p:spPr>
          <a:xfrm>
            <a:off x="5943600" y="3352800"/>
            <a:ext cx="2273137" cy="217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572C23-3F78-4E6A-AEE0-DBE506B2964D}"/>
              </a:ext>
            </a:extLst>
          </p:cNvPr>
          <p:cNvSpPr txBox="1"/>
          <p:nvPr/>
        </p:nvSpPr>
        <p:spPr>
          <a:xfrm>
            <a:off x="5056941" y="1439973"/>
            <a:ext cx="37338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筛选中间性能相近且优良的芯片进行并联测试</a:t>
            </a:r>
          </a:p>
        </p:txBody>
      </p:sp>
    </p:spTree>
    <p:extLst>
      <p:ext uri="{BB962C8B-B14F-4D97-AF65-F5344CB8AC3E}">
        <p14:creationId xmlns:p14="http://schemas.microsoft.com/office/powerpoint/2010/main" val="325848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482D4EF-BC46-4334-9B60-962D1F843962}"/>
              </a:ext>
            </a:extLst>
          </p:cNvPr>
          <p:cNvSpPr txBox="1"/>
          <p:nvPr/>
        </p:nvSpPr>
        <p:spPr>
          <a:xfrm>
            <a:off x="228600" y="1220177"/>
            <a:ext cx="7906339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zh-CN" dirty="0"/>
              <a:t>实验：</a:t>
            </a:r>
          </a:p>
          <a:p>
            <a:pPr lvl="1"/>
            <a:r>
              <a:rPr lang="zh-CN" altLang="zh-CN" dirty="0"/>
              <a:t>前放：</a:t>
            </a:r>
            <a:r>
              <a:rPr lang="en-US" altLang="zh-CN" dirty="0"/>
              <a:t>1st output</a:t>
            </a:r>
            <a:endParaRPr lang="zh-CN" altLang="zh-CN" dirty="0"/>
          </a:p>
          <a:p>
            <a:pPr lvl="1"/>
            <a:r>
              <a:rPr lang="zh-CN" altLang="zh-CN" dirty="0"/>
              <a:t>屏蔽箱：运放</a:t>
            </a:r>
            <a:r>
              <a:rPr lang="zh-CN" altLang="en-US" dirty="0"/>
              <a:t>端</a:t>
            </a:r>
            <a:r>
              <a:rPr lang="zh-CN" altLang="zh-CN" dirty="0"/>
              <a:t>接地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zh-CN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#5</a:t>
            </a:r>
            <a:endParaRPr lang="zh-CN" altLang="zh-CN" dirty="0">
              <a:solidFill>
                <a:srgbClr val="FF0000"/>
              </a:solidFill>
            </a:endParaRPr>
          </a:p>
          <a:p>
            <a:pPr lvl="1"/>
            <a:r>
              <a:rPr lang="zh-CN" altLang="zh-CN" dirty="0"/>
              <a:t>采集卡设置：</a:t>
            </a:r>
            <a:r>
              <a:rPr lang="en-US" altLang="zh-CN" dirty="0"/>
              <a:t>5e5</a:t>
            </a:r>
            <a:r>
              <a:rPr lang="zh-CN" altLang="zh-CN" dirty="0"/>
              <a:t>采样率，采样时间</a:t>
            </a:r>
            <a:r>
              <a:rPr lang="en-US" altLang="zh-CN" dirty="0"/>
              <a:t>2s</a:t>
            </a:r>
            <a:r>
              <a:rPr lang="zh-CN" altLang="zh-CN" dirty="0"/>
              <a:t>，保证频域精度</a:t>
            </a:r>
          </a:p>
          <a:p>
            <a:pPr lvl="1"/>
            <a:r>
              <a:rPr lang="zh-CN" altLang="zh-CN" dirty="0"/>
              <a:t>仿真得到输出噪声频谱密度：</a:t>
            </a:r>
            <a:r>
              <a:rPr lang="en-US" altLang="zh-CN" dirty="0"/>
              <a:t>759.09nV@1kHz</a:t>
            </a:r>
            <a:r>
              <a:rPr lang="zh-CN" altLang="zh-CN" dirty="0"/>
              <a:t>；</a:t>
            </a:r>
            <a:r>
              <a:rPr lang="en-US" altLang="zh-CN" dirty="0"/>
              <a:t>738.8nV@10kHz</a:t>
            </a:r>
          </a:p>
          <a:p>
            <a:pPr lvl="1"/>
            <a:r>
              <a:rPr lang="zh-CN" altLang="zh-CN" dirty="0"/>
              <a:t>商业运放：增益：</a:t>
            </a:r>
            <a:r>
              <a:rPr lang="en-US" altLang="zh-CN" dirty="0"/>
              <a:t>5000</a:t>
            </a:r>
            <a:r>
              <a:rPr lang="zh-CN" altLang="zh-CN" dirty="0"/>
              <a:t>；带通设置：</a:t>
            </a:r>
            <a:r>
              <a:rPr lang="en-US" altLang="zh-CN" dirty="0">
                <a:solidFill>
                  <a:srgbClr val="C00000"/>
                </a:solidFill>
              </a:rPr>
              <a:t>300~~30k</a:t>
            </a:r>
            <a:r>
              <a:rPr lang="zh-CN" altLang="zh-CN" dirty="0"/>
              <a:t>；</a:t>
            </a:r>
            <a:r>
              <a:rPr lang="en-US" altLang="zh-CN" dirty="0"/>
              <a:t>AC</a:t>
            </a:r>
            <a:r>
              <a:rPr lang="zh-CN" altLang="zh-CN" dirty="0"/>
              <a:t>耦合输入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0AEC63-0437-4FA0-A9E5-87B68CC9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E5C4CA-B371-49C1-A557-D68AE0E50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前放噪声测试</a:t>
            </a:r>
            <a:r>
              <a:rPr lang="en-US" altLang="zh-CN" dirty="0"/>
              <a:t>——1</a:t>
            </a:r>
            <a:r>
              <a:rPr lang="zh-CN" altLang="en-US" dirty="0"/>
              <a:t>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27D46C-884A-4A46-B282-002B3843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75" y="1038661"/>
            <a:ext cx="4255024" cy="210553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3A012C7-6EE6-42EF-A97B-BA604BE323FD}"/>
              </a:ext>
            </a:extLst>
          </p:cNvPr>
          <p:cNvSpPr txBox="1"/>
          <p:nvPr/>
        </p:nvSpPr>
        <p:spPr>
          <a:xfrm>
            <a:off x="6066192" y="4220248"/>
            <a:ext cx="2827998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测试过程中商业运放以及采集卡的噪声可以忽略不计</a:t>
            </a: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测试结果：</a:t>
            </a:r>
            <a:r>
              <a:rPr lang="en-US" altLang="zh-CN" dirty="0">
                <a:solidFill>
                  <a:srgbClr val="C00000"/>
                </a:solidFill>
              </a:rPr>
              <a:t>3.887e6 V</a:t>
            </a:r>
            <a:r>
              <a:rPr lang="en-US" altLang="zh-CN" baseline="30000" dirty="0">
                <a:solidFill>
                  <a:srgbClr val="C00000"/>
                </a:solidFill>
              </a:rPr>
              <a:t>2</a:t>
            </a: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10kHz</a:t>
            </a:r>
            <a:r>
              <a:rPr lang="zh-CN" altLang="en-US" dirty="0">
                <a:solidFill>
                  <a:srgbClr val="C00000"/>
                </a:solidFill>
              </a:rPr>
              <a:t>处噪声幅度与预期偏差：</a:t>
            </a:r>
            <a:r>
              <a:rPr lang="en-US" altLang="zh-CN" dirty="0">
                <a:solidFill>
                  <a:srgbClr val="C00000"/>
                </a:solidFill>
              </a:rPr>
              <a:t>6.7%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BE24CA-F958-4697-A0FB-9372B4B86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02" y="4220248"/>
            <a:ext cx="5388035" cy="2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482D4EF-BC46-4334-9B60-962D1F843962}"/>
              </a:ext>
            </a:extLst>
          </p:cNvPr>
          <p:cNvSpPr txBox="1"/>
          <p:nvPr/>
        </p:nvSpPr>
        <p:spPr>
          <a:xfrm>
            <a:off x="228600" y="1220177"/>
            <a:ext cx="7906339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zh-CN" dirty="0"/>
              <a:t>实验：</a:t>
            </a:r>
          </a:p>
          <a:p>
            <a:pPr lvl="1"/>
            <a:r>
              <a:rPr lang="zh-CN" altLang="zh-CN" dirty="0"/>
              <a:t>前放：</a:t>
            </a:r>
            <a:r>
              <a:rPr lang="en-US" altLang="zh-CN" dirty="0"/>
              <a:t>1st output</a:t>
            </a:r>
            <a:endParaRPr lang="zh-CN" altLang="zh-CN" dirty="0"/>
          </a:p>
          <a:p>
            <a:pPr lvl="1"/>
            <a:r>
              <a:rPr lang="zh-CN" altLang="zh-CN" dirty="0"/>
              <a:t>屏蔽箱：运放</a:t>
            </a:r>
            <a:r>
              <a:rPr lang="zh-CN" altLang="en-US" dirty="0"/>
              <a:t>端</a:t>
            </a:r>
            <a:r>
              <a:rPr lang="zh-CN" altLang="zh-CN" dirty="0"/>
              <a:t>接地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zh-CN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#5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#12</a:t>
            </a:r>
            <a:endParaRPr lang="zh-CN" altLang="zh-CN" dirty="0">
              <a:solidFill>
                <a:srgbClr val="FF0000"/>
              </a:solidFill>
            </a:endParaRPr>
          </a:p>
          <a:p>
            <a:pPr lvl="1"/>
            <a:r>
              <a:rPr lang="zh-CN" altLang="zh-CN" dirty="0"/>
              <a:t>采集卡设置：</a:t>
            </a:r>
            <a:r>
              <a:rPr lang="en-US" altLang="zh-CN" dirty="0"/>
              <a:t>5e5</a:t>
            </a:r>
            <a:r>
              <a:rPr lang="zh-CN" altLang="zh-CN" dirty="0"/>
              <a:t>采样率，采样时间</a:t>
            </a:r>
            <a:r>
              <a:rPr lang="en-US" altLang="zh-CN" dirty="0"/>
              <a:t>2s</a:t>
            </a:r>
            <a:r>
              <a:rPr lang="zh-CN" altLang="zh-CN" dirty="0"/>
              <a:t>，保证频域精度</a:t>
            </a:r>
          </a:p>
          <a:p>
            <a:pPr lvl="1"/>
            <a:r>
              <a:rPr lang="zh-CN" altLang="zh-CN" dirty="0"/>
              <a:t>仿真得到输出噪声频谱密度：</a:t>
            </a:r>
            <a:r>
              <a:rPr lang="en-US" altLang="zh-CN" dirty="0"/>
              <a:t>564.3nV@1kHz</a:t>
            </a:r>
            <a:r>
              <a:rPr lang="zh-CN" altLang="zh-CN" dirty="0"/>
              <a:t>；</a:t>
            </a:r>
            <a:r>
              <a:rPr lang="en-US" altLang="zh-CN" dirty="0"/>
              <a:t>544.85nV@10kHz</a:t>
            </a:r>
          </a:p>
          <a:p>
            <a:pPr lvl="1"/>
            <a:r>
              <a:rPr lang="zh-CN" altLang="zh-CN" dirty="0"/>
              <a:t>商业运放：增益：</a:t>
            </a:r>
            <a:r>
              <a:rPr lang="en-US" altLang="zh-CN" dirty="0"/>
              <a:t>5000</a:t>
            </a:r>
            <a:r>
              <a:rPr lang="zh-CN" altLang="zh-CN" dirty="0"/>
              <a:t>；带通设置：</a:t>
            </a:r>
            <a:r>
              <a:rPr lang="en-US" altLang="zh-CN" dirty="0">
                <a:solidFill>
                  <a:srgbClr val="C00000"/>
                </a:solidFill>
              </a:rPr>
              <a:t>300~~30k</a:t>
            </a:r>
            <a:r>
              <a:rPr lang="zh-CN" altLang="zh-CN" dirty="0"/>
              <a:t>；</a:t>
            </a:r>
            <a:r>
              <a:rPr lang="en-US" altLang="zh-CN" dirty="0"/>
              <a:t>AC</a:t>
            </a:r>
            <a:r>
              <a:rPr lang="zh-CN" altLang="zh-CN" dirty="0"/>
              <a:t>耦合输入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0AEC63-0437-4FA0-A9E5-87B68CC9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E5C4CA-B371-49C1-A557-D68AE0E50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前放噪声测试</a:t>
            </a:r>
            <a:r>
              <a:rPr lang="en-US" altLang="zh-CN" dirty="0"/>
              <a:t>——2</a:t>
            </a:r>
            <a:r>
              <a:rPr lang="zh-CN" altLang="en-US" dirty="0"/>
              <a:t>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27D46C-884A-4A46-B282-002B3843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75" y="1038661"/>
            <a:ext cx="4255024" cy="210553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C2982F-05FB-4EDA-AD19-635DACD402CD}"/>
              </a:ext>
            </a:extLst>
          </p:cNvPr>
          <p:cNvSpPr txBox="1"/>
          <p:nvPr/>
        </p:nvSpPr>
        <p:spPr>
          <a:xfrm>
            <a:off x="6072651" y="4588019"/>
            <a:ext cx="2827998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测试结果：</a:t>
            </a:r>
            <a:r>
              <a:rPr lang="en-US" altLang="zh-CN" dirty="0">
                <a:solidFill>
                  <a:srgbClr val="C00000"/>
                </a:solidFill>
              </a:rPr>
              <a:t>3.037e6 V</a:t>
            </a:r>
            <a:r>
              <a:rPr lang="en-US" altLang="zh-CN" baseline="30000" dirty="0">
                <a:solidFill>
                  <a:srgbClr val="C00000"/>
                </a:solidFill>
              </a:rPr>
              <a:t>2</a:t>
            </a: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10kHz</a:t>
            </a:r>
            <a:r>
              <a:rPr lang="zh-CN" altLang="en-US" dirty="0">
                <a:solidFill>
                  <a:srgbClr val="C00000"/>
                </a:solidFill>
              </a:rPr>
              <a:t>处噪声幅度与预期偏差：</a:t>
            </a:r>
            <a:r>
              <a:rPr lang="en-US" altLang="zh-CN" dirty="0">
                <a:solidFill>
                  <a:srgbClr val="C00000"/>
                </a:solidFill>
              </a:rPr>
              <a:t>27.9%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78CDE63-D262-4EF7-8C55-1B9ED9FAA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49" y="4178807"/>
            <a:ext cx="5630673" cy="26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50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482D4EF-BC46-4334-9B60-962D1F843962}"/>
              </a:ext>
            </a:extLst>
          </p:cNvPr>
          <p:cNvSpPr txBox="1"/>
          <p:nvPr/>
        </p:nvSpPr>
        <p:spPr>
          <a:xfrm>
            <a:off x="228600" y="1220177"/>
            <a:ext cx="7906339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zh-CN" dirty="0"/>
              <a:t>实验：</a:t>
            </a:r>
          </a:p>
          <a:p>
            <a:pPr lvl="1"/>
            <a:r>
              <a:rPr lang="zh-CN" altLang="zh-CN" dirty="0"/>
              <a:t>前放：</a:t>
            </a:r>
            <a:r>
              <a:rPr lang="en-US" altLang="zh-CN" dirty="0"/>
              <a:t>1st output</a:t>
            </a:r>
            <a:endParaRPr lang="zh-CN" altLang="zh-CN" dirty="0"/>
          </a:p>
          <a:p>
            <a:pPr lvl="1"/>
            <a:r>
              <a:rPr lang="zh-CN" altLang="zh-CN" dirty="0"/>
              <a:t>屏蔽箱：运放</a:t>
            </a:r>
            <a:r>
              <a:rPr lang="zh-CN" altLang="en-US" dirty="0"/>
              <a:t>端</a:t>
            </a:r>
            <a:r>
              <a:rPr lang="zh-CN" altLang="zh-CN" dirty="0"/>
              <a:t>接地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zh-CN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#5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#12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#7</a:t>
            </a:r>
            <a:endParaRPr lang="zh-CN" altLang="zh-CN" dirty="0">
              <a:solidFill>
                <a:srgbClr val="FF0000"/>
              </a:solidFill>
            </a:endParaRPr>
          </a:p>
          <a:p>
            <a:pPr lvl="1"/>
            <a:r>
              <a:rPr lang="zh-CN" altLang="zh-CN" dirty="0"/>
              <a:t>采集卡设置：</a:t>
            </a:r>
            <a:r>
              <a:rPr lang="en-US" altLang="zh-CN" dirty="0"/>
              <a:t>5e5</a:t>
            </a:r>
            <a:r>
              <a:rPr lang="zh-CN" altLang="zh-CN" dirty="0"/>
              <a:t>采样率，采样时间</a:t>
            </a:r>
            <a:r>
              <a:rPr lang="en-US" altLang="zh-CN" dirty="0"/>
              <a:t>2s</a:t>
            </a:r>
            <a:r>
              <a:rPr lang="zh-CN" altLang="zh-CN" dirty="0"/>
              <a:t>，保证频域精度</a:t>
            </a:r>
          </a:p>
          <a:p>
            <a:pPr lvl="1"/>
            <a:r>
              <a:rPr lang="zh-CN" altLang="zh-CN" dirty="0"/>
              <a:t>仿真得到输出噪声频谱密度：</a:t>
            </a:r>
            <a:r>
              <a:rPr lang="en-US" altLang="zh-CN" dirty="0"/>
              <a:t>477.45nV@1kHz</a:t>
            </a:r>
            <a:r>
              <a:rPr lang="zh-CN" altLang="zh-CN" dirty="0"/>
              <a:t>；</a:t>
            </a:r>
            <a:r>
              <a:rPr lang="en-US" altLang="zh-CN" dirty="0"/>
              <a:t>457.68nV@10kHz</a:t>
            </a:r>
          </a:p>
          <a:p>
            <a:pPr lvl="1"/>
            <a:r>
              <a:rPr lang="zh-CN" altLang="zh-CN" dirty="0"/>
              <a:t>商业运放：增益：</a:t>
            </a:r>
            <a:r>
              <a:rPr lang="en-US" altLang="zh-CN" dirty="0"/>
              <a:t>5000</a:t>
            </a:r>
            <a:r>
              <a:rPr lang="zh-CN" altLang="zh-CN" dirty="0"/>
              <a:t>；带通设置：</a:t>
            </a:r>
            <a:r>
              <a:rPr lang="en-US" altLang="zh-CN" dirty="0">
                <a:solidFill>
                  <a:srgbClr val="C00000"/>
                </a:solidFill>
              </a:rPr>
              <a:t>300~~30k</a:t>
            </a:r>
            <a:r>
              <a:rPr lang="zh-CN" altLang="zh-CN" dirty="0"/>
              <a:t>；</a:t>
            </a:r>
            <a:r>
              <a:rPr lang="en-US" altLang="zh-CN" dirty="0"/>
              <a:t>AC</a:t>
            </a:r>
            <a:r>
              <a:rPr lang="zh-CN" altLang="zh-CN" dirty="0"/>
              <a:t>耦合输入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0AEC63-0437-4FA0-A9E5-87B68CC9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E5C4CA-B371-49C1-A557-D68AE0E50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前放噪声测试</a:t>
            </a:r>
            <a:r>
              <a:rPr lang="en-US" altLang="zh-CN" dirty="0"/>
              <a:t>——3</a:t>
            </a:r>
            <a:r>
              <a:rPr lang="zh-CN" altLang="en-US" dirty="0"/>
              <a:t>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27D46C-884A-4A46-B282-002B3843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75" y="1038661"/>
            <a:ext cx="4255024" cy="210553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C2982F-05FB-4EDA-AD19-635DACD402CD}"/>
              </a:ext>
            </a:extLst>
          </p:cNvPr>
          <p:cNvSpPr txBox="1"/>
          <p:nvPr/>
        </p:nvSpPr>
        <p:spPr>
          <a:xfrm>
            <a:off x="6072651" y="4588019"/>
            <a:ext cx="2827998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测试结果：</a:t>
            </a:r>
            <a:r>
              <a:rPr lang="en-US" altLang="zh-CN" dirty="0">
                <a:solidFill>
                  <a:srgbClr val="C00000"/>
                </a:solidFill>
              </a:rPr>
              <a:t>2.356e6 V</a:t>
            </a:r>
            <a:r>
              <a:rPr lang="en-US" altLang="zh-CN" baseline="30000" dirty="0">
                <a:solidFill>
                  <a:srgbClr val="C00000"/>
                </a:solidFill>
              </a:rPr>
              <a:t>2</a:t>
            </a: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10kHz</a:t>
            </a:r>
            <a:r>
              <a:rPr lang="zh-CN" altLang="en-US" dirty="0">
                <a:solidFill>
                  <a:srgbClr val="C00000"/>
                </a:solidFill>
              </a:rPr>
              <a:t>处噪声幅度与预期偏差：</a:t>
            </a:r>
            <a:r>
              <a:rPr lang="en-US" altLang="zh-CN" dirty="0">
                <a:solidFill>
                  <a:srgbClr val="C00000"/>
                </a:solidFill>
              </a:rPr>
              <a:t>34.1%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075D8C2-8507-43FE-A39B-F96C0C2EE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21" y="4186071"/>
            <a:ext cx="5380543" cy="25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0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482D4EF-BC46-4334-9B60-962D1F843962}"/>
              </a:ext>
            </a:extLst>
          </p:cNvPr>
          <p:cNvSpPr txBox="1"/>
          <p:nvPr/>
        </p:nvSpPr>
        <p:spPr>
          <a:xfrm>
            <a:off x="228600" y="1220177"/>
            <a:ext cx="7906339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zh-CN" dirty="0"/>
              <a:t>实验：</a:t>
            </a:r>
          </a:p>
          <a:p>
            <a:pPr lvl="1"/>
            <a:r>
              <a:rPr lang="zh-CN" altLang="zh-CN" dirty="0"/>
              <a:t>前放：</a:t>
            </a:r>
            <a:r>
              <a:rPr lang="en-US" altLang="zh-CN" dirty="0"/>
              <a:t>1st output</a:t>
            </a:r>
            <a:endParaRPr lang="zh-CN" altLang="zh-CN" dirty="0"/>
          </a:p>
          <a:p>
            <a:pPr lvl="1"/>
            <a:r>
              <a:rPr lang="zh-CN" altLang="zh-CN" dirty="0"/>
              <a:t>屏蔽箱：运放</a:t>
            </a:r>
            <a:r>
              <a:rPr lang="zh-CN" altLang="en-US" dirty="0"/>
              <a:t>端</a:t>
            </a:r>
            <a:r>
              <a:rPr lang="zh-CN" altLang="zh-CN" dirty="0"/>
              <a:t>接地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zh-CN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#5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#12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#7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#13</a:t>
            </a:r>
            <a:endParaRPr lang="zh-CN" altLang="zh-CN" dirty="0">
              <a:solidFill>
                <a:srgbClr val="FF0000"/>
              </a:solidFill>
            </a:endParaRPr>
          </a:p>
          <a:p>
            <a:pPr lvl="1"/>
            <a:r>
              <a:rPr lang="zh-CN" altLang="zh-CN" dirty="0"/>
              <a:t>采集卡设置：</a:t>
            </a:r>
            <a:r>
              <a:rPr lang="en-US" altLang="zh-CN" dirty="0"/>
              <a:t>5e5</a:t>
            </a:r>
            <a:r>
              <a:rPr lang="zh-CN" altLang="zh-CN" dirty="0"/>
              <a:t>采样率，采样时间</a:t>
            </a:r>
            <a:r>
              <a:rPr lang="en-US" altLang="zh-CN" dirty="0"/>
              <a:t>2s</a:t>
            </a:r>
            <a:r>
              <a:rPr lang="zh-CN" altLang="zh-CN" dirty="0"/>
              <a:t>，保证频域精度</a:t>
            </a:r>
          </a:p>
          <a:p>
            <a:pPr lvl="1"/>
            <a:r>
              <a:rPr lang="zh-CN" altLang="zh-CN" dirty="0"/>
              <a:t>仿真得到输出噪声频谱密度：</a:t>
            </a:r>
            <a:r>
              <a:rPr lang="en-US" altLang="zh-CN" dirty="0"/>
              <a:t>426.86nV@1kHz</a:t>
            </a:r>
            <a:r>
              <a:rPr lang="zh-CN" altLang="zh-CN" dirty="0"/>
              <a:t>；</a:t>
            </a:r>
            <a:r>
              <a:rPr lang="en-US" altLang="zh-CN" dirty="0"/>
              <a:t>404.2nV@10kHz</a:t>
            </a:r>
          </a:p>
          <a:p>
            <a:pPr lvl="1"/>
            <a:r>
              <a:rPr lang="zh-CN" altLang="zh-CN" dirty="0"/>
              <a:t>商业运放：增益：</a:t>
            </a:r>
            <a:r>
              <a:rPr lang="en-US" altLang="zh-CN" dirty="0"/>
              <a:t>5000</a:t>
            </a:r>
            <a:r>
              <a:rPr lang="zh-CN" altLang="zh-CN" dirty="0"/>
              <a:t>；带通设置：</a:t>
            </a:r>
            <a:r>
              <a:rPr lang="en-US" altLang="zh-CN" dirty="0">
                <a:solidFill>
                  <a:srgbClr val="C00000"/>
                </a:solidFill>
              </a:rPr>
              <a:t>300~~30k</a:t>
            </a:r>
            <a:r>
              <a:rPr lang="zh-CN" altLang="zh-CN" dirty="0"/>
              <a:t>；</a:t>
            </a:r>
            <a:r>
              <a:rPr lang="en-US" altLang="zh-CN" dirty="0"/>
              <a:t>AC</a:t>
            </a:r>
            <a:r>
              <a:rPr lang="zh-CN" altLang="zh-CN" dirty="0"/>
              <a:t>耦合输入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0AEC63-0437-4FA0-A9E5-87B68CC9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E5C4CA-B371-49C1-A557-D68AE0E50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前放噪声测试</a:t>
            </a:r>
            <a:r>
              <a:rPr lang="en-US" altLang="zh-CN" dirty="0"/>
              <a:t>——4</a:t>
            </a:r>
            <a:r>
              <a:rPr lang="zh-CN" altLang="en-US" dirty="0"/>
              <a:t>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27D46C-884A-4A46-B282-002B3843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75" y="1038661"/>
            <a:ext cx="4255024" cy="210553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C2982F-05FB-4EDA-AD19-635DACD402CD}"/>
              </a:ext>
            </a:extLst>
          </p:cNvPr>
          <p:cNvSpPr txBox="1"/>
          <p:nvPr/>
        </p:nvSpPr>
        <p:spPr>
          <a:xfrm>
            <a:off x="6072651" y="4588019"/>
            <a:ext cx="2827998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测试结果：</a:t>
            </a:r>
            <a:r>
              <a:rPr lang="en-US" altLang="zh-CN" dirty="0">
                <a:solidFill>
                  <a:srgbClr val="C00000"/>
                </a:solidFill>
              </a:rPr>
              <a:t>2.052e6 V</a:t>
            </a:r>
            <a:r>
              <a:rPr lang="en-US" altLang="zh-CN" baseline="30000" dirty="0">
                <a:solidFill>
                  <a:srgbClr val="C00000"/>
                </a:solidFill>
              </a:rPr>
              <a:t>2</a:t>
            </a: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10kHz</a:t>
            </a:r>
            <a:r>
              <a:rPr lang="zh-CN" altLang="en-US" dirty="0">
                <a:solidFill>
                  <a:srgbClr val="C00000"/>
                </a:solidFill>
              </a:rPr>
              <a:t>处噪声幅度与预期偏差：</a:t>
            </a:r>
            <a:r>
              <a:rPr lang="en-US" altLang="zh-CN" dirty="0">
                <a:solidFill>
                  <a:srgbClr val="C00000"/>
                </a:solidFill>
              </a:rPr>
              <a:t>41.7%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62E75FB-907A-43F4-95B3-5F867EEC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02" y="4216644"/>
            <a:ext cx="5334000" cy="25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3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A5BD19-4A24-422C-8730-02C89E89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5A0D78-AC90-4074-8159-29F4AD2FC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信噪比优化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BE8564-386E-4F72-B8A8-7438F61C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2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14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482D4EF-BC46-4334-9B60-962D1F843962}"/>
              </a:ext>
            </a:extLst>
          </p:cNvPr>
          <p:cNvSpPr txBox="1"/>
          <p:nvPr/>
        </p:nvSpPr>
        <p:spPr>
          <a:xfrm>
            <a:off x="228600" y="1220177"/>
            <a:ext cx="7906339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zh-CN" dirty="0"/>
              <a:t>实验：</a:t>
            </a:r>
          </a:p>
          <a:p>
            <a:pPr lvl="1"/>
            <a:r>
              <a:rPr lang="zh-CN" altLang="zh-CN" dirty="0"/>
              <a:t>前放：</a:t>
            </a:r>
            <a:r>
              <a:rPr lang="en-US" altLang="zh-CN" dirty="0"/>
              <a:t>1st output</a:t>
            </a:r>
            <a:endParaRPr lang="zh-CN" altLang="zh-CN" dirty="0"/>
          </a:p>
          <a:p>
            <a:pPr lvl="1"/>
            <a:r>
              <a:rPr lang="zh-CN" altLang="zh-CN" dirty="0"/>
              <a:t>屏蔽箱：运放</a:t>
            </a:r>
            <a:r>
              <a:rPr lang="zh-CN" altLang="en-US" dirty="0"/>
              <a:t>端</a:t>
            </a:r>
            <a:r>
              <a:rPr lang="zh-CN" altLang="zh-CN" dirty="0"/>
              <a:t>接地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zh-CN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#5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#12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#7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#13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#14</a:t>
            </a:r>
            <a:endParaRPr lang="zh-CN" altLang="zh-CN" dirty="0">
              <a:solidFill>
                <a:srgbClr val="FF0000"/>
              </a:solidFill>
            </a:endParaRPr>
          </a:p>
          <a:p>
            <a:pPr lvl="1"/>
            <a:r>
              <a:rPr lang="zh-CN" altLang="zh-CN" dirty="0"/>
              <a:t>采集卡设置：</a:t>
            </a:r>
            <a:r>
              <a:rPr lang="en-US" altLang="zh-CN" dirty="0"/>
              <a:t>5e5</a:t>
            </a:r>
            <a:r>
              <a:rPr lang="zh-CN" altLang="zh-CN" dirty="0"/>
              <a:t>采样率，采样时间</a:t>
            </a:r>
            <a:r>
              <a:rPr lang="en-US" altLang="zh-CN" dirty="0"/>
              <a:t>2s</a:t>
            </a:r>
            <a:r>
              <a:rPr lang="zh-CN" altLang="zh-CN" dirty="0"/>
              <a:t>，保证频域精度</a:t>
            </a:r>
          </a:p>
          <a:p>
            <a:pPr lvl="1"/>
            <a:r>
              <a:rPr lang="zh-CN" altLang="zh-CN" dirty="0"/>
              <a:t>仿真得到输出噪声频谱密度：</a:t>
            </a:r>
            <a:r>
              <a:rPr lang="en-US" altLang="zh-CN" dirty="0"/>
              <a:t>393.85nV@1kHz</a:t>
            </a:r>
            <a:r>
              <a:rPr lang="zh-CN" altLang="zh-CN" dirty="0"/>
              <a:t>；</a:t>
            </a:r>
            <a:r>
              <a:rPr lang="en-US" altLang="zh-CN" dirty="0"/>
              <a:t>371.4nV@10kHz</a:t>
            </a:r>
          </a:p>
          <a:p>
            <a:pPr lvl="1"/>
            <a:r>
              <a:rPr lang="zh-CN" altLang="zh-CN" dirty="0"/>
              <a:t>商业运放：增益：</a:t>
            </a:r>
            <a:r>
              <a:rPr lang="en-US" altLang="zh-CN" dirty="0"/>
              <a:t>5000</a:t>
            </a:r>
            <a:r>
              <a:rPr lang="zh-CN" altLang="zh-CN" dirty="0"/>
              <a:t>；带通设置：</a:t>
            </a:r>
            <a:r>
              <a:rPr lang="en-US" altLang="zh-CN" dirty="0">
                <a:solidFill>
                  <a:srgbClr val="C00000"/>
                </a:solidFill>
              </a:rPr>
              <a:t>300~~30k</a:t>
            </a:r>
            <a:r>
              <a:rPr lang="zh-CN" altLang="zh-CN" dirty="0"/>
              <a:t>；</a:t>
            </a:r>
            <a:r>
              <a:rPr lang="en-US" altLang="zh-CN" dirty="0"/>
              <a:t>AC</a:t>
            </a:r>
            <a:r>
              <a:rPr lang="zh-CN" altLang="zh-CN" dirty="0"/>
              <a:t>耦合输入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0AEC63-0437-4FA0-A9E5-87B68CC9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E5C4CA-B371-49C1-A557-D68AE0E50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前放噪声测试</a:t>
            </a:r>
            <a:r>
              <a:rPr lang="en-US" altLang="zh-CN" dirty="0"/>
              <a:t>——5</a:t>
            </a:r>
            <a:r>
              <a:rPr lang="zh-CN" altLang="en-US" dirty="0"/>
              <a:t>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27D46C-884A-4A46-B282-002B3843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75" y="1038661"/>
            <a:ext cx="4255024" cy="210553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C2982F-05FB-4EDA-AD19-635DACD402CD}"/>
              </a:ext>
            </a:extLst>
          </p:cNvPr>
          <p:cNvSpPr txBox="1"/>
          <p:nvPr/>
        </p:nvSpPr>
        <p:spPr>
          <a:xfrm>
            <a:off x="6072651" y="4588019"/>
            <a:ext cx="2827998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测试结果：</a:t>
            </a:r>
            <a:r>
              <a:rPr lang="en-US" altLang="zh-CN" dirty="0">
                <a:solidFill>
                  <a:srgbClr val="C00000"/>
                </a:solidFill>
              </a:rPr>
              <a:t>1.8233e6 V</a:t>
            </a:r>
            <a:r>
              <a:rPr lang="en-US" altLang="zh-CN" baseline="30000" dirty="0">
                <a:solidFill>
                  <a:srgbClr val="C00000"/>
                </a:solidFill>
              </a:rPr>
              <a:t>2</a:t>
            </a: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10kHz</a:t>
            </a:r>
            <a:r>
              <a:rPr lang="zh-CN" altLang="en-US" dirty="0">
                <a:solidFill>
                  <a:srgbClr val="C00000"/>
                </a:solidFill>
              </a:rPr>
              <a:t>处噪声幅度与预期偏差：</a:t>
            </a:r>
            <a:r>
              <a:rPr lang="en-US" altLang="zh-CN" dirty="0">
                <a:solidFill>
                  <a:srgbClr val="C00000"/>
                </a:solidFill>
              </a:rPr>
              <a:t>45.4%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F05B079-5169-4A0B-98A9-58832765E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76" y="4155469"/>
            <a:ext cx="5715000" cy="26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59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482D4EF-BC46-4334-9B60-962D1F843962}"/>
              </a:ext>
            </a:extLst>
          </p:cNvPr>
          <p:cNvSpPr txBox="1"/>
          <p:nvPr/>
        </p:nvSpPr>
        <p:spPr>
          <a:xfrm>
            <a:off x="228600" y="1220177"/>
            <a:ext cx="7906339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zh-CN" dirty="0"/>
              <a:t>实验：</a:t>
            </a:r>
          </a:p>
          <a:p>
            <a:pPr lvl="1"/>
            <a:r>
              <a:rPr lang="zh-CN" altLang="zh-CN" dirty="0"/>
              <a:t>前放：</a:t>
            </a:r>
            <a:r>
              <a:rPr lang="en-US" altLang="zh-CN" dirty="0"/>
              <a:t>1st output</a:t>
            </a:r>
            <a:endParaRPr lang="zh-CN" altLang="zh-CN" dirty="0"/>
          </a:p>
          <a:p>
            <a:pPr lvl="1"/>
            <a:r>
              <a:rPr lang="zh-CN" altLang="zh-CN" dirty="0"/>
              <a:t>屏蔽箱：运放</a:t>
            </a:r>
            <a:r>
              <a:rPr lang="zh-CN" altLang="en-US" dirty="0"/>
              <a:t>端</a:t>
            </a:r>
            <a:r>
              <a:rPr lang="zh-CN" altLang="zh-CN" dirty="0"/>
              <a:t>接地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zh-CN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#5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#12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#7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#13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#14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#3</a:t>
            </a:r>
            <a:endParaRPr lang="zh-CN" altLang="zh-CN" dirty="0">
              <a:solidFill>
                <a:srgbClr val="FF0000"/>
              </a:solidFill>
            </a:endParaRPr>
          </a:p>
          <a:p>
            <a:pPr lvl="1"/>
            <a:r>
              <a:rPr lang="zh-CN" altLang="zh-CN" dirty="0"/>
              <a:t>采集卡设置：</a:t>
            </a:r>
            <a:r>
              <a:rPr lang="en-US" altLang="zh-CN" dirty="0"/>
              <a:t>5e5</a:t>
            </a:r>
            <a:r>
              <a:rPr lang="zh-CN" altLang="zh-CN" dirty="0"/>
              <a:t>采样率，采样时间</a:t>
            </a:r>
            <a:r>
              <a:rPr lang="en-US" altLang="zh-CN" dirty="0"/>
              <a:t>2s</a:t>
            </a:r>
            <a:r>
              <a:rPr lang="zh-CN" altLang="zh-CN" dirty="0"/>
              <a:t>，保证频域精度</a:t>
            </a:r>
          </a:p>
          <a:p>
            <a:pPr lvl="1"/>
            <a:r>
              <a:rPr lang="zh-CN" altLang="zh-CN" dirty="0"/>
              <a:t>仿真得到输出噪声频谱密度：</a:t>
            </a:r>
            <a:r>
              <a:rPr lang="en-US" altLang="zh-CN" dirty="0"/>
              <a:t>370.45nV@1kHz</a:t>
            </a:r>
            <a:r>
              <a:rPr lang="zh-CN" altLang="zh-CN" dirty="0"/>
              <a:t>；</a:t>
            </a:r>
            <a:r>
              <a:rPr lang="en-US" altLang="zh-CN" dirty="0"/>
              <a:t>346.17nV@10kHz</a:t>
            </a:r>
          </a:p>
          <a:p>
            <a:pPr lvl="1"/>
            <a:r>
              <a:rPr lang="zh-CN" altLang="zh-CN" dirty="0"/>
              <a:t>商业运放：增益：</a:t>
            </a:r>
            <a:r>
              <a:rPr lang="en-US" altLang="zh-CN" dirty="0"/>
              <a:t>5000</a:t>
            </a:r>
            <a:r>
              <a:rPr lang="zh-CN" altLang="zh-CN" dirty="0"/>
              <a:t>；带通设置：</a:t>
            </a:r>
            <a:r>
              <a:rPr lang="en-US" altLang="zh-CN" dirty="0">
                <a:solidFill>
                  <a:srgbClr val="C00000"/>
                </a:solidFill>
              </a:rPr>
              <a:t>300~~30k</a:t>
            </a:r>
            <a:r>
              <a:rPr lang="zh-CN" altLang="zh-CN" dirty="0"/>
              <a:t>；</a:t>
            </a:r>
            <a:r>
              <a:rPr lang="en-US" altLang="zh-CN" dirty="0"/>
              <a:t>AC</a:t>
            </a:r>
            <a:r>
              <a:rPr lang="zh-CN" altLang="zh-CN" dirty="0"/>
              <a:t>耦合输入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0AEC63-0437-4FA0-A9E5-87B68CC9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E5C4CA-B371-49C1-A557-D68AE0E50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前放噪声测试</a:t>
            </a:r>
            <a:r>
              <a:rPr lang="en-US" altLang="zh-CN" dirty="0"/>
              <a:t>——6</a:t>
            </a:r>
            <a:r>
              <a:rPr lang="zh-CN" altLang="en-US" dirty="0"/>
              <a:t>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27D46C-884A-4A46-B282-002B3843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75" y="1038661"/>
            <a:ext cx="4255024" cy="210553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C2982F-05FB-4EDA-AD19-635DACD402CD}"/>
              </a:ext>
            </a:extLst>
          </p:cNvPr>
          <p:cNvSpPr txBox="1"/>
          <p:nvPr/>
        </p:nvSpPr>
        <p:spPr>
          <a:xfrm>
            <a:off x="6072651" y="4588019"/>
            <a:ext cx="2827998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测试结果：</a:t>
            </a:r>
            <a:r>
              <a:rPr lang="en-US" altLang="zh-CN" dirty="0">
                <a:solidFill>
                  <a:srgbClr val="C00000"/>
                </a:solidFill>
              </a:rPr>
              <a:t>2.0946e6 V</a:t>
            </a:r>
            <a:r>
              <a:rPr lang="en-US" altLang="zh-CN" baseline="30000" dirty="0">
                <a:solidFill>
                  <a:srgbClr val="C00000"/>
                </a:solidFill>
              </a:rPr>
              <a:t>2</a:t>
            </a: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10kHz</a:t>
            </a:r>
            <a:r>
              <a:rPr lang="zh-CN" altLang="en-US" dirty="0">
                <a:solidFill>
                  <a:srgbClr val="C00000"/>
                </a:solidFill>
              </a:rPr>
              <a:t>处噪声幅度与预期偏差：</a:t>
            </a:r>
            <a:r>
              <a:rPr lang="en-US" altLang="zh-CN" dirty="0">
                <a:solidFill>
                  <a:srgbClr val="C00000"/>
                </a:solidFill>
              </a:rPr>
              <a:t>67.2%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65719BB-5C3E-44D5-825A-94F72C94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50" y="4253665"/>
            <a:ext cx="5486400" cy="25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44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482D4EF-BC46-4334-9B60-962D1F843962}"/>
              </a:ext>
            </a:extLst>
          </p:cNvPr>
          <p:cNvSpPr txBox="1"/>
          <p:nvPr/>
        </p:nvSpPr>
        <p:spPr>
          <a:xfrm>
            <a:off x="228600" y="1220177"/>
            <a:ext cx="7906339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zh-CN" dirty="0"/>
              <a:t>实验：</a:t>
            </a:r>
          </a:p>
          <a:p>
            <a:pPr lvl="1"/>
            <a:r>
              <a:rPr lang="zh-CN" altLang="zh-CN" dirty="0"/>
              <a:t>前放：</a:t>
            </a:r>
            <a:r>
              <a:rPr lang="en-US" altLang="zh-CN" dirty="0"/>
              <a:t>1st output</a:t>
            </a:r>
            <a:endParaRPr lang="zh-CN" altLang="zh-CN" dirty="0"/>
          </a:p>
          <a:p>
            <a:pPr lvl="1"/>
            <a:r>
              <a:rPr lang="zh-CN" altLang="zh-CN" dirty="0"/>
              <a:t>屏蔽箱：运放</a:t>
            </a:r>
            <a:r>
              <a:rPr lang="zh-CN" altLang="en-US" dirty="0"/>
              <a:t>端</a:t>
            </a:r>
            <a:r>
              <a:rPr lang="zh-CN" altLang="zh-CN" dirty="0"/>
              <a:t>接地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JFET</a:t>
            </a:r>
            <a:r>
              <a:rPr lang="zh-CN" altLang="zh-CN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#5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#12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#7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#13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#14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#4</a:t>
            </a:r>
            <a:endParaRPr lang="zh-CN" altLang="zh-CN" dirty="0">
              <a:solidFill>
                <a:srgbClr val="FF0000"/>
              </a:solidFill>
            </a:endParaRPr>
          </a:p>
          <a:p>
            <a:pPr lvl="1"/>
            <a:r>
              <a:rPr lang="zh-CN" altLang="zh-CN" dirty="0"/>
              <a:t>采集卡设置：</a:t>
            </a:r>
            <a:r>
              <a:rPr lang="en-US" altLang="zh-CN" dirty="0"/>
              <a:t>5e5</a:t>
            </a:r>
            <a:r>
              <a:rPr lang="zh-CN" altLang="zh-CN" dirty="0"/>
              <a:t>采样率，采样时间</a:t>
            </a:r>
            <a:r>
              <a:rPr lang="en-US" altLang="zh-CN" dirty="0"/>
              <a:t>2s</a:t>
            </a:r>
            <a:r>
              <a:rPr lang="zh-CN" altLang="zh-CN" dirty="0"/>
              <a:t>，保证频域精度</a:t>
            </a:r>
          </a:p>
          <a:p>
            <a:pPr lvl="1"/>
            <a:r>
              <a:rPr lang="zh-CN" altLang="zh-CN" dirty="0"/>
              <a:t>仿真得到输出噪声频谱密度：</a:t>
            </a:r>
            <a:r>
              <a:rPr lang="en-US" altLang="zh-CN" dirty="0"/>
              <a:t>370.45nV@1kHz</a:t>
            </a:r>
            <a:r>
              <a:rPr lang="zh-CN" altLang="zh-CN" dirty="0"/>
              <a:t>；</a:t>
            </a:r>
            <a:r>
              <a:rPr lang="en-US" altLang="zh-CN" dirty="0"/>
              <a:t>346.17nV@10kHz</a:t>
            </a:r>
          </a:p>
          <a:p>
            <a:pPr lvl="1"/>
            <a:r>
              <a:rPr lang="zh-CN" altLang="zh-CN" dirty="0"/>
              <a:t>商业运放：增益：</a:t>
            </a:r>
            <a:r>
              <a:rPr lang="en-US" altLang="zh-CN" dirty="0"/>
              <a:t>5000</a:t>
            </a:r>
            <a:r>
              <a:rPr lang="zh-CN" altLang="zh-CN" dirty="0"/>
              <a:t>；带通设置：</a:t>
            </a:r>
            <a:r>
              <a:rPr lang="en-US" altLang="zh-CN" dirty="0">
                <a:solidFill>
                  <a:srgbClr val="C00000"/>
                </a:solidFill>
              </a:rPr>
              <a:t>300~~30k</a:t>
            </a:r>
            <a:r>
              <a:rPr lang="zh-CN" altLang="zh-CN" dirty="0"/>
              <a:t>；</a:t>
            </a:r>
            <a:r>
              <a:rPr lang="en-US" altLang="zh-CN" dirty="0"/>
              <a:t>AC</a:t>
            </a:r>
            <a:r>
              <a:rPr lang="zh-CN" altLang="zh-CN" dirty="0"/>
              <a:t>耦合输入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0AEC63-0437-4FA0-A9E5-87B68CC9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E5C4CA-B371-49C1-A557-D68AE0E50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前放噪声测试</a:t>
            </a:r>
            <a:r>
              <a:rPr lang="en-US" altLang="zh-CN" dirty="0"/>
              <a:t>——6</a:t>
            </a:r>
            <a:r>
              <a:rPr lang="zh-CN" altLang="en-US" dirty="0"/>
              <a:t>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27D46C-884A-4A46-B282-002B3843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75" y="1038661"/>
            <a:ext cx="4255024" cy="210553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C2982F-05FB-4EDA-AD19-635DACD402CD}"/>
              </a:ext>
            </a:extLst>
          </p:cNvPr>
          <p:cNvSpPr txBox="1"/>
          <p:nvPr/>
        </p:nvSpPr>
        <p:spPr>
          <a:xfrm>
            <a:off x="6072651" y="4588019"/>
            <a:ext cx="2827998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C00000"/>
                </a:solidFill>
              </a:rPr>
              <a:t>测试结果：</a:t>
            </a:r>
            <a:r>
              <a:rPr lang="en-US" altLang="zh-CN" dirty="0">
                <a:solidFill>
                  <a:srgbClr val="C00000"/>
                </a:solidFill>
              </a:rPr>
              <a:t>2.1985e6 V</a:t>
            </a:r>
            <a:r>
              <a:rPr lang="en-US" altLang="zh-CN" baseline="30000" dirty="0">
                <a:solidFill>
                  <a:srgbClr val="C00000"/>
                </a:solidFill>
              </a:rPr>
              <a:t>2</a:t>
            </a:r>
            <a:endParaRPr lang="en-US" altLang="zh-CN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C00000"/>
                </a:solidFill>
              </a:rPr>
              <a:t>10kHz</a:t>
            </a:r>
            <a:r>
              <a:rPr lang="zh-CN" altLang="en-US" dirty="0">
                <a:solidFill>
                  <a:srgbClr val="C00000"/>
                </a:solidFill>
              </a:rPr>
              <a:t>处噪声幅度与预期偏差：</a:t>
            </a:r>
            <a:r>
              <a:rPr lang="en-US" altLang="zh-CN" dirty="0">
                <a:solidFill>
                  <a:srgbClr val="C00000"/>
                </a:solidFill>
              </a:rPr>
              <a:t>71.3%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90688AC-6D3C-46F2-B68A-3281803E9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50" y="4243910"/>
            <a:ext cx="5257800" cy="247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4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C5ACF5-7A60-4B5E-8279-C47976D1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79162D-B55F-4F59-B0AD-E804DADA9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前放噪声测试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757CDDF7-A131-4F45-A869-A5673D041A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604044"/>
              </p:ext>
            </p:extLst>
          </p:nvPr>
        </p:nvGraphicFramePr>
        <p:xfrm>
          <a:off x="1828800" y="3314700"/>
          <a:ext cx="5486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8E8A15D1-A547-44BC-B407-6B21F1952F55}"/>
              </a:ext>
            </a:extLst>
          </p:cNvPr>
          <p:cNvSpPr txBox="1"/>
          <p:nvPr/>
        </p:nvSpPr>
        <p:spPr>
          <a:xfrm>
            <a:off x="228600" y="1447800"/>
            <a:ext cx="8610600" cy="129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并联</a:t>
            </a:r>
            <a:r>
              <a:rPr lang="en-US" altLang="zh-CN" dirty="0"/>
              <a:t>JFET </a:t>
            </a:r>
            <a:r>
              <a:rPr lang="zh-CN" altLang="en-US" dirty="0"/>
              <a:t>确实能降低噪声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但是噪声水平和</a:t>
            </a:r>
            <a:r>
              <a:rPr lang="en-US" altLang="zh-CN" dirty="0"/>
              <a:t>JFET </a:t>
            </a:r>
            <a:r>
              <a:rPr lang="zh-CN" altLang="en-US" dirty="0"/>
              <a:t>数量不满足预期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目前最优的等效输入噪声为</a:t>
            </a:r>
            <a:r>
              <a:rPr lang="en-US" altLang="zh-CN" dirty="0"/>
              <a:t>527.76nV/sqrt(Hz)</a:t>
            </a:r>
            <a:r>
              <a:rPr lang="zh-CN" altLang="en-US" dirty="0"/>
              <a:t>，此时</a:t>
            </a:r>
            <a:r>
              <a:rPr lang="en-US" altLang="zh-CN" dirty="0"/>
              <a:t>V4 coil SNR</a:t>
            </a:r>
            <a:r>
              <a:rPr lang="zh-CN" altLang="en-US" dirty="0"/>
              <a:t>：</a:t>
            </a:r>
            <a:r>
              <a:rPr lang="en-US" altLang="zh-CN" dirty="0"/>
              <a:t>2.77</a:t>
            </a:r>
            <a:r>
              <a:rPr lang="en-US" altLang="zh-CN" dirty="0">
                <a:sym typeface="Wingdings" panose="05000000000000000000" pitchFamily="2" charset="2"/>
              </a:rPr>
              <a:t>1.89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81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空气芯交流电阻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前放测试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801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F38EFE9-9786-430F-B13D-448A7865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D0A08A-332A-42AC-936C-C433952D2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A2E2CD9-3A23-4D1E-92B1-085C8C02E46F}"/>
              </a:ext>
            </a:extLst>
          </p:cNvPr>
          <p:cNvSpPr txBox="1"/>
          <p:nvPr/>
        </p:nvSpPr>
        <p:spPr>
          <a:xfrm>
            <a:off x="614362" y="1306874"/>
            <a:ext cx="7915275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理论计算结果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基于理想线圈的计算结果，存在多种近似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计算给出</a:t>
            </a:r>
            <a:r>
              <a:rPr lang="en-US" altLang="zh-CN" sz="1800" dirty="0" err="1"/>
              <a:t>Rac</a:t>
            </a:r>
            <a:r>
              <a:rPr lang="en-US" altLang="zh-CN" sz="1800" dirty="0"/>
              <a:t>/</a:t>
            </a:r>
            <a:r>
              <a:rPr lang="en-US" altLang="zh-CN" sz="1800" dirty="0" err="1"/>
              <a:t>Rdc</a:t>
            </a:r>
            <a:r>
              <a:rPr lang="zh-CN" altLang="en-US" sz="1800" dirty="0"/>
              <a:t>，</a:t>
            </a:r>
            <a:r>
              <a:rPr lang="en-US" altLang="zh-CN" sz="1800" dirty="0" err="1"/>
              <a:t>Rdc</a:t>
            </a:r>
            <a:r>
              <a:rPr lang="en-US" altLang="zh-CN" sz="1800" dirty="0"/>
              <a:t> </a:t>
            </a:r>
            <a:r>
              <a:rPr lang="zh-CN" altLang="en-US" sz="1800" dirty="0"/>
              <a:t>需要额外计算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仿真结果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基于二维轴对称线圈模型近似结果，其中层与层之间交错排列和平行排列的结果差别不大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仿真直接给出</a:t>
            </a:r>
            <a:r>
              <a:rPr lang="en-US" altLang="zh-CN" dirty="0" err="1"/>
              <a:t>Rac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测试结果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基于</a:t>
            </a:r>
            <a:r>
              <a:rPr lang="en-US" altLang="zh-CN" dirty="0"/>
              <a:t>LCR</a:t>
            </a:r>
            <a:r>
              <a:rPr lang="zh-CN" altLang="en-US" dirty="0"/>
              <a:t>模型给出的拟合结果，其中对</a:t>
            </a:r>
            <a:r>
              <a:rPr lang="en-US" altLang="zh-CN" dirty="0" err="1"/>
              <a:t>Rac</a:t>
            </a:r>
            <a:r>
              <a:rPr lang="zh-CN" altLang="en-US" dirty="0"/>
              <a:t>采用指数模型得到的结果和不使用指数模型得到的结果差别不大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测试直接给出</a:t>
            </a:r>
            <a:r>
              <a:rPr lang="en-US" altLang="zh-CN" dirty="0" err="1"/>
              <a:t>Rac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不同结果对信噪比的影响？</a:t>
            </a:r>
          </a:p>
        </p:txBody>
      </p:sp>
    </p:spTree>
    <p:extLst>
      <p:ext uri="{BB962C8B-B14F-4D97-AF65-F5344CB8AC3E}">
        <p14:creationId xmlns:p14="http://schemas.microsoft.com/office/powerpoint/2010/main" val="103766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DD0B7CA-F568-4029-9B9A-685DC542B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276600"/>
            <a:ext cx="3240000" cy="253141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40B7B1-8843-46D7-8BD7-5BDE620B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329C9-D6BC-4B4F-8A9D-071436924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V3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9D286B8-BA7C-4DC4-9DF1-88BB88397D1C}"/>
              </a:ext>
            </a:extLst>
          </p:cNvPr>
          <p:cNvSpPr txBox="1"/>
          <p:nvPr/>
        </p:nvSpPr>
        <p:spPr>
          <a:xfrm>
            <a:off x="457200" y="1184701"/>
            <a:ext cx="6629400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计算结果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线径：</a:t>
            </a:r>
            <a:r>
              <a:rPr lang="en-US" altLang="zh-CN" dirty="0"/>
              <a:t>0.55mm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线间距：</a:t>
            </a:r>
            <a:r>
              <a:rPr lang="en-US" altLang="zh-CN" dirty="0"/>
              <a:t>0.6mm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层数：</a:t>
            </a:r>
            <a:r>
              <a:rPr lang="en-US" altLang="zh-CN" dirty="0"/>
              <a:t>50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仿真结果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绕线内径：</a:t>
            </a:r>
            <a:r>
              <a:rPr lang="en-US" altLang="zh-CN" dirty="0"/>
              <a:t>200mm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层间平行排布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插值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测试结果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测试频率上限：</a:t>
            </a:r>
            <a:r>
              <a:rPr lang="en-US" altLang="zh-CN" dirty="0"/>
              <a:t>2625Hz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不同结果对信噪比的影响是否可以接受？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1E4078-69AF-4570-9CF2-C3C518B8D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00" y="810469"/>
            <a:ext cx="3240000" cy="2430000"/>
          </a:xfrm>
          <a:prstGeom prst="rect">
            <a:avLst/>
          </a:prstGeom>
        </p:spPr>
      </p:pic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018F2C66-F9EC-4A33-85F8-86B7156CD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22048"/>
              </p:ext>
            </p:extLst>
          </p:nvPr>
        </p:nvGraphicFramePr>
        <p:xfrm>
          <a:off x="914400" y="5822597"/>
          <a:ext cx="7315200" cy="1001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108383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8760777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1724524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10505160"/>
                    </a:ext>
                  </a:extLst>
                </a:gridCol>
              </a:tblGrid>
              <a:tr h="498158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计算结果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仿真结果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测试结果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371145"/>
                  </a:ext>
                </a:extLst>
              </a:tr>
              <a:tr h="49815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SNR @ 10</a:t>
                      </a:r>
                      <a:r>
                        <a:rPr lang="en-US" altLang="zh-CN" baseline="30000" dirty="0"/>
                        <a:t>-5</a:t>
                      </a:r>
                      <a:r>
                        <a:rPr lang="en-US" altLang="zh-CN" dirty="0"/>
                        <a:t>c</a:t>
                      </a:r>
                      <a:br>
                        <a:rPr lang="en-US" altLang="zh-CN" dirty="0"/>
                      </a:br>
                      <a:r>
                        <a:rPr lang="zh-CN" altLang="en-US" dirty="0"/>
                        <a:t>只考虑热噪声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1.62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1.11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761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48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74D702-92F9-4356-BCA4-CE710B53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DDE474-2CF3-4FA4-B4BD-16A797E20E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线圈优化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A5BC23E-1765-489C-9A0C-48EF9601B47E}"/>
              </a:ext>
            </a:extLst>
          </p:cNvPr>
          <p:cNvSpPr txBox="1"/>
          <p:nvPr/>
        </p:nvSpPr>
        <p:spPr>
          <a:xfrm>
            <a:off x="228600" y="1136716"/>
            <a:ext cx="6934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忽略模型频率失效点，仿真最高频率为：</a:t>
            </a:r>
            <a:r>
              <a:rPr lang="en-US" altLang="zh-CN" dirty="0"/>
              <a:t>50MHz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输入线圈参数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输出：</a:t>
            </a:r>
            <a:r>
              <a:rPr lang="en-US" altLang="zh-CN" sz="1600" dirty="0"/>
              <a:t>SNR</a:t>
            </a:r>
            <a:r>
              <a:rPr lang="zh-CN" altLang="en-US" sz="1600" dirty="0"/>
              <a:t>；线圈外径；线圈高度；线圈重量；直流电阻</a:t>
            </a:r>
            <a:endParaRPr lang="en-US" altLang="zh-CN" sz="16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280BED2-7DA3-43A8-80DB-0C6C2FECB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31" y="2549783"/>
            <a:ext cx="702153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2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空气芯交流电阻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前放测试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861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19BFF0-589A-49BE-B46A-006E5C08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02DB09-0253-41FA-B5DD-72A1B8D59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实验线圈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7F96D5-69BF-4437-BC24-DBEC1AB7FCD5}"/>
              </a:ext>
            </a:extLst>
          </p:cNvPr>
          <p:cNvSpPr txBox="1"/>
          <p:nvPr/>
        </p:nvSpPr>
        <p:spPr>
          <a:xfrm>
            <a:off x="76200" y="1295400"/>
            <a:ext cx="8991600" cy="258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en-US" sz="2000" dirty="0"/>
              <a:t>每种</a:t>
            </a:r>
            <a:r>
              <a:rPr lang="zh-CN" altLang="zh-CN" sz="2000" dirty="0"/>
              <a:t>各</a:t>
            </a:r>
            <a:r>
              <a:rPr lang="zh-CN" altLang="en-US" sz="2000" dirty="0"/>
              <a:t>三</a:t>
            </a:r>
            <a:r>
              <a:rPr lang="zh-CN" altLang="zh-CN" sz="2000" dirty="0"/>
              <a:t>只，参数依次为，绕线内径，绕线外径，绕线高度（</a:t>
            </a:r>
            <a:r>
              <a:rPr lang="en-US" altLang="zh-CN" sz="2000" dirty="0"/>
              <a:t>mm</a:t>
            </a:r>
            <a:r>
              <a:rPr lang="zh-CN" altLang="zh-CN" sz="2000" dirty="0"/>
              <a:t>）：</a:t>
            </a:r>
          </a:p>
          <a:p>
            <a:pPr lvl="1"/>
            <a:r>
              <a:rPr lang="zh-CN" altLang="en-US" dirty="0"/>
              <a:t>第一组：</a:t>
            </a:r>
            <a:r>
              <a:rPr lang="en-US" altLang="zh-CN" dirty="0"/>
              <a:t>40//57//30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*50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第二组： </a:t>
            </a:r>
            <a:r>
              <a:rPr lang="en-US" altLang="zh-CN" dirty="0"/>
              <a:t>40//57//45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*75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第三组：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第四组：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1.27</a:t>
            </a:r>
            <a:r>
              <a:rPr lang="zh-CN" altLang="zh-CN" dirty="0"/>
              <a:t>实心线，预计</a:t>
            </a:r>
            <a:r>
              <a:rPr lang="en-US" altLang="zh-CN" dirty="0"/>
              <a:t>6</a:t>
            </a:r>
            <a:r>
              <a:rPr lang="zh-CN" altLang="zh-CN" dirty="0"/>
              <a:t>层</a:t>
            </a:r>
            <a:r>
              <a:rPr lang="en-US" altLang="zh-CN" dirty="0"/>
              <a:t>*47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zh-CN" altLang="en-US" dirty="0"/>
              <a:t>第五组：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en-US" dirty="0"/>
              <a:t>利兹</a:t>
            </a:r>
            <a:r>
              <a:rPr lang="zh-CN" altLang="zh-CN" dirty="0"/>
              <a:t>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r>
              <a:rPr lang="en-US" altLang="zh-CN" dirty="0"/>
              <a:t> </a:t>
            </a:r>
            <a:r>
              <a:rPr lang="zh-CN" altLang="en-US" dirty="0"/>
              <a:t>（已返厂，重新绕制完成）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4330A5-221F-4880-AE18-BDE46B36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4" b="23324"/>
          <a:stretch/>
        </p:blipFill>
        <p:spPr>
          <a:xfrm>
            <a:off x="2228850" y="4397179"/>
            <a:ext cx="46863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6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CF405A-F68A-48FD-9313-49AAEA05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F8F650-FA3E-4AD8-8E0B-B6BA4E62AB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E1B42A7-3603-4DC8-BC01-506A3F4A4860}"/>
                  </a:ext>
                </a:extLst>
              </p:cNvPr>
              <p:cNvSpPr txBox="1"/>
              <p:nvPr/>
            </p:nvSpPr>
            <p:spPr>
              <a:xfrm>
                <a:off x="228600" y="1295400"/>
                <a:ext cx="7924800" cy="539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测试存在一定问题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原先采用电压输入测试，应该采用电流输入</a:t>
                </a:r>
                <a:endParaRPr lang="en-US" altLang="zh-CN" dirty="0"/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不同大小的磁场下，磁芯的磁导率不同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控制测试的输入幅度大小，避免磁芯饱和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/>
                  <a:t>以</a:t>
                </a:r>
                <a:r>
                  <a:rPr lang="en-US" altLang="zh-CN" dirty="0"/>
                  <a:t>coil 3 </a:t>
                </a:r>
                <a:r>
                  <a:rPr lang="zh-CN" altLang="en-US" dirty="0"/>
                  <a:t>和 </a:t>
                </a:r>
                <a:r>
                  <a:rPr lang="en-US" altLang="zh-CN" dirty="0"/>
                  <a:t>coil 5</a:t>
                </a:r>
                <a:r>
                  <a:rPr lang="zh-CN" altLang="en-US" dirty="0"/>
                  <a:t>为例，计算理论的电流磁场转换系数为</a:t>
                </a:r>
                <a:r>
                  <a:rPr lang="en-US" altLang="zh-CN" dirty="0"/>
                  <a:t>29.32mT/A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/>
                  <a:t>磁芯的饱和磁感应强度：</a:t>
                </a:r>
                <a:r>
                  <a:rPr lang="en-US" altLang="zh-CN" dirty="0"/>
                  <a:t>~3200mT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新的测试条件：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0.1mA current control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E1B42A7-3603-4DC8-BC01-506A3F4A4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7924800" cy="5395772"/>
              </a:xfrm>
              <a:prstGeom prst="rect">
                <a:avLst/>
              </a:prstGeom>
              <a:blipFill>
                <a:blip r:embed="rId3"/>
                <a:stretch>
                  <a:fillRect l="-692" b="-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05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393226</TotalTime>
  <Words>1347</Words>
  <Application>Microsoft Office PowerPoint</Application>
  <PresentationFormat>全屏显示(4:3)</PresentationFormat>
  <Paragraphs>220</Paragraphs>
  <Slides>23</Slides>
  <Notes>4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Arial</vt:lpstr>
      <vt:lpstr>Cambria Math</vt:lpstr>
      <vt:lpstr>Wingdings</vt:lpstr>
      <vt:lpstr>Office 主题​​</vt:lpstr>
      <vt:lpstr>信噪比优化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5053</cp:revision>
  <cp:lastPrinted>2023-09-04T07:35:07Z</cp:lastPrinted>
  <dcterms:created xsi:type="dcterms:W3CDTF">1601-01-01T00:00:00Z</dcterms:created>
  <dcterms:modified xsi:type="dcterms:W3CDTF">2024-07-30T08:45:02Z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