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741" r:id="rId3"/>
    <p:sldId id="877" r:id="rId4"/>
    <p:sldId id="880" r:id="rId5"/>
    <p:sldId id="878" r:id="rId6"/>
    <p:sldId id="773" r:id="rId7"/>
    <p:sldId id="883" r:id="rId8"/>
    <p:sldId id="884" r:id="rId9"/>
    <p:sldId id="885" r:id="rId10"/>
    <p:sldId id="890" r:id="rId11"/>
    <p:sldId id="748" r:id="rId12"/>
    <p:sldId id="881" r:id="rId13"/>
    <p:sldId id="807" r:id="rId14"/>
    <p:sldId id="843" r:id="rId15"/>
    <p:sldId id="837" r:id="rId16"/>
    <p:sldId id="856" r:id="rId17"/>
    <p:sldId id="857" r:id="rId18"/>
    <p:sldId id="858" r:id="rId19"/>
    <p:sldId id="859" r:id="rId20"/>
    <p:sldId id="847" r:id="rId21"/>
    <p:sldId id="879" r:id="rId22"/>
    <p:sldId id="866" r:id="rId23"/>
    <p:sldId id="774" r:id="rId24"/>
    <p:sldId id="88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FF"/>
    <a:srgbClr val="FF2D2D"/>
    <a:srgbClr val="1F1F1F"/>
    <a:srgbClr val="00FF00"/>
    <a:srgbClr val="0DF90D"/>
    <a:srgbClr val="F8D0F8"/>
    <a:srgbClr val="20F0F0"/>
    <a:srgbClr val="EF8CEF"/>
    <a:srgbClr val="1111FF"/>
    <a:srgbClr val="E4E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2" autoAdjust="0"/>
    <p:restoredTop sz="96064" autoAdjust="0"/>
  </p:normalViewPr>
  <p:slideViewPr>
    <p:cSldViewPr snapToGrid="0">
      <p:cViewPr varScale="1">
        <p:scale>
          <a:sx n="91" d="100"/>
          <a:sy n="91" d="100"/>
        </p:scale>
        <p:origin x="60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09D20-BEBF-4B8C-8F66-56D323999A47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76C32-C40D-45A7-B37F-80DF83146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00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57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211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93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不讲公式，物理上的解释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54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更新，作为中间结果，误差保留两位有效数字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981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38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35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087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汇总表格（拟合的结果）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418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10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不讲。得到</a:t>
            </a:r>
            <a:r>
              <a:rPr lang="en-US" altLang="zh-CN" dirty="0"/>
              <a:t>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55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81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045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应该放在</a:t>
            </a:r>
            <a:r>
              <a:rPr lang="en-US" altLang="zh-CN" dirty="0"/>
              <a:t>introduction</a:t>
            </a:r>
            <a:r>
              <a:rPr lang="zh-CN" altLang="en-US" dirty="0"/>
              <a:t>中讲，</a:t>
            </a:r>
            <a:r>
              <a:rPr lang="en-US" altLang="zh-CN" dirty="0" err="1"/>
              <a:t>EeV</a:t>
            </a:r>
            <a:r>
              <a:rPr lang="zh-CN" altLang="en-US" dirty="0"/>
              <a:t>与</a:t>
            </a:r>
            <a:r>
              <a:rPr lang="en-US" altLang="zh-CN" dirty="0"/>
              <a:t>100TeV</a:t>
            </a:r>
            <a:r>
              <a:rPr lang="zh-CN" altLang="en-US" dirty="0"/>
              <a:t>的相似性，相互抵消的结构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051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凸显修正的点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7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21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29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796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809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0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112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76C32-C40D-45A7-B37F-80DF8314698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83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1A4FF7-55C2-C095-B57A-64E7CF90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E6E180-9FB6-8B6F-D739-4CD4B67E7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FA4900-62C5-9B4B-E0AA-EF9A9E69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3DE-CCE7-4D90-9FE0-7521B3F24AA4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E2DC9A-C1FB-4AC2-DBD9-441BD60B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8F82B3-80A7-D51C-ECB3-D9821A98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54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6E52C-EA20-07E6-40CF-D0503F09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230493-3449-B399-8BD9-5A0067408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E37A17-01AE-CA29-72D7-9F1F62E0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49B3-34C3-4E87-962F-9C71CE63CD77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6B44F2-F8A6-2C40-BD7C-3984C306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9452E-1820-0BC1-BCDE-52319A9A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28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D50BA34-E1E5-1B53-084E-86A70CF9D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6BD379-45CE-A2E8-2A8B-D25E5A84B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265511-3726-55FA-57B2-6B1ECD0C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3148-250C-485F-BF8D-2F31B6A29872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F4C43-B283-3AE6-9D64-20BE4FA8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A64828-C229-BC96-3414-107F211C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17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7BD93-3179-406F-21E1-63DAD5E2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C49521-259E-AF4C-E2A2-0475CCDF4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D10018-E8F2-B47F-D0C2-3D5D0019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451522-3A51-D9E3-3264-DE250433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02031E-C6E0-2FB2-654A-602B3D88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44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0E184-C8AC-5C36-82BA-BCF746C5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8E3AC1-951F-78F0-6AF2-277A80E04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CC982E-03EB-B710-D61C-82012DD8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64A4-8D78-42BB-A5A2-66F92CE19335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183AFC-EF73-9559-1823-0EA17A29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E75BA3-A851-7E4F-DC1F-F433AFBC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31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EECC3-F071-46F3-CCA2-D513C5CD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1C9EF0-A317-C10A-6B7D-A419F72C8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549CB8-A617-01C2-909E-B5ADE75B1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5F584C-729B-3244-DD87-427951D6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C664-F26F-4C52-A997-A3F907F45844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4112DC-7F66-7E96-E6CB-BACDD04E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DB76A7-4002-1C8D-4A3C-0B6E6455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2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75440-CBDA-1FB4-D46D-BBD235F7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39B2AC-7C5A-84C4-E748-1E36539A9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70976F-1E34-F1CC-586E-9CA8E32A9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538BB3-B5F4-62D9-BC9A-C37C55A5F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6FC8CC-AF76-2CFF-1C46-B7600101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0FC819E-A962-2B27-18BE-5B6C742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13F-9640-41CB-BD0D-C6EEEFA5C075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C745290-E674-E3C6-AEF1-4EF720AF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B8E4264-965E-CD48-FBD2-20EFAE14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0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011DE0-6581-D536-0911-F13E2A0D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610725-5043-60B5-26FD-0A80F0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A449-2082-4672-8059-37C61A604D00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C84A9A9-5633-C550-874C-1A41FB70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96EF01-67D0-2E1D-BABB-BB907535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69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D4064E-E5A5-7333-13CA-5AB572FE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FCCE-AD10-423D-A89E-C3A5840BB9EE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7736C6-ACC3-0082-9425-11E30A1C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67B962-9E99-96AC-20D5-C0A26D33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61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B4017-555E-3AB3-5499-6946A3C3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CDA877-E8FF-C50B-C587-E13881E55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4BFA15-BE80-3896-8EDE-668C0B8BD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7C1803-AE00-62E6-7894-4955D101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CC58-4CAD-4272-8D02-6A5829F15DD9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9458D2-5368-273E-4D51-A9E4AC5D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8BA850-682D-A48E-FCF3-DFF08577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C61EB5-FEDA-D120-77F3-40DB0D7C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C1F976-E947-89F1-22EB-31E223518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F3F16A-ECA2-339B-D538-E4F34BAD0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440D84-5FC9-1182-8267-9A4AF8B2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A8CE-0FAD-433E-9920-31EBF47972F9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A17800-4A27-4FFD-BB82-E2E64047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AFD3A9-56DF-782F-17C4-E1DA9AF1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6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7B99AC5-0CC7-B6CE-6BF6-971614EC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805671-4E9E-EF95-C21D-8A30D24A3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165F8B-CD8A-3961-6B60-3781975EF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F5B56-05B6-4248-AF0E-00C9F9B0AA41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CCFC8D-53E8-F912-A7EA-200E9151E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B3E760-50E0-7C2C-F4BF-60CC87503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68510-8323-4221-888E-7ADFC5E01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38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6FECC-233E-B0C8-37B6-B74B1F6BF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54" y="829010"/>
            <a:ext cx="10897172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Study of propagation origin of knee structure in cosmic ray energy spectrum using large-scale anisotropy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D6E66E-603E-A4A0-7088-23BE497D4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49" y="3933282"/>
            <a:ext cx="11991902" cy="2095708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Hua Yue, Wei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Liu,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4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Weikang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Gao, </a:t>
            </a:r>
            <a:r>
              <a:rPr lang="en-US" altLang="zh-CN" sz="4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Yiqing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Guo, </a:t>
            </a:r>
            <a:r>
              <a:rPr lang="en-US" altLang="zh-CN" sz="4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Hongbo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Hu</a:t>
            </a:r>
          </a:p>
          <a:p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IHEP,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CAS</a:t>
            </a:r>
          </a:p>
          <a:p>
            <a:r>
              <a:rPr lang="en-US" altLang="zh-CN" sz="4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2023.10.23</a:t>
            </a:r>
            <a:endParaRPr lang="zh-CN" altLang="en-US" sz="40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Chi-square fitting method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10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D07F92-B3D3-AFC7-11AD-8738E94A48C4}"/>
                  </a:ext>
                </a:extLst>
              </p:cNvPr>
              <p:cNvSpPr txBox="1"/>
              <p:nvPr/>
            </p:nvSpPr>
            <p:spPr>
              <a:xfrm>
                <a:off x="2694340" y="5594312"/>
                <a:ext cx="8508806" cy="646331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With detailed chi-square fitting, we get the best 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</m:t>
                    </m:r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 of anisotropy, which strongly disfavors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b="1" dirty="0"/>
                  <a:t> obtained from energy spectra.</a:t>
                </a:r>
                <a:endParaRPr lang="en-US" altLang="zh-CN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D07F92-B3D3-AFC7-11AD-8738E94A4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340" y="5594312"/>
                <a:ext cx="8508806" cy="646331"/>
              </a:xfrm>
              <a:prstGeom prst="rect">
                <a:avLst/>
              </a:prstGeom>
              <a:blipFill>
                <a:blip r:embed="rId3"/>
                <a:stretch>
                  <a:fillRect l="-572" t="-4630" r="-215" b="-12963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4AE6AC9F-407F-FEA0-3D35-906210861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76" y="1379394"/>
            <a:ext cx="6872994" cy="4099212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8AF2DCE-4DB1-0F7D-DCE5-4295F570D7B2}"/>
              </a:ext>
            </a:extLst>
          </p:cNvPr>
          <p:cNvCxnSpPr>
            <a:cxnSpLocks/>
          </p:cNvCxnSpPr>
          <p:nvPr/>
        </p:nvCxnSpPr>
        <p:spPr>
          <a:xfrm>
            <a:off x="3071267" y="3134089"/>
            <a:ext cx="6037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4FBF723-8997-178F-5DEC-64B00CD31456}"/>
              </a:ext>
            </a:extLst>
          </p:cNvPr>
          <p:cNvCxnSpPr>
            <a:cxnSpLocks/>
          </p:cNvCxnSpPr>
          <p:nvPr/>
        </p:nvCxnSpPr>
        <p:spPr>
          <a:xfrm>
            <a:off x="6197209" y="1309594"/>
            <a:ext cx="0" cy="39674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6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Summary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678E51F-6FFD-1B60-060F-E8F8B0B46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altLang="zh-CN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 rigidity dependent double power law diffusion coefficient is adopted to explain the knee structure in cosmic ray energy spectrum.</a:t>
                </a:r>
              </a:p>
              <a:p>
                <a:pPr algn="just"/>
                <a:r>
                  <a:rPr lang="en-US" altLang="zh-CN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Our work finds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and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𝐏𝐕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by comparing DRAGON calculation with spectra measured by KASCADE, which is strongly disfavored by large scale anisotropy observation above 100TeV at the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altLang="zh-CN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Large scale anisotropy suggests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at 95% CL.</a:t>
                </a:r>
              </a:p>
              <a:p>
                <a:pPr algn="just"/>
                <a:r>
                  <a:rPr lang="en-US" altLang="zh-CN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The propagation origin of the knee is excluded with a high confident level.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678E51F-6FFD-1B60-060F-E8F8B0B46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3"/>
                <a:stretch>
                  <a:fillRect l="-1043" t="-2381" r="-1159" b="-3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44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68FEC-7F61-FCF4-BC3D-2DEF2E35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2542268"/>
            <a:ext cx="32004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EFBB3A-3F80-C6A3-BC13-96BFA709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BB3131-9A68-434C-9E44-A8FDB52D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E1C450-BDA3-2F4B-2E1B-24E54940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36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Cosmic Ray Modified Anisotropy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1305AC2-CD63-F2EB-F2CB-05233CE4DCFC}"/>
                  </a:ext>
                </a:extLst>
              </p:cNvPr>
              <p:cNvSpPr txBox="1"/>
              <p:nvPr/>
            </p:nvSpPr>
            <p:spPr>
              <a:xfrm>
                <a:off x="100966" y="1797160"/>
                <a:ext cx="10331097" cy="838050"/>
              </a:xfrm>
              <a:prstGeom prst="rect">
                <a:avLst/>
              </a:prstGeom>
              <a:noFill/>
              <a:ln w="12700">
                <a:solidFill>
                  <a:srgbClr val="1F1F1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b="1" i="1" smtClean="0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𝒆𝒙𝒑</m:t>
                          </m:r>
                        </m:sub>
                      </m:sSub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b="1" i="1"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𝒆𝒙𝒑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000" b="1" i="1">
                                          <a:latin typeface="Cambria Math" panose="02040503050406030204" pitchFamily="18" charset="0"/>
                                        </a:rPr>
                                        <m:t>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𝑬𝑮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d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000" b="1" i="1">
                                          <a:latin typeface="Cambria Math" panose="02040503050406030204" pitchFamily="18" charset="0"/>
                                        </a:rPr>
                                        <m:t>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𝒆𝒙𝒑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1305AC2-CD63-F2EB-F2CB-05233CE4D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6" y="1797160"/>
                <a:ext cx="10331097" cy="838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1F1F1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9D8692-25FA-BABA-8325-0026DAB1DA8E}"/>
                  </a:ext>
                </a:extLst>
              </p:cNvPr>
              <p:cNvSpPr txBox="1"/>
              <p:nvPr/>
            </p:nvSpPr>
            <p:spPr>
              <a:xfrm>
                <a:off x="100966" y="2927076"/>
                <a:ext cx="5736442" cy="829843"/>
              </a:xfrm>
              <a:prstGeom prst="rect">
                <a:avLst/>
              </a:prstGeom>
              <a:noFill/>
              <a:ln w="19050">
                <a:solidFill>
                  <a:srgbClr val="1515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𝒆𝒙𝒑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𝑬𝑮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𝑬𝑮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9D8692-25FA-BABA-8325-0026DAB1D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6" y="2927076"/>
                <a:ext cx="5736442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1515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9AAA3F3-9028-C19B-1E02-810CDB9C15D7}"/>
                  </a:ext>
                </a:extLst>
              </p:cNvPr>
              <p:cNvSpPr txBox="1"/>
              <p:nvPr/>
            </p:nvSpPr>
            <p:spPr>
              <a:xfrm>
                <a:off x="6714564" y="2829775"/>
                <a:ext cx="5384113" cy="2917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Galactic Cosmic Ray Flux.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Extra Galactic Cosmic Ray Flux.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𝒆𝒙𝒑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Experimental Cosmic Ray Flux.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𝒆𝒙𝒑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Anisotropy Observed by AUGER Experiment.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Anisotropy Inferred from AUGER Experiment.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Anisotropy after Deducting Contribution of Extra Galactic Cosmic Rays.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9AAA3F3-9028-C19B-1E02-810CDB9C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564" y="2829775"/>
                <a:ext cx="5384113" cy="2917337"/>
              </a:xfrm>
              <a:prstGeom prst="rect">
                <a:avLst/>
              </a:prstGeom>
              <a:blipFill>
                <a:blip r:embed="rId5"/>
                <a:stretch>
                  <a:fillRect l="-1018" t="-1044" r="-1131" b="-2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6678049-9620-EEB9-7A2A-238642F438E3}"/>
                  </a:ext>
                </a:extLst>
              </p:cNvPr>
              <p:cNvSpPr txBox="1"/>
              <p:nvPr/>
            </p:nvSpPr>
            <p:spPr>
              <a:xfrm>
                <a:off x="163719" y="4217995"/>
                <a:ext cx="4807213" cy="1838452"/>
              </a:xfrm>
              <a:prstGeom prst="rect">
                <a:avLst/>
              </a:prstGeom>
              <a:noFill/>
              <a:ln w="28575">
                <a:solidFill>
                  <a:srgbClr val="FF2D2D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𝒆𝒙𝒑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𝒆𝒙𝒑</m:t>
                              </m:r>
                            </m:sub>
                          </m:s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𝒆𝒙𝒑</m:t>
                              </m:r>
                            </m:sub>
                          </m:s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𝒆𝒙𝒑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𝒆𝒙𝒑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𝒆𝒙𝒑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6678049-9620-EEB9-7A2A-238642F4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9" y="4217995"/>
                <a:ext cx="4807213" cy="1838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2D2D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58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Cosmic Ray Anisotropy Observed By AUGER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09D3A5-4234-FE71-C85F-583F13BC3FB5}"/>
              </a:ext>
            </a:extLst>
          </p:cNvPr>
          <p:cNvSpPr txBox="1"/>
          <p:nvPr/>
        </p:nvSpPr>
        <p:spPr>
          <a:xfrm>
            <a:off x="8610600" y="93979"/>
            <a:ext cx="3132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Aab et al 2020 ApJ 891 142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986CB0E-3E64-3AF5-B987-D3E002DE4BD5}"/>
                  </a:ext>
                </a:extLst>
              </p:cNvPr>
              <p:cNvSpPr txBox="1"/>
              <p:nvPr/>
            </p:nvSpPr>
            <p:spPr>
              <a:xfrm>
                <a:off x="6669741" y="1599051"/>
                <a:ext cx="5342965" cy="256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 data: </a:t>
                </a:r>
              </a:p>
              <a:p>
                <a:pPr algn="just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lg(Amp) = a + b*lg(E/</a:t>
                </a:r>
                <a:r>
                  <a:rPr lang="en-US" altLang="zh-CN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EeV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pPr algn="just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a=-1.88±0.27,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b=0.61±0.21.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fit result to give amplitude at lower energy.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transfer formula: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𝑨𝒎𝒑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𝑨𝒎𝒑</m:t>
                          </m:r>
                        </m:e>
                      </m:acc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𝒍𝒏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𝒍𝒏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𝑬𝒆𝑽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986CB0E-3E64-3AF5-B987-D3E002DE4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741" y="1599051"/>
                <a:ext cx="5342965" cy="2565318"/>
              </a:xfrm>
              <a:prstGeom prst="rect">
                <a:avLst/>
              </a:prstGeom>
              <a:blipFill>
                <a:blip r:embed="rId3"/>
                <a:stretch>
                  <a:fillRect l="-1026" t="-1188" r="-1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表格 12">
            <a:extLst>
              <a:ext uri="{FF2B5EF4-FFF2-40B4-BE49-F238E27FC236}">
                <a16:creationId xmlns:a16="http://schemas.microsoft.com/office/drawing/2014/main" id="{6398FA8E-8FB1-2CE3-BEC0-513C2D51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41577"/>
              </p:ext>
            </p:extLst>
          </p:nvPr>
        </p:nvGraphicFramePr>
        <p:xfrm>
          <a:off x="72277" y="4372619"/>
          <a:ext cx="1204744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656">
                  <a:extLst>
                    <a:ext uri="{9D8B030D-6E8A-4147-A177-3AD203B41FA5}">
                      <a16:colId xmlns:a16="http://schemas.microsoft.com/office/drawing/2014/main" val="3444483607"/>
                    </a:ext>
                  </a:extLst>
                </a:gridCol>
                <a:gridCol w="1091554">
                  <a:extLst>
                    <a:ext uri="{9D8B030D-6E8A-4147-A177-3AD203B41FA5}">
                      <a16:colId xmlns:a16="http://schemas.microsoft.com/office/drawing/2014/main" val="1467807454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96942736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3573688590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015321406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3121387245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433358361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80430531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382753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E/</a:t>
                      </a:r>
                      <a:r>
                        <a:rPr lang="en-US" altLang="zh-CN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EeV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6.0e-3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5.0e-3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1.8e-3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5.0e-3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10.0e-3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5.6e-2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7.5e-2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13e-2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40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Amp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4.0e-3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2.5e-3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2.4e-3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3.0e-3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5.5e-3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1.1e-2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2.0e-2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4.0e-2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4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 EG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7.9e-3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10.6e-3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15.3e-3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2.3e-2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rgbClr val="1515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14:m xmlns:a14="http://schemas.microsoft.com/office/drawing/2010/main">
                        <m:oMath xmlns:m="http://schemas.openxmlformats.org/officeDocument/2006/math">
                          <m:r>
                            <a:rPr lang="en-US" altLang="zh-CN" sz="2000" b="0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altLang="zh-CN" sz="2000" b="0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𝑙𝑔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rgbClr val="1515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b="0" i="1" smtClean="0">
                                          <a:solidFill>
                                            <a:srgbClr val="1515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1" smtClean="0">
                                          <a:solidFill>
                                            <a:srgbClr val="1515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0.13</m:t>
                                      </m:r>
                                    </m:num>
                                    <m:den>
                                      <m:r>
                                        <a:rPr lang="en-US" altLang="zh-CN" sz="2000" b="0" i="1" smtClean="0">
                                          <a:solidFill>
                                            <a:srgbClr val="1515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0.056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altLang="zh-CN" sz="2000" b="0" i="1" smtClean="0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𝑙𝑔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rgbClr val="1515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b="0" i="1" smtClean="0">
                                          <a:solidFill>
                                            <a:srgbClr val="1515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b="0" i="1" smtClean="0">
                                          <a:solidFill>
                                            <a:srgbClr val="1515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40</m:t>
                                      </m:r>
                                    </m:num>
                                    <m:den>
                                      <m:r>
                                        <a:rPr lang="en-US" altLang="zh-CN" sz="2000" b="0" i="1" smtClean="0">
                                          <a:solidFill>
                                            <a:srgbClr val="1515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10.3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altLang="zh-CN" sz="2000" b="0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=0.62</m:t>
                          </m:r>
                        </m:oMath>
                      </a14:m>
                      <a:r>
                        <a:rPr lang="en-US" altLang="zh-CN" sz="2000" dirty="0">
                          <a:solidFill>
                            <a:srgbClr val="1515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14:m xmlns:a14="http://schemas.microsoft.com/office/drawing/2010/main"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b="0" i="1" smtClean="0">
                                <a:solidFill>
                                  <a:srgbClr val="1515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000" b="0" i="1" smtClean="0">
                                <a:solidFill>
                                  <a:srgbClr val="1515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solidFill>
                                  <a:srgbClr val="1515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𝑙𝑔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solidFill>
                                      <a:srgbClr val="1515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1515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0.056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solidFill>
                                  <a:srgbClr val="1515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−0.62∗</m:t>
                            </m:r>
                            <m:r>
                              <a:rPr lang="en-US" altLang="zh-CN" sz="2000" b="0" i="1" smtClean="0">
                                <a:solidFill>
                                  <a:srgbClr val="1515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𝑙𝑔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solidFill>
                                      <a:srgbClr val="1515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1515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10.3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solidFill>
                                  <a:srgbClr val="1515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zh-CN" altLang="en-US" sz="2000" dirty="0">
                        <a:solidFill>
                          <a:srgbClr val="1515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1515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1515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3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Amp EG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5.1e-3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6.6e-3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9.6e-3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1.5e-2</a:t>
                      </a:r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1515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1515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1515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1515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196451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1BD64F70-7381-A467-26B2-3CB9AF9B5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42" y="1345482"/>
            <a:ext cx="5353516" cy="30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3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" y="203757"/>
            <a:ext cx="12120281" cy="1325563"/>
          </a:xfrm>
        </p:spPr>
        <p:txBody>
          <a:bodyPr/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Extra Galactic </a:t>
            </a:r>
            <a:r>
              <a:rPr lang="en-US" altLang="zh-CN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v.s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. Galactic CRs Observed by AUGER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93F317-7CFC-8681-1B6E-CB792A075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67" y="1561677"/>
            <a:ext cx="5609947" cy="41667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0C2E2DD-3170-C42C-C3A5-A4EF241DB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924" y="1201271"/>
            <a:ext cx="3842832" cy="552020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794D743-6093-17D9-FF57-AA92B7024C84}"/>
              </a:ext>
            </a:extLst>
          </p:cNvPr>
          <p:cNvSpPr/>
          <p:nvPr/>
        </p:nvSpPr>
        <p:spPr>
          <a:xfrm>
            <a:off x="7127922" y="3429000"/>
            <a:ext cx="3486290" cy="766482"/>
          </a:xfrm>
          <a:prstGeom prst="rect">
            <a:avLst/>
          </a:prstGeom>
          <a:noFill/>
          <a:ln w="19050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9685706-649F-B2E9-BF60-D88741886349}"/>
              </a:ext>
            </a:extLst>
          </p:cNvPr>
          <p:cNvSpPr/>
          <p:nvPr/>
        </p:nvSpPr>
        <p:spPr>
          <a:xfrm>
            <a:off x="2490856" y="2223248"/>
            <a:ext cx="844015" cy="537884"/>
          </a:xfrm>
          <a:prstGeom prst="rect">
            <a:avLst/>
          </a:prstGeom>
          <a:noFill/>
          <a:ln w="38100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E17288-EE31-5D14-97CF-EA80F3242267}"/>
              </a:ext>
            </a:extLst>
          </p:cNvPr>
          <p:cNvSpPr txBox="1"/>
          <p:nvPr/>
        </p:nvSpPr>
        <p:spPr>
          <a:xfrm>
            <a:off x="9059089" y="125877"/>
            <a:ext cx="236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PhysRevD.102.062005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27AAEB5-83E6-130B-7192-8D7F2ED461A2}"/>
              </a:ext>
            </a:extLst>
          </p:cNvPr>
          <p:cNvSpPr/>
          <p:nvPr/>
        </p:nvSpPr>
        <p:spPr>
          <a:xfrm>
            <a:off x="1873625" y="2330823"/>
            <a:ext cx="573741" cy="537884"/>
          </a:xfrm>
          <a:prstGeom prst="rect">
            <a:avLst/>
          </a:prstGeom>
          <a:noFill/>
          <a:ln w="38100">
            <a:solidFill>
              <a:srgbClr val="1515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DE0878-0C96-A788-5409-4D66529977FB}"/>
              </a:ext>
            </a:extLst>
          </p:cNvPr>
          <p:cNvSpPr/>
          <p:nvPr/>
        </p:nvSpPr>
        <p:spPr>
          <a:xfrm>
            <a:off x="7118956" y="2868706"/>
            <a:ext cx="3486290" cy="564775"/>
          </a:xfrm>
          <a:prstGeom prst="rect">
            <a:avLst/>
          </a:prstGeom>
          <a:noFill/>
          <a:ln w="19050">
            <a:solidFill>
              <a:srgbClr val="1515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7E83FF-CF0D-C94B-74FE-FE0883BC44DF}"/>
              </a:ext>
            </a:extLst>
          </p:cNvPr>
          <p:cNvSpPr txBox="1"/>
          <p:nvPr/>
        </p:nvSpPr>
        <p:spPr>
          <a:xfrm>
            <a:off x="1993579" y="3247890"/>
            <a:ext cx="2228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151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FluxEG+FluxG</a:t>
            </a:r>
            <a:endParaRPr lang="en-US" altLang="zh-CN" sz="2000" b="1" dirty="0">
              <a:solidFill>
                <a:srgbClr val="151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FF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FluxEG</a:t>
            </a:r>
            <a:endParaRPr lang="zh-CN" altLang="en-US" sz="2000" b="1" dirty="0">
              <a:solidFill>
                <a:srgbClr val="FF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3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" y="203757"/>
            <a:ext cx="12120281" cy="1325563"/>
          </a:xfrm>
        </p:spPr>
        <p:txBody>
          <a:bodyPr/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Extra Galactic + Galactic CRs Observed by AUGER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E17288-EE31-5D14-97CF-EA80F3242267}"/>
              </a:ext>
            </a:extLst>
          </p:cNvPr>
          <p:cNvSpPr txBox="1"/>
          <p:nvPr/>
        </p:nvSpPr>
        <p:spPr>
          <a:xfrm>
            <a:off x="9059089" y="125877"/>
            <a:ext cx="236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PhysRevD.102.062005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C445CDF-5693-359C-A384-5C59350B8ACE}"/>
                  </a:ext>
                </a:extLst>
              </p:cNvPr>
              <p:cNvSpPr txBox="1"/>
              <p:nvPr/>
            </p:nvSpPr>
            <p:spPr>
              <a:xfrm>
                <a:off x="6697069" y="1275918"/>
                <a:ext cx="5342965" cy="254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 data: </a:t>
                </a:r>
              </a:p>
              <a:p>
                <a:pPr algn="just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lg(J) = lgJ0 + b*lg(E/E0);</a:t>
                </a:r>
              </a:p>
              <a:p>
                <a:pPr algn="just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b=-3.27±0.011.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的相对不确定度分别为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0.3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％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transfer formula: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</m:acc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𝒍𝒏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b="1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CN" sz="2000" b="1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1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1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𝑱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𝒍𝒏</m:t>
                                      </m:r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𝒍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C445CDF-5693-359C-A384-5C59350B8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69" y="1275918"/>
                <a:ext cx="5342965" cy="2540567"/>
              </a:xfrm>
              <a:prstGeom prst="rect">
                <a:avLst/>
              </a:prstGeom>
              <a:blipFill>
                <a:blip r:embed="rId3"/>
                <a:stretch>
                  <a:fillRect l="-1027" t="-11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12">
            <a:extLst>
              <a:ext uri="{FF2B5EF4-FFF2-40B4-BE49-F238E27FC236}">
                <a16:creationId xmlns:a16="http://schemas.microsoft.com/office/drawing/2014/main" id="{CB77610E-1322-EE9B-7028-936F04387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08660"/>
              </p:ext>
            </p:extLst>
          </p:nvPr>
        </p:nvGraphicFramePr>
        <p:xfrm>
          <a:off x="311406" y="3750428"/>
          <a:ext cx="107088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656">
                  <a:extLst>
                    <a:ext uri="{9D8B030D-6E8A-4147-A177-3AD203B41FA5}">
                      <a16:colId xmlns:a16="http://schemas.microsoft.com/office/drawing/2014/main" val="3444483607"/>
                    </a:ext>
                  </a:extLst>
                </a:gridCol>
                <a:gridCol w="1091554">
                  <a:extLst>
                    <a:ext uri="{9D8B030D-6E8A-4147-A177-3AD203B41FA5}">
                      <a16:colId xmlns:a16="http://schemas.microsoft.com/office/drawing/2014/main" val="1467807454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96942736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3573688590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015321406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3121387245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433358361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80430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E/</a:t>
                      </a:r>
                      <a:r>
                        <a:rPr lang="en-US" altLang="zh-CN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EeV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 Data Points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lg(E/eV)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17.633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17.845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18.107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18.394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18.45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40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9.12e-16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1.851e-16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2.567e-17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2.946e-18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1.9383e-18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9.076e-19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4.310e-19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4481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J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0.18e-16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0.028e-16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0.023e-17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0.011e-18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0.0067e-18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0.042e-19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0.025e-19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429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down J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0.0067e-18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0.041e-19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0.025e-19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5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σ/J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07252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C0DB6E6A-B32B-33FC-4A78-F712483A6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94" y="1176375"/>
            <a:ext cx="4362568" cy="25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" y="203757"/>
            <a:ext cx="12120281" cy="1325563"/>
          </a:xfrm>
        </p:spPr>
        <p:txBody>
          <a:bodyPr/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Extra Galactic CRs Observed by AUGER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E17288-EE31-5D14-97CF-EA80F3242267}"/>
              </a:ext>
            </a:extLst>
          </p:cNvPr>
          <p:cNvSpPr txBox="1"/>
          <p:nvPr/>
        </p:nvSpPr>
        <p:spPr>
          <a:xfrm>
            <a:off x="9059089" y="125877"/>
            <a:ext cx="236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PhysRevD.102.062005</a:t>
            </a:r>
          </a:p>
        </p:txBody>
      </p:sp>
      <p:graphicFrame>
        <p:nvGraphicFramePr>
          <p:cNvPr id="7" name="表格 12">
            <a:extLst>
              <a:ext uri="{FF2B5EF4-FFF2-40B4-BE49-F238E27FC236}">
                <a16:creationId xmlns:a16="http://schemas.microsoft.com/office/drawing/2014/main" id="{CB77610E-1322-EE9B-7028-936F04387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264398"/>
              </p:ext>
            </p:extLst>
          </p:nvPr>
        </p:nvGraphicFramePr>
        <p:xfrm>
          <a:off x="104786" y="3946243"/>
          <a:ext cx="1204744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632">
                  <a:extLst>
                    <a:ext uri="{9D8B030D-6E8A-4147-A177-3AD203B41FA5}">
                      <a16:colId xmlns:a16="http://schemas.microsoft.com/office/drawing/2014/main" val="3444483607"/>
                    </a:ext>
                  </a:extLst>
                </a:gridCol>
                <a:gridCol w="1207578">
                  <a:extLst>
                    <a:ext uri="{9D8B030D-6E8A-4147-A177-3AD203B41FA5}">
                      <a16:colId xmlns:a16="http://schemas.microsoft.com/office/drawing/2014/main" val="1467807454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96942736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3573688590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015321406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3121387245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433358361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80430531"/>
                    </a:ext>
                  </a:extLst>
                </a:gridCol>
                <a:gridCol w="1338605">
                  <a:extLst>
                    <a:ext uri="{9D8B030D-6E8A-4147-A177-3AD203B41FA5}">
                      <a16:colId xmlns:a16="http://schemas.microsoft.com/office/drawing/2014/main" val="2382753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E/</a:t>
                      </a:r>
                      <a:r>
                        <a:rPr lang="en-US" altLang="zh-CN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EeV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 Data Points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lg(E/eV)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17.633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17.845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18.107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18.394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18.75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40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1.390e-16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4.08e-17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8.95e-18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1.696e-18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2.164e-19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1.227e-19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6.582e-20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3.796e-20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4481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J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0.070e-16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0.17e-17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0.26e-18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0.030e-18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0.016e-19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0.011e-19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0.074e-20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0.049e-20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429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down J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0.016e-19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0.011e-19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0.073e-20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0.049e-20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5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σ/J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716381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CBEF48BF-F39F-2C4E-0851-E966B91C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50" y="1063248"/>
            <a:ext cx="5028148" cy="2844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C65A83-FD6D-AB2C-DDE8-6CFBC9FB3D78}"/>
                  </a:ext>
                </a:extLst>
              </p:cNvPr>
              <p:cNvSpPr txBox="1"/>
              <p:nvPr/>
            </p:nvSpPr>
            <p:spPr>
              <a:xfrm>
                <a:off x="6697069" y="1275918"/>
                <a:ext cx="5342965" cy="254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 data: </a:t>
                </a:r>
              </a:p>
              <a:p>
                <a:pPr algn="just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lg(J) = lgJ0 + b*lg(E/E0);</a:t>
                </a:r>
              </a:p>
              <a:p>
                <a:pPr algn="just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b=-2.515±0.019.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的相对不确定度分别为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0.3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％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transfer formula: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</m:acc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𝒍𝒏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b="1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CN" sz="2000" b="1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1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1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𝑱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𝒍𝒏</m:t>
                                      </m:r>
                                      <m: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𝒍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C65A83-FD6D-AB2C-DDE8-6CFBC9FB3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69" y="1275918"/>
                <a:ext cx="5342965" cy="2540567"/>
              </a:xfrm>
              <a:prstGeom prst="rect">
                <a:avLst/>
              </a:prstGeom>
              <a:blipFill>
                <a:blip r:embed="rId4"/>
                <a:stretch>
                  <a:fillRect l="-1027" t="-11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866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1FE43B-E24A-1F0F-482A-F0EBBBFD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3B3542-852F-740B-34C6-D3A69498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ADF2E2-ACA8-2F94-19B6-7321210A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18</a:t>
            </a:fld>
            <a:endParaRPr lang="zh-CN" altLang="en-US" dirty="0"/>
          </a:p>
        </p:txBody>
      </p:sp>
      <p:graphicFrame>
        <p:nvGraphicFramePr>
          <p:cNvPr id="7" name="表格 12">
            <a:extLst>
              <a:ext uri="{FF2B5EF4-FFF2-40B4-BE49-F238E27FC236}">
                <a16:creationId xmlns:a16="http://schemas.microsoft.com/office/drawing/2014/main" id="{03E0E4AF-6244-EA1D-AA5C-B96D58F38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1768"/>
              </p:ext>
            </p:extLst>
          </p:nvPr>
        </p:nvGraphicFramePr>
        <p:xfrm>
          <a:off x="125506" y="1384610"/>
          <a:ext cx="11228295" cy="338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48">
                  <a:extLst>
                    <a:ext uri="{9D8B030D-6E8A-4147-A177-3AD203B41FA5}">
                      <a16:colId xmlns:a16="http://schemas.microsoft.com/office/drawing/2014/main" val="3444483607"/>
                    </a:ext>
                  </a:extLst>
                </a:gridCol>
                <a:gridCol w="2556970">
                  <a:extLst>
                    <a:ext uri="{9D8B030D-6E8A-4147-A177-3AD203B41FA5}">
                      <a16:colId xmlns:a16="http://schemas.microsoft.com/office/drawing/2014/main" val="1467807454"/>
                    </a:ext>
                  </a:extLst>
                </a:gridCol>
                <a:gridCol w="2245659">
                  <a:extLst>
                    <a:ext uri="{9D8B030D-6E8A-4147-A177-3AD203B41FA5}">
                      <a16:colId xmlns:a16="http://schemas.microsoft.com/office/drawing/2014/main" val="3573688590"/>
                    </a:ext>
                  </a:extLst>
                </a:gridCol>
                <a:gridCol w="2245659">
                  <a:extLst>
                    <a:ext uri="{9D8B030D-6E8A-4147-A177-3AD203B41FA5}">
                      <a16:colId xmlns:a16="http://schemas.microsoft.com/office/drawing/2014/main" val="369912669"/>
                    </a:ext>
                  </a:extLst>
                </a:gridCol>
                <a:gridCol w="2245659">
                  <a:extLst>
                    <a:ext uri="{9D8B030D-6E8A-4147-A177-3AD203B41FA5}">
                      <a16:colId xmlns:a16="http://schemas.microsoft.com/office/drawing/2014/main" val="4212372519"/>
                    </a:ext>
                  </a:extLst>
                </a:gridCol>
              </a:tblGrid>
              <a:tr h="5317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Log10(E/eV)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Jexp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=JG+JEG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Ratio=JEG/</a:t>
                      </a:r>
                      <a:r>
                        <a:rPr lang="en-US" altLang="zh-CN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Jexp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Ratio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2398"/>
                  </a:ext>
                </a:extLst>
              </a:tr>
              <a:tr h="7137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(0.43EeV)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(9.12±0.18)e-16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(1.390±0.070)e-16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0.1524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36858"/>
                  </a:ext>
                </a:extLst>
              </a:tr>
              <a:tr h="713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(0.70EeV)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17.85</a:t>
                      </a:r>
                      <a:endParaRPr kumimoji="0" lang="zh-CN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(1.851±0.028)e-16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(4.08±0.17)e-17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0.2204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59105"/>
                  </a:ext>
                </a:extLst>
              </a:tr>
              <a:tr h="7137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(1.28EeV)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18.11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(2.567±0.023)e-17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8.95±0.26)e-18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0.349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181992"/>
                  </a:ext>
                </a:extLst>
              </a:tr>
              <a:tr h="7137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(2.48EeV)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18.39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(2.946±0.011)e-18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(1.696±0.030)e-18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0.576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202130"/>
                  </a:ext>
                </a:extLst>
              </a:tr>
            </a:tbl>
          </a:graphicData>
        </a:graphic>
      </p:graphicFrame>
      <p:sp>
        <p:nvSpPr>
          <p:cNvPr id="9" name="标题 1">
            <a:extLst>
              <a:ext uri="{FF2B5EF4-FFF2-40B4-BE49-F238E27FC236}">
                <a16:creationId xmlns:a16="http://schemas.microsoft.com/office/drawing/2014/main" id="{1219653F-AD02-A322-7774-D9F5C94C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82" y="328562"/>
            <a:ext cx="11445818" cy="1325563"/>
          </a:xfrm>
        </p:spPr>
        <p:txBody>
          <a:bodyPr/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Ratio of flux between </a:t>
            </a:r>
            <a:r>
              <a:rPr lang="en-US" altLang="zh-CN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ExtraGCRs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and </a:t>
            </a:r>
            <a:r>
              <a:rPr lang="en-US" altLang="zh-CN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Experment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EB7EACA-617B-5AE6-4CF7-9D2535C508B1}"/>
              </a:ext>
            </a:extLst>
          </p:cNvPr>
          <p:cNvSpPr txBox="1"/>
          <p:nvPr/>
        </p:nvSpPr>
        <p:spPr>
          <a:xfrm>
            <a:off x="838200" y="5011724"/>
            <a:ext cx="4890247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111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流强的单位均为</a:t>
            </a:r>
            <a:r>
              <a:rPr lang="en-US" altLang="zh-CN" sz="2400" b="1" dirty="0">
                <a:solidFill>
                  <a:srgbClr val="1111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km</a:t>
            </a:r>
            <a:r>
              <a:rPr lang="en-US" altLang="zh-CN" sz="2400" b="1" baseline="30000" dirty="0">
                <a:solidFill>
                  <a:srgbClr val="1111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-2</a:t>
            </a:r>
            <a:r>
              <a:rPr lang="en-US" altLang="zh-CN" sz="2400" b="1" dirty="0">
                <a:solidFill>
                  <a:srgbClr val="1111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yr</a:t>
            </a:r>
            <a:r>
              <a:rPr lang="en-US" altLang="zh-CN" sz="2400" b="1" baseline="30000" dirty="0">
                <a:solidFill>
                  <a:srgbClr val="1111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r>
              <a:rPr lang="en-US" altLang="zh-CN" sz="2400" b="1" dirty="0">
                <a:solidFill>
                  <a:srgbClr val="1111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sr</a:t>
            </a:r>
            <a:r>
              <a:rPr lang="en-US" altLang="zh-CN" sz="2400" b="1" baseline="30000" dirty="0">
                <a:solidFill>
                  <a:srgbClr val="1111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r>
              <a:rPr lang="en-US" altLang="zh-CN" sz="2400" b="1" dirty="0">
                <a:solidFill>
                  <a:srgbClr val="1111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eV</a:t>
            </a:r>
            <a:r>
              <a:rPr lang="en-US" altLang="zh-CN" sz="2400" b="1" baseline="30000" dirty="0">
                <a:solidFill>
                  <a:srgbClr val="1111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r>
              <a:rPr lang="en-US" altLang="zh-CN" sz="2400" b="1" dirty="0">
                <a:solidFill>
                  <a:srgbClr val="1111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94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1FE43B-E24A-1F0F-482A-F0EBBBFD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3B3542-852F-740B-34C6-D3A69498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ADF2E2-ACA8-2F94-19B6-7321210A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19</a:t>
            </a:fld>
            <a:endParaRPr lang="zh-CN" altLang="en-US"/>
          </a:p>
        </p:txBody>
      </p:sp>
      <p:graphicFrame>
        <p:nvGraphicFramePr>
          <p:cNvPr id="7" name="表格 12">
            <a:extLst>
              <a:ext uri="{FF2B5EF4-FFF2-40B4-BE49-F238E27FC236}">
                <a16:creationId xmlns:a16="http://schemas.microsoft.com/office/drawing/2014/main" id="{03E0E4AF-6244-EA1D-AA5C-B96D58F38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78965"/>
              </p:ext>
            </p:extLst>
          </p:nvPr>
        </p:nvGraphicFramePr>
        <p:xfrm>
          <a:off x="461025" y="1029389"/>
          <a:ext cx="10643648" cy="358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030">
                  <a:extLst>
                    <a:ext uri="{9D8B030D-6E8A-4147-A177-3AD203B41FA5}">
                      <a16:colId xmlns:a16="http://schemas.microsoft.com/office/drawing/2014/main" val="3444483607"/>
                    </a:ext>
                  </a:extLst>
                </a:gridCol>
                <a:gridCol w="1560256">
                  <a:extLst>
                    <a:ext uri="{9D8B030D-6E8A-4147-A177-3AD203B41FA5}">
                      <a16:colId xmlns:a16="http://schemas.microsoft.com/office/drawing/2014/main" val="1467807454"/>
                    </a:ext>
                  </a:extLst>
                </a:gridCol>
                <a:gridCol w="1721144">
                  <a:extLst>
                    <a:ext uri="{9D8B030D-6E8A-4147-A177-3AD203B41FA5}">
                      <a16:colId xmlns:a16="http://schemas.microsoft.com/office/drawing/2014/main" val="296942736"/>
                    </a:ext>
                  </a:extLst>
                </a:gridCol>
                <a:gridCol w="2037930">
                  <a:extLst>
                    <a:ext uri="{9D8B030D-6E8A-4147-A177-3AD203B41FA5}">
                      <a16:colId xmlns:a16="http://schemas.microsoft.com/office/drawing/2014/main" val="3573688590"/>
                    </a:ext>
                  </a:extLst>
                </a:gridCol>
                <a:gridCol w="1559700">
                  <a:extLst>
                    <a:ext uri="{9D8B030D-6E8A-4147-A177-3AD203B41FA5}">
                      <a16:colId xmlns:a16="http://schemas.microsoft.com/office/drawing/2014/main" val="2015321406"/>
                    </a:ext>
                  </a:extLst>
                </a:gridCol>
                <a:gridCol w="1882588">
                  <a:extLst>
                    <a:ext uri="{9D8B030D-6E8A-4147-A177-3AD203B41FA5}">
                      <a16:colId xmlns:a16="http://schemas.microsoft.com/office/drawing/2014/main" val="2372925378"/>
                    </a:ext>
                  </a:extLst>
                </a:gridCol>
              </a:tblGrid>
              <a:tr h="7134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Log10(E/eV)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Amp_exp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Amp_EG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Ratio=JEG/</a:t>
                      </a:r>
                      <a:r>
                        <a:rPr lang="en-US" altLang="zh-CN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Jexp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Amp_G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Amp_G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Error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2398"/>
                  </a:ext>
                </a:extLst>
              </a:tr>
              <a:tr h="7134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(0.43EeV)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(6.0±4.0)e-3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(7.9±5.1)e-3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0.1524±0.0082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0.0085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0.0048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436858"/>
                  </a:ext>
                </a:extLst>
              </a:tr>
              <a:tr h="7134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(0.70EeV)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17.85</a:t>
                      </a:r>
                      <a:endParaRPr kumimoji="0" lang="zh-CN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(5.0±2.5)e-3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(10.6±6.6)e-3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0.2204±0.0098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0.0094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0.0037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59105"/>
                  </a:ext>
                </a:extLst>
              </a:tr>
              <a:tr h="7246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(1.28EeV)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18.11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(1.8±2.4)e-3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(15.3±9.6)e-3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0.349±0.010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0.0110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181992"/>
                  </a:ext>
                </a:extLst>
              </a:tr>
              <a:tr h="7246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(2.48EeV)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18.39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(5.0±3.0)e-3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(23±15)e-3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0.576±0.010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20213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FBD200BA-593B-52A1-75D5-EEDBD634A37A}"/>
              </a:ext>
            </a:extLst>
          </p:cNvPr>
          <p:cNvSpPr txBox="1"/>
          <p:nvPr/>
        </p:nvSpPr>
        <p:spPr>
          <a:xfrm>
            <a:off x="1787857" y="5800299"/>
            <a:ext cx="2893325" cy="556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93EC3C5-435B-C647-B961-29EEFDBE01D9}"/>
                  </a:ext>
                </a:extLst>
              </p:cNvPr>
              <p:cNvSpPr txBox="1"/>
              <p:nvPr/>
            </p:nvSpPr>
            <p:spPr>
              <a:xfrm>
                <a:off x="955763" y="4828885"/>
                <a:ext cx="4309385" cy="796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𝒆𝒙𝒑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93EC3C5-435B-C647-B961-29EEFDBE0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63" y="4828885"/>
                <a:ext cx="4309385" cy="796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FAE1170-DF52-407C-8800-8B052155FC44}"/>
                  </a:ext>
                </a:extLst>
              </p:cNvPr>
              <p:cNvSpPr txBox="1"/>
              <p:nvPr/>
            </p:nvSpPr>
            <p:spPr>
              <a:xfrm>
                <a:off x="5817312" y="4781381"/>
                <a:ext cx="2336088" cy="824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𝑬𝑮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𝒆𝒙𝒑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FAE1170-DF52-407C-8800-8B052155F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12" y="4781381"/>
                <a:ext cx="2336088" cy="824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标题 1">
            <a:extLst>
              <a:ext uri="{FF2B5EF4-FFF2-40B4-BE49-F238E27FC236}">
                <a16:creationId xmlns:a16="http://schemas.microsoft.com/office/drawing/2014/main" id="{C1853A40-F824-CF3D-EF37-B963F21D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7" y="162420"/>
            <a:ext cx="10515600" cy="994411"/>
          </a:xfrm>
        </p:spPr>
        <p:txBody>
          <a:bodyPr/>
          <a:lstStyle/>
          <a:p>
            <a:pPr algn="ctr"/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Galactic Cosmic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Ray Anisotropy Calculation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949F869-E291-E9C0-BEA3-96119A5F6A91}"/>
                  </a:ext>
                </a:extLst>
              </p:cNvPr>
              <p:cNvSpPr txBox="1"/>
              <p:nvPr/>
            </p:nvSpPr>
            <p:spPr>
              <a:xfrm>
                <a:off x="838200" y="5630279"/>
                <a:ext cx="7840801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b="1" i="1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𝜹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𝒆𝒙𝒑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b="1" i="1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𝜹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𝑬𝑮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𝒆𝒙𝒑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zh-CN" alt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𝜹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  <m:r>
                                                <a:rPr lang="en-US" altLang="zh-CN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4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b="1" i="1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949F869-E291-E9C0-BEA3-96119A5F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30279"/>
                <a:ext cx="7840801" cy="1091196"/>
              </a:xfrm>
              <a:prstGeom prst="rect">
                <a:avLst/>
              </a:prstGeom>
              <a:blipFill>
                <a:blip r:embed="rId5"/>
                <a:stretch>
                  <a:fillRect r="-1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84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10" y="372903"/>
            <a:ext cx="11180618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Outline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78E51F-6FFD-1B60-060F-E8F8B0B4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22" y="1794424"/>
            <a:ext cx="11000302" cy="43825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Introduction</a:t>
            </a:r>
          </a:p>
          <a:p>
            <a:pPr marL="0" indent="0">
              <a:buNone/>
            </a:pP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Method</a:t>
            </a:r>
          </a:p>
          <a:p>
            <a:pPr marL="0" indent="0">
              <a:buNone/>
            </a:pP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Results &amp; Discussion</a:t>
            </a:r>
          </a:p>
          <a:p>
            <a:pPr marL="0" indent="0">
              <a:buNone/>
            </a:pP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Summary</a:t>
            </a: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015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1FE43B-E24A-1F0F-482A-F0EBBBFD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3B3542-852F-740B-34C6-D3A69498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ADF2E2-ACA8-2F94-19B6-7321210A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BD200BA-593B-52A1-75D5-EEDBD634A37A}"/>
              </a:ext>
            </a:extLst>
          </p:cNvPr>
          <p:cNvSpPr txBox="1"/>
          <p:nvPr/>
        </p:nvSpPr>
        <p:spPr>
          <a:xfrm>
            <a:off x="1787857" y="5800299"/>
            <a:ext cx="2893325" cy="556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1853A40-F824-CF3D-EF37-B963F21D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7" y="162420"/>
            <a:ext cx="10515600" cy="994411"/>
          </a:xfrm>
        </p:spPr>
        <p:txBody>
          <a:bodyPr/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Chi2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的构造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5D61E41-D1DC-61AD-9D62-E660A3A9D1C7}"/>
                  </a:ext>
                </a:extLst>
              </p:cNvPr>
              <p:cNvSpPr txBox="1"/>
              <p:nvPr/>
            </p:nvSpPr>
            <p:spPr>
              <a:xfrm>
                <a:off x="838200" y="3974671"/>
                <a:ext cx="4881273" cy="1047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𝑨𝒎𝒑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</m:d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𝑨𝒎𝒑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𝑫𝒓𝒂𝒈𝒐𝒏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𝑨𝒎𝒑𝑮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5D61E41-D1DC-61AD-9D62-E660A3A9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74671"/>
                <a:ext cx="4881273" cy="1047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961F5CB-21FF-8EA7-9022-12A3AB83D822}"/>
                  </a:ext>
                </a:extLst>
              </p:cNvPr>
              <p:cNvSpPr txBox="1"/>
              <p:nvPr/>
            </p:nvSpPr>
            <p:spPr>
              <a:xfrm>
                <a:off x="89774" y="1712882"/>
                <a:ext cx="6983251" cy="182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zh-CN" altLang="en-US" sz="2800" b="1" dirty="0"/>
                  <a:t>将</a:t>
                </a:r>
                <a:r>
                  <a:rPr lang="en-US" altLang="zh-CN" sz="2800" b="1" dirty="0" err="1"/>
                  <a:t>PeV</a:t>
                </a:r>
                <a:r>
                  <a:rPr lang="zh-CN" altLang="en-US" sz="2800" b="1" dirty="0"/>
                  <a:t>以上的河内（包括本工作修正的）各向异性数据点做拟合。</a:t>
                </a:r>
                <a:endParaRPr lang="en-US" altLang="zh-CN" sz="2800" b="1" dirty="0"/>
              </a:p>
              <a:p>
                <a:pPr marL="285750" indent="-285750" algn="just">
                  <a:buFont typeface="Wingdings" panose="05000000000000000000" pitchFamily="2" charset="2"/>
                  <a:buChar char="l"/>
                </a:pPr>
                <a:r>
                  <a:rPr lang="zh-CN" altLang="en-US" sz="2800" b="1" dirty="0"/>
                  <a:t>固定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/>
                  <a:t>，当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zh-CN" altLang="en-US" sz="2800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/>
                  <a:t>时，可以确定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</m:oMath>
                </a14:m>
                <a:r>
                  <a:rPr lang="zh-CN" altLang="en-US" sz="2800" b="1" dirty="0"/>
                  <a:t>的</a:t>
                </a:r>
                <a:r>
                  <a:rPr lang="en-US" altLang="zh-CN" sz="2800" b="1" dirty="0"/>
                  <a:t>1σ</a:t>
                </a:r>
                <a:r>
                  <a:rPr lang="zh-CN" altLang="en-US" sz="2800" b="1" dirty="0"/>
                  <a:t>范围。</a:t>
                </a:r>
                <a:endParaRPr lang="en-US" altLang="zh-CN" sz="28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961F5CB-21FF-8EA7-9022-12A3AB83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4" y="1712882"/>
                <a:ext cx="6983251" cy="1825628"/>
              </a:xfrm>
              <a:prstGeom prst="rect">
                <a:avLst/>
              </a:prstGeom>
              <a:blipFill>
                <a:blip r:embed="rId4"/>
                <a:stretch>
                  <a:fillRect l="-1572" t="-4013" r="-1747" b="-8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10">
            <a:extLst>
              <a:ext uri="{FF2B5EF4-FFF2-40B4-BE49-F238E27FC236}">
                <a16:creationId xmlns:a16="http://schemas.microsoft.com/office/drawing/2014/main" id="{478DA16D-0FE0-7621-3301-4DCE3BC00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26240"/>
              </p:ext>
            </p:extLst>
          </p:nvPr>
        </p:nvGraphicFramePr>
        <p:xfrm>
          <a:off x="8022682" y="700585"/>
          <a:ext cx="277354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359">
                  <a:extLst>
                    <a:ext uri="{9D8B030D-6E8A-4147-A177-3AD203B41FA5}">
                      <a16:colId xmlns:a16="http://schemas.microsoft.com/office/drawing/2014/main" val="3610687438"/>
                    </a:ext>
                  </a:extLst>
                </a:gridCol>
                <a:gridCol w="1522181">
                  <a:extLst>
                    <a:ext uri="{9D8B030D-6E8A-4147-A177-3AD203B41FA5}">
                      <a16:colId xmlns:a16="http://schemas.microsoft.com/office/drawing/2014/main" val="567137019"/>
                    </a:ext>
                  </a:extLst>
                </a:gridCol>
              </a:tblGrid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实验点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实验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452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K-Grande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2661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250959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40929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/>
                        <a:t>IceTop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828876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Tibet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39419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Auger750</a:t>
                      </a:r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38291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04197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778691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Auger1500</a:t>
                      </a:r>
                      <a:r>
                        <a:rPr lang="zh-CN" altLang="en-US" sz="2000" b="1" dirty="0"/>
                        <a:t>修正点</a:t>
                      </a:r>
                      <a:endParaRPr lang="en-US" altLang="zh-CN" sz="2000" b="1" dirty="0"/>
                    </a:p>
                    <a:p>
                      <a:pPr algn="ctr"/>
                      <a:r>
                        <a:rPr lang="zh-CN" altLang="en-US" sz="2000" b="1" dirty="0"/>
                        <a:t>（河内点）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760395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349277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91299"/>
                  </a:ext>
                </a:extLst>
              </a:tr>
              <a:tr h="361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1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063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B9512-7305-6DF6-5F5E-860C30DA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5F1559-1064-6F30-5502-AA09D1377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4FB464-FF25-F43D-0609-6C59168F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1FDCE5-9E8C-0CEA-965D-B8F51899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60649A-0C56-6B27-E4C8-C751E28C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C1B8DE-11E2-17FF-4609-348F79010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64" y="0"/>
            <a:ext cx="10480271" cy="685800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367F9BF-EE04-132A-B93E-84AF5C572A95}"/>
              </a:ext>
            </a:extLst>
          </p:cNvPr>
          <p:cNvCxnSpPr>
            <a:cxnSpLocks/>
          </p:cNvCxnSpPr>
          <p:nvPr/>
        </p:nvCxnSpPr>
        <p:spPr>
          <a:xfrm>
            <a:off x="8899693" y="-404849"/>
            <a:ext cx="0" cy="769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4F3ED18-B8AE-DCA5-123F-38DAD9E95AE0}"/>
              </a:ext>
            </a:extLst>
          </p:cNvPr>
          <p:cNvCxnSpPr>
            <a:cxnSpLocks/>
          </p:cNvCxnSpPr>
          <p:nvPr/>
        </p:nvCxnSpPr>
        <p:spPr>
          <a:xfrm>
            <a:off x="335047" y="3092201"/>
            <a:ext cx="11510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3E03312-7687-082A-F292-990C6E182E07}"/>
              </a:ext>
            </a:extLst>
          </p:cNvPr>
          <p:cNvCxnSpPr>
            <a:cxnSpLocks/>
          </p:cNvCxnSpPr>
          <p:nvPr/>
        </p:nvCxnSpPr>
        <p:spPr>
          <a:xfrm>
            <a:off x="1772959" y="0"/>
            <a:ext cx="0" cy="6610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382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433A73-BD47-D254-53CF-6C8C3060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7B38E3-53A9-0D27-793D-472EB3A2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knee research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C92BF6-2119-0AAC-F21A-4A14C5DF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22</a:t>
            </a:fld>
            <a:endParaRPr lang="zh-CN" altLang="en-US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470CAA30-4DDB-EFEA-EC04-F80FCC8A6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552940"/>
              </p:ext>
            </p:extLst>
          </p:nvPr>
        </p:nvGraphicFramePr>
        <p:xfrm>
          <a:off x="-3404134" y="0"/>
          <a:ext cx="19000268" cy="682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677">
                  <a:extLst>
                    <a:ext uri="{9D8B030D-6E8A-4147-A177-3AD203B41FA5}">
                      <a16:colId xmlns:a16="http://schemas.microsoft.com/office/drawing/2014/main" val="3953742358"/>
                    </a:ext>
                  </a:extLst>
                </a:gridCol>
                <a:gridCol w="1470990">
                  <a:extLst>
                    <a:ext uri="{9D8B030D-6E8A-4147-A177-3AD203B41FA5}">
                      <a16:colId xmlns:a16="http://schemas.microsoft.com/office/drawing/2014/main" val="3184907761"/>
                    </a:ext>
                  </a:extLst>
                </a:gridCol>
                <a:gridCol w="1470990">
                  <a:extLst>
                    <a:ext uri="{9D8B030D-6E8A-4147-A177-3AD203B41FA5}">
                      <a16:colId xmlns:a16="http://schemas.microsoft.com/office/drawing/2014/main" val="3269369762"/>
                    </a:ext>
                  </a:extLst>
                </a:gridCol>
                <a:gridCol w="1630632">
                  <a:extLst>
                    <a:ext uri="{9D8B030D-6E8A-4147-A177-3AD203B41FA5}">
                      <a16:colId xmlns:a16="http://schemas.microsoft.com/office/drawing/2014/main" val="233445498"/>
                    </a:ext>
                  </a:extLst>
                </a:gridCol>
                <a:gridCol w="1852989">
                  <a:extLst>
                    <a:ext uri="{9D8B030D-6E8A-4147-A177-3AD203B41FA5}">
                      <a16:colId xmlns:a16="http://schemas.microsoft.com/office/drawing/2014/main" val="3382557835"/>
                    </a:ext>
                  </a:extLst>
                </a:gridCol>
                <a:gridCol w="1593570">
                  <a:extLst>
                    <a:ext uri="{9D8B030D-6E8A-4147-A177-3AD203B41FA5}">
                      <a16:colId xmlns:a16="http://schemas.microsoft.com/office/drawing/2014/main" val="1653458275"/>
                    </a:ext>
                  </a:extLst>
                </a:gridCol>
                <a:gridCol w="1593570">
                  <a:extLst>
                    <a:ext uri="{9D8B030D-6E8A-4147-A177-3AD203B41FA5}">
                      <a16:colId xmlns:a16="http://schemas.microsoft.com/office/drawing/2014/main" val="367970380"/>
                    </a:ext>
                  </a:extLst>
                </a:gridCol>
                <a:gridCol w="1593570">
                  <a:extLst>
                    <a:ext uri="{9D8B030D-6E8A-4147-A177-3AD203B41FA5}">
                      <a16:colId xmlns:a16="http://schemas.microsoft.com/office/drawing/2014/main" val="2065740853"/>
                    </a:ext>
                  </a:extLst>
                </a:gridCol>
                <a:gridCol w="1593570">
                  <a:extLst>
                    <a:ext uri="{9D8B030D-6E8A-4147-A177-3AD203B41FA5}">
                      <a16:colId xmlns:a16="http://schemas.microsoft.com/office/drawing/2014/main" val="2004134201"/>
                    </a:ext>
                  </a:extLst>
                </a:gridCol>
                <a:gridCol w="1593570">
                  <a:extLst>
                    <a:ext uri="{9D8B030D-6E8A-4147-A177-3AD203B41FA5}">
                      <a16:colId xmlns:a16="http://schemas.microsoft.com/office/drawing/2014/main" val="1602418278"/>
                    </a:ext>
                  </a:extLst>
                </a:gridCol>
                <a:gridCol w="1593570">
                  <a:extLst>
                    <a:ext uri="{9D8B030D-6E8A-4147-A177-3AD203B41FA5}">
                      <a16:colId xmlns:a16="http://schemas.microsoft.com/office/drawing/2014/main" val="758441661"/>
                    </a:ext>
                  </a:extLst>
                </a:gridCol>
                <a:gridCol w="1593570">
                  <a:extLst>
                    <a:ext uri="{9D8B030D-6E8A-4147-A177-3AD203B41FA5}">
                      <a16:colId xmlns:a16="http://schemas.microsoft.com/office/drawing/2014/main" val="3700001435"/>
                    </a:ext>
                  </a:extLst>
                </a:gridCol>
              </a:tblGrid>
              <a:tr h="360251"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(</a:t>
                      </a:r>
                      <a:r>
                        <a:rPr lang="en-US" altLang="zh-CN" sz="2000" b="1" dirty="0" err="1"/>
                        <a:t>Rknee</a:t>
                      </a:r>
                      <a:r>
                        <a:rPr lang="en-US" altLang="zh-CN" sz="2000" b="1" dirty="0"/>
                        <a:t>, </a:t>
                      </a:r>
                      <a:r>
                        <a:rPr lang="en-US" altLang="zh-CN" sz="2000" b="1" dirty="0" err="1"/>
                        <a:t>δknee</a:t>
                      </a:r>
                      <a:r>
                        <a:rPr lang="en-US" altLang="zh-CN" sz="2000" b="1" dirty="0"/>
                        <a:t>)Chi²</a:t>
                      </a:r>
                      <a:endParaRPr lang="zh-CN" alt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92710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(0.5PV, 0.01)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6.4313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(0.7PV, 0.01)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6.4014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(0.9PV, 0.01)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6.39004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(1PV, 0.01)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6.38997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(1.5PV, 0.01)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6.39138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(2PV, 0.01)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6.40851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(4PV, 0.01)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6.45812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(6PV, 0.01)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6.485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(8PV, 0.01)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6.50342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(10PV, 0.01)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6.51759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441234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(0.5PV, 0.05) </a:t>
                      </a:r>
                      <a:r>
                        <a:rPr lang="en-US" altLang="zh-CN" sz="2000" b="1" dirty="0">
                          <a:solidFill>
                            <a:srgbClr val="00B050"/>
                          </a:solidFill>
                        </a:rPr>
                        <a:t>5.99914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(0.7PV, 0.05) </a:t>
                      </a:r>
                      <a:r>
                        <a:rPr lang="en-US" altLang="zh-CN" sz="2000" b="1" dirty="0">
                          <a:solidFill>
                            <a:srgbClr val="00B050"/>
                          </a:solidFill>
                        </a:rPr>
                        <a:t>5.70113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(0.9PV, 0.05) </a:t>
                      </a:r>
                      <a:r>
                        <a:rPr lang="en-US" altLang="zh-CN" sz="2000" b="1" dirty="0">
                          <a:solidFill>
                            <a:srgbClr val="00B050"/>
                          </a:solidFill>
                        </a:rPr>
                        <a:t>5.56496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(1PV, 0.05)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00B050"/>
                          </a:solidFill>
                        </a:rPr>
                        <a:t>5.53739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(1.1PV, 0.05) 5.51685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(1.5PV, 0.05) 5.45345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(2PV, 0.05)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5.48588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(4PV, 0.05)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5.6284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(6PV, 0.05)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5.71388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(8PV, 0.05)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5.7765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(10PV, 0.05)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5.82711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79236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(0.5PV, 0.08)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6.86303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(0.7PV, 0.08)</a:t>
                      </a:r>
                    </a:p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6.12435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(0.9PV, 0.08)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5.75795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(1PV, 0.08)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5.66084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(1.5PV, 0.08)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00B050"/>
                          </a:solidFill>
                        </a:rPr>
                        <a:t>5.34876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(2PV, 0.08)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5.29672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(4PV, 0.08)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00B050"/>
                          </a:solidFill>
                        </a:rPr>
                        <a:t>5.32608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(6PV, 0.08)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5.37501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(8PV, 0.08)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5.42381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(10PV, 0.08)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5.47048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763536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(0.5PV, 0.1)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8.32496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(0.7PV, 0.1) 7.11135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(0.8PV, 0.1)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6.70549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(0.9PV, 0.1)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6.4844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(1PV, 0.1)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6.30173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(1.1PV, 0.1)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6.1514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(1.5PV, 0.1)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5.70679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(2.0PV, 0.1)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5.52276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(4.0PV,0.1)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5.33732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(6.0PV,0.1)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5.30324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(8.0PV,0.1)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00B050"/>
                          </a:solidFill>
                        </a:rPr>
                        <a:t>5.3096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(10.0PV, 0.1)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5.33211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38127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(0.9PV, 0.11)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7.08263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(1PV, 0.11)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6.84098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(1.1PV, 0.11)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6.64078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(1.5PV, 0.11)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6.0508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456240"/>
                  </a:ext>
                </a:extLst>
              </a:tr>
              <a:tr h="360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(0.5PV, 0.12) 10.7754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(0.7PV, 0.12) 8.87926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(0.9PV, 0.12) 7.86744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(1PV, 0.12) 7.55347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(1.1PV, 0.12) 7.29208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(1.5PV, 0.12) 6.52401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(2PV, 0.12)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6.12126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(4PV, 0.12)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5.56538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(6PV, 0.12)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5.38484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(8PV, 0.12)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5.31359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(10PV, 0.12)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00B050"/>
                          </a:solidFill>
                        </a:rPr>
                        <a:t>5.28955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21638"/>
                  </a:ext>
                </a:extLst>
              </a:tr>
              <a:tr h="360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(0.5PV, 0.15) 17.0133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(0.7PV,0.15)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 13.5358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(0.9PV, 0.15) 11.6114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(1PV, 0.15)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10.977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(1.1PV, 0.15) 10.444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(1.5PV, 0.15) 8.89018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(2PV, 0.15)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7.93073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(4PV, 0.15)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6.41914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(6PV, 0.15)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5.86102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(8PV, 0.15)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5.58754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(10PV, 0.15)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5.44002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71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762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Cosmic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Ray Anisotropy: Amplitude and Phase 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23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CC1824-E1AC-8638-C2B9-D74210AC5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853" y="1255129"/>
            <a:ext cx="4111309" cy="4057496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840532EA-D94B-09DE-473F-A6FABC246A86}"/>
              </a:ext>
            </a:extLst>
          </p:cNvPr>
          <p:cNvSpPr/>
          <p:nvPr/>
        </p:nvSpPr>
        <p:spPr>
          <a:xfrm>
            <a:off x="4376558" y="2822935"/>
            <a:ext cx="502571" cy="1088903"/>
          </a:xfrm>
          <a:prstGeom prst="ellipse">
            <a:avLst/>
          </a:prstGeom>
          <a:noFill/>
          <a:ln w="38100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D9A695-67E3-D6BA-04A5-F460160C078E}"/>
                  </a:ext>
                </a:extLst>
              </p:cNvPr>
              <p:cNvSpPr txBox="1"/>
              <p:nvPr/>
            </p:nvSpPr>
            <p:spPr>
              <a:xfrm>
                <a:off x="2868843" y="5269588"/>
                <a:ext cx="6230218" cy="1508105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DRAGON simulation: GCRs</a:t>
                </a:r>
              </a:p>
              <a:p>
                <a:r>
                  <a:rPr lang="en-US" altLang="zh-CN" b="1" dirty="0">
                    <a:solidFill>
                      <a:srgbClr val="FFC000"/>
                    </a:solidFill>
                  </a:rPr>
                  <a:t>orange</a:t>
                </a:r>
                <a:r>
                  <a:rPr lang="zh-CN" altLang="en-US" b="1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C000"/>
                    </a:solidFill>
                  </a:rPr>
                  <a:t>solid</a:t>
                </a:r>
                <a:r>
                  <a:rPr lang="zh-CN" altLang="en-US" b="1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zh-CN" b="1" dirty="0"/>
                  <a:t>line</a:t>
                </a:r>
                <a:r>
                  <a:rPr lang="zh-CN" altLang="en-US" b="1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=1PV.</a:t>
                </a:r>
              </a:p>
              <a:p>
                <a:r>
                  <a:rPr lang="en-US" altLang="zh-CN" b="1" dirty="0">
                    <a:solidFill>
                      <a:srgbClr val="1515FF"/>
                    </a:solidFill>
                  </a:rPr>
                  <a:t>blue</a:t>
                </a:r>
                <a:r>
                  <a:rPr lang="zh-CN" altLang="en-US" b="1" dirty="0">
                    <a:solidFill>
                      <a:srgbClr val="1515FF"/>
                    </a:solidFill>
                  </a:rPr>
                  <a:t>     </a:t>
                </a:r>
                <a:r>
                  <a:rPr lang="en-US" altLang="zh-CN" b="1" dirty="0">
                    <a:solidFill>
                      <a:srgbClr val="1515FF"/>
                    </a:solidFill>
                  </a:rPr>
                  <a:t>solid</a:t>
                </a:r>
                <a:r>
                  <a:rPr lang="zh-CN" altLang="en-US" b="1" dirty="0">
                    <a:solidFill>
                      <a:srgbClr val="1515FF"/>
                    </a:solidFill>
                  </a:rPr>
                  <a:t> </a:t>
                </a:r>
                <a:r>
                  <a:rPr lang="en-US" altLang="zh-CN" b="1" dirty="0"/>
                  <a:t>line</a:t>
                </a:r>
                <a:r>
                  <a:rPr lang="zh-CN" altLang="en-US" b="1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solidFill>
                          <a:srgbClr val="1515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0" smtClean="0">
                        <a:solidFill>
                          <a:srgbClr val="1515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0" smtClean="0">
                        <a:solidFill>
                          <a:srgbClr val="1515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=1PV. </a:t>
                </a:r>
              </a:p>
              <a:p>
                <a:r>
                  <a:rPr lang="en-US" altLang="zh-CN" b="1" dirty="0">
                    <a:solidFill>
                      <a:srgbClr val="00FF00"/>
                    </a:solidFill>
                  </a:rPr>
                  <a:t>green</a:t>
                </a:r>
                <a:r>
                  <a:rPr lang="zh-CN" altLang="en-US" b="1" dirty="0">
                    <a:solidFill>
                      <a:srgbClr val="00FF00"/>
                    </a:solidFill>
                  </a:rPr>
                  <a:t>   </a:t>
                </a:r>
                <a:r>
                  <a:rPr lang="en-US" altLang="zh-CN" b="1" dirty="0">
                    <a:solidFill>
                      <a:srgbClr val="00FF00"/>
                    </a:solidFill>
                  </a:rPr>
                  <a:t>solid</a:t>
                </a:r>
                <a:r>
                  <a:rPr lang="zh-CN" altLang="en-US" b="1" dirty="0">
                    <a:solidFill>
                      <a:srgbClr val="00FF00"/>
                    </a:solidFill>
                  </a:rPr>
                  <a:t> </a:t>
                </a:r>
                <a:r>
                  <a:rPr lang="en-US" altLang="zh-CN" b="1" dirty="0"/>
                  <a:t>line</a:t>
                </a:r>
                <a:r>
                  <a:rPr lang="zh-CN" altLang="en-US" b="1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=1PV.</a:t>
                </a:r>
              </a:p>
              <a:p>
                <a:r>
                  <a:rPr lang="en-US" altLang="zh-CN" b="1" dirty="0"/>
                  <a:t>black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solid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line</a:t>
                </a:r>
                <a:r>
                  <a:rPr lang="zh-CN" altLang="en-US" b="1" dirty="0"/>
                  <a:t>：</a:t>
                </a:r>
                <a:r>
                  <a:rPr lang="da-DK" altLang="zh-CN" b="1" dirty="0"/>
                  <a:t>Bing-Qiang Qiao et al JCAP12(2019)007.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D9A695-67E3-D6BA-04A5-F460160C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843" y="5269588"/>
                <a:ext cx="6230218" cy="1508105"/>
              </a:xfrm>
              <a:prstGeom prst="rect">
                <a:avLst/>
              </a:prstGeom>
              <a:blipFill>
                <a:blip r:embed="rId4"/>
                <a:stretch>
                  <a:fillRect l="-977" t="-1600" b="-4800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38AAFCF7-2442-EC36-EEB7-C44D97E94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389" y="1411773"/>
            <a:ext cx="3567534" cy="3649901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00E37C93-7978-BCBE-A4EC-D72F6DA52ADC}"/>
              </a:ext>
            </a:extLst>
          </p:cNvPr>
          <p:cNvSpPr/>
          <p:nvPr/>
        </p:nvSpPr>
        <p:spPr>
          <a:xfrm>
            <a:off x="4934968" y="1898602"/>
            <a:ext cx="411829" cy="84459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FB9E155-09F7-4506-B7DD-076BFAE91FDF}"/>
              </a:ext>
            </a:extLst>
          </p:cNvPr>
          <p:cNvSpPr txBox="1"/>
          <p:nvPr/>
        </p:nvSpPr>
        <p:spPr>
          <a:xfrm>
            <a:off x="5009361" y="3344069"/>
            <a:ext cx="1524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EG+G CRS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5BB97DC-5533-CC43-90AE-91EFDC44F295}"/>
              </a:ext>
            </a:extLst>
          </p:cNvPr>
          <p:cNvSpPr txBox="1"/>
          <p:nvPr/>
        </p:nvSpPr>
        <p:spPr>
          <a:xfrm>
            <a:off x="5322302" y="2135343"/>
            <a:ext cx="100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GCRs</a:t>
            </a:r>
            <a:endParaRPr lang="zh-CN" alt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16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Cosmic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Ray Anisotropy: Amplitude and Phase 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24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D07F92-B3D3-AFC7-11AD-8738E94A48C4}"/>
                  </a:ext>
                </a:extLst>
              </p:cNvPr>
              <p:cNvSpPr txBox="1"/>
              <p:nvPr/>
            </p:nvSpPr>
            <p:spPr>
              <a:xfrm>
                <a:off x="3909842" y="5569176"/>
                <a:ext cx="4700758" cy="36933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black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solid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line</a:t>
                </a:r>
                <a:r>
                  <a:rPr lang="zh-CN" altLang="en-US" b="1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=</a:t>
                </a:r>
                <a:r>
                  <a:rPr lang="en-US" altLang="zh-CN" b="1" dirty="0"/>
                  <a:t>0.9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PV.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D07F92-B3D3-AFC7-11AD-8738E94A4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842" y="5569176"/>
                <a:ext cx="4700758" cy="369332"/>
              </a:xfrm>
              <a:prstGeom prst="rect">
                <a:avLst/>
              </a:prstGeom>
              <a:blipFill>
                <a:blip r:embed="rId3"/>
                <a:stretch>
                  <a:fillRect l="-904" t="-8065" r="-1938" b="-2419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3BC1C8E4-F5CF-A12F-74E1-4206090EECFF}"/>
              </a:ext>
            </a:extLst>
          </p:cNvPr>
          <p:cNvSpPr txBox="1"/>
          <p:nvPr/>
        </p:nvSpPr>
        <p:spPr>
          <a:xfrm>
            <a:off x="105284" y="2933357"/>
            <a:ext cx="2007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/>
              <a:t>在</a:t>
            </a:r>
            <a:r>
              <a:rPr lang="en-US" altLang="zh-CN" b="1" dirty="0"/>
              <a:t>1.28EeV</a:t>
            </a:r>
            <a:r>
              <a:rPr lang="zh-CN" altLang="en-US" b="1" dirty="0"/>
              <a:t>处，河外与实验流强之比为</a:t>
            </a:r>
            <a:r>
              <a:rPr lang="en-US" altLang="zh-CN" b="1" dirty="0"/>
              <a:t>0.349</a:t>
            </a:r>
            <a:r>
              <a:rPr lang="zh-CN" altLang="en-US" b="1" dirty="0"/>
              <a:t>，计算所得各向异性幅度为</a:t>
            </a:r>
            <a:r>
              <a:rPr lang="en-US" altLang="zh-CN" b="1" dirty="0"/>
              <a:t>0.0110.</a:t>
            </a:r>
            <a:endParaRPr lang="zh-CN" altLang="en-US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813E9AF-BD44-BAA7-FDC6-4D628FED9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59" y="1462033"/>
            <a:ext cx="8132125" cy="404824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A721CDE-D413-EC2E-15AF-2C4EDA54E0F3}"/>
              </a:ext>
            </a:extLst>
          </p:cNvPr>
          <p:cNvSpPr txBox="1"/>
          <p:nvPr/>
        </p:nvSpPr>
        <p:spPr>
          <a:xfrm>
            <a:off x="1337471" y="5919533"/>
            <a:ext cx="913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/>
              <a:t>在</a:t>
            </a:r>
            <a:r>
              <a:rPr lang="en-US" altLang="zh-CN" b="1" dirty="0"/>
              <a:t>100TeV</a:t>
            </a:r>
            <a:r>
              <a:rPr lang="zh-CN" altLang="en-US" b="1" dirty="0"/>
              <a:t>，由于邻近源与银心方向的源相位相反，各向异性幅值相互抵消；</a:t>
            </a:r>
            <a:endParaRPr lang="en-US" altLang="zh-CN" b="1" dirty="0"/>
          </a:p>
          <a:p>
            <a:pPr algn="just"/>
            <a:r>
              <a:rPr lang="zh-CN" altLang="en-US" b="1" dirty="0"/>
              <a:t>与此类似，河内河外宇宙线的转变在</a:t>
            </a:r>
            <a:r>
              <a:rPr lang="en-US" altLang="zh-CN" b="1" dirty="0" err="1"/>
              <a:t>EeV</a:t>
            </a:r>
            <a:r>
              <a:rPr lang="zh-CN" altLang="en-US" b="1" dirty="0"/>
              <a:t>附近，由于二者相位相反，幅值也会相互抵消。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357AE17-8937-961C-C244-0EB87A6E86C8}"/>
              </a:ext>
            </a:extLst>
          </p:cNvPr>
          <p:cNvSpPr/>
          <p:nvPr/>
        </p:nvSpPr>
        <p:spPr>
          <a:xfrm>
            <a:off x="5095511" y="3199537"/>
            <a:ext cx="460691" cy="904794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37AE3B5-E967-A11D-F927-CD374701CA52}"/>
              </a:ext>
            </a:extLst>
          </p:cNvPr>
          <p:cNvSpPr/>
          <p:nvPr/>
        </p:nvSpPr>
        <p:spPr>
          <a:xfrm>
            <a:off x="3809999" y="3720420"/>
            <a:ext cx="460691" cy="794573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7048528-CD96-0AB3-F836-FED51320AC1E}"/>
              </a:ext>
            </a:extLst>
          </p:cNvPr>
          <p:cNvSpPr/>
          <p:nvPr/>
        </p:nvSpPr>
        <p:spPr>
          <a:xfrm>
            <a:off x="7585120" y="2797884"/>
            <a:ext cx="728243" cy="1257587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6262DC1-2247-06B6-1639-8E3508F7BF89}"/>
              </a:ext>
            </a:extLst>
          </p:cNvPr>
          <p:cNvSpPr/>
          <p:nvPr/>
        </p:nvSpPr>
        <p:spPr>
          <a:xfrm>
            <a:off x="9018357" y="3266711"/>
            <a:ext cx="641006" cy="1325562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61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10" y="372903"/>
            <a:ext cx="11180618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Introduction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78E51F-6FFD-1B60-060F-E8F8B0B4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8" y="1640324"/>
            <a:ext cx="11000302" cy="43825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origin of the knee structure in cosmic ray (CR) energy spectrum remains unresolved.</a:t>
            </a:r>
          </a:p>
          <a:p>
            <a:pPr marL="0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 explain it, various types of models have been proposed: </a:t>
            </a:r>
          </a:p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Acceleration origin; </a:t>
            </a:r>
          </a:p>
          <a:p>
            <a:pPr algn="just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Propagation origin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Interaction origin;</a:t>
            </a:r>
          </a:p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nearby source origin.</a:t>
            </a:r>
          </a:p>
          <a:p>
            <a:pPr marL="0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Our work focuses on the propagation origin by adopting a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double power law</a:t>
            </a:r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rigidity-dependent diffusion coefficient.</a:t>
            </a: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466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23" y="236217"/>
            <a:ext cx="11887200" cy="974266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Spatially-dependent propagation and nearby source model</a:t>
            </a:r>
            <a:endParaRPr lang="zh-CN" altLang="en-US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3FD34B-8FF0-260A-5F0B-5CC6E29AA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99" y="1210483"/>
            <a:ext cx="6170923" cy="24310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BCD7C99-DD84-75D2-B3E5-4236CBCD6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274" y="3647932"/>
            <a:ext cx="6266372" cy="307354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A662027-6FC1-7A27-32DE-0BE77469201C}"/>
              </a:ext>
            </a:extLst>
          </p:cNvPr>
          <p:cNvSpPr txBox="1"/>
          <p:nvPr/>
        </p:nvSpPr>
        <p:spPr>
          <a:xfrm>
            <a:off x="919641" y="5522302"/>
            <a:ext cx="4210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Bing-Qiang Qiao et al JCAP12(2019)007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A9A9CA93-76B6-7099-43EE-52E9AF50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78" y="1335698"/>
            <a:ext cx="5466770" cy="5262853"/>
          </a:xfrm>
        </p:spPr>
        <p:txBody>
          <a:bodyPr>
            <a:noAutofit/>
          </a:bodyPr>
          <a:lstStyle/>
          <a:p>
            <a:pPr algn="just"/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This model describes cosmic ray energy spectrum and anisotropy well with energy below 10PeV.</a:t>
            </a:r>
          </a:p>
          <a:p>
            <a:pPr algn="just"/>
            <a:endParaRPr lang="en-US" altLang="zh-CN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Based on it, a rigidity dependent double power law diffusion coefficient is adopted to explain the origin of the knee in our work.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5B8CB4E-63C7-9F8A-45E9-8C8896B79B67}"/>
              </a:ext>
            </a:extLst>
          </p:cNvPr>
          <p:cNvSpPr/>
          <p:nvPr/>
        </p:nvSpPr>
        <p:spPr>
          <a:xfrm>
            <a:off x="7600237" y="4879124"/>
            <a:ext cx="460691" cy="794573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03CD407-BA67-D3BD-B7C3-BFED8E1A3AB0}"/>
              </a:ext>
            </a:extLst>
          </p:cNvPr>
          <p:cNvSpPr/>
          <p:nvPr/>
        </p:nvSpPr>
        <p:spPr>
          <a:xfrm>
            <a:off x="10530747" y="4521975"/>
            <a:ext cx="460691" cy="794573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6416269-6D2D-3B1B-94AC-8C4B74087068}"/>
              </a:ext>
            </a:extLst>
          </p:cNvPr>
          <p:cNvCxnSpPr>
            <a:cxnSpLocks/>
          </p:cNvCxnSpPr>
          <p:nvPr/>
        </p:nvCxnSpPr>
        <p:spPr>
          <a:xfrm>
            <a:off x="9137020" y="5381700"/>
            <a:ext cx="2895626" cy="0"/>
          </a:xfrm>
          <a:prstGeom prst="line">
            <a:avLst/>
          </a:prstGeom>
          <a:ln w="28575">
            <a:solidFill>
              <a:srgbClr val="1F1F1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6D0F6DDC-2857-7252-27D0-071BC63686E9}"/>
              </a:ext>
            </a:extLst>
          </p:cNvPr>
          <p:cNvSpPr txBox="1"/>
          <p:nvPr/>
        </p:nvSpPr>
        <p:spPr>
          <a:xfrm>
            <a:off x="9894891" y="5491523"/>
            <a:ext cx="57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EE28C5-E7DB-2DD3-C17E-7F1FA25058CD}"/>
              </a:ext>
            </a:extLst>
          </p:cNvPr>
          <p:cNvSpPr txBox="1"/>
          <p:nvPr/>
        </p:nvSpPr>
        <p:spPr>
          <a:xfrm>
            <a:off x="6449426" y="4042953"/>
            <a:ext cx="245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Nearby source vs GC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ACAE82C-5C98-1AE9-FD94-57E91FBC0F4E}"/>
              </a:ext>
            </a:extLst>
          </p:cNvPr>
          <p:cNvCxnSpPr/>
          <p:nvPr/>
        </p:nvCxnSpPr>
        <p:spPr>
          <a:xfrm>
            <a:off x="7830582" y="4334675"/>
            <a:ext cx="0" cy="544449"/>
          </a:xfrm>
          <a:prstGeom prst="straightConnector1">
            <a:avLst/>
          </a:prstGeom>
          <a:ln w="38100">
            <a:solidFill>
              <a:srgbClr val="FF2D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75C6E913-4B83-EA24-34D4-BDBE9B4263C7}"/>
              </a:ext>
            </a:extLst>
          </p:cNvPr>
          <p:cNvSpPr txBox="1"/>
          <p:nvPr/>
        </p:nvSpPr>
        <p:spPr>
          <a:xfrm>
            <a:off x="8760091" y="3505664"/>
            <a:ext cx="439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FEFCF8C-1C56-BF30-DC04-2E6AB7225883}"/>
              </a:ext>
            </a:extLst>
          </p:cNvPr>
          <p:cNvSpPr txBox="1"/>
          <p:nvPr/>
        </p:nvSpPr>
        <p:spPr>
          <a:xfrm>
            <a:off x="11669659" y="3497522"/>
            <a:ext cx="439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903957-1839-66AD-6093-6C59BB57B96C}"/>
              </a:ext>
            </a:extLst>
          </p:cNvPr>
          <p:cNvSpPr txBox="1"/>
          <p:nvPr/>
        </p:nvSpPr>
        <p:spPr>
          <a:xfrm>
            <a:off x="97723" y="5999201"/>
            <a:ext cx="633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Yi-Qing Guo and </a:t>
            </a:r>
            <a:r>
              <a:rPr lang="en-US" altLang="zh-CN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Yuan 2018 </a:t>
            </a:r>
            <a:r>
              <a:rPr lang="en-US" altLang="zh-CN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Chinese Phys. C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42 075103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7926AC6-6B97-92A1-DA1E-35B1420C4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876" y="1605615"/>
            <a:ext cx="4295102" cy="32013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10" y="372903"/>
            <a:ext cx="11692268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Diffusion Coefficient</a:t>
            </a:r>
            <a:endParaRPr lang="zh-CN" altLang="en-US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78E51F-6FFD-1B60-060F-E8F8B0B4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3" y="1626304"/>
            <a:ext cx="7213765" cy="4382539"/>
          </a:xfrm>
        </p:spPr>
        <p:txBody>
          <a:bodyPr/>
          <a:lstStyle/>
          <a:p>
            <a:pPr algn="just"/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knee</a:t>
            </a:r>
            <a:r>
              <a:rPr lang="zh-CN" altLang="en-US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structure can be </a:t>
            </a:r>
            <a:r>
              <a:rPr lang="en-US" altLang="zh-CN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attributed to </a:t>
            </a:r>
            <a:r>
              <a:rPr lang="en-US" altLang="zh-CN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index change of  diffusion coefficient.</a:t>
            </a:r>
          </a:p>
          <a:p>
            <a:pPr algn="just"/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 double power law rigidity-dependent  diffusion coefficient is adopted as</a:t>
            </a: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FFF580-AD7B-2E3B-FEB6-843FA4F1606B}"/>
              </a:ext>
            </a:extLst>
          </p:cNvPr>
          <p:cNvSpPr txBox="1"/>
          <p:nvPr/>
        </p:nvSpPr>
        <p:spPr>
          <a:xfrm>
            <a:off x="8671518" y="4906993"/>
            <a:ext cx="2797273" cy="92333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212FF"/>
                </a:solidFill>
              </a:rPr>
              <a:t>An example of Proton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Red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b="1" dirty="0" err="1">
                <a:solidFill>
                  <a:srgbClr val="FF0000"/>
                </a:solidFill>
              </a:rPr>
              <a:t>douple</a:t>
            </a:r>
            <a:r>
              <a:rPr lang="en-US" altLang="zh-CN" b="1" dirty="0">
                <a:solidFill>
                  <a:srgbClr val="FF0000"/>
                </a:solidFill>
              </a:rPr>
              <a:t> power law;</a:t>
            </a:r>
          </a:p>
          <a:p>
            <a:r>
              <a:rPr lang="en-US" altLang="zh-CN" b="1" dirty="0"/>
              <a:t>Black</a:t>
            </a:r>
            <a:r>
              <a:rPr lang="zh-CN" altLang="en-US" b="1" dirty="0"/>
              <a:t>：</a:t>
            </a:r>
            <a:r>
              <a:rPr lang="en-US" altLang="zh-CN" b="1" dirty="0"/>
              <a:t>single</a:t>
            </a:r>
            <a:r>
              <a:rPr lang="zh-CN" altLang="en-US" b="1" dirty="0"/>
              <a:t> </a:t>
            </a:r>
            <a:r>
              <a:rPr lang="en-US" altLang="zh-CN" b="1" dirty="0"/>
              <a:t>power</a:t>
            </a:r>
            <a:r>
              <a:rPr lang="zh-CN" altLang="en-US" b="1" dirty="0"/>
              <a:t> </a:t>
            </a:r>
            <a:r>
              <a:rPr lang="en-US" altLang="zh-CN" b="1" dirty="0"/>
              <a:t>law.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9182F6C-3492-5D62-2CEA-C09CA3E72722}"/>
                  </a:ext>
                </a:extLst>
              </p:cNvPr>
              <p:cNvSpPr txBox="1"/>
              <p:nvPr/>
            </p:nvSpPr>
            <p:spPr>
              <a:xfrm>
                <a:off x="969260" y="3817573"/>
                <a:ext cx="5999078" cy="1627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zh-CN" alt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𝓡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sup>
                              </m:s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𝓡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𝓡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𝒌𝒏𝒆𝒆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zh-CN" alt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𝒌𝒏𝒆𝒆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𝓡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sz="2000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𝒌𝒏𝒆𝒆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𝜹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𝒌𝒏𝒆𝒆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𝓡</m:t>
                              </m:r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𝓡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𝒌𝒏𝒆𝒆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9182F6C-3492-5D62-2CEA-C09CA3E72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60" y="3817573"/>
                <a:ext cx="5999078" cy="1627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383A2DC-08F7-A5A6-A4C7-CB3E68245DC2}"/>
              </a:ext>
            </a:extLst>
          </p:cNvPr>
          <p:cNvSpPr txBox="1"/>
          <p:nvPr/>
        </p:nvSpPr>
        <p:spPr>
          <a:xfrm>
            <a:off x="10702610" y="3893139"/>
            <a:ext cx="1302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Qiao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58EA6E-A4AD-6F37-E128-9F531829C375}"/>
              </a:ext>
            </a:extLst>
          </p:cNvPr>
          <p:cNvSpPr txBox="1"/>
          <p:nvPr/>
        </p:nvSpPr>
        <p:spPr>
          <a:xfrm>
            <a:off x="9867613" y="2979363"/>
            <a:ext cx="1302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work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9E11BA4-98CC-AB73-C056-B5A11F1D608E}"/>
              </a:ext>
            </a:extLst>
          </p:cNvPr>
          <p:cNvCxnSpPr>
            <a:cxnSpLocks/>
          </p:cNvCxnSpPr>
          <p:nvPr/>
        </p:nvCxnSpPr>
        <p:spPr>
          <a:xfrm flipV="1">
            <a:off x="3700599" y="5353642"/>
            <a:ext cx="536399" cy="530491"/>
          </a:xfrm>
          <a:prstGeom prst="straightConnector1">
            <a:avLst/>
          </a:prstGeom>
          <a:ln w="28575">
            <a:solidFill>
              <a:srgbClr val="151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B8ACC10-4354-9602-74E7-5228D65F2811}"/>
              </a:ext>
            </a:extLst>
          </p:cNvPr>
          <p:cNvCxnSpPr>
            <a:cxnSpLocks/>
          </p:cNvCxnSpPr>
          <p:nvPr/>
        </p:nvCxnSpPr>
        <p:spPr>
          <a:xfrm flipH="1" flipV="1">
            <a:off x="5382770" y="4877091"/>
            <a:ext cx="550360" cy="1028118"/>
          </a:xfrm>
          <a:prstGeom prst="straightConnector1">
            <a:avLst/>
          </a:prstGeom>
          <a:ln w="28575">
            <a:solidFill>
              <a:srgbClr val="151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017D6A2-414E-5C7D-1E5B-384613965B80}"/>
              </a:ext>
            </a:extLst>
          </p:cNvPr>
          <p:cNvSpPr txBox="1"/>
          <p:nvPr/>
        </p:nvSpPr>
        <p:spPr>
          <a:xfrm>
            <a:off x="2969219" y="5847974"/>
            <a:ext cx="169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51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rigidity</a:t>
            </a:r>
            <a:endParaRPr lang="zh-CN" altLang="en-US" sz="2000" b="1" dirty="0">
              <a:solidFill>
                <a:srgbClr val="151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C48B491-D85D-116B-327D-D134A53D6FA7}"/>
              </a:ext>
            </a:extLst>
          </p:cNvPr>
          <p:cNvSpPr txBox="1"/>
          <p:nvPr/>
        </p:nvSpPr>
        <p:spPr>
          <a:xfrm>
            <a:off x="5247632" y="5884133"/>
            <a:ext cx="169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51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change</a:t>
            </a:r>
            <a:endParaRPr lang="zh-CN" altLang="en-US" sz="2000" b="1" dirty="0">
              <a:solidFill>
                <a:srgbClr val="151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7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2" y="25023"/>
            <a:ext cx="1189418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Spectra of Proton and Helium and Anisotropy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A4E4F1B-66BC-7073-2C9E-B53BFB542B6C}"/>
                  </a:ext>
                </a:extLst>
              </p:cNvPr>
              <p:cNvSpPr txBox="1"/>
              <p:nvPr/>
            </p:nvSpPr>
            <p:spPr>
              <a:xfrm>
                <a:off x="6383385" y="5572290"/>
                <a:ext cx="4338129" cy="70788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Dragon calculation (black line) with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𝒌𝒏𝒆𝒆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𝓡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𝒌𝒏𝒆𝒆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altLang="zh-CN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𝐏𝐕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A4E4F1B-66BC-7073-2C9E-B53BFB542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85" y="5572290"/>
                <a:ext cx="4338129" cy="707886"/>
              </a:xfrm>
              <a:prstGeom prst="rect">
                <a:avLst/>
              </a:prstGeom>
              <a:blipFill>
                <a:blip r:embed="rId3"/>
                <a:stretch>
                  <a:fillRect l="-1261" t="-3390" b="-1695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B7F38F8E-4C75-6D78-6680-CD79FB48F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" y="1025963"/>
            <a:ext cx="5416510" cy="2583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7A97F3-018B-EC70-30B5-9C589229AEDE}"/>
                  </a:ext>
                </a:extLst>
              </p:cNvPr>
              <p:cNvSpPr txBox="1"/>
              <p:nvPr/>
            </p:nvSpPr>
            <p:spPr>
              <a:xfrm>
                <a:off x="6342665" y="1501657"/>
                <a:ext cx="5128085" cy="132343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0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By comparing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DRAGON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with experimental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spectra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these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𝐏𝐕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given by minimum chi-square fitting.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B7A97F3-018B-EC70-30B5-9C589229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665" y="1501657"/>
                <a:ext cx="5128085" cy="1323439"/>
              </a:xfrm>
              <a:prstGeom prst="rect">
                <a:avLst/>
              </a:prstGeom>
              <a:blipFill>
                <a:blip r:embed="rId5"/>
                <a:stretch>
                  <a:fillRect l="-945" t="-1351" r="-826" b="-5856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B0EC5483-38F4-80CF-50DC-6DB48BC2A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36" y="3564111"/>
            <a:ext cx="5304872" cy="26411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4304DC6-99EB-04C4-9D89-6F0716FAF079}"/>
              </a:ext>
            </a:extLst>
          </p:cNvPr>
          <p:cNvSpPr txBox="1"/>
          <p:nvPr/>
        </p:nvSpPr>
        <p:spPr>
          <a:xfrm>
            <a:off x="6383385" y="3273455"/>
            <a:ext cx="5128085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It’s found that the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results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of spectra and anisotropy with 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parameter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 given by spectra are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consistent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with experiment observations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below 10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GeV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89" y="236217"/>
            <a:ext cx="11180618" cy="974266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isagree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ment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of anisotropy above 100PeV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A9A9CA93-76B6-7099-43EE-52E9AF50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6" y="1280159"/>
            <a:ext cx="5814466" cy="5441316"/>
          </a:xfrm>
        </p:spPr>
        <p:txBody>
          <a:bodyPr>
            <a:no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Anisotropy calculated by the diffusion coefficient in this work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disagree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 with anisotropy observed by experiments at energy above 100PeV.</a:t>
            </a:r>
          </a:p>
          <a:p>
            <a:pPr algn="just"/>
            <a:endParaRPr lang="en-US" altLang="zh-CN" sz="24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Is the model feasible?</a:t>
            </a:r>
          </a:p>
          <a:p>
            <a:pPr algn="just"/>
            <a:endParaRPr lang="en-US" altLang="zh-CN" sz="24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similar dip around 1EeV indicates that the anisotropy of Galactic cosmic rays and Extra Galactic cosmic rays is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opposite in phase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near this energy, with the amplitude subtracted the most.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AC035B7-EC4C-0B83-B1EA-BC9346B3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528" y="1976218"/>
            <a:ext cx="6249512" cy="3091514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7136241E-48A1-09DD-3BBA-CEBC57B024D2}"/>
              </a:ext>
            </a:extLst>
          </p:cNvPr>
          <p:cNvSpPr/>
          <p:nvPr/>
        </p:nvSpPr>
        <p:spPr>
          <a:xfrm>
            <a:off x="7056937" y="3711358"/>
            <a:ext cx="453710" cy="579353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90C2FF1-161B-A52A-A66B-BAEC460276BA}"/>
              </a:ext>
            </a:extLst>
          </p:cNvPr>
          <p:cNvSpPr/>
          <p:nvPr/>
        </p:nvSpPr>
        <p:spPr>
          <a:xfrm>
            <a:off x="8083017" y="3172727"/>
            <a:ext cx="355989" cy="782938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76527E-0235-3405-D1F3-B887561A9936}"/>
              </a:ext>
            </a:extLst>
          </p:cNvPr>
          <p:cNvSpPr/>
          <p:nvPr/>
        </p:nvSpPr>
        <p:spPr>
          <a:xfrm>
            <a:off x="10022351" y="3040105"/>
            <a:ext cx="453710" cy="579353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FC3D5C2-6778-8BC5-3EF5-81E1CDC33C78}"/>
              </a:ext>
            </a:extLst>
          </p:cNvPr>
          <p:cNvSpPr/>
          <p:nvPr/>
        </p:nvSpPr>
        <p:spPr>
          <a:xfrm>
            <a:off x="11153139" y="3292550"/>
            <a:ext cx="453710" cy="1150562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DF3BCCE-862B-4453-F6B1-E931C9A763EF}"/>
              </a:ext>
            </a:extLst>
          </p:cNvPr>
          <p:cNvSpPr txBox="1"/>
          <p:nvPr/>
        </p:nvSpPr>
        <p:spPr>
          <a:xfrm>
            <a:off x="5302544" y="5655032"/>
            <a:ext cx="6740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515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Contribution of Extra Galactic cosmic rays?</a:t>
            </a:r>
            <a:endParaRPr lang="zh-CN" altLang="en-US" sz="2800" dirty="0">
              <a:solidFill>
                <a:srgbClr val="1515FF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41D6921-9F69-15A3-96D9-FFC53644AE6B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7287872" y="4204966"/>
            <a:ext cx="658459" cy="1040864"/>
          </a:xfrm>
          <a:prstGeom prst="straightConnector1">
            <a:avLst/>
          </a:prstGeom>
          <a:ln w="28575">
            <a:solidFill>
              <a:srgbClr val="FF2D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9F06CFE-1D8C-0726-69F6-17A95E99021A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7946331" y="3925760"/>
            <a:ext cx="340280" cy="1320070"/>
          </a:xfrm>
          <a:prstGeom prst="straightConnector1">
            <a:avLst/>
          </a:prstGeom>
          <a:ln w="28575">
            <a:solidFill>
              <a:srgbClr val="FF2D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5CB59417-27EB-B716-8AFA-CE6C2B344577}"/>
              </a:ext>
            </a:extLst>
          </p:cNvPr>
          <p:cNvSpPr txBox="1"/>
          <p:nvPr/>
        </p:nvSpPr>
        <p:spPr>
          <a:xfrm>
            <a:off x="7287872" y="5245830"/>
            <a:ext cx="1316918" cy="400110"/>
          </a:xfrm>
          <a:prstGeom prst="rect">
            <a:avLst/>
          </a:prstGeom>
          <a:noFill/>
          <a:ln w="19050">
            <a:solidFill>
              <a:srgbClr val="FF2D2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“dip”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1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5EC884-C48A-451B-E4FF-AF20A2B0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899AAA-9EED-597A-7299-A88B8390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9E374F-E9F4-72CC-1D5F-90F1225C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3B1B4C-8684-ECEB-8DB9-7546DFA08BD0}"/>
                  </a:ext>
                </a:extLst>
              </p:cNvPr>
              <p:cNvSpPr txBox="1"/>
              <p:nvPr/>
            </p:nvSpPr>
            <p:spPr>
              <a:xfrm>
                <a:off x="318893" y="2532122"/>
                <a:ext cx="5750209" cy="468270"/>
              </a:xfrm>
              <a:prstGeom prst="rect">
                <a:avLst/>
              </a:prstGeom>
              <a:noFill/>
              <a:ln w="19050">
                <a:solidFill>
                  <a:srgbClr val="1515FF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𝑮𝑪𝑹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𝒅𝒊𝒑</m:t>
                              </m:r>
                            </m:sub>
                          </m:sSub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𝒐𝒃𝒔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𝒅𝒊𝒑</m:t>
                              </m:r>
                            </m:sub>
                          </m:sSub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𝑬𝑮𝑪𝑹𝒔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𝒅𝒊𝒑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3B1B4C-8684-ECEB-8DB9-7546DFA08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93" y="2532122"/>
                <a:ext cx="5750209" cy="468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1515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8E8831B4-C50B-07DE-5E89-C13DC773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89" y="236217"/>
            <a:ext cx="11180618" cy="97426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Galactic cosmic ray anisotropy near the dip 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5A52197-F325-3FC8-A849-12A24C01F643}"/>
                  </a:ext>
                </a:extLst>
              </p:cNvPr>
              <p:cNvSpPr txBox="1"/>
              <p:nvPr/>
            </p:nvSpPr>
            <p:spPr>
              <a:xfrm>
                <a:off x="318893" y="3319195"/>
                <a:ext cx="538630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𝒐𝒃𝒔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Anisotropy observed by Experiment(</a:t>
                </a:r>
                <a:r>
                  <a:rPr lang="en-US" altLang="zh-CN" sz="2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orange data points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𝑪𝑹𝒔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Anisotropy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extrapolated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higher energy measurement(</a:t>
                </a:r>
                <a:r>
                  <a:rPr lang="en-US" altLang="zh-CN" sz="2400" b="1" dirty="0">
                    <a:solidFill>
                      <a:srgbClr val="1515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blue dot line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𝑮𝑪𝑹𝒔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Anisotropy of Galactic Cosmic Rays.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5A52197-F325-3FC8-A849-12A24C01F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93" y="3319195"/>
                <a:ext cx="5386301" cy="1754326"/>
              </a:xfrm>
              <a:prstGeom prst="rect">
                <a:avLst/>
              </a:prstGeom>
              <a:blipFill>
                <a:blip r:embed="rId4"/>
                <a:stretch>
                  <a:fillRect l="-1018" t="-1736" r="-2262" b="-5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87BEC67-5917-AB1B-13CA-EF22B2801BA4}"/>
              </a:ext>
            </a:extLst>
          </p:cNvPr>
          <p:cNvCxnSpPr>
            <a:cxnSpLocks/>
          </p:cNvCxnSpPr>
          <p:nvPr/>
        </p:nvCxnSpPr>
        <p:spPr>
          <a:xfrm>
            <a:off x="6840071" y="2445875"/>
            <a:ext cx="515470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DB143228-A87A-2BFA-421A-1C848C8D9350}"/>
              </a:ext>
            </a:extLst>
          </p:cNvPr>
          <p:cNvSpPr/>
          <p:nvPr/>
        </p:nvSpPr>
        <p:spPr>
          <a:xfrm>
            <a:off x="8139954" y="1751111"/>
            <a:ext cx="3675529" cy="1389528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11F51F4-5E21-C0DB-C8C3-FA05DE9B4635}"/>
              </a:ext>
            </a:extLst>
          </p:cNvPr>
          <p:cNvSpPr/>
          <p:nvPr/>
        </p:nvSpPr>
        <p:spPr>
          <a:xfrm>
            <a:off x="8148918" y="2291234"/>
            <a:ext cx="3675529" cy="309282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F4F5672-E7D3-D01D-6633-35F803850C2B}"/>
              </a:ext>
            </a:extLst>
          </p:cNvPr>
          <p:cNvSpPr/>
          <p:nvPr/>
        </p:nvSpPr>
        <p:spPr>
          <a:xfrm>
            <a:off x="9870141" y="2291234"/>
            <a:ext cx="322730" cy="30928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星形: 四角 11">
            <a:extLst>
              <a:ext uri="{FF2B5EF4-FFF2-40B4-BE49-F238E27FC236}">
                <a16:creationId xmlns:a16="http://schemas.microsoft.com/office/drawing/2014/main" id="{932C20D5-9863-16AC-5471-3B88F0629902}"/>
              </a:ext>
            </a:extLst>
          </p:cNvPr>
          <p:cNvSpPr/>
          <p:nvPr/>
        </p:nvSpPr>
        <p:spPr>
          <a:xfrm>
            <a:off x="8875058" y="2329334"/>
            <a:ext cx="215153" cy="233082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44BDA7B-4518-BED4-73A9-EB9B4FABCB71}"/>
              </a:ext>
            </a:extLst>
          </p:cNvPr>
          <p:cNvSpPr/>
          <p:nvPr/>
        </p:nvSpPr>
        <p:spPr>
          <a:xfrm>
            <a:off x="6669742" y="2167969"/>
            <a:ext cx="519953" cy="5558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8687233-85C4-5769-1887-A6A8A02E5507}"/>
              </a:ext>
            </a:extLst>
          </p:cNvPr>
          <p:cNvCxnSpPr/>
          <p:nvPr/>
        </p:nvCxnSpPr>
        <p:spPr>
          <a:xfrm>
            <a:off x="7333129" y="2600516"/>
            <a:ext cx="1380565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1CC6CAD-8F21-95DA-651A-6E132E552247}"/>
              </a:ext>
            </a:extLst>
          </p:cNvPr>
          <p:cNvCxnSpPr>
            <a:cxnSpLocks/>
          </p:cNvCxnSpPr>
          <p:nvPr/>
        </p:nvCxnSpPr>
        <p:spPr>
          <a:xfrm flipH="1">
            <a:off x="9090211" y="2159004"/>
            <a:ext cx="909918" cy="0"/>
          </a:xfrm>
          <a:prstGeom prst="straightConnector1">
            <a:avLst/>
          </a:prstGeom>
          <a:ln w="57150">
            <a:solidFill>
              <a:srgbClr val="BE55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A8084AE-C8CA-D75B-7679-79648221E01E}"/>
              </a:ext>
            </a:extLst>
          </p:cNvPr>
          <p:cNvSpPr txBox="1"/>
          <p:nvPr/>
        </p:nvSpPr>
        <p:spPr>
          <a:xfrm>
            <a:off x="8982634" y="2585880"/>
            <a:ext cx="753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Earth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7F30814-37FC-6E26-9756-A8347109EBE4}"/>
              </a:ext>
            </a:extLst>
          </p:cNvPr>
          <p:cNvSpPr txBox="1"/>
          <p:nvPr/>
        </p:nvSpPr>
        <p:spPr>
          <a:xfrm>
            <a:off x="7272616" y="2709896"/>
            <a:ext cx="151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UHE-CRs Diffusion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29A746A-44FC-E29F-0DA5-AAA478B9DF62}"/>
              </a:ext>
            </a:extLst>
          </p:cNvPr>
          <p:cNvSpPr txBox="1"/>
          <p:nvPr/>
        </p:nvSpPr>
        <p:spPr>
          <a:xfrm>
            <a:off x="9005045" y="1452162"/>
            <a:ext cx="151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BE5569"/>
                </a:solidFill>
              </a:rPr>
              <a:t>VHE-CRs Diffusion</a:t>
            </a:r>
            <a:endParaRPr lang="zh-CN" altLang="en-US" b="1" dirty="0">
              <a:solidFill>
                <a:srgbClr val="BE5569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6B9BD8-C3F2-5FB8-A6C5-82B410877260}"/>
              </a:ext>
            </a:extLst>
          </p:cNvPr>
          <p:cNvSpPr txBox="1"/>
          <p:nvPr/>
        </p:nvSpPr>
        <p:spPr>
          <a:xfrm>
            <a:off x="10403542" y="1872828"/>
            <a:ext cx="151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Outer Halo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725AFE4-BB93-F9E1-743C-CFF50DDBF356}"/>
              </a:ext>
            </a:extLst>
          </p:cNvPr>
          <p:cNvSpPr txBox="1"/>
          <p:nvPr/>
        </p:nvSpPr>
        <p:spPr>
          <a:xfrm>
            <a:off x="10434917" y="2261209"/>
            <a:ext cx="141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Inner Halo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0CA9BDB-8C1C-C0AC-DC2F-E36EC618AFB0}"/>
              </a:ext>
            </a:extLst>
          </p:cNvPr>
          <p:cNvSpPr txBox="1"/>
          <p:nvPr/>
        </p:nvSpPr>
        <p:spPr>
          <a:xfrm>
            <a:off x="9995648" y="2556905"/>
            <a:ext cx="76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BE5569"/>
                </a:solidFill>
              </a:rPr>
              <a:t>GC</a:t>
            </a:r>
            <a:endParaRPr lang="zh-CN" altLang="en-US" b="1" dirty="0">
              <a:solidFill>
                <a:srgbClr val="BE5569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86B03C9-7802-E678-0A3F-B3501C2F6425}"/>
              </a:ext>
            </a:extLst>
          </p:cNvPr>
          <p:cNvSpPr txBox="1"/>
          <p:nvPr/>
        </p:nvSpPr>
        <p:spPr>
          <a:xfrm>
            <a:off x="10336305" y="3117932"/>
            <a:ext cx="15105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Galaxy</a:t>
            </a:r>
            <a:endParaRPr lang="zh-CN" alt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F366BE6-866E-C3B8-65AC-1310555088DB}"/>
              </a:ext>
            </a:extLst>
          </p:cNvPr>
          <p:cNvSpPr txBox="1"/>
          <p:nvPr/>
        </p:nvSpPr>
        <p:spPr>
          <a:xfrm>
            <a:off x="5925275" y="1467602"/>
            <a:ext cx="250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7030A0"/>
                </a:solidFill>
              </a:rPr>
              <a:t>From Extra Galaxy</a:t>
            </a:r>
          </a:p>
          <a:p>
            <a:pPr algn="ctr"/>
            <a:r>
              <a:rPr lang="en-US" altLang="zh-CN" b="1" dirty="0">
                <a:solidFill>
                  <a:srgbClr val="7030A0"/>
                </a:solidFill>
              </a:rPr>
              <a:t>(the anisotropy)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01912D1-C22D-D488-9A82-BA7005ACD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528" y="3472072"/>
            <a:ext cx="6249512" cy="3091514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95232D6-C7A9-FE57-5D71-13E0EC86BEE3}"/>
              </a:ext>
            </a:extLst>
          </p:cNvPr>
          <p:cNvCxnSpPr>
            <a:cxnSpLocks/>
          </p:cNvCxnSpPr>
          <p:nvPr/>
        </p:nvCxnSpPr>
        <p:spPr>
          <a:xfrm flipH="1">
            <a:off x="8083017" y="4074397"/>
            <a:ext cx="698015" cy="811731"/>
          </a:xfrm>
          <a:prstGeom prst="line">
            <a:avLst/>
          </a:prstGeom>
          <a:ln w="76200">
            <a:solidFill>
              <a:srgbClr val="1515FF">
                <a:alpha val="79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F1E7B177-29AD-4B51-6569-BFEE89CF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99" y="1503148"/>
            <a:ext cx="5814466" cy="77185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Near the dip, Galactic cosmic ray anisotropy can be calculated by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A19E743-008C-0D8A-90BE-6061ABAB547F}"/>
              </a:ext>
            </a:extLst>
          </p:cNvPr>
          <p:cNvSpPr txBox="1"/>
          <p:nvPr/>
        </p:nvSpPr>
        <p:spPr>
          <a:xfrm>
            <a:off x="148959" y="5178591"/>
            <a:ext cx="56445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1515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Therefore, anisotropy of Galactic cosmic rays can be completely obtained above the knee !</a:t>
            </a:r>
            <a:endParaRPr lang="zh-CN" altLang="en-US" sz="2800" dirty="0">
              <a:solidFill>
                <a:srgbClr val="151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7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6C3E6-38F7-BCA0-E001-8FC2A2B5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Cosmic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Ray Anisotropy: Amplitude and Phase 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B17C3-D93F-F961-8D91-CF9F1E5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14-9820-4A13-A030-C199CD10565B}" type="datetime1">
              <a:rPr lang="zh-CN" altLang="en-US" smtClean="0"/>
              <a:t>2023/10/23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3A996-9585-4C9C-EC76-3778DBC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knee research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B9F36-DAFA-BC22-BB6E-85E954E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8510-8323-4221-888E-7ADFC5E019CE}" type="slidenum">
              <a:rPr lang="zh-CN" altLang="en-US" smtClean="0"/>
              <a:t>9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D07F92-B3D3-AFC7-11AD-8738E94A48C4}"/>
                  </a:ext>
                </a:extLst>
              </p:cNvPr>
              <p:cNvSpPr txBox="1"/>
              <p:nvPr/>
            </p:nvSpPr>
            <p:spPr>
              <a:xfrm>
                <a:off x="2128950" y="5419908"/>
                <a:ext cx="8983453" cy="1323439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black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solid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obtained from energy spectra.</a:t>
                </a:r>
              </a:p>
              <a:p>
                <a:pPr algn="just"/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solid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.05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obtained from </a:t>
                </a:r>
                <a:r>
                  <a:rPr lang="en-US" altLang="zh-CN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anisotrppy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 circle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points: Galactic cosmic ray anisotropy near the dip. </a:t>
                </a:r>
              </a:p>
              <a:p>
                <a:pPr algn="just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still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inconsistencies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between them, especially their index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𝒌𝒏𝒆𝒆</m:t>
                        </m:r>
                      </m:sub>
                    </m:sSub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FD07F92-B3D3-AFC7-11AD-8738E94A4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50" y="5419908"/>
                <a:ext cx="8983453" cy="1323439"/>
              </a:xfrm>
              <a:prstGeom prst="rect">
                <a:avLst/>
              </a:prstGeom>
              <a:blipFill>
                <a:blip r:embed="rId3"/>
                <a:stretch>
                  <a:fillRect l="-610" t="-2283" b="-6849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2CDEF0BE-CC87-8857-87CE-E01BC0E62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399" y="1424714"/>
            <a:ext cx="3910190" cy="3995194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3C146B24-8A25-323F-7586-A0F53FA6676B}"/>
              </a:ext>
            </a:extLst>
          </p:cNvPr>
          <p:cNvSpPr/>
          <p:nvPr/>
        </p:nvSpPr>
        <p:spPr>
          <a:xfrm>
            <a:off x="9018357" y="3168991"/>
            <a:ext cx="641006" cy="1325562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A82B881-7D53-66C2-6B1D-A004FDC7BB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063"/>
          <a:stretch/>
        </p:blipFill>
        <p:spPr>
          <a:xfrm>
            <a:off x="2056246" y="1372895"/>
            <a:ext cx="3883108" cy="3837934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D357AE17-8937-961C-C244-0EB87A6E86C8}"/>
              </a:ext>
            </a:extLst>
          </p:cNvPr>
          <p:cNvSpPr/>
          <p:nvPr/>
        </p:nvSpPr>
        <p:spPr>
          <a:xfrm>
            <a:off x="4802345" y="2305196"/>
            <a:ext cx="446731" cy="1465832"/>
          </a:xfrm>
          <a:prstGeom prst="ellipse">
            <a:avLst/>
          </a:prstGeom>
          <a:noFill/>
          <a:ln w="28575">
            <a:solidFill>
              <a:srgbClr val="FF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768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42479</TotalTime>
  <Words>2111</Words>
  <Application>Microsoft Office PowerPoint</Application>
  <PresentationFormat>宽屏</PresentationFormat>
  <Paragraphs>575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华文楷体</vt:lpstr>
      <vt:lpstr>Arial</vt:lpstr>
      <vt:lpstr>Cambria Math</vt:lpstr>
      <vt:lpstr>Times New Roman</vt:lpstr>
      <vt:lpstr>Wingdings</vt:lpstr>
      <vt:lpstr>Office 主题​​</vt:lpstr>
      <vt:lpstr>Study of propagation origin of knee structure in cosmic ray energy spectrum using large-scale anisotropy</vt:lpstr>
      <vt:lpstr>Outline</vt:lpstr>
      <vt:lpstr>Introduction</vt:lpstr>
      <vt:lpstr>Spatially-dependent propagation and nearby source model</vt:lpstr>
      <vt:lpstr>The Diffusion Coefficient</vt:lpstr>
      <vt:lpstr>Spectra of Proton and Helium and Anisotropy</vt:lpstr>
      <vt:lpstr>Disagreement of anisotropy above 100PeV</vt:lpstr>
      <vt:lpstr>Galactic cosmic ray anisotropy near the dip </vt:lpstr>
      <vt:lpstr>Cosmic Ray Anisotropy: Amplitude and Phase </vt:lpstr>
      <vt:lpstr>Chi-square fitting method</vt:lpstr>
      <vt:lpstr>Summary</vt:lpstr>
      <vt:lpstr>backup</vt:lpstr>
      <vt:lpstr>Cosmic Ray Modified Anisotropy</vt:lpstr>
      <vt:lpstr>Cosmic Ray Anisotropy Observed By AUGER</vt:lpstr>
      <vt:lpstr>Extra Galactic v.s. Galactic CRs Observed by AUGER</vt:lpstr>
      <vt:lpstr>Extra Galactic + Galactic CRs Observed by AUGER</vt:lpstr>
      <vt:lpstr>Extra Galactic CRs Observed by AUGER</vt:lpstr>
      <vt:lpstr>Ratio of flux between ExtraGCRs and Experment </vt:lpstr>
      <vt:lpstr>Galactic Cosmic Ray Anisotropy Calculation</vt:lpstr>
      <vt:lpstr>Chi2的构造 </vt:lpstr>
      <vt:lpstr>PowerPoint 演示文稿</vt:lpstr>
      <vt:lpstr>PowerPoint 演示文稿</vt:lpstr>
      <vt:lpstr>Cosmic Ray Anisotropy: Amplitude and Phase </vt:lpstr>
      <vt:lpstr>Cosmic Ray Anisotropy: Amplitude and Phase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GRB221009A</dc:title>
  <dc:creator>yue hua</dc:creator>
  <cp:lastModifiedBy>hua yue</cp:lastModifiedBy>
  <cp:revision>1191</cp:revision>
  <dcterms:created xsi:type="dcterms:W3CDTF">2022-11-17T15:42:09Z</dcterms:created>
  <dcterms:modified xsi:type="dcterms:W3CDTF">2023-10-23T06:47:51Z</dcterms:modified>
</cp:coreProperties>
</file>