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8" r:id="rId3"/>
    <p:sldId id="256" r:id="rId5"/>
    <p:sldId id="263" r:id="rId6"/>
    <p:sldId id="257" r:id="rId7"/>
    <p:sldId id="269" r:id="rId8"/>
    <p:sldId id="268" r:id="rId9"/>
    <p:sldId id="259" r:id="rId10"/>
    <p:sldId id="260" r:id="rId11"/>
    <p:sldId id="261" r:id="rId12"/>
    <p:sldId id="264" r:id="rId13"/>
    <p:sldId id="266" r:id="rId14"/>
    <p:sldId id="267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5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20" Type="http://schemas.openxmlformats.org/officeDocument/2006/relationships/customXmlProps" Target="../customXml/itemProps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en-US" sz="3200" b="1" dirty="0">
                <a:effectLst/>
                <a:latin typeface="Times New Roman Bold" panose="02020503050405090304" charset="0"/>
                <a:cs typeface="Times New Roman Bold" panose="02020503050405090304" charset="0"/>
              </a:rPr>
              <a:t>SEARCH FOR VHE GAMMA RAYS FROM THE NORTHERN FERMI BUBBLE REGION WITH LHAASO-WCDA</a:t>
            </a:r>
            <a:endParaRPr lang="zh-CN" altLang="en-US" sz="3200" b="1" dirty="0">
              <a:effectLst/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220470" y="4199255"/>
            <a:ext cx="9144000" cy="2187575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Times New Roman Regular" panose="02020503050405090304" charset="0"/>
                <a:cs typeface="Times New Roman Regular" panose="02020503050405090304" charset="0"/>
              </a:rPr>
              <a:t>Speaker:            </a:t>
            </a:r>
            <a:r>
              <a:rPr lang="zh-CN" altLang="en-US" b="1" dirty="0">
                <a:latin typeface="Times New Roman Regular" panose="02020503050405090304" charset="0"/>
                <a:cs typeface="Times New Roman Regular" panose="02020503050405090304" charset="0"/>
              </a:rPr>
              <a:t>李思达</a:t>
            </a:r>
            <a:r>
              <a:rPr lang="en-US" altLang="zh-CN" b="1" dirty="0">
                <a:latin typeface="Times New Roman Regular" panose="02020503050405090304" charset="0"/>
                <a:cs typeface="Times New Roman Regular" panose="02020503050405090304" charset="0"/>
              </a:rPr>
              <a:t>(Shao)</a:t>
            </a:r>
            <a:endParaRPr lang="en-US" altLang="zh-CN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zh-CN" altLang="en-US" b="1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457200" lvl="1" indent="457200" algn="ctr"/>
            <a:r>
              <a:rPr lang="en-US" altLang="zh-CN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Collaborators</a:t>
            </a:r>
            <a:r>
              <a:rPr lang="zh-CN" altLang="en-US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：</a:t>
            </a:r>
            <a:r>
              <a:rPr lang="en-US" altLang="zh-CN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</a:t>
            </a:r>
            <a:r>
              <a:rPr lang="zh-CN" altLang="en-US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姚志国</a:t>
            </a:r>
            <a:r>
              <a:rPr lang="en-US" altLang="zh-CN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(iHep), </a:t>
            </a:r>
            <a:r>
              <a:rPr lang="zh-CN" altLang="en-US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查</a:t>
            </a:r>
            <a:r>
              <a:rPr lang="en-US" altLang="zh-CN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   </a:t>
            </a:r>
            <a:r>
              <a:rPr lang="zh-CN" altLang="en-US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敏</a:t>
            </a:r>
            <a:r>
              <a:rPr lang="en-US" altLang="zh-CN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(iHep), </a:t>
            </a:r>
            <a:r>
              <a:rPr lang="zh-CN" altLang="en-US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胡世聪</a:t>
            </a:r>
            <a:r>
              <a:rPr lang="en-US" altLang="zh-CN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(iHep),</a:t>
            </a:r>
            <a:endParaRPr lang="en-US" altLang="zh-CN" sz="2000" b="1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pPr marL="914400" lvl="2" indent="457200" algn="ctr"/>
            <a:r>
              <a:rPr lang="en-US" altLang="zh-CN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  </a:t>
            </a:r>
            <a:r>
              <a:rPr lang="zh-CN" altLang="en-US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郭福来</a:t>
            </a:r>
            <a:r>
              <a:rPr lang="en-US" altLang="zh-CN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(Shao), </a:t>
            </a:r>
            <a:r>
              <a:rPr lang="zh-CN" altLang="en-US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项光漫</a:t>
            </a:r>
            <a:r>
              <a:rPr lang="en-US" altLang="zh-CN" sz="2000" b="1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(Shao)</a:t>
            </a:r>
            <a:endParaRPr lang="en-US" altLang="zh-CN" sz="2000" b="1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23" name="矩形 22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23" name="矩形 22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548005" y="305435"/>
            <a:ext cx="10515600" cy="636905"/>
          </a:xfrm>
        </p:spPr>
        <p:txBody>
          <a:bodyPr>
            <a:normAutofit/>
          </a:bodyPr>
          <a:p>
            <a:pPr algn="l"/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503050405090304" charset="0"/>
                <a:cs typeface="Times New Roman" panose="02020503050405090304" charset="0"/>
              </a:rPr>
              <a:t>Analysis with WCDA ---- summary and expectation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5220" y="4257675"/>
            <a:ext cx="63639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90204" pitchFamily="34" charset="0"/>
              <a:buNone/>
            </a:pPr>
            <a:r>
              <a:rPr lang="en-US" altLang="zh-CN" sz="2800" b="1">
                <a:latin typeface="Times New Roman Bold" panose="02020503050405090304" charset="0"/>
                <a:cs typeface="Times New Roman Bold" panose="02020503050405090304" charset="0"/>
              </a:rPr>
              <a:t>Expectation:</a:t>
            </a:r>
            <a:endParaRPr lang="en-US" altLang="zh-CN" sz="2800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>
                <a:latin typeface="Times New Roman Regular" panose="02020503050405090304" charset="0"/>
                <a:cs typeface="Times New Roman Regular" panose="02020503050405090304" charset="0"/>
              </a:rPr>
              <a:t> more observation time </a:t>
            </a:r>
            <a:endParaRPr lang="en-US" altLang="zh-CN" sz="28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>
                <a:latin typeface="Times New Roman Regular" panose="02020503050405090304" charset="0"/>
                <a:cs typeface="Times New Roman Regular" panose="02020503050405090304" charset="0"/>
              </a:rPr>
              <a:t> change pincness</a:t>
            </a:r>
            <a:endParaRPr lang="en-US" altLang="zh-CN" sz="28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>
                <a:latin typeface="Times New Roman Regular" panose="02020503050405090304" charset="0"/>
                <a:cs typeface="Times New Roman Regular" panose="02020503050405090304" charset="0"/>
              </a:rPr>
              <a:t> fluctuation of background</a:t>
            </a:r>
            <a:endParaRPr lang="en-US" altLang="zh-CN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25220" y="1842135"/>
            <a:ext cx="97542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90204" pitchFamily="34" charset="0"/>
              <a:buNone/>
            </a:pPr>
            <a:r>
              <a:rPr lang="en-US" altLang="zh-CN" sz="2800" b="1">
                <a:latin typeface="Times New Roman Bold" panose="02020503050405090304" charset="0"/>
                <a:cs typeface="Times New Roman Bold" panose="02020503050405090304" charset="0"/>
              </a:rPr>
              <a:t>Summary:</a:t>
            </a:r>
            <a:endParaRPr lang="en-US" altLang="zh-CN" sz="2800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 sz="2800">
                <a:latin typeface="Times New Roman Regular" panose="02020503050405090304" charset="0"/>
                <a:cs typeface="Times New Roman Regular" panose="02020503050405090304" charset="0"/>
              </a:rPr>
              <a:t>no significant excess in the Northern Fermi Bubble region</a:t>
            </a:r>
            <a:endParaRPr lang="en-US" altLang="zh-CN" sz="28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>
                <a:latin typeface="Times New Roman Regular" panose="02020503050405090304" charset="0"/>
                <a:cs typeface="Times New Roman Regular" panose="02020503050405090304" charset="0"/>
              </a:rPr>
              <a:t>  CR effect exists </a:t>
            </a:r>
            <a:endParaRPr lang="en-US" altLang="zh-CN" sz="28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>
                <a:latin typeface="Times New Roman Regular" panose="02020503050405090304" charset="0"/>
                <a:cs typeface="Times New Roman Regular" panose="02020503050405090304" charset="0"/>
              </a:rPr>
              <a:t>  upper limits are higher than those from </a:t>
            </a:r>
            <a:r>
              <a:rPr lang="en-US" altLang="zh-CN" sz="2800" i="1">
                <a:latin typeface="Times New Roman Italic" panose="02020503050405090304" charset="0"/>
                <a:cs typeface="Times New Roman Italic" panose="02020503050405090304" charset="0"/>
              </a:rPr>
              <a:t>HAWC-ICRC2021</a:t>
            </a:r>
            <a:r>
              <a:rPr lang="en-US" altLang="zh-CN" sz="2800">
                <a:latin typeface="Times New Roman Regular" panose="02020503050405090304" charset="0"/>
                <a:cs typeface="Times New Roman Regular" panose="02020503050405090304" charset="0"/>
              </a:rPr>
              <a:t>.</a:t>
            </a:r>
            <a:endParaRPr lang="en-US" altLang="zh-CN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23" name="矩形 22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315" y="1644015"/>
            <a:ext cx="6135370" cy="4454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23" name="矩形 22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6305" y="1293495"/>
            <a:ext cx="5278755" cy="5068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23" name="矩形 22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548005" y="305435"/>
            <a:ext cx="10515600" cy="636905"/>
          </a:xfrm>
        </p:spPr>
        <p:txBody>
          <a:bodyPr>
            <a:normAutofit fontScale="90000"/>
          </a:bodyPr>
          <a:p>
            <a:pPr algn="l"/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503050405090304" charset="0"/>
                <a:cs typeface="Times New Roman" panose="02020503050405090304" charset="0"/>
              </a:rPr>
              <a:t>Background ----Fermi Bubble by Fermi-LAT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503050405090304" charset="0"/>
              <a:cs typeface="Times New Roman" panose="0202050305040509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720" y="2367280"/>
            <a:ext cx="4965700" cy="3411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b="2212"/>
          <a:stretch>
            <a:fillRect/>
          </a:stretch>
        </p:blipFill>
        <p:spPr>
          <a:xfrm>
            <a:off x="5210810" y="1705610"/>
            <a:ext cx="3320415" cy="2722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3396" b="2139"/>
          <a:stretch>
            <a:fillRect/>
          </a:stretch>
        </p:blipFill>
        <p:spPr>
          <a:xfrm>
            <a:off x="8408670" y="1736725"/>
            <a:ext cx="3191510" cy="26917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95845" y="1998980"/>
            <a:ext cx="919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leptonic</a:t>
            </a:r>
            <a:endParaRPr lang="en-US" altLang="zh-CN">
              <a:solidFill>
                <a:srgbClr val="FF0000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12730" y="1998980"/>
            <a:ext cx="982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hadronic</a:t>
            </a:r>
            <a:endParaRPr lang="en-US" altLang="zh-CN">
              <a:solidFill>
                <a:srgbClr val="FF0000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3805" y="63474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i="1">
                <a:latin typeface="Times New Roman Italic" panose="02020503050405090304" charset="0"/>
                <a:cs typeface="Times New Roman Italic" panose="02020503050405090304" charset="0"/>
              </a:rPr>
              <a:t>Ackermann</a:t>
            </a:r>
            <a:r>
              <a:rPr lang="en-US" altLang="zh-CN" i="1">
                <a:latin typeface="Times New Roman Italic" panose="02020503050405090304" charset="0"/>
                <a:cs typeface="Times New Roman Italic" panose="02020503050405090304" charset="0"/>
              </a:rPr>
              <a:t> et.al  2014</a:t>
            </a:r>
            <a:endParaRPr lang="en-US" altLang="zh-CN" i="1">
              <a:latin typeface="Times New Roman Italic" panose="02020503050405090304" charset="0"/>
              <a:cs typeface="Times New Roman Italic" panose="0202050305040509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32170" y="47783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TeV observations are significant  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23" name="矩形 22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548005" y="305435"/>
            <a:ext cx="10515600" cy="636905"/>
          </a:xfrm>
        </p:spPr>
        <p:txBody>
          <a:bodyPr>
            <a:normAutofit/>
          </a:bodyPr>
          <a:p>
            <a:pPr algn="l"/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503050405090304" charset="0"/>
                <a:cs typeface="Times New Roman" panose="02020503050405090304" charset="0"/>
              </a:rPr>
              <a:t>Background ---- Fermi Bubble by HAWC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503050405090304" charset="0"/>
              <a:cs typeface="Times New Roman" panose="0202050305040509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" y="3340735"/>
            <a:ext cx="5659120" cy="2632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10" y="1090930"/>
            <a:ext cx="5852795" cy="2922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1350" y="5763895"/>
            <a:ext cx="5017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b="1">
                <a:latin typeface="Times New Roman Bold" panose="02020503050405090304" charset="0"/>
                <a:cs typeface="Times New Roman Bold" panose="02020503050405090304" charset="0"/>
              </a:rPr>
              <a:t>No significant excess</a:t>
            </a:r>
            <a:endParaRPr lang="en-US" altLang="zh-CN" sz="2400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b="1">
                <a:latin typeface="Times New Roman Bold" panose="02020503050405090304" charset="0"/>
                <a:cs typeface="Times New Roman Bold" panose="02020503050405090304" charset="0"/>
              </a:rPr>
              <a:t>upper limits for gamma-ray flux</a:t>
            </a:r>
            <a:endParaRPr lang="en-US" altLang="zh-CN" sz="24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4102100"/>
            <a:ext cx="5727700" cy="2705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1179195"/>
            <a:ext cx="4580255" cy="2249805"/>
          </a:xfrm>
          <a:prstGeom prst="rect">
            <a:avLst/>
          </a:prstGeom>
        </p:spPr>
      </p:pic>
      <p:sp>
        <p:nvSpPr>
          <p:cNvPr id="8" name="线形标注 1 7"/>
          <p:cNvSpPr/>
          <p:nvPr/>
        </p:nvSpPr>
        <p:spPr>
          <a:xfrm>
            <a:off x="1875790" y="2054225"/>
            <a:ext cx="993140" cy="859790"/>
          </a:xfrm>
          <a:prstGeom prst="borderCallout1">
            <a:avLst>
              <a:gd name="adj1" fmla="val 74372"/>
              <a:gd name="adj2" fmla="val 99680"/>
              <a:gd name="adj3" fmla="val 116765"/>
              <a:gd name="adj4" fmla="val 324744"/>
            </a:avLst>
          </a:prstGeom>
          <a:solidFill>
            <a:schemeClr val="accent1">
              <a:alpha val="0"/>
            </a:schemeClr>
          </a:solidFill>
          <a:ln w="41275" cap="flat" cmpd="sng">
            <a:solidFill>
              <a:schemeClr val="accent6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036185" y="2691765"/>
            <a:ext cx="13442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 Regular" panose="02020503050405090304" charset="0"/>
                <a:cs typeface="Times New Roman Regular" panose="02020503050405090304" charset="0"/>
              </a:rPr>
              <a:t>Northern </a:t>
            </a:r>
            <a:endParaRPr lang="en-US" altLang="zh-CN" sz="14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1400">
                <a:latin typeface="Times New Roman Regular" panose="02020503050405090304" charset="0"/>
                <a:cs typeface="Times New Roman Regular" panose="02020503050405090304" charset="0"/>
              </a:rPr>
              <a:t>Fermi Bubble</a:t>
            </a:r>
            <a:endParaRPr lang="en-US" altLang="zh-CN" sz="14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1400">
                <a:latin typeface="Times New Roman Regular" panose="02020503050405090304" charset="0"/>
                <a:cs typeface="Times New Roman Regular" panose="02020503050405090304" charset="0"/>
              </a:rPr>
              <a:t>region</a:t>
            </a:r>
            <a:endParaRPr lang="en-US" altLang="zh-CN" sz="1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r="584" b="573"/>
          <a:stretch>
            <a:fillRect/>
          </a:stretch>
        </p:blipFill>
        <p:spPr>
          <a:xfrm>
            <a:off x="1017905" y="3055620"/>
            <a:ext cx="5085080" cy="38023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3680" y="1192530"/>
            <a:ext cx="4862830" cy="29997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we analyze northern bubble region  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no significant signals (significance &lt; 3σ)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background estimation: 6h direct integration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solid angle: 0.25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time: 20210305 -- 20220930  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  <a:p>
            <a:pPr indent="0" algn="l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 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75" y="1090930"/>
            <a:ext cx="4090670" cy="2865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3956050"/>
            <a:ext cx="4212590" cy="27025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9" name="矩形 8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548005" y="305435"/>
            <a:ext cx="10515600" cy="636905"/>
          </a:xfrm>
        </p:spPr>
        <p:txBody>
          <a:bodyPr>
            <a:normAutofit/>
          </a:bodyPr>
          <a:p>
            <a:pPr algn="l"/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503050405090304" charset="0"/>
                <a:cs typeface="Times New Roman" panose="02020503050405090304" charset="0"/>
              </a:rPr>
              <a:t>Analysis with WCDA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035" y="1496060"/>
            <a:ext cx="5439410" cy="4781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61430" y="1496060"/>
            <a:ext cx="3992880" cy="3830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Times New Roman Bold" panose="02020503050405090304" charset="0"/>
                <a:cs typeface="Times New Roman Bold" panose="02020503050405090304" charset="0"/>
              </a:rPr>
              <a:t>Method 2: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Times New Roman Bold" panose="02020503050405090304" charset="0"/>
                <a:cs typeface="Times New Roman Bold" panose="02020503050405090304" charset="0"/>
              </a:rPr>
              <a:t>MULTIPLIED </a:t>
            </a:r>
            <a:endParaRPr lang="en-US" altLang="zh-CN" b="1">
              <a:solidFill>
                <a:schemeClr val="accent1">
                  <a:lumMod val="75000"/>
                </a:schemeClr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analyze the whole bubble pixel by pixel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	N = Non of a bubble pixel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	B = Nbkg of a bubble pixel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	S = assumed signals in a pixel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likelihood function: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S95: upper limit for S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10" name="334E55B0-647D-440b-865C-3EC943EB4CBC-6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615" y="4256405"/>
            <a:ext cx="3604260" cy="468630"/>
          </a:xfrm>
          <a:prstGeom prst="rect">
            <a:avLst/>
          </a:prstGeom>
        </p:spPr>
      </p:pic>
      <p:pic>
        <p:nvPicPr>
          <p:cNvPr id="13" name="334E55B0-647D-440b-865C-3EC943EB4CBC-7" descr="/private/var/folders/pz/82nzmxx542z97p7s1br6ng5h0000gn/T/com.kingsoft.wpsoffice.mac/wpsoffice.xTlKrI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70" y="5521960"/>
            <a:ext cx="2338070" cy="9277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9" name="矩形 8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48005" y="305435"/>
            <a:ext cx="10515600" cy="636905"/>
          </a:xfrm>
        </p:spPr>
        <p:txBody>
          <a:bodyPr>
            <a:normAutofit/>
          </a:bodyPr>
          <a:p>
            <a:pPr algn="l"/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503050405090304" charset="0"/>
                <a:cs typeface="Times New Roman" panose="02020503050405090304" charset="0"/>
              </a:rPr>
              <a:t>Analysis with WCDA ---- calculation of upper limits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CDA2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56740"/>
            <a:ext cx="6951345" cy="347599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23" name="矩形 22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标题 12"/>
              <p:cNvSpPr>
                <a:spLocks noGrp="1"/>
              </p:cNvSpPr>
              <p:nvPr>
                <p:ph type="title"/>
              </p:nvPr>
            </p:nvSpPr>
            <p:spPr>
              <a:xfrm>
                <a:off x="595630" y="305435"/>
                <a:ext cx="10515600" cy="636905"/>
              </a:xfrm>
            </p:spPr>
            <p:txBody>
              <a:bodyPr>
                <a:normAutofit fontScale="90000"/>
              </a:bodyPr>
              <a:p>
                <a:pPr algn="l"/>
                <a:r>
                  <a:rPr lang="en-US" altLang="zh-CN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503050405090304" charset="0"/>
                    <a:cs typeface="Times New Roman" panose="02020503050405090304" charset="0"/>
                  </a:rPr>
                  <a:t>Analysis with WCDA ----</a:t>
                </a:r>
                <a:r>
                  <a:rPr lang="en-US" altLang="zh-CN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(Assuming a spectrum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ejaVu Math TeX Gyre" panose="02000503000000000000" charset="0"/>
                        <a:cs typeface="DejaVu Math TeX Gyre" panose="02000503000000000000" charset="0"/>
                      </a:rPr>
                      <m:t>𝐴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32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32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)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−</m:t>
                        </m:r>
                        <m:r>
                          <a:rPr lang="en-US" altLang="zh-CN" sz="32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  <m:r>
                          <a:rPr lang="en-US" altLang="zh-CN" sz="32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.</m:t>
                        </m:r>
                        <m:r>
                          <a:rPr lang="en-US" altLang="zh-CN" sz="32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75</m:t>
                        </m:r>
                      </m:sup>
                    </m:sSup>
                  </m:oMath>
                </a14:m>
                <a:r>
                  <a:rPr lang="en-US" altLang="zh-CN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)</a:t>
                </a:r>
                <a:endParaRPr lang="en-US" altLang="zh-CN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503050405090304" charset="0"/>
                  <a:cs typeface="Times New Roman" panose="02020503050405090304" charset="0"/>
                </a:endParaRPr>
              </a:p>
            </p:txBody>
          </p:sp>
        </mc:Choice>
        <mc:Fallback>
          <p:sp>
            <p:nvSpPr>
              <p:cNvPr id="13" name="标题 1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5630" y="305435"/>
                <a:ext cx="10515600" cy="636905"/>
              </a:xfrm>
              <a:blipFill rotWithShape="1">
                <a:blip r:embed="rId2"/>
                <a:stretch>
                  <a:fillRect t="-3390"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WCDA_sig_20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844675"/>
            <a:ext cx="5486400" cy="3657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16800" y="566293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Times New Roman" panose="02020503050405090304" charset="0"/>
                <a:cs typeface="Times New Roman" panose="02020503050405090304" charset="0"/>
              </a:rPr>
              <a:t>No </a:t>
            </a:r>
            <a:r>
              <a:rPr lang="en-US" altLang="zh-CN" sz="2000" b="1">
                <a:latin typeface="Times New Roman Bold" panose="02020503050405090304" charset="0"/>
                <a:cs typeface="Times New Roman Bold" panose="02020503050405090304" charset="0"/>
              </a:rPr>
              <a:t>significant </a:t>
            </a:r>
            <a:r>
              <a:rPr lang="en-US" altLang="zh-CN" sz="2000" b="1">
                <a:latin typeface="Times New Roman" panose="02020503050405090304" charset="0"/>
                <a:cs typeface="Times New Roman" panose="02020503050405090304" charset="0"/>
              </a:rPr>
              <a:t>excess</a:t>
            </a:r>
            <a:endParaRPr lang="en-US" altLang="zh-CN" sz="2000" b="1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200" y="5662930"/>
            <a:ext cx="5020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KM2A results are from Jiayin He (PMO)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23" name="矩形 22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标题 12"/>
              <p:cNvSpPr>
                <a:spLocks noGrp="1"/>
              </p:cNvSpPr>
              <p:nvPr>
                <p:ph type="title"/>
              </p:nvPr>
            </p:nvSpPr>
            <p:spPr>
              <a:xfrm>
                <a:off x="172085" y="305435"/>
                <a:ext cx="10515600" cy="636905"/>
              </a:xfrm>
            </p:spPr>
            <p:txBody>
              <a:bodyPr>
                <a:normAutofit fontScale="90000"/>
              </a:bodyPr>
              <a:p>
                <a:pPr algn="l"/>
                <a:r>
                  <a:rPr lang="en-US" altLang="zh-CN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503050405090304" charset="0"/>
                    <a:cs typeface="Times New Roman" panose="02020503050405090304" charset="0"/>
                  </a:rPr>
                  <a:t>Analysis with WCDA ----</a:t>
                </a:r>
                <a:r>
                  <a:rPr lang="en-US" altLang="zh-CN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(Assuming a spectrum </a:t>
                </a: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sz="32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32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32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32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32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−</m:t>
                          </m:r>
                          <m:r>
                            <a:rPr lang="en-US" altLang="zh-CN" sz="32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2</m:t>
                          </m:r>
                          <m:r>
                            <a:rPr lang="en-US" altLang="zh-CN" sz="32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.</m:t>
                          </m:r>
                          <m:r>
                            <a:rPr lang="en-US" altLang="zh-CN" sz="32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75</m:t>
                          </m:r>
                        </m:sup>
                      </m:sSup>
                    </m:oMath>
                  </m:oMathPara>
                </a14:m>
                <a:r>
                  <a:rPr lang="en-US" altLang="zh-CN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)</a:t>
                </a:r>
                <a:endParaRPr lang="en-US" altLang="zh-CN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503050405090304" charset="0"/>
                  <a:cs typeface="Times New Roman" panose="02020503050405090304" charset="0"/>
                </a:endParaRPr>
              </a:p>
            </p:txBody>
          </p:sp>
        </mc:Choice>
        <mc:Fallback>
          <p:sp>
            <p:nvSpPr>
              <p:cNvPr id="13" name="标题 1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2085" y="305435"/>
                <a:ext cx="10515600" cy="636905"/>
              </a:xfrm>
              <a:blipFill rotWithShape="1">
                <a:blip r:embed="rId1"/>
                <a:stretch>
                  <a:fillRect t="-21436" b="-20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3648710" y="5661660"/>
            <a:ext cx="47180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20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</a:rPr>
              <a:t>sensitivity</a:t>
            </a:r>
            <a:endParaRPr lang="en-US" altLang="zh-CN" b="1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</a:rPr>
              <a:t>false </a:t>
            </a:r>
            <a:r>
              <a:rPr lang="en-US" altLang="zh-CN" sz="2000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</a:rPr>
              <a:t>positive </a:t>
            </a:r>
            <a:r>
              <a:rPr lang="en-US" altLang="zh-CN" b="1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</a:rPr>
              <a:t>α=0.05   false negative β=0.5  </a:t>
            </a:r>
            <a:endParaRPr lang="en-US" altLang="zh-CN" b="1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9" name="图片 8" descr="WCDA_sensitivi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60" y="1090930"/>
            <a:ext cx="6787515" cy="4525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23" name="矩形 22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548005" y="305435"/>
            <a:ext cx="10515600" cy="636905"/>
          </a:xfrm>
        </p:spPr>
        <p:txBody>
          <a:bodyPr>
            <a:normAutofit/>
          </a:bodyPr>
          <a:p>
            <a:pPr algn="l"/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503050405090304" charset="0"/>
                <a:cs typeface="Times New Roman" panose="02020503050405090304" charset="0"/>
              </a:rPr>
              <a:t>Dealing with CR anisotropy ---- HAWC method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503050405090304" charset="0"/>
              <a:cs typeface="Times New Roman" panose="02020503050405090304" charset="0"/>
            </a:endParaRPr>
          </a:p>
        </p:txBody>
      </p:sp>
      <p:pic>
        <p:nvPicPr>
          <p:cNvPr id="11" name="334E55B0-647D-440b-865C-3EC943EB4CBC-1" descr="/private/var/folders/pz/82nzmxx542z97p7s1br6ng5h0000gn/T/com.kingsoft.wpsoffice.mac/wpsoffice.wHysZP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7290" y="2821940"/>
            <a:ext cx="3281461" cy="432000"/>
          </a:xfrm>
          <a:prstGeom prst="rect">
            <a:avLst/>
          </a:prstGeom>
        </p:spPr>
      </p:pic>
      <p:pic>
        <p:nvPicPr>
          <p:cNvPr id="7" name="334E55B0-647D-440b-865C-3EC943EB4CBC-2" descr="/private/var/folders/pz/82nzmxx542z97p7s1br6ng5h0000gn/T/com.kingsoft.wpsoffice.mac/wpsoffice.jqFuqr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90" y="3413760"/>
            <a:ext cx="3382229" cy="432000"/>
          </a:xfrm>
          <a:prstGeom prst="rect">
            <a:avLst/>
          </a:prstGeom>
        </p:spPr>
      </p:pic>
      <p:pic>
        <p:nvPicPr>
          <p:cNvPr id="8" name="334E55B0-647D-440b-865C-3EC943EB4CBC-3" descr="/private/var/folders/pz/82nzmxx542z97p7s1br6ng5h0000gn/T/com.kingsoft.wpsoffice.mac/wpsoffice.mptglF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291" y="4573588"/>
            <a:ext cx="4131676" cy="540000"/>
          </a:xfrm>
          <a:prstGeom prst="rect">
            <a:avLst/>
          </a:prstGeom>
        </p:spPr>
      </p:pic>
      <p:pic>
        <p:nvPicPr>
          <p:cNvPr id="9" name="334E55B0-647D-440b-865C-3EC943EB4CBC-4" descr="/private/var/folders/pz/82nzmxx542z97p7s1br6ng5h0000gn/T/com.kingsoft.wpsoffice.mac/wpsoffice.NbZXsA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290" y="3926205"/>
            <a:ext cx="4313000" cy="54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22980" y="2514600"/>
            <a:ext cx="1065530" cy="13925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22980" y="3852545"/>
            <a:ext cx="1065530" cy="13925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471285" y="2649220"/>
            <a:ext cx="789940" cy="1276985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stCxn id="13" idx="3"/>
          </p:cNvCxnSpPr>
          <p:nvPr/>
        </p:nvCxnSpPr>
        <p:spPr>
          <a:xfrm>
            <a:off x="7261225" y="3288030"/>
            <a:ext cx="1455420" cy="0"/>
          </a:xfrm>
          <a:prstGeom prst="straightConnector1">
            <a:avLst/>
          </a:prstGeom>
          <a:ln w="2222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" y="1273175"/>
            <a:ext cx="3382645" cy="16548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5" y="4767580"/>
            <a:ext cx="3210453" cy="1656000"/>
          </a:xfrm>
          <a:prstGeom prst="rect">
            <a:avLst/>
          </a:prstGeom>
        </p:spPr>
      </p:pic>
      <p:cxnSp>
        <p:nvCxnSpPr>
          <p:cNvPr id="19" name="肘形连接符 18"/>
          <p:cNvCxnSpPr/>
          <p:nvPr/>
        </p:nvCxnSpPr>
        <p:spPr>
          <a:xfrm>
            <a:off x="1621790" y="2927985"/>
            <a:ext cx="1901190" cy="496570"/>
          </a:xfrm>
          <a:prstGeom prst="bentConnector3">
            <a:avLst>
              <a:gd name="adj1" fmla="val 334"/>
            </a:avLst>
          </a:prstGeom>
          <a:ln>
            <a:solidFill>
              <a:srgbClr val="CC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 flipV="1">
            <a:off x="1609725" y="4307205"/>
            <a:ext cx="1913255" cy="460375"/>
          </a:xfrm>
          <a:prstGeom prst="bentConnector3">
            <a:avLst>
              <a:gd name="adj1" fmla="val 663"/>
            </a:avLst>
          </a:prstGeom>
          <a:ln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7450" y="2348230"/>
            <a:ext cx="3128848" cy="1656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522980" y="2127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before cut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49980" y="53778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after cut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0" grpId="1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0" y="156845"/>
            <a:ext cx="12192000" cy="934085"/>
            <a:chOff x="0" y="476"/>
            <a:chExt cx="19200" cy="1471"/>
          </a:xfrm>
        </p:grpSpPr>
        <p:sp>
          <p:nvSpPr>
            <p:cNvPr id="23" name="矩形 22"/>
            <p:cNvSpPr/>
            <p:nvPr/>
          </p:nvSpPr>
          <p:spPr>
            <a:xfrm>
              <a:off x="0" y="491"/>
              <a:ext cx="19200" cy="1456"/>
            </a:xfrm>
            <a:prstGeom prst="rect">
              <a:avLst/>
            </a:prstGeom>
            <a:solidFill>
              <a:srgbClr val="002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-113" y="589"/>
              <a:ext cx="1471" cy="124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47545"/>
            <a:ext cx="6569075" cy="3385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10" y="1947545"/>
            <a:ext cx="4657090" cy="3027680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548005" y="305435"/>
            <a:ext cx="10515600" cy="636905"/>
          </a:xfrm>
        </p:spPr>
        <p:txBody>
          <a:bodyPr>
            <a:normAutofit/>
          </a:bodyPr>
          <a:p>
            <a:pPr algn="l"/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503050405090304" charset="0"/>
                <a:cs typeface="Times New Roman" panose="02020503050405090304" charset="0"/>
              </a:rPr>
              <a:t>Analysis with WCDA ---- corrected results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mYWxzZX0iLAoJIkxhdGV4IiA6ICJYRnNnVENoVE8wNHBJRDBnVG05eWJTQmNabkpoWTNzb1V5dENLVjVPZlh0T0lYMGdaVjU3TFNoVEswSXBmU0JjWFE9PSIsCgkiTGF0ZXhJbWdCYXNlNjQiIDogImlWQk9SdzBLR2dvQUFBQU5TVWhFVWdBQUJRSUFBQUM0QkFNQUFBQktub3hHQUFBQU1GQk1WRVgvLy84QUFBQUFBQUFBQUFBQUFBQUFBQUFBQUFBQUFBQUFBQUFBQUFBQUFBQUFBQUFBQUFBQUFBQUFBQUFBQUFBdjNhQjdBQUFBRDNSU1RsTUF6ZS9kdXpKMmlabXJWQkJFWmlMRFdYNWhBQUFBQ1hCSVdYTUFBQTdFQUFBT3hBR1ZLdzRiQUFBZ0FFbEVRVlI0QWUxOWZZeHN5VlZmei9lYjZabnBXZGJDTVNidThUNXdsa0RjODk1VEZEbDIzTTlyeFNBbDBLT1ZSZjZJcFI3YlFoZ2gwUU5FOG9LUWV2d1IySFVpOXhBUll4dWNIZ3hSTElUbzhRZExzbUI2N0ZqQ1NoeDYvQmNDSkhkckxSeUlGZlc4bmczNzN1NzZWWDVWOTFiVk9YVnJ1dS90ai9lbWUrN1ZhRzdWcVZPbnFzNDk5OVE1cCtwV1p6THBOWHNjK0xUQWRVZVBxOXk3ZnVQUm0ySmY1OU43eW9GSmM2QWlKVkRzaGMwMFZDNlZ3RWx6UGFWUE9QQUgvd05TdDYwQi82Y2t4S2YrcDg2bDk1UURENEFEUzVEQTc1aDI1c1JiVFRwTnBCeDRFQnhZdmxNVVBkUFFpdGcxNlRTUmN1QkJjR0R4UlZoL3A3cWwxUmQwS3IybkhIZ3dITWk5c2lERWptNXJ3VTdJR3BUZVV3NU1sQVBsc3cwaFh0Sk5OTy9yVkhwUE9mQmdPRkRaeWhURXVXNnJzYTFUNlgyR09iRDJsb2N4dU0xLzVHMjF0SjlwQzNFVWx0VU92VWdwY0xZNFVIdmpReGxQOGJhdldYR1NtUmRpS3l3cUdwL0VoNXZDWm9NRHF3OHA0dkg1TzhkUkJpNkpUR1paaUZlQ2txem9SRkZTeUt4eG9CUSs3Z2M5cnMzQ202Tk5Mc3RGNFlKZUdsNnprY0VvYWdxWkVRN00yZWliSGRGWDMxYTQ4VEdsb3RaL3lFTEhuQ3FmUjVYZzRvdG9CS3ZESjZxdGEvZkczR1JLN2hKeW9DNmZPYi9XNjFnYXd4NlZJNEM3SmpMQ2NlTGxQcWdJbVgrOUd4L3AySXByeHR5enNKeFV5RGtoYml0UUdnNjBuSm5aMUVyNHNNa0FsL0tpOSt0LytlZFBpQmVPTTluQ3k2UWtjZExJbmttY0U5K2lHbFZ4NVRPMHNTTEUvMU5OcGVIQXhCeWZ2Z290NFU2RjJicTR1eXNIOGhYeC9aazV1ejR4ek5qK3l6TnZrN0xYKy9qVDZwS1ozcEVodENEMlREcE1JQnlZeVdTRkNGYmowbkNneTUvWnkyY0xrWFd2SjhXOVRqRFFScTlURndjakRob0t6YzYyWHl4bzRaSlVOME5WUjFwQU9CQlhWUVQrZVJvT0pLeVowZVNjbFk1d2hHdDJZOENtZUxVTkRnL0xBQ3l5aFg2RnBMQks1VEZUTVlzZm1ucUEyaFRpVUVMU2NLRG15K3plMjVHSVd4dHpyNzVha0pkam5SbnlmZzAwU05XNkVOYjZtM2YzUHk4RnphR09YQkJPdzRHRWNUT2F6SXE3enNqV0hZMFYwVklPL3NBc3RyclFMVmFmZzBBZTZVb2I3alNzd29IS0VKUmltb1lETmFObTk3NHFYRmUzVEhZb3cxQ0xTR2hpWGpTRitEdFNTWnFGT3laZk5GOGxCU0FWRGtTeUpxUnVUc09CaGxFem15aEhISTBpaTg2VTdFYXBLQTgyUGhxRlJTRU5IVm9KaXVRdS9DRFVJdk1OcXc5VjhYeTRQdE1Wc21OcE9GQXhaYWIvbFZ3ekQydXlIVExpU2tSSGtzSXluVjBKbkNlaHpzNElCSkVXb2hNWHhEWXB5MlRLb1VxR3c0SlVHZzVrekpuRnpGSmtrdTBTUHdFakxwTVpNOEtBUml3YnNhZ1hPTUw2a0VCcmV5NFRhWlRsbFhDQ0RxYi9OQndZNGZtc0FSYkpoQmlNcmFhM3BRVFpabVNXSml4b3g5azNJSFhlSHFtRWJRZEV5TFBrcXlTSlZEb0lVZXZTQ1UvRGdTRTNadmZXaktnNFBtVmloZmJvNHRISGtrQ0VGL251TCtUSlNuU2ROMURRelpVRkFqVnBPUEJpNXM5SVNjV054MEZlcktPS1FlWmNPNUVPUEpZRU91RkE2VjVUYjd2Rkl1S2JwcmxGR0lKcE9KQnllemJUUmVaMllJeDQ4TGZwVU9mN21YcXhKTkFKQjJia0VnbjUvQ2hITTVrTjB4eGM1aGZUY0NCOUZET1pYdEk3UWMzb3NFSCswR1NReUZtbmdZS0RkQ3dKYkZMWEYvWG1JSUZibHRZaW5aSXpxN2E1a2hBcmR2SEVWa2hUczhTQmErenh5NUhsbUhnZy8xS2Y4Y2FTd0FZTi80RllGeEo0WklsdTJPL2lBSnkzemJXRWVIZGswNFN0bDZabWdnTTU3dmhpVEpDUE16cTBaaGlmb3pDVGppV0JOWWRpaVp6T0Jrb3dDM2NOd1V6WE5nZGRXU0N6dGNWSlV6UEVnUllYTjR5c3pOd0U1TW1FR1JsNExBa3Njc3RTdXNaTXNJbzBWdFBlTVkxZ2ZkcUpWcHVpTkRFekhLaFNpMHlOQ2pxUUJmbVdpWUtLRER1T0JMcmh3T2NoV0VlVVVwMjZQdlVEVzVSM1RGSmJrcVptaGdONU54aVRhVUpBRHVPT0w0NEVTbFZHcERoYkpFZHlxSGJhVkEvVGo2WWFkcDlpM0E2bGVOUEdBVWNkb2Z2d2hlWFhJZkd1T0JJb3Q4SVFhcDlGOW9UazVieHY5eWxzMERLRWNUb01NODNNSEFlZ240aDZVc09UOFdOeDl5VGVVT05JSUJ3S3NuOWhxU0RFYXpueEhJbFB0NmhOdUNhWVBjQnJwYm1aNEFEMGt6c09PV25pZWtmSExmRGw0MGhnazRZRHMxVWgzdUJRV2pDcnhILzhkUWovbjluaVlob090TXlZemRRaWk4VUZZOHhEL25EMVBobGpLbzRqZ1MwU0RzeStCd3NkTHQxVnJlcGtxQnFYZFpUYmFUaHdOdVhPam1xZVRwQWh1QnZJQVlKMlAyRVJMMGpGa2NDcURRZCtxeVRFMzQrUXdyd2Z3T1lFZnJyaE1iSXN2ZmlERWVRVU1Gc2N5SkdOZW5wa2N0azJ2Tno1VXFPWWV4d0p6RU9XSDVIWExWRDlnVytZdWliaGJJazE4RFJ4QlRqUWRiYUhxaUczUS9uRDdhMERlQkJIQWkwMXBNNkRvMmdZV1lTb1R4Z2d6VndkRHJTSUcycEd2VjZ3UXVONnlnWXBTTVNRUU9uWmRNSnFtMS9GbVZnblljYmNzQW5tMUdUU3hOWGlRRHV5TEN6SHY1WTNJampBRUlzaGdYQzNTVXdGdVJjNkRvK3hNTHp2Z05Mc1ZlRkFsUVNEeVppWDNxMUZrRVR5U0xsSnhwQkFPTGcwcGdMUE9ISVlYSUpGR05OeW1wZ05EdFJJNklPTmFQMW5ReGs4WW1BM0UwTUNjM3luZy9SelRod3l6bjR3cHpUTnpqSUg2dktMU1AvMTNBZVZERzc1UzBOb0RBbUUwck1CUGxUTE8zbUFVZ25zeStTWkx1d2pnWm5NMzBnUlpOSVQ0VVVNQ2F3S3NVM3JOZGdpblNweHZreWgyR2w2eGpsUXVsZ0hZdVRmaEFUUzR6WVVNN0x2K3BxOWFqMmIvdHJYT2o1dTVRWGRmS1gyWUx2VGNJSExxSS9LaUxEc2lQWFQ2cFBpUUo1dWpJbzBJamRTVVM5Q0ljaHpoeTY0SXRJcUt3QjNUMVVNLzhtbHQwTUtrTWVXYjNQQTJITmZkbG9jc1lGSE95TVNTS3RyRHZTWHdBeHNPT2Rjb1l5RVhYVDVIR2RuZDJCd2ZPQzJiais0Ri91K0J4eDNxTnhHcnpOVXZZc3F0VjY1cUNTRkorVEFBQW1FdmpJZlQycktxNFdMQkZDOFJlT1FPd0tBZlB1TkJEanV6OFIxb1BPRFBVdi9wdGo3ZXlmbzVLZVBTVThUSk5lNVdrOVFNMFYxT09EYWdldW5EQUVydGhFZHlCQUdleUlRWXE0YTVmN0QrNHdJWnVFZERoaHpicFdyd0Q4c2lCNytUalByL04zd3Rmb2tlZDJ1di9wSW83VEltUThhbHQ2SDRZRHJDOCtmTVNxWVFpTjJJRU1ZTElFNTE1bVJoL2hHZE9Ca0piQm05MkNqOTh2aXpqY3ltZWRLZHpMZC9xK1hIS2xqYy95N2NQUWI2VHBpeUlsUmI2NEVkcmtveUdNTCtqWXhXQUx4Q05uelY5K3Jjem1mZER4d21ZbExObjluVjQ1cHFmaTZRdi9CcVpIL3lZOWowK3kzL3dqWG4veHAwUzVnMTFKTHNLOWd4QzUwMTBRcWg2d3FWbXo3N3hFZExJRlY0YmdaVUlydXBPdkVhMWdYeHBCcE1EUGdlVzNEZmQ3OGRsM2ZOdkNwbjM1aFlKUm9tVjJJZk4zUWwwaGFlQkVIcXM3T2hOSUJ3OFFzN0poc3JEaVRHU3lCZVhmQm93RUozR2RrOEl5NTRMUFNrVFBad2c4U0dwdm10eXZ3ZW5GcjRPZE9DWjVKZ2dkYk9sTXhIM1l0dVcrUlJrbnZ5VGpRRVBhUURGblRrUTBzNGhydWV3a1Bsc0NJdk5VQjZUQmlFOTRiczhvbTRRVTd4Sm96dUlKM3JQRGQ5M1YzOGZIZWRwaXVlWU9mR2pHOXgrVkFtYyt5YnBRQmZ1dGVYMUlESlZDR0EwOG9DZm45T3BzVk0zQkptWXhRN0hHaytUbXZWUnRlS29zRFJ0K3YxdURNbjJnMHZKSGEvbXM2cjVGR1NlL0pPTkEwaG8ycXQrSThFM3c3Zk55WDRFQUpqSVFEcFN2TVhaUE1oUGRJRjZpYTN5UkszejJiMHkrQnNGc05DK0NaYWRYbitURStnNVltNG5QQStVNWt6akhJeWx4QW8zUUhTaUEwQ0E5NWxDR0JabFlMQ0U3Mk81RU5KbGdyeHEzQU9mM082OFVRelZoYlpBQ3dGN1Fya25YZkkxTWhUU1Rod0FKaEwrbzFIY3VvSktnUjd5RThVQUtoUWZRelU5WGxVck9kQndPSzVsczVUd09qZy9odko4NFRNWnR6T2tLS1NMTlZNZ0RZQ3lZMlVIZHNDVklsVGNibndLSWdPK2psYjNzdzczQ3dnVFpRQXFIeXRPV2tlb1VUV3NsUGhnVWQ5WDIwSEg4SWd6QWJUTk4xaVpqTjNlVjFTUkVweUpNQndLWXdzWUZXYWdnU0xnMmR4QVJJRGIwYWVkOUJjOEgxR1NMdERKUkF4QytZVU5jaGdic09tWG5QSjZNT3lnalpQTk5WOUxTNkJXb2dvZ1cvQk5wd29EcFRaMHQzWmQ2eG1UVTh2U2ZpQUV4cktnOUZyaExyNHMwRHFBMlV3RHdQUDh0aml4dy9STTc5amlnTWFEUlJjZGJPbTdJZURUL05zM2ZqQWduRVBHQ0VMb1AzeWJEcm1nbk1ETzdQMmxzRzR3eUg4ZnpwY1BVdVR5MFdDSkdSa2tQYnR4Z2V3aUFKbEJRUExNWDFJcXpBanMwSHFiS2QydHlpMGZQTG5IaFo5STQxMFNValRRSEVxd05wT0JEdnF6RUQ0Y0V6ODBJVDlkNmR2VGxlbk9HQUMwekREMGZqNGRZcVVaR1RwNXZxYUFPNjVTNlllSG82U0FJUlFCTkhwdDVtaVF0a1dOQk9vRTBNcmJnSjV4ZmltMEw4NDR1cWVpV1FoZ094VWNhcW5PaHZrbDVFRjcrbzdNajZoWmlKQzdMRjF5YXVjN2txVk9uVHgvditkU3VST0ZCb0lPTUdTZUNYSVhLR3lMZnl5SG5tbzdwdGMvek15VkVkckg2clF2eG94OStNVndMaHpHdHN2S0QwUTlNOGMrSTBrdTllaXE4dGZkWDd3cDQvUCs1YmZ1a0xXM1NTbWhNdlpvdm5SMEduMXdvRHJjRCs2OEliVDMxQzZqenhwbDk1djd5ZStTNlorUjRQUndwRXMzaUtSd094QXdteEkwWjJvdmNwNzFQelNxQU5CMjdXeFQxYXI4YWN1RDY5blBPTjc2dHZLOXdJVGpCWnAyTGRoNHkvYUNuR1UvTFh2Q1RRSFBVQ2NsQkdueFc5WDVKOWU3YkkvV0ovZi92cHdMWjgyUHc2Ly9jZU1oQUsrbUE5R0tPQUtuWk5UWkdwcWg2ZGY4VFRwRmNDVFRqd3VaSzQxNkU5SVpUejRySHJOK1RaVERjZjg0UVA2aXdpcWtpczExVTM3aHdoMSszbmg4MFZndjZlcUdyeVg3YllrMjNkMG1lTU5YakUzK0FOazFCS2dzMVRueGVQM1hya2tVZHZGcHpZNlREVS9YVlc2UmJVbGh4TUJjN0Nqeno5ZHMvcEdoNEsvU1R3MDRwMzlsL3ZWYi9jOFpDUU8wWjk0REhCU2s3WVRtN1JsdGVkazBnRFhnbk1penRQNC9yRW96aFFrZGRvbUxVZHBWZ0RzdEY0ZThhemZyZVVGNzFmLzhzL2YwSWVsNXd0T0M0NWE2VWNrdDB4VURqbjRYV21ZQ3ZqczJIME9JaTB0WFJqeGhZeEhSbFRZbDBRYTZiNlpsRE52amRvOVBIZEdFMzBrOEFZMVJYS0luRXc0OWFKajFkMFdmZmJJVStqVHFSWEFzMFRFSGMrd2x2dDJrZi9rOCs4TGNCNzFTZCtKWExvWWl1aTRyTjFjVmR4OXl1SXpqdXVFbThqcy96VU0xQUdOS3lmZlo4Q2lEc2ZQd2x3aThSNWRHb256ZjdrMDc5V2xLMkZsRkg5MlE4cmdIaU5iL1pLU3Q2UFh5RE52YmVqY0o3N3dNM2VhOVJVN0s5Q29PT1F3Q2FQV1JQcTQwaEcxZ0F6Znhyd2xJVDV3blo4RW1qRGdYOWNFM2VQYVk5eWpJSmM3TG5uZTJtelprT2lxZnlrbWM4YnZVNmR1MG9HeVNZd0svRzUvVzhCK0xlbXZHdDlQUU1iUG9FUW5HQWZlTVA4RGQrWDRZbjJyVm0xYjNKZlBIL2hPQ1N3TXZBUitOdU9CYzFHSlRDeitSZkt1SExXNVB3UmFSSU96SmE0c3M3Uk1BSWlMdnpCbWQ3Tk1VR1ZZUGpVcDJIeHBuZzFEVmVaU2l4UmswTFJvYUFTWGRsYzlyMDVGRHRSV2xrcDkya1ZyTno2M2l5S01sSzZTVGFMSkNjMERna3NqdlVkZHNZUS9lVkdpWkQ5akpUQmpvUHJlNUkwSElqMEhxbVNZNXhiQU1FalVtcVM3VWc3YlNJL0xWUmptdFhVczRuaWg0QjBZUE55WmFkRHNuRStkeUhvL1pNTGQ0dlFlUlJuallaTGFNR1kwcXZVR1U1TXMwMk0xc1NWZ3dxYkUzVkVsdmo4WmZxSVdKTnhKRFRRSjRFNUd3NlVQNEJIM2RaNVpqMDBJU1dhRUwxSEE5ZVkyRThNQmxUbklCWm14ZStDOXBtcGdrU0xtWDd0Y2I3Q3paY2F6a2pjYmN1MEkrTklqeVlBeW5zZXJSdlhFcXh1WGRUU1doRmM0MWU0K0xkT2ZYMWFIWGJibHNxL2g5ZFR1ZDZSUnJYaFFFRHFncmh0MkxmeHNzYkNIYy9ONjlLdk1peFpnZTFMaDFRemhVTW82dVNhT01icllwY0RBVyt6YVhJaE1zL3Jxa1BjR3kvUGd3V25wT1lHVTdpa1lGekoyaWh2ME53L0hMa2JUV2IzRGtkT0dtSHV0YWRJclYwa2dmaE1QbEFyUmJlaXpOL1cvVERoUUFtb1VPMEZKNWJLUVUzNDQ2ZGxQbitDU3RGU1I2N0U5S3BzeGIydW5XTjlsR3ZLV3ZEeWhKaHJBMG00SlB2a2F6c3dmZGxzY00zN1p2VWhrYlJvSEJLUXRFMktYeDNsRFFnSkxiMzlsbnU5NlZpVmNSMjRIZ0JWU1NXVXdLK2JtdUpjSjIrY2hJUWhJR1JGcmNWbWJxNERpelJpb212alhuTE5QR2UvUnlXaUkwbGxsVnk0bTJsQ0tIWUp2TGhITXBCcHFwcFpTZkpNOFVEdUpxSDdseGJZbEorYzRzQWFLNnk1Z2VqalJzaGVxS1RHMHRJNnN3UGJlNVpvbVp0V0tHQnZmb2pJRERCSTRJRWxNRThKeU1kMlpzdE1haWt5eVhiNWdNdStWazExbVdpK3BCenRRd3ZNTW5HVXVublBGbzZXeXNLZHF2T1RNcHBVSEVlamZrSHQ0cjBMQ2g0SWVHV2dEaGlwRzl3VEtSMVpZczNJbzQ4QTFETHlscTNTWnM0d2swQzVyWWhnbWpxTGtmZTdScldxM0J4NVlKRDlpY2JMOG10Q3lxWTF4K2Rwc3JpUW4wcE1LSXhPZFZMSnNjVnZuTm4wWkZJdDRwcE5wb1YrVkx2TTZ1MkhPVlJabHZrSGhWMUxwQnQ1OUI0SnhKUzViNnZBMWp1eE9SWVBsR0UwZ21td1BITE9kYVg3d1o2cGFSSzFIV2s3VWl2em1yT2VNMW84d3pRa0V6QTY0V0t4c2RSdU00d0paSkpzOWgxLzgva0oyN25VaEYraVhsMkRTcE1hbDBjQzRUR2YyREZqVjQzTlpISVVYejQxZ21uUUtxNWNRbGxDb3V5VmMrMUVXeFNtaWdkd2ZsblRybVcyemw2ekNJRWtBQmlkR2JtcGM5dFdjb3hPV3pDK1ZIRlFQR0I4VFVVb2JRejZHaTlTSXlHQXJnc3ZVL3VwVHFWSkVlV2lvVUE1R3VTRFFxUkdPVmtYbHBNcHhiUjlMRktobDJESTlHMWJqRTlQQm9jRGo0S2pqM0VMcjRobEp0eFdOR2JpTzR4T0dNUTA4T2thbllsSnhxZ3czb1hGR0EwU2xLWlhjeENFVVpQVUYxMGtxeGJaYUFqREk0RmxxbDI2WEgyeG5ZZHdVbnpLUExva2cyamJJUjFUYnREckx5MnpqSnprdDB5MWlHVldjald0UVUyYWdOR1p5Y0Rhc0lOeGpjNmtGT1BncnozRVRZNGxxbFhpZERZcERnMzJ5UDJQK2xvbFR6U0VlU1N3UXN5dmJKR3Jtalo5ZWFyTVVOT05RSExjdllIUXFsYVVnSmVqeXl5bUhrbXNTQ1dKd0RWeGFTS1dXZHZUZFVJaVFiSzZBMlM4YW5hMmNJM09CTVRpbzFhc3hNZXZOQmJNYXhGM1lDeGtDUkdxcWNyRW9XejNPZ1JMSlQyUGtZWUQ4WjNmSzdSS2pWcHdlYWN3Uk16eEtvRGk2WjVSS2sycGRQcGR3VmZOSmJwMkVySE11a1E4KzlFYVhKWS9BQTRzQmZ0Y1hLTnpNSTBoTU1hNHlURmg2eFhIcTB0WVBRWjZrK2k5aXAxYzFqelB6Q09CSkFpQzMzdmtlMFJvSFBpaWNDRDlQRG5vYk5sWllDc3pqZWdaa0xMTTVLS2ZFZmdzVmI2cXhnSXpVRDFFNG9Ka09GQnQzckh2YXBPOWRuRUpKY1dydW5ORlVnSkQ0cThSOFJpU3hLQnFkQU1vRk1tL0NQR3JrYWZvaTBnVHgzVWRsWCtETlNhSUJTY0RkajVScWthZ1hlYlY0a3poWFVZMG1ta3BKUW56VWV5RmhWSExiSlhGM2FNMFlrUFdBekV2RUo4clluVEdKcFlFa1o5em02VG1hTGhsOGhCSG8zUmg3V1g3Tm1mRXZVYnZweFhtZi9mOWNyS3JBN04vL1I0aFhpY1A4UDJqdi81TVVZaC95aHBacHhPc1hFdmRaOFZCSmgrQk5vRjU2TUc4RUtRc00zektZTjJnNkVJdDRpY1gxazlVb0l6TzRFc05YWSt2UVN0bzlxZHU5dDcwVnhwaDdZbnYrNmhLZi9YbW5VK0d3TFVuWGg5c29jMSs1cnZFbTA0RDZNYUhDdGMvZGF5ck9mZkd4RmRlbkFaVk5tdGVhMS9wQU5pM2ZyVndQY2JXOFUzeEhVMW9TZHhlS29wMy9ONjMzL1h6VkgvcFluZFZUdTNWeElQWDE3ODBpQ3JCd3FqWU91aFJxakt1Y2NSclphUXl3OWNoMFdzai85MVJJQ0Q1QXdtVzA3eWVEaGNpTXhZKzhOaVZXQ05mNFZFNlRUS2M0cjVMZFEzVHdVMGgvbE1JcitHSENTVE9sNFFvaXRjRlFBazdSREpiazhEZ01mOVhiSzhndWpXc3JXK2JnUlRyN0FPNlovVWdrcmVYL1hrMW5yY01ycGszcHVZeVBxMWR5NE81V1Bmc2VDbzZPcEJ0dUxuK3d5ZE9EWFp1VEE0MG5YS1p4ZVRzU29hUzY3c25VZVM2RXlqVUdLRU1vMWdQcEtsRlVhTklTVCsxbVJGU29XZE9ObnhIalU1c3JYeERKL05zS0ZkWVJkbGRrUy8wTmZFOXg1a3ZCU2RTS0pqc2JxVUhWZmhsMWZNTmNmZGZaMUQzOWdqZHUwUlY4VzY5OEkzTVppVUc0OXZHZ2w5NUswYXc5Rk0zeFEzbm02TndZSTRFRGhodVdYUXNSb3RHMEN3WWs3UE5CQ2xwTWVKNlI4Y3BrQXZMUmx1VHN0QXl3NjVDb1J2MFdHYkZaRE03b2MrVGdkR3B2cXErSDVSRWpFNGNmS0cyNUgxVDNGTVlMUnp3SjcvNHJ2OFFna2Ixb0I4TkJkdkRqb285NENDVWRJQWdvNHE3ZGIyemp5STBYZitxUXYwa1E3WTQySHFZRCthQUdPTkxKb0UxclpJazVhby9IT2c3bHk0UFVjTFYrK1F4NjVLTWdGQ0t1akMwekxBYjBWaWFIc3VzTHJaMWhaSHVnZEdwZm9JM25Pb2pSbWRiM0ZFOXp4YWtYR0hKK2todVFkdGVsRkM4aU5zV2RwWXB2VTdtc05ubWZtYnhUa2NtTVV4MWwrbHB2aENhMjFQOUx3K09aTWIva0NlUkJHWUZuUXZ6MWtxamZKMzNDRlVYb3FTdU8reTdUcm13N0Z1ZzA0Y2N3dG5RVWhhMXpMQ0tjVWJiSFRvZEdKMTBIZG8xT3FIV0R3UHliYldxdENZN2pmMCtjdjhFaEZMNWZTSHNPM1BoSzlXQTRpdmRWcldnNmc5VVlyci9JVFQzVWpDQzFSaHZWQ0hFSFRqbVJCSzR6T0lzRUErZkNEaUhKS3NlU0ZFS3J6ZVFMa25UeTZjRGMzcHF4dE1Oa2xITFREcXY5d210TU1sK2g1ZitDdThGdjhPTGF0cXFrZjdTcVNMakdwMHdmMEx5ODJxZnhxS2NYT3ZpWEJxQTBwS1FiSmdMWUhmcnR3UFVzampYS3l2d21iWUQ0RlQvaDdJL0NnYXdyQk45eHNQUDB1K0RtRWdDNTZtUGNWRTRzT3VMRkxmeG5NTHJyYlkza2dUVnFycWtwVVdycW5Wa3hESURhc05YOTNPNm1laGQyV1M2Q1h0ZjF5KzAzYW52R0oxNFViWkNmQ1Qzc01iek1yTDVvTyt5MW0xa05VeFBVRTBoMmp1QTQ0Sk5LQ3RNK1lYM1NNY2oxbUpJNEtKK3NRY051NkI1T3doUmxsZnZFaXpKK24yUzE4bVd6N21BQmpmWHJzWlVNVGdmaWVwMmlOSkZKWVVlc2N5QVVQWTFoQmYxb2t2ck1kdThTcTNvL1VKMkhkb3hPaXZXamtPSWNodmR2bzJhR05FQmJsSUhkbkRYTVAzeXlLNUxPQzQ4T3cwTkFGUDUvM243SGk1N28zQjhWTm00RzhEOHY2bkVpZW5jSmxPWUY0VUQyejdWcENOQ1VqcmdNK3ByNmNQZTZHYitNRVNRcm9wS3U1YVpMTythZDFLVHd6M2g3L0NpeGx6ZzNpSlYwanYxdWRFSlRhMnRBaWx2OEFQenA4RytpV1BaY0QwNG5GSERVS1N1bGcwRG90SU02RUM4Y2J2aDJCWWowWTZ3Z043YWhxOFVPbHA2MFhSQjBzbEJPdFFqY0loV1BhdlBRRmw2dDVRK2VWMmdpd2dabzhEbE5LMGVYdE16V2VmQzBBaXBPRXpTR0oxbXA3NWpkT0xsMzlhRW9jNHdtVXZsQnJFS0pxWE4vNndLUTVpZWhETnR1NTREeFhtbUNVenRIVk9lRWFtdVNmVVp6b3A1aW4yUUVoWlZtWHVEbDl5d214SnlmempTbEszL3JKUS9YRWNHNUU4WXkwenQxRmZtbTJPWnFYbzVmL3QrbWhkRGpkR1prYTc1SGhBZG96T3ZIUlFVUVFMdlpkYmx2STBvT3hVckRUT1JzcG9kSjR6SEhkU1k3cXRMVEltOEdXVy9NZFZqWWZXajRKWTU1d2hVdFJKdzhPb1hUem5QZlJEUDJKb1RUa1dUTlphWk1oU1ZtZVpZWmdwMVRCSlkzZFlOeTNWb21lRkdKL1N3dGhTVjVuc2hzeUtWSDhUMU5tNzYwckF0RFNqYVdnNnF4cGl1ZThrK3R5OG9BM2hnOXhkN25ZRTR5UkRLMmhVS3F1WDlmaXpzb2o1R3o5OUlDUnhrbGx2TExOTUUraEhhNDVaWjBJR2NONVlZbENYNGI0eE90UTR0MVR3M09pRS8xb3RHV09rOHMvNWpRRUxQOWtnckdyWWZ3ckNtZlZjWEExV0ROV2pxN2xEK2VyenJoY0YybEJwZi9ZM2pIZWFTSS9ub2tsZlVTbjV3Mkpsdm9wcDlvUDRlV3N0TTc5UjNMTE9nV2hDYjg1TklBQ1htQ21aT2FWaHdvN05OWHhsWVEyRUl2V0VOYzlNWVlDZGhCcHJUMkN3RUxGZXpwK3NLeHlORHQ4Y3FqWU9HWTc1UHkyTldnazl5d1pGT3dsYll2ZUQyeGVDV1ovWVJ3MEFtV3lRV3JWc1k1cTFscGhkckhjc3N3QnVQQkJLak0xUEdtRG9JTko3UmpxSERPeVlQNXp3MGZpR3RCcW9UQkFaUk5lOG5BVSt0Qk9iVXdMTi84TDgrSk1RLzErTWRkRzhjRHNKSVZQN29DVU9QaGdOTHV3cWh2d1JLaDlQcndCRGkxakpUY1YvTVp0d3lDMUV4UFpKS3d5YUowYW5Xb1ErdzNyWkZpTWtvNGI3Snp4dFh2dWdaQm9FaFZyV2pheFdvK3c5eVUzV0ZnOEJqQzY4WGZrYVBhK0E5ZXp3UUpRbUNReTBTRGx3SzVXR0FCS0tlYnltWTlzUmFadXA0TG1oL2JwbUZ1T1BSZ2NUb1ZORmxhQzVtZEVyM1pOZjBycXZOTzloNTNDd0dDb1ZCWnh5RXRTRERaUHJRRDNKYTd1RWdhbmhzdDI2OTZ1Ty8vUHNoNE9IZndHSWVEcndXQm9sY08zRDlsSFVXVDNTUURpU1dtZHJjdXVkWVppRzkrWUdpekJxK0lFT01UclhPOFhjUXBCT0NDMDFyWFdINTZVb1FuVVk0TUJLaXBMQ1dEY1pndGhoN1hJSjA4TUVrOHp6NDlHQWE3ZDhLV014MVdTNThJcTR2UEgvR0NNRitIQkRQcEpaWlJrNzJPNDVsRnRJYmp3UVNvMU50T0R0M3dvRk5NKy9LWm12YUxYSENnYXBMRkZheDd5ZGtlQ2ZzOHZUZUNxN1YvL0NIVXRYemtlNUtlenRJdVJMWTVleUhXeCtadmpTSjRFNHRzM0NuUHJQTU5QWjQ0b0hVNkZUQm54TnVkSmJaSEdvZUJNUnFTM2RFM3ltc1pOOVBVTmpYS0ZON0Y5YXF1Q3hqeUpOd2crcVR0cDdjTlpIS0llc3lyQ0t6eXNvS1RJWmFabkxaRlhhOHBtMXdaQ0pIRFh4V2tpUkRqYzdnYUhadWREYm9kR3VqWWsyUFdGRVllVCtyWm90Q2tuNWRMbHo1eWM3cDVlcVNqR3VaY0lQczJwSzIxNnVPZ1ZRNllEM0hMRHdnSXMwc003VlkrMjFtbVdseVRlOTAvaTYrS1pEa09yb2l1elBHeWhEVGZSNE94SFI2WmlwSXR5UWdBOEU4TWVBd1FXQVFWZk9lRmF3NmRHdE1UVjVHQkhZdlYyK2xOdGloWFZyVVZpSDlOV09KNEV4QldGWFlvdldpNlRLVFVFeHQ0aGU5WVJmdjNwaWsrd1BaMFdKcUhmcEZIZzZzMFhIQ2tRL1hBd0ErZHJzT21BWkJWUFVvd0NuaUNtdUVLYnRMQ2J4a1haYmE0SUQyeVJ4MVg3WnZ2eXgzVnBQbEtzY2VyUmROVjdZcFRHNnZmdHpyUFhzM0lyYUFmc0hsWFV0YUpvNHVtbTNEOCtWR1o1VytNV1hqMXBMUW4rbHQzbnI1aUZ6clVXREFVaGpYZjhQZ1RXRUNzekJuMU1NZmc5eTVkMFM3VWRSemNwTjdHaXRjVUdWNEphSThLQjFzMHp0a2VUVEVLZXBTN3g3cHBQc0RGN2xqbnBPdDdlc1c1TDFpdmhGQnBxNHpOUFNuc1NrTWRQUW9NT0F0b0N4TWQwVEdqWHpvUVQrOHUzeFV4NlQ1WlhFN3pEbmZpY3laUnhHVWwvM2lSRWd4eTB3RlFCekxNc1QxZmlkQzZNUktjcU5UclVOekE2OU5kTDIweDROQncyQ01oQU1wckd3TjkxYWc5THZic2ZweldaRjhPdi9oOWhVczFvYWY2a2pMYU1RRk94ZkprcVpqOXBYb0htbmZHQnpMVEIycmR1WkRITXUzY3R6b1ZDZkdjWU9uU3lRUXdjblFwRU5LNjN6VE5RcXJhSTlGdlVGU2FxdUhCbkVhRXpYMnVEZS85K0dQQVNvUFROd0FBQW9SU1VSQlZDdzJ1NC9RRzN5enFQdUVuMlRUU1hsdjhFY0ZSWEZxaTljL2pPTUZuSXVGQTFFbTUvc3RCMGRsUzl3VjhxRU1obFczT1U3SlhiTEJKR3BrcDJuU2NFa2lmUUpzUnhNcldTYUVxOExGRTEwMmxmYzI4MFErZndsOEt6d3BzL3NJTEgzZVJrYmdveHdUSnRmNHJMdWduVW1GVW5PTVNRbGNjRHdHckhWeHkwd1RENzhlMTluaDdzWGJ2RjdETlRyaFNCaVV2RkVFT1UrZkFEdlF4T3pDVHhqL1ZIdW9kZWtVM3ZIeTJhZWFMWnBYN2VFTkJXSkJwcUdsZ2pXTEVIM1lKZjBpZTRVbHRFN1BycFhoTjBJbHFGVjJsMHdLbnRBYlVHR1VIUVUxUnZpLzVBbzNWQjQzOENCQloyRURtR2JmR0NaYm5qNEJkaFFXazNBZ3hpaUhPR2ZDZ3lIS2xOM3dJcDZZTG45MnpCdi9ET0VFQ1NrNzlqM0lWbTN3UWU2QU83V1VwUEYrYUxOUWtCMmJrOXNlSS9vOFQyZDNpVnRoRTRDcGphZmNNWmxoRTNOV2JRVWswRUV0Y0NITnVoSEpsamp2aEVBTStEaE1taHVCZ1lvT0I0SlQyMEJweVg5VGZPRkZOSTl4cWFoZnhJYzRJQ2s3QjZiOTl5QzNiM0lsMjlmZ2Mxb2laSHpCUkVhYm5UazM4d1VSSEVWbHlNR1g4WVlETjZ5cFpYRVRwdkR6eWVUYlVWa1piOHdXSi9JNTNVV1lBNi9WUlNUMHAwRVpPMGRMMjNVN2hPTkZrUVNMUjJGK1dtL2tsOWphd1NFNkQzVWtXZWdsRTFqK3Z5Vmt5TXhiTmR4SEh6RnpmZDFLNUNvL0ZGZzZHY3h0eVdTZUxRamhPRnFyM0pMVUExKzFwcWNHSmIxbjhlcmNPZUcxNnVSZFVpVlFZcWNxVWRXaWlKeHJMVW9FNHB0aExqOVVkZkJQSFNxb0QvRFF3T203enhsMmY0bm9ub2N6amk4KzlZbThsTGtmZVByOTczLy9VNzlhbEdsam9xTkxMVE1ESVRNblhzd1d6NCtDbnVJa3ZUY0hxZUMvWE84d1BqUkFtNy93aElTSTEzK3NROUNXekRSSWdQaFJFcjcyd3NwaVpmNzNyMEhhOFFxODVtY29lcG5ZT3dFOFhHWjhwK2dkYVVRb05tNHRvb0RDdWxwcUFhOUtUNmJLeHEzSlRQUysrVDQycmxIYnl1YkRWL04zZ2kvMFI2VTNTdjI2Zkc3dVJXYmFIUFdTNVk5SmZGYjBma2syaUc5Y0hDOGpEekxIdGk5eWJnK3VBd3ZFVHYwem10UHBjdFNKMFVYeDduWGRHRE04NStncm9Ramh4SkgvbU1sK2hab2RlSFZlZGh1aHNBWVoxZ0wycDc3VHRTemN5aFBJVit3c05SYnFpMnE2K1BIL0lQN1pXTWlOUXVTRCtzblIrMnN0UlRZOXFwOERCelBPZitUcHQ4UG82MWcwbVZySi81TVNBYTJJM3ZVYmo5eTZXZWlkeUZKOVBYbWdVL1JlY1EwMldoZ25YUldQM1hyazBWdVBDUnhEYWErbHgyMDZUTUdTdUk0Ui9MUXR3TXk4YjNOQmlzTEtKRmdLNVZGMHpvTjNxMDRpais1RTlmUklEZjAyMkZBUTRqZEhJdkpBS3E5VDIwNU5QOW4zQnNMNitHNjBBeVdpQTZPbGZTQWw2bkwzd1J0RDBkb0hDcjBmWm4zL3VYOFFKVXRneTQ4ZDJQSzFKM3JqZjJwemtBVmM1eWVtbld4UnZyNlA0STNha1RBNW45d3poV05KL0t0SHhZMlBNVGFNaGV3RWlCU0lLZlhlam1yZ3VRL2M3TDFHVGNWdWUza1hFRE1QcDNWWTJZM1p3cVZHSzB2NXc2V2tUZlZVS3IzZ09wUDVCYVRadXVtbEhzNllPMWUxanVCZ3lvWEJLRjZNWlRMUmVSRm1HN2o4MUROdmwvTDJpaGxtOW4wS0lPNTgvRVRDc0VaNGRTV3c2UVoxRFpjOGlXSGZVMm5nWC9FTDVqVUpFSUVaZnd1QVhtaVhrUzV2SFBVcU1DM0pqMDh2TVVjMEFYZTZvem9pQ2RxNnBLZzFDQmxmRnlxSjc5ZDluWUFkcUVsZi92dG1ncGR2WTlqMTBob3hOaTgvU3liU3crS0hJSUVIbEhURENpUWMrQ3RzcDlUSUNnbGxrQ2U5ZU44RGpBSEs4dmtuUm8yWlE4bUszNFdVS2JkRGo4MThLb0hmN2tPWkUzM1ZXRmZnM3BUTEFQR3U1bFk4UEJkckpUVUQ4VFBnQ01td09hUnQzMmU1M3NUS1hBN09kRDZCZUZSUGgrTkVNNG0vUFZ3VGw3M1d0WE9zK0hGL2wzeGtKWU16ZEFmblpSL05tUHRYakIwTExSd1AxM1QxU2tjREZjOFc3bWFhRUxOZHdzRGluc2xnbVpxRWFnejRxaVJhY2QwRWRmanRFRndodng0NlJPM1pxTko4U1MxOEhOclJaSWs0eW8yWmRrNjJPRmNreFg0RnR0K1l1ODcydkg2NHRHd3VqY1ZrR2kvTDN6R2xXeVRZUVorOGlETHZTcVNMTWNOOCthUGgyTkYrQ0p0Tmh1dnA1R3JKWDdVck1vZVg3VUtFQko1TnJ2RkxUN2xMNW9NK25kVm5EdlpCOFJieG4xajBvc3crc0hnUW5QRmdSN3BBOXNoSjRkeTJSVmN1dGNhM29sNDBmdms3dmNOY2kySnZtR296VlNjcnY0dktRZFBoRmw1TnVsQ1pwOXNXTk1ZVnVsZGlyVW4rMXZGd0xLbkZuT1NIb3o0ZHRSQU9WTCtyUXl4aWR1WlNTY1NQeWs3SGlKUDFjbVdTOFRwN1JFaXlUczBVdHZvWmNIbW1sVlY4dGR0a2hGZzFQaVRacTVlc1RuQkpxQkU3M0RqRGZBOStCaHlhenM0SEpCd292MC9oYThZenpBci8wSlludDRYWi9XMGRmd2RtSFlwd0lLNEdsS0EyWmZnUjdKVXhmeWN5ZmZ4czJObGh6SjF2VXBkdnpMU25oMXpyWmRsWGZCZHF2RElXRHBTeWVUbzlvNWxFVHpjL09nbXFrdVovNjB5SzhqVFJyZTdJM3NvdE1DcUJORCtDdlVXOTVHa2FXTnJYS2VGQS9rQjJWQzYrdlJMMm1CL0JYdVpMeGlGT2VrczVNQzRPaEhIQXV0MnAzOVNpcUpwb092dW54OVZ1U2lmbGdPTEFldWlBUU5YcGpkRXNIQ2lEMWRwRlNWbVdjbUQ4SEZEaFFKQ1YzOFR0QitUSjdrQUFJSUhqYnpXbG1ISkFjeUFJQjJZeWNpLzBkZ0FzaHBJWTVCYm93UUc2Vm5wUE9UQXVEcGdqMkF0Nk56NFBCMEk1RHZzaDdMaTZtTktaYVE2WVgyU3M2cDM2UEJ5STNhdnUwWXd6elk5MGNBK2FBOVh0c01VdXB1RmRtZWJoUVB3d1JicDJHYklvdlUyQ0EvbkRrS284SEVHbGVUZ1FaNGZhQmVOSmRDQ2xlY1U1WUpiY3pFNTlIZzZFaTVJdVhsNXhHWm5vOE1uUGdCZkQ0K0I1T0JBLzFIMTFQeGVlS090VDRvb0Q1SGQvS3VGaDNEd2NpSytZMkJKSnlyZVVBMlBsQVBrWjhDWU13U01RNStGQS9FRFp4RFlualhVa0tiSHA1SUFKQjVxZCtrNDRFSHNXN2svbjBOSmVUd1VIVERoUUhlSXZoYzBKQitMWEpjNm1ZaVJwSjZlVEF5WWNpTzduMVU1OUp4eUlIekpKSlhBNm4rMTA5TnFFQTlIZEJnekI0NHdURG9SZHVEMGRRMGw3T1pVY01PRkE5RDdZcWUrRUE2RWF0Nlp5WkdtbnA0SURKQnlvZmprTk8vV2RjQ0IreHZUMlZBd2w3ZVJVY29DRUEvVk9mU2NjaU04MTk2ZHlhR21ucDRJREpCeUkvdGJsVG4wbkhKakp2SE4zS29hU2RuSXFPVURDZ2VoL0M2N0l0K01lMlRpVjQwMDdmZGs0VUdiUjVnVkk0QyttZS9JdjIwT2E2ZjVVdHVudzVFNzl4Mk1kRlVWcnBlbVVBOE56b0hUSTZrSUNyL0JQTnpCV3BKa0h3d0VhRGtTTE5VaGd1aFBtd2JBK2JVVnlZRWwvSWh5eW93c0pQRXRaazNMZ2dYR0FoUVBScXR5cHYrVzB2dlJoL1NPSFRrR2FUVGt3TWdjV25NL2cxaUNCK3c3VlNoVGtZS1RabEFQRGNxRHNIZzlhRUc0NFVINCtrcHFHd3pJNHJUZUFBM24zTXpnb1BLZUsvSFZYUjFNNkdHazI1Y0N3SFBpQ2NIOU9wUm41UVYwWnBVNFBUUmlXdzJtOXZoeDRGblB1OTNLTTFVZzRVRG9ucVE3a1hFcHo0K0RBNWk4OEFka1M0dlVmNnhCeVN4R2I3MnIvdWl0aFRab2NNd2VrZlJkY0I1UnlQaElPckYveDN4T2gzRW5UWStUQWl1aGR2L0hJclp1RjNnbWwrdVFCemNuMFJ2NjdYZENNNVA4L3lGTWFCQ09zMWZNQUFBQUFTVVZPUks1Q1lJST0iCn0K"/>
    </extobj>
    <extobj name="334E55B0-647D-440b-865C-3EC943EB4CBC-2">
      <extobjdata type="334E55B0-647D-440b-865C-3EC943EB4CBC" data="ewoJIkltZ1NldHRpbmdKc29uIiA6ICJ7XCJkcGlcIjpcIjYwMFwiLFwiZm9ybWF0XCI6XCJQTkdcIixcInRyYW5zcGFyZW50XCI6dHJ1ZSxcImF1dG9cIjpmYWxzZX0iLAoJIkxhdGV4IiA6ICJYRnRjWm5KaFkzc2dYR2x1ZEY1N1UxOTdPVFY5ZlY5N01IMGdUR1J6SUgxN1hHbHVkRjU3WEdsdVpuUjVmVjk3TUgwZ1RHUnpmU0E5SURBdU9UVmNYUT09IiwKCSJMYXRleEltZ0Jhc2U2NCIgOiAiaVZCT1J3MEtHZ29BQUFBTlNVaEVVZ0FBQWtNQUFBRHlCQU1BQUFDOEh0eFJBQUFBTUZCTVZFWC8vLzhBQUFBQUFBQUFBQUFBQUFBQUFBQUFBQUFBQUFBQUFBQUFBQUFBQUFBQUFBQUFBQUFBQUFBQUFBQUFBQUF2M2FCN0FBQUFEM1JTVGxNQUlvbTc3ODB5RUt2ZGRrUm1tVlJsNmVlWEFBQUFDWEJJV1hNQUFBN0VBQUFPeEFHVkt3NGJBQUFkUGtsRVFWUjRBZTFkZld4a1YzVi9zMTdQN082c1A0UkNVMFFrVHpkQXFhb3dwbFdLQ0I5dmkzWkxOZ1U5UXhJU1FXR21JbTMvaUNLN0tMUXNiREtXSUpCSWlGbEtJRTFCZlNNYUZmcFBiYUtvVXVrZjQxWlZTLzVJdmFGSml3cGtCaFNKSmhSNWFjWmxuWSs5L1ozN2NlNTliOTd6akQzMitvMDlUNWJmL2I3bi9ONDU5NTU3N24xdlBLK3ZLMzl0MlBud01vbyt1OUJYK1lOWDZHT0I2T0J2eFN1S2c4ZDhYeHdmRSt2LzZIbjMrdXZlekhwZkZRNWNvVUpsdlVwTTU4UDNCZjk3NExqdmkrR3JSRU9WT3l2RVMzM1ZPR2lGY3NITG11V2NFTDg0YU56M3hlOVJVVExsV21MT0JFZDNCNEh5QmtmbXhRVU9qd0tNUUU1YzV2Q1VhSE40RkdBRURvbUxIRDRxUnBZamcyRURoOFY1am94Ym5lTzBVY0NiY1NGNlpRUklBZ0pOVjlIc3NKUlE4c0FtclRuRDllR1JXWlFrQi9PaXcyTjB2cHBVNHNDbjFZVDR5b0VIWVhNQXhvUVFiNS9ldk13Qno4MERJdEg1UEN2YkFZY2prZjB5WVNRMm5obUJsQWdQSlU1SWlJUllYMDR0Y3VBem50TVl2WERna1RBQTVLNE5Uci9CUk9UOTBWQ0JOQmRKMVpFL1Z2ZDhVdDQrVFN2VXhSa2gzaGZoTHZlZGdFQXl5NC9jWHozWXVjRU1UZjZOLzNKMTRjN3ZCQWRJRGU4UWIvWnlqNGdZeDRXZkVValRFcmhDUzl6K3REQmViSi9Bcy9CRm9OMmZrWnk0Qk1ZS2xmK0xzemNKakVveThRN3hxNTczTVhHYkt1RkxoRHB0RlRzSS84L0toZjNIUmJmYkF6YmtIQ0ZRRk5LWHZhUkxLSWorOHlCZ28zbXNpeFdFUWlHcU9zSGVBclhtMTk3WmNTMVQvdmZDenArdjJGTDdQcFFYSGZCWWhQSW9yb3NMbHVVbEJWRkZ1UjRueGM5bGx1K1VzR1gzY1doY1RsdVRETkZxd3pJN0x5RlNJSHBlVGcvWUJ3NmllZWtkd29hWlZqUy9iU0dxeVdIcWtCbW1BcEkzenp0d0VMWFVabUpaem1zQUlLZ1NET3Fha1Z0RVI0UzJzbjJGNHVBUUZlNTgvbzNYQnhkTU4xbS9COHBUUFhsL1cxS2ExNmFRakt4Slk4bUJhSVdTQWRGcmZ6b3RDeVQ5cTRoVFo3NTg2NjIzUHZ6Z0tZTnR2RmdMTWl2RVlqdzVvM0Y0UG1aZDBvNjVFMXRkYXRhRTBLZERmTFh2NlA5SkhjNlNKOTFhVGxpNlVpUUUrTmR0U01pUzBuTFgwNE5UTmFQQlE4WTgxUFNOT1h1TEJlWEVQbTRnQ3RTRDkrdC84VWU1ZjlZV1FEZGJYLy9lOVFxaG0rLy83bDkzWjFQS3QwOThCa1hTQlRHNTFsNmxIaldUdlNaZ3lwSC9JOHB5TEVpemdHWTBGZmRmUnRsQ1pSTTNBUGt0TDFVM1pRbm51emJOejFCbXpjeGttcVo1NXlqSWFrYzk2TEpTdmlOQ0RWdjFaU3BiMjJTM0h5V2o2dHZOY0dDbWgrNnNyS1UwWXdLL1pMVEs4eWFGWHJhTkszN25ReVZGeWhreVlYSVRPSUpvT3ZxYVVNQXJDRUd5T0JUWHFvZ2VadlNGZUlzbXZNeUwvd281UmZJMzFWM1JLS1pOVnloYUEwU2JjdzlUVlpucW14ZkxSRzQ1eG95NHROYjVocVRzNzhVWERZVVQ0aU1MbjZxWDlJeW1VakV5TFpqOCtIME5UdDE0V2pRTzMrL0phRXAyWTM1MFlzNkwyWHdvYnZqcDFYZitHdnZUUVB4SElSWWY4aXF1OWtCVjVKaVV4RnBMc0hNcEtSdHBVTVhGbEt6TUpZZFJmVG0yc2VCTlZnQUlwaVExVml1SzgvL3pJL0lHa053OGU1TksybVM0Q1hzZWthekZKdExNNGVJUUJDaWNtSGVJbEN2L3pRZkZsNTl4azJXNG9MUkhUNEdiU0JHeWxJdWdxd2xPZ0NxNlQ0RFRNeGpBaUdMODB6MnBPeTVQejhKNmJsTlIzTk9ZSkxmQjNPYk50WWJITElLZnlMaWswM2s2dEZHbHpLT1NiNGdJcVJ0TWd0UVJtZmJoU2xRbS9RcWp3cHRlY085emp2ZGpuOHdyazNGTmlVMzRwQ1Q3aUZxZEpMRkFadEZ5VWdhbkFlZWhNWXZ3d0M4ejRXbUJOVGxCbTFPaXE3T3lYTk0xa3FJMWE0QW9taEtQRFpOWmhOWFVTM0g2dStMejhqRC9ZM3BwUG42SkZDMGZwT3FaMTl4WFpoRjBvbXR6cUF1aThmVnB6N3RML0s3T3FMeG53U3VVTjdGcllJNzJHT0NHeVN5YTZtY2hVS2gwYnI3RmNuMU1iUHhtSVA2eUMwbE9xUFFVVGFoaWc0dG5QRERUMDRJaEJvcFBpek5mSVBWUzEvRUh4T2xmTjVIdWUzOW1VYlc3WWpaVE1HeGMzR25LYU1OcGJ2TkdXNzNHODgyclg5SGNwVjFZVHNLUm1Xb1dUVDRRM0w1TVM1bUlRKzdjcDhQTys2dFhsUEgrTzhQalBOOS82ZjVLamdNaXdKQjBmVExBSVpRWEZxQ0tMenJaV0NSdmhHSWpwWTVUY0UrQ2ZrLzM0TmJKd2hTUVloWWRFK0pKcnhnK0JMUEltVWNQaVJkKzRublhoRDFtd2EwVHNqTTFLcnZnbEdpbW1VVUZYNTVXSGx1SHdYcVI2UzlVMVBybVdFWW51VUJzNG9KbUxyWVdLS2VaUlkvcFpWMzR1Q3U3NCtaUXptbzIzeFNBVHBTMkJrRHYwcERNUklzZE05MmNyQTB4Y3lTbWJ0NFZHSGZIcDk3ZFhLRVM4SVU0eE81UXAyalRxcEhUNXJ5QXY0NHVXdVpXWlFqL2ltYmtQaFJFWmptVHY5ZDMyanB0N3pBUmFXWVIrdExDaFZIYmp1ZmpabGZLVC9ldTdEQ0ZXMnFPbkYvTFc2clJ1M0NhV1dUWFpRRExDb3oydE5BSnA0ai9zM2RIVjZZRVBjL3FEbmVWWmhiQjBhajBqRGJSN0xEVDBrNFZJSnRKRnhMNUI2ZDNHQ0l5aXpRV2JzdVFFbVA0SUdqTklyMS9DUy9temh1eGJ2L2JEZFBPOG5icnB0VnJKcHRGaDYxUEFRSnprV3R6OHV2ZW13QXNGOXV6QUpSaXgwOGZwSmhGUzlZV1FxK3p6SEl5b0p5OTV3RTgyblRuNFRhcHEvRE1GV2tnc0hNblZMSEJlVWkvS1pQaW95a0VzWFp1WWFvSEMwQjNFOHhrN0NPd1NrTVZxOXdIRUJYcm0zaWZ1T0FlQldwYjJFYnJrOFJ1cytnYzFjU1V6L0phdG1oNTNoSWdRbDcwTlowKys3b1N4ZWJkNlhkbk91dzJpL3dxV25aN3FyaWllN2VFaUk0TVpQTmEyM2xqcE1zc3lrc0ZnN0Q4M0dCZ3AzK2trTlRKcTJHeXMzVmZUUjVhQnlGeUN2eEdodDhKYVRSWHJIc1RvTGpMM01jVVFtdzFEZEw1THRRdE84OTJoNXB2eHMvSlRoRWU1UEpmMUQxRXpDS2tQYUl4V3RiNTJiclZYU051WjBnRDZ0R0RGS3NuMFRDcDA0cnVBS280cDRQcTlyTlFnblEra3BpVlNHWG5JVUtUMFMzd3NBUnVhYzZ2YXE1clhUNnF3cU1COGwzdDAwVXpjQXQzZm1FRVhpTm1VVjVDNC9vL21nbmVoYUlmRjc0TW9DTkpBRCt6TzBzTGVhQWlHak1tVC9CanZaeHNGcG5lZ2VHT0c3R203WUh1NEdkeG9BYTZLcE80WEhCVG05THZnZlV5ajFBVmlWYnhjMVRLZnJhbGJqRjBxKzkxbU9hWjBzNFNnYU1tVVQ5bUtOVU9VbVJjUk9pVXZDTGo1QTg1TGpwVjNmOThOcVdJWE5jcm1zUWR1azJoeVFXbnJXTktreDJIR1J4RE5ERFhMdUxma3AzY3BySnBHTkhBc2N6OG5Ic2crTkwzT2JiTndIek1MR29xbVlMK21Ra0xBa1hvck0zS3QwclljelRGQmJiWjgrNVVJOWQxMVRSOWoramNYaEg2eExCSjNQSWRjc0dERGlvWEFyVyt4OE13amtZNFlPYVFVMjhvVStDODdtSkdIb1hUa2V6Y3lGcFowT1FVZy9XMjV6MW5qK3h2ajB3L2FoWmRaWHoyTnJtbHh2TmdXbjIvcGFIN1dYTjhTTnZyZWxkcVJhMlZFdlZSdDJLMXJTNEJ1bU1XNVFPalBuWGp2S2ZIMG9DNVRkNU96SE5zQ2xTTTgzOWIzZTVhSlF5aTBtcEJCem10SDBmRWJ3L1NIUzAwak9wQXpjckNxTSs4RWFjMWxGZ0JPalNyNGNYa2h1NXRNbWFUNitROXYrRXBHbnR0WEx4YmtxT1A2RytYTk5vdnVNQ1ZhWUZhVWpFc3pHU2dLSjZRVmtHTlhDUE9pN2d6VGpWVkl4di9ZY1NZc2JWcGVMR3ZXRzJEeGdKR2F4NVRydkVSTVhvTCs2Sk5EYTYraUpGN3hmUEtzeFR6YjZQL3VQS0JJVVRGTS9NZmo5WVlkQld6bnpZZlc0YjNUK3k1Nis2dkVDZzMvdkRFaVJQWDNSZFNtQlhaVzVOaWVnVHcrTERvdGZ5YzNWaVc3UmRhNWduMTM5MlZLUW1IOG1YVkU4WVEzZVgyN1pPNnhDVDJ6endDYkNVQ2psY0ZYL1c4c3hqQ24xWHBCWCtkM2pDK3R5NCtjR1U0M25Jdk1GRzB0NVJmTlBmVUJ6SzIzQlFxUEJWRFIwYU5Kbm5lcTRVSXBkRGlKTllwbzQyVEZkRjVPQkRpbmR2cDhFclVtV0ozMFZFejRXQWlOcFBjVGxOdzF5MmR0eTlRbzhXbk56NXJHcy9oeGE3VDcyaWJhT2J1Tlo2VFozaUZoUFhCZE9ZSTNUdUNabmdWdWNiak5zeko5dDVSbExtZTV3VW1GM21WamZIckFhS0dTaHY5QndKcmJObngrb0M4eklzamNCaUJWVmFxaXBuOUNhSTVMakFLTFBIUUhMb1FuUjhod3dpMDJHQzBFR1gxdEJnVDNTdFFlT0t0blp0VFBua2o2OTU3WDdoeGd6dHI1NTNTNXhyUjluMjJnZGhwUVFmcVRrWkxEVmNzNzVPSktyNldTdlVmQ0xyMHlrZVdtaEJmVzlERi85dnhVOGlrQ2h1TTFtODY1QkRoYTdEZzk5NUs2b3JtbDRYNHZkOS9iUXN2NnpDSU1BVTNmdkN0aGNJdi9kaDNIZFV5UDJCcmFOOUFkSlZpQ1Y4MlhXRUkzQUFXbzcrRGVNNTMvR0tBaUM5elpOWFVzUTdsZ0lmcjRaWWl1RG5ia2pzTmxlR1U3NnRpWFlyUEVhRS96b1FjRjZJU2w1UUJlRzVPNnBRSVJPZWp4WVlwZHJmUkMvRFdUaUFjaHJGeUhYb1ZLMFlPUkMvSDZqaFdvcDNSaHRzdXFyQlJ0OFJiTGk3WFRSNXNacXpiM0VLMFhuVUxJNHlzWloyMFQweEhDSW5oNkxDRndMS2RDOWpOQ3VaWGRBWkQxR2x3MGFkdWxQcDQxQjY2OW5tTjVvZ1dseCthd0dHMlltaXQyZTZpRzI1V2M1d1FubUt0Y2hDVlFBN1g2eXRjQVM1ck9kek1HTVdGSzVraFF0TWxMamxzZ2JMbENCQ2M3Q0lmaTlJNWt4aGEvMDhuOThSOUQ5LytKaWszS250R3FQbHJ5VGF5eXVXeGNkUTJyUXpkUFhBR29CRCszL2dWT3MvZmZoOW9vdnNOQm1BcFhjY2hheVBPL0w2aW00TmlUc2RiSHBZNGpKNkxUR3VMN1dKT1FyNTkva0JoV2VVa1FEU3ZwR2lTTjlFODd6Q0h4K3dBeFUwUFN3QzdlSE5NNnhJdlFEbUp4bVYrL2tCaFVlVWtRS1FQSHR6TjR4VnRIVy9vaGc2elBISExReE9ZWXE1QjhwcWRzZ3dEWUp6UE1IZzEzbHBQZ09pNGVCY3FGWHhyWDlMaVZiZXovVTBpUThqZTNZSEtCZTdkU2drbnpiZ1FBVSs5UTVZQWtWZStCQzJNSGdJSmpXSTI0MnRkN2lEN2diSXpHcE9Vbkl5UjNBUkVuQVNJOUlJc0NhS2lMODdZSmF5c3RHcndyOXNCalZzYmxrQkZPSDUzUU9DY1VaRXNyTGtRUWV2MGdZWWtpTHo4dGVIcEwwUVlQNnJieS9HZ0ZNa2VqZ2dRYURPbGdDZys2eSs1RUdFcldrLzJpUkJ4T3h6SWEwakhIY3VDTTRja0FHdlJEQmVnR0ZJUzkyeVVZeERwc2J0UGlEQUJMQklTdzZ4blpQWlVpUWw1UVVvdW1iQytSNlFJaXhFTmFMOFFUUVliYmM5N25MK1lGbXQ5R0tKWVhscXpoMTRTTkllbkRQRnJyaFFSUkEyWkl5RjY5Tk0zL3hmYlRLWkM3UDRKSEFlOVJWeGFpQ1VQVVJUTHl5aEV4dFl6UERUakVKVmtEaURLdFpBbDFodW1aTXI5a3c4RVo0YjZGeG9qeGpOSlVYenROUU1ZbUhuazYxa2NFTFU2ejF5ZGV6emk5T2VDK3lsQXB3aXRycEFpeGJqRENHNnQ2eWxFRm1XQmljNXJhSkR4dk5ad3Jpd0tkLzVEMm1YaGtKeDY5SEtGVFV1QUtDSm1NeWc5S3l2Q1g3UW9BOUJVRlpDeG9mbG5YaThHUS9GTHVpc2NScm9oV25CeUVjUXl5MW9GTkhiUHlmd0p0ZzdxWFpOZ3RJRnN4cHB4WUd3OFBtRVJSQllVa2lJYlU4d0Z6dEsyaFh3RFVVbnpYblB5c3dsSEVsVkh3RmJLOWRWWStTZ28wWmdxdW1SR2FFU3AzZk15K1JDZmo0Yy8wVGh1WTIzdmsyZ1VGSXBOeHpqRGVIMVNKNUdkcVNFcS9Lc3BocTBsaHN1azdhdDdGSlFvWUlwUkRFWXZhWmJITGdFaXBXZ09DQkN0cWhQZGQ4R2V3elZONjBaS210Y0JvdGs0QnZXRXRIaVpZWTczQVJGRWEwV3lXRGgxRHlCYWpMT0x3UW9lRk9Sazk0cVR2S1Y0RkNLeW5ydXJWN1FuWSt3eUdacWxlSUZWK1lXUTdPS1R5Rk9jaVUzaVVlczZHU0tVV1VZVHVmQUNBZHFJdDdZbTNRUDdGeUl5bnF2TWRESkUzclAwUmR0UDFWL0Jhd3F1QTA1WGE4cUYzZjZGaUZiNkVZamlLMzJKdytzSWdFNWJmb0F6YmhUUU40UVN0Sk5oSC9vQStZc2lFSm5aSzhyWlhXOFZONjVJcjJUY0V5QS9zOVJsa2tkckQzZU1yRUVhYU5RRk16SHVkVFJaOHM3NTk1eDZHMmZNb0lrdTBlTGM0US9BTm82NjkrTys2d2lMTmIxdDc0WEdFRUEyS1ZvMVVteWZSY0RmQ3JNMHhWdUpuQlFKTlBVeFJxekxlRlVpSVZxSUZCdUdTUC8rSXEvaVR1TzFIa3ZTSlkwTXpXem1Hd0plRTVGaEFDVkM0eGI4UlRnbDVSaUQwSm1Ma1paaWtickdrNHdEczNDamd3RGRZM2lzWXVhaTlGeFRycmkvaUJoY1pBWVFtZU5JUWlEVTdpU1NJdDYyWGUweHhpZTBzL2RKVy9BWGVUVVhsU1ZYNjdyNXdBZHcxSVFYV1lpVWQvNFRoZDFkNzJVS0JPSWs5OTlLbXI3L1puMVpGNENkcWRRTHcvVjd1Skx2U0JRbmJocklYUjNOTHNUaTBkdzlqNEZ0VmhuTTVkMldJeVRtc3FZU1E5Q3NET2JGbjFyQ0ExY09iWEpxYVBJejJORDhGWnN0NCt5aHMrbVpDVUY1REFMazBYaFpFNWIvOS8vUW9SazdHamRaeUlJMk14QTlGY0RKcVlGaUtPajZpQ21BbjRMQjFWa3g4UXplVzlhZ2hxbHRKQXFqVWtrUnV3WUdGbFRRRjJZRHBXeEhkU2hkMXh5d0dac3RRZ1RYKzFRaHZIbnlaOThxWEZQWlVodWJ0YjhMZVRQV3FvRk9OVlFQdEM3UnMvb3FnZ29pdUdqUGF3SnFWdkt3S0dFVHFRL3l4c1NsSDNueXV4OGxXZG9YdjBYM2ZIaWJqR2J5SDZSZ1JSTldFMmFkVDFPV2ZxNU5kdC9EM0tycWtoTjJWUVo1YStqVWxGdnUydUQwRzB4ZTY0VnBCUE1WUFRtK3hwd1pHY3V5R0lWOHhMVnVKRWQ2UFRSY05XRStZVlYzeENWOFNQT01SZDZtSzE4Y0VLM2pkNmRZcnpTZTVJUkJFN21BMzNIekd3YkY3TjM1cTF2UUxrTW11UmYxWXgwVGIxSTBRN0tXbWZxWkRhVjgzbFU5NTdNN3hKdTkzQ082N2xHelRNWVFoMmR3bFRrTDZYbDNYK1RHTXhlQUhKUWtVZmFzdmZ4NHE1N2M4dHI2THZqTzFJY1A0S3Fmb2NUTGJEMkVLQ2NMRkNwcXdOSy9mYW8yd21lOTBGWSsvbUxta0xFRTNTRmVvUWhHNHhJbjFvMEpoSzhrYmtpalpVblFMM1R5MVpURGJLRmxKWSt6b29HemNvei91QjdtS3R3R3hPalNFWGZMNlV5MFhxWmlHQ3h1bXZZbUsyYmtKT0tPVno1b2FJUmo4amYrN1hrL2hnVmVBMzN2My80VFV0OXN5cVhjNjNJMkNOVlFYN0NETXAybmlId01yc1hvcGJTMGw4bEZjUG9nZmhVaWhRYThQWXlyODQxb05pQ2w2MjNSMUs1WVhyb0J5SWhZUVY3Um1LWUlZeXJrNllHcU5WZm9mMWF2M0hkdTZkeWMvcE1RK01CbjU4UExjZUp6MXo2NGNmdFA0cW54dVBxMkU0bk1DcktPT3lZVWJiNHNPc1ZuR2s3a0lBWG41U0JQcTVRcTJEN21IaUx4b3c2OHFRc0hDUmVIMTVaYTA1VFZ4QmVCNkN5MGQ4RVdyWlZzZUN1aHdwM1B2L0g2WUlqeERkU2laZkwrTnJIdEtwcDhrWDNPZ3BHb2FCVng2c3lYYjczMTFvY2ZQR1VNTlZ0RGhWcVEwS2pLeGt0a093NmphOWFoMEIydXllSHBHbFdyYmFlZ0RxSzZ2VGE2OHlrbGtDVldrak9ISUJVcndKSkxwcDMwOGJuaFY4Q2NWUkIvd1Myb3cxLy8zdlVLbzV2di82N3pKUmUzNUxkUHdBRmwxNHh1MWxDRTRZVmJjUWwxY0JnWEYxYWRkMDd5M2Q0OFZaRVdRNWVxYmlOZDRXQUlOeGlZaVpyMURzaTB0UkpuK2V2NFlLNFZzdkhMbkJNTmtOZkJWZFpvcm96MVhBVWwxTWxNVWpPbUFrZlpNQnFqbFg3ZGZvNjJkVDZGYU5xUmFxZmtxV1I0VGgyVGROT2lHY3lFS2tXb0tob1BRUzZrRUptUGI1RUZKclFySUZKYVJtb28wNTNxcHNBd2RlMHROMnNJd3VVNGUrVXZLcXBYRlRSTDJtMWRESTJYcEl1cE5mYnBkV1hwQkFCOU1pMHYrK20rWHVFenBST2lRZUhuOU9uL1lnQ01udm5ESDRmTzFNWmxWYURsak9teExCMkZLaTRtNXd4RGF0aGw4SlhGRC83dSticllxQ3J5YWNTbTY4VlVic0xvYWplaFhDMDJiU1lVeVhCU3hEaVVkSkxiR2g3SHRpSDZWWkFqdURpblRUeCt4MWk4K1VFRCtYbUIxT3J4NWpJWHgvSlZ1dXRjd25LdkQ4L2M0TEJVZkgyNDhVRW43cFpGbUp3RWM3RzBXTFExekdZUi9FU3B3M0NNejdRb1RYcWx0RXlWSHJycm1NMkxaaThYSHN0QkxSWXlpNVkzNVd5NHpTS0lRSnJSdkNuWFRtWU5FRG5SaE9Cd20wVllYNzJVd05SV2twcjczQ3lDbHZDS1l5dTRPR1hMUFllejRUYUxwZ1pmR2xSNkNpSlVzZUZnT21UQm1aNDJUUytHK2pPTHFyMmF5VzQrQnBLTGcxRkgyMHM5emFJZTQvbGdGT3h5N2FXQkY1aXVTeWxPN09RRHdlMndCMktMbkhPZkRqdnZyOGJMWmpiZXNrZVN0a2tqSGM1Tk1ZdHd2dTBNdnA0TVZYUVhlQi9GNmlZVUd5bDF0a25GTGxiemV6b01lM1dPQVQ5RmpYRCs1a212R0Q0RXM4aVpOUS9SaTJIZU5lbStsVjRkWHVuOHlzQnVpbWFhV1lTVEtsOEJPMlByTUU4dk1sK0ZpbkloSEJ1YVNTNXd0emlZajYwRXltbG0wV1A2ZEcvNHVDdXA0K0kyMWZycUw3YlN5eDZXaFphVUJ1c2VjcGhvbjJPbW01TXRROHdjaWFtYi9kMXhkM3dhaklSZHJVMWIrWTNCZWtBTFZvMmNwdWJGeG9LTTBqSzNhaktLWnVRK0ZEZzdkaVkzaTNmYVRHMFBSRmlhV1lTV3RYRFJxVW51WXR5Y2l2WVREdGx6cVN3RnlCMjJQQkJCYVdhUlhaY0JMQ3N3OC9yWU01QzFSd1FISW1DM0s5TVRyZzdVU1pwWkJFZWowak12WWhhMTlLWWtrQjNVVHpVUTJmMVhKby9oZFAvRkUwcVNXYVN4Y0hNaEpjYWJpYUExaTBJOWhrTjh6N3Zsc3h1bXZlYkJxR3NtbTBWNFpjQnNMa0pnTG5JZm5QeTY5eVlBeThVeUZJQ2FEUGpDWTRwWnRHUnRJZlF4eXl3bkE4clpHUXpnWWFlZDkraVQyZ3JQWEpFS2daMHBvWW9OemtQNlRVTWlQcHBta0c5bkcrWmpLd0ZvYW9LWlRCOWdNSzFBRmFzbTdBRlJzWjUrcnBYTFpTZFFTOWhHMnhKMTNXYlJPYXFQS1orbHMyelJVZ2VWa2NjdjVXeXBzejBwUEIvMVUyeWRobTZ6eUsraUZiZmRpaXVvNXQzeUQyMjlxejJxc1Rhb2VkSmxGdVdsZ2kzeHpFVnZZcHJwSDB5UzFNbXJzVWNjYjduYjFlVEJ0djkycHNCdlpQaWRrRVp6eFRvekFZcTd6SDFNSWVUQzFuOXZlMUd5N0R6dGJmWGZoQXN4VW5HSzhDQ1gvNkpPanBoRlNIdEVZN1NzODdOK3E3dG0zWGFJQmNiUll4T3JKOUVNcWRPS2JnNnFPS2VENnZhelVJSjBQcEtZM1VobFVJalFRSFRET3l5Qlc1cnpxNXJyV3BkSHF2Qm9nSHhYKzNUUlRON0NRWmRLNERWaUZ1VWxOSzcvbzVuZ1N5ajZjZUhMSkRxU0tIQTRPd2gxNUcrS2FNeVlISm13T2s0MmkweGZ3SEJBazlXMHRPdDNjTGc0U0Nja0xoZmNCcHJTM1lyVk1ZOVFGWWxXOFhOVUtsODFaZXNXUTVPVXpUdk5QS1ZCU01QQmtxalhNcFJxQnlreW5tbDBRV2JST1BsRGpvdE9WZmMyUHl4U1JLN3JGVTMwdG01VGFHREJxWGxNNmEzak1JTmppQWJtMmtYOFc3S1QyOVN3R0VZMGxDd3poM2czOGt2ZjUxaGZnZm1ZV2RSVU1nWDlNeE1XQklyUVdadkZPLy9vamNKMERjMnZSSkhydWlwSnhyOTc4R3NYbGRUM2IwMnA2QjF5d1lNT2NncUJXdDhEZXVOb2hMdGxEam4xaGpJRnp1djZNK0trRG1YOFJ2YkxncWF4R0t5MzQ3OTcxWk44UDJvVzhVY1hiSEpMamVmQnRIcFpvcUdiWEhOOFNEMTcyY3NDVWZ1bFJLVFVyVmoxUVJrZ2Rzd2lmRFpCNjFmZE9PL3BJVFJnYnBOdkUvTWNtd0tSdDl2NzZHalBpbUJZTlN1c25OYVlJL2JYZVh1VFJRc05venBRczdJdzZqTnZ0b0RXVUdJRjZOQ3Nka2hzTkhTYmt6R2JYQ2RuOElibmFpeTRjZjN0bG9KOTByMEpwdDJCQzF5TUZxZ2xGY1BDVEFhSzRnbHBGZFRJMTUrM215MHpUalZWSTZ2L1lkYVkwYlpwdUNzN2Mxd1B1Z3NZclhsTWtaODhNbHFLeWF0TmxWZGZ4TWk5Z3Qrbm5hV1lmeHY5eDVVUFRMY3FudUgvZU5qR3hLdVlSendmVzVpbmtYL3V1dnNyUUVqYytNTVRKMDVjZDE5SVlWWmJ2SG44YmxROEFuaDhzV2prNSt6R3NteXQwRExQSTYzeDdLVER4WHhaVVlOUlJaUFZyOFZTbDVqRS9obkE4V0lJNEhoVjhGWFBPNHNoL0ZtVlh2RFg2UTNqZSt2aUE5bkJvQWNsTUZyMGh1QUVEMEhxQXhrOUtpTDdxUmc2TW1vMHlmTmVMVVFvUmJUZ2kxTkdHeWNyb3ZOd0lNUTdlemVmbFJKVGJPNGVOVk9RODFPeWcxRjUxeTJkdHk5UUU4V25OejVybXNwOTgwRngraDF0RXgyQ2U0MW42UmxlTTJIRk1EMEVwRjhwRW1kNFhibkc0emJNeWZhVjZuOEkrcGtYbUc3a0ZmblYrSVpLRy8wSEFtdHM2L0dLZ2Z6T2l5TndHSUZWVnFxS21mMEpvamt1TUFvczhkQWN1aENkSHlIRENMVFlZTFFRRGMvNU1XWmpOd00rcnhqWWpVRXZUSi9jelQ2SHJPMEtHNHpXa3pxQ0tQSVE3Uy9IanlDS0FHTWoxc1VjOEhBOWtpS0xEL200ZU5pSlFEU2EwUmdseDBxME05cklMbUo4RU1DS2RWbkhSNmFqQ3d6Q1Q5MjRRQ2xIN2FGcjMyeFpqQllnRWl1NHJPVndNOFBMZS95c3o4c3lDNTlRNVhXYlRqaVFOL2hBcEQ5MmlVZHJiNVg5UmRnNGFoOUlWQ0pNWTRFdm5ja2hiVTZveTM2UWZlUlNJMFRtbFJSTjhpWWEvWUtoMlZBYnN3T1VodThnM3ZSUmhMdjVseUZvTzJkREkzR1l0OVlPSWpTRzUrUGlYUWdXL002MFNhSEZxdzczdTBuRVZmZG5vSHdKOXRCejV1ZERKSStoTVpHYXppNzkvdVMrTDY2S3ZqaGpsN0N5eXFyWlphK1BKalFKU1A3YThQUVhJbWdlMWFkZ2Nqd29SYkpIRVZyU3FpbHRuTStYalZDSkk3Q21OajVHZWhZSHhzWW5nNDIyNXozdS9oeUx6UnlGSkFLZndISFFXOFFsdWNBZFFaS013Q2NmQ001OC9nQWo5UDhoYVRHV2RPNmRnQUFBQUFCSlJVNUVya0pnZ2c9PSIKfQo="/>
    </extobj>
    <extobj name="334E55B0-647D-440b-865C-3EC943EB4CBC-3">
      <extobjdata type="334E55B0-647D-440b-865C-3EC943EB4CBC" data="ewoJIkltZ1NldHRpbmdKc29uIiA6ICJ7XCJkcGlcIjpcIjYwMFwiLFwiZm9ybWF0XCI6XCJQTkdcIixcInRyYW5zcGFyZW50XCI6dHJ1ZSxcImF1dG9cIjpmYWxzZX0iLAoJIkxhdGV4IiA6ICJYRnNnVENoQk8wNHBJRDBnVG05eWJTQmNjSEp2WkNCY1puSmhZM3NvYzE5cEswSmZhU2xlZTA1ZmFYMTllMDVmYVNGOUlHVmVleTBvYzE5cEswSmZhU2w5SUZ4ZCIsCgkiTGF0ZXhJbWdCYXNlNjQiIDogImlWQk9SdzBLR2dvQUFBQU5TVWhFVWdBQUJlb0FBQURGQkFNQUFBRFpGOS9jQUFBQU1GQk1WRVgvLy84QUFBQUFBQUFBQUFBQUFBQUFBQUFBQUFBQUFBQUFBQUFBQUFBQUFBQUFBQUFBQUFBQUFBQUFBQUFBQUFBdjNhQjdBQUFBRDNSU1RsTUF6ZS9kdXpKMmlabXJWQkJFWmlMRFdYNWhBQUFBQ1hCSVdYTUFBQTdFQUFBT3hBR1ZLdzRiQUFBZ0FFbEVRVlI0QWUxOWZZeHNTWFhmblRjemJ6NTZQdDZ5QkxQQnlXM2VrbWpYSC9Uc3ZoZ0g3WW83Z0pLQVVkUmpuQThyUXVvSmlVTWNTL1FFYkMweGtYcHN3T3c2Q2ZNUTJESnlvTWVBbEM4cFBld2o0QVJ3dHdoL2tBU2xuNTFJY1JRcDA4RUpHSnhvM3B1M2h2MThsZCtwZTZ2cTFMMTF1Mjkvekx5ZW1iclN6RDExNnRTcHFuTlBWWjA2OWRGQjRCOHZnWUlTK0xUQWMxc1IxNDRmZk9UK1I4V09DdnUzbDhCNWxFQ2R0RjVzSjFWcnlaRFgrdlA0cFgyZG1BVCt6WCtFcHBjVjRydFZJVDc1bjFUSXY3MEV6cWtFNXFIMUwrbTZ6WWczYU5nRFhnTG5WUUtYYjBmaVdGZHVRV3hwMkFOZUF1ZFZBblBmaHpWL1U5VnU2UmtGK2JlWHdQbVZ3UHFMczBKc3FQck5HbU5Ib2Z6YlMrRGNTYUIyYTFXSTUxVzEybmNWNU45ZUF1ZFhBdlVyUVVYY1VmVnJsUlhrMzE0QzQwaGcrZkZ4VWs4czdkcVBPbGxWZDRKRElmYVR1TDNyVGlLUDlCSVlVZ0o3cngweXdRbVJSNXN1eHFJVFhCTGlTaElWNlhtdGk5Ymp2QVFLU21CcFdweUJOMjRmWklzOEw0TGdzaEF2eGpFbDBjdVNlSXlYd05BU3FDWWFOWFRDU1NkWXF6eVdaWG1aTnVGVTFGYWNaZU81ejVKNmpKZEFVUW5NR0dkNDBTUW5SVmU3ayszczU3NlAzTEFicHlNelhYenVwUEwyZkMrVUJKcWtWaWY3L0hLOGFVejlQMzdrVjN2T0RKZTErVzZpMTJra1doZGlVNks4dTk1SXhrT2pTMkFoMGFmUk9ReE9xZFRkdk8rNEo2V05iRmRldXdYK0MwTDhzY3pHdStzSFM5dFRESlpBVjJTdGlzR3BocVA0WjArOWtSVCsrRGVlbEE4Rmp2ZGRMR2JGZGhvTmQzMFFsSVNJZHlKNGQzMWFQajQ4Z2dSS2xkTlo0a2R2YmN5WHIxU1VGcWRLdkpaMDZRd05kejJlaG9nZFRkNWR6MFRqd1ZFbE1HTjBjVlFXaGRKaFYwRXlJU1h5SmQ0R2VQcTZYb1JWMkRoVlc0anJoUEh1ZWlVWC94NURBb2VuNUFCZmhKNnpZamFGeUpyd2lMK1VQaWMxSHh0Z1NFNGJjTHk3bnNuUWc2TktvQ1NlSFRYcGNPbXdiNUx2RVg0YWpXRGZ3V0UxYmVKSWQ3MDA3S21WZUhlOVEyWWVOYXdFbHNRTHd5WVpqUjRteXZkWVNqTHpOMWhZZzVFK0dSNmpwTHNlNEo2Z1FjbHkxMi9wUkI3d0VoaEdBald4T3d5NWkzYjFJeTVzR3RkU3ZzYzRnbzRGeHI3SUZHRXJOUVJjU2hhT2p3U1ZsTHZydjNsOGtFcnJnMTRDaFNSUUhkOXZXZU9XUzI2bTZLdHZzVWk0SXEyK1gwZk5tcFBoRWxkTHhpTE1md0Z4ZDMyWWFoK2FoUWU4QlBwS1lINENabjByNDNaeFpSbXAxZFVrRWxydm5GRmNUaldHZW1JSHJVbDY3cTZ2ak45Z1hRWDF1SE12Z1RtM21URlV2UStMYkFpanZuMmJzNjNrT0hGSzdHUTQwVmQzazFSTkFTM243dnJQUEo3RStKZVh3RkFTYUx1bmxFUHhLS1QxeTlCNmEvYUpzSHYvVDlNMlhDcjdTV0ZxQWs1Tjc2NGY2dE40WXFjRTZtbjN1Sk9xUDdLUTFxZmM5UUVNRm5iSkRjK2dheTJicldrelpnNkd2WGZYYzBsNWVFUUpSQk5Zb3lxazlTbDNmVUJMdGU1ejMrc1dmbFZQR3VEMStiNTMxNC80blgweUpvRjVkVmlENFlZR0MybDlPK1d5bVlIV1gzRm1OV2RaUGt0bXlsc1ZZc0c1bnV0azQ1RmVBamtTV0xRMExJZG9FTHFRMXJkUzd2a2phUDIray9PcXVROEI4WmVlMTBSZElmN202ZXlVMDFsNjREeEtZRjBkUngybmNvVzBmczkyMXdkVmRqMjNuVGtzZmpidFBVcmM5YURCOEZEUlJ0SGFCKzY4MzA3blExNEN4U1RRdFZhT2lxWEpVQlhTK3NoMjE1TkxSMnR3aW1QRVhaeUhpYnNlTkN0SVUxYTByWWNhZm1sV0NjTy9oNUpBSThlMkhvcEpFYTFQdSt1L21XdmdCRUdUSCs1cTdwcXloTWx1WTJDV256bFlqTGNlbTJnUGVRa1Vra0RvY0Z5Vy92dWJ4YXQvb1ZEeW1LaUkxbE0vemV5V1VzVHU4RXRuZGNnSElINlN2V1V1ZVgxNkkxZzBIWCthZ3c5N0NmU1JnR05HT1ErTCs1b1FRNng3RnRGNjJtTEp5dkU1QkRzc2JJRTF0bDY4eXNuZy9ld2xsTTJ0WUpZUENSWURIL0FTNkNNQjlNQ3NBNDRKRytJbkRvSzEvK0lZQlBJWUZkRjZ6RVRaSHJYNWloQ3Z5bU9IK3hDTXA2YkxiZnhsb2ZjK1lEdHlOOGNIbE12WFIzZ0prQVRRQTZjRjhUbnhZeEpWNTV2aDAwUjJ1SWpXdDdtN3Z0UVE0cy9hUEhob1ZwK3krdkx2WXN2WmZ6WnhrWExYbDM0TkczUjBFekFFSHZJU0dDaUJPY3MxTHNuRDVOSzlWYjBUWUNDWElscmZaZTc2MGp1eHlucVF6M1pKZGVtMGtvWEgrSG9PelNDQUxRM0YyMlYrWGo3bTRrbmdFamM3WlBXWHhBOG5ZZ2kzaThxamlOWTNqTHYrVzVnNC9LbCt2TEZsSjQ2ZUVmaVp6YXRzZjl5Y0toemlGMm03dlgrOEJJYVd3SHBtaTd1Mm85OVRmSzVZUk90RExFcmRSdzhteXVMaC85bTNwTGpLdGRlWFFFYXVlOGZsWUNGNUNvY0VqakpXUXBnWU50amdlTVdSd0lrcW92WFFkZlBjK2ZVKzlnMTg4WDM4TzZZQTlleEUzRVI2eUVzZ1Z3SmQ1aTJSUlBQSzBJY2RmajAzV1NxaWdOYVR1NzZYSkZ2N09pNG83cVI0OENBMlY5N2tZVGRNcDhxLzAzUEhlYXlYUUw0RUR0UGJjQmFWb2Q4b3BIa3g1d0phRDJjUjg3Z2c5RXd2djFUWWlMT1RINXZFckFoc1MydjI0VEtRZ3llNG9CSm9zUFVnS1lKWnRmTzRwVHA5b09mRHQvV1ZUd0d0aHpkR09SMkpGVWFTSDJFc2YvSVoyK0lwTXM3UXl1d2FXd0pnN0R6b0pkQlBBbnZNS3lqcDFwVWhzbkQxSCttRVI1YkdhclFHQ21nOStES25venhTMHRIcDBiZmIxbFNST2NVTTBzd1luNlptNWdFdmdRRVNhS2E5ZjlET0s1azBlOHJzeWNURWlBSmFqODdkMHRDUWgrR3AzTFJZdXdwaEVTQ3dpRFRObTJtc0Qzc0pESlJBUnV2eHEyZkhQNWRPVnJYNjZYUnNFQlRRZWt3VHlqeGhpMjlRZ0wvSVZ0K2NXOUU0ZzZBVWZlODlmcG5LRXNtRkNFQnpobm9jTjQxVjAzMjlYQTM5Z1k0dHY2N1l0Ukc0ZGZJZDN6RFAzckdCdi9HTlhwcVd3bUdxTzhlWVlyYVZyYVJYRFNwMkUzRXhESUl2UmcvMzNESERZUStHSS9mVTkxWUNFOUQ2a08vcHBkcGdnWWllSDlqaVZWdjcxendrWWJxYk5lZHhkc0NnM2VaTXFIVmQxNGp2OWpRb2dVSmFieWNaT2JUeThNaEpDeWE4djFlUTBKTVZrTUJKYUgycEV1dHlYMzg2eXRiTlVYbWdYWDZWMU83NitQcjZjbTRkbzNSanpLVWNQK0x3dGVQejZNK2grMkwvZUI4N2pBUk9RdXUxT2p0N2JGTzZwYVIxT0pUL2NVT2xJVGpvN2MyZGhNamZSbk9LZmYzaWNVK1g4b1NBRlh1WU82RmNMZ3JiYnovNVpxTjAzL3M3cnFkaENGNy81UHV6Z3NuWTljR0tVdWVkTEhVZVp2QnNGZ2FOUFFUUW5WQ1dVOGZpWFdFYnpxeUl5UWVhNDNiMWRGUkFQY2VQL0tLcmhGMzNIVzh1VW84cklJSDU5eXFCbDUzVTZ5cjZkVDFuZk1hSEE4cysrWXBERE11RHRSN2xzQWNQK29HZWZuMzlock80azBjdWpyMlpoNHczOWp4N2tDM2thc3BGbGFYd21PRWs4SHVKeE12T1pFcnJmOGdaUytleXM2cTMvQUhKVWw4NWxwT1VvUWRyZlpmdHJwY0phVFo3aTdHd3dTTCtlanZGcUtFNlh6c2JqVW5wLzlTRitNaVg2UG0vNklSY0RQZUc2RUpHSzhRRlM2V21uMlZudlJPdGQveGdkMHllV1p1VjZDKy9oL1MrNCtUb1FnN1cra1pheDZsZytmMTV5czNweW5NeXVPWFU4dGhvWE50bTBvSUdzSk5sTWp2MmlKTGxlYkV4UjlBZlBHV25GQkt0LzJGbkpKQ045TzZ6aFBCcjRMaWJseWlESDZ6MVlicjNiaUVEaDNyRXJIR0x5UFZNSmllQ2VIcTRLM1VXZnRSWmlxN2F2Q1E5dithdU5rMDgzNmVGYXlJUERDRUJtaGZpS1R1VEpGcS83WXdFc2tVYkYxMVBYWGUzSzI5NjliYUxndUVHYXowS2FPdDRFNWhlek9KclYxL0JlQkZZYU05bEtzMW93YWJMSHNsbmRRbWJteDFQZzEyYkdBbTJ0MVRUN3RtekdvMzN3SWdTb045M3dsTjJKayswL3NBWkNXUXRaWWIrVlVXSTJlWVZDWmVxdDhNN1BZVjJ2d2RxUGMzNE9qd3QzUW1WT0hVK0wrNFRiK0J4OG82em16Ym1oRUxMUS9iQjYrN0pUc2hHek1OVVRlT1N0MVVUUDZHS1hEeTJVQ0E4WldmRlk2MTNmeXRLMEdhOUZJS0g0czhrYk5DV05pVjQ0emxjTHhrM2dDUXEreHFvOVJsM1BibHc0ZzBTcGVoNkVLYTYwR0pucWJMbEdCcHpTZXdQbFNaSDYvbWtwWlphaEk3NUwweGsvakJVV2M4NWNRUU42cS8xdHF1Y2k4TStONHZ0Q0ZyL2xFbUNuN05mekRPREZLZUJXZytQaldZc0U5VlE0aDBKMGU5cTdxV1VyOWk1V1pYN0dPL0QvUDdBeWRXdDlSakpUTGR3cENwbU1TaWx6ekZZc1Q0d3ZBUkNhRkIvcmVmbk9XeisraENKUk9PTDZSWFVaS0NtMzB5dzc1TzNHY2pRUUszSGtHTXQxTkI5ZjRuQ0hXN2dZcHVVMGEvdlNIRGtOVkZVTktTNTdkWjZqR1J4QzZheWRkUDdSK01DTi9ON25vblc2TUl3QzZHcm8ycjluT0J6cjBPdGk1aFF4aEd6ZCtrMzdwL3RMOHlCV2w4VHpQSUZMMnd0VnJaVTFBdUNTc3BmNUxpbHAzOEJSb3hkZHF4VzlHWGwxbnFNWkIyZHJLRm42UnBGUU5jYjlwWTh4ZzZFVUtGUnRSNjJ4SUVwd0o1WlFWMU8xbElQTjRQZ0tEWGxOUWtTYUtEVzExTUxzVTBVZUVzbVhrVWZDSmZOVFl2bndHWm1VWThlbUJuVzJuWnJQVVl5VXdZY2hEY0JBMTFLTld3VDQ2R1JKQkJDaFViVmVreGFZKzJUT1RlTmdUcVRYQVlWN1pOVEh4MSt2MmVnMW9mMmtoUmQ3WnBzOXArRjV4UVdRczlpM3g0MGtiQ29SdyswVTYxdElDZTMxak4zUGUzVVRtcG1NeHZtL3VWbDEvNDltOTNvb1RYM2tzUG9ETzlSU3FnVW5ySXpkM1JEZVBMdCtzRHFaaHZpZFlwTDhyUDJKYkp6S29PNnhFRmFUMzdLWGNVWmpza0lsbFF2RHJmTFpFR2xqTjdhb0dabWVJMEYxVk90YlNBenQ5WnpkMzNORXFoaHVHeWJlQ2JDQWUyTnV5SE93ZE9nb2swRG4yRW9oRTZOclBWVnZncGEwMzM2V21MS3I2RVp3RVd4MzE4OGc3U2VmbTdRc0ZpcklyaWJjUHlEYmJKNTBlSHo1ekNuRFhPYVNjQmh5b1d6L05IS3EvOXBQOFp1cldmdWVtekFmTW5Kb0RSb2JtUlNMZkhoMTZBSit1a2RPenhLNkVaeWora29hYWNvVFFnbEdsbnJHMXpCNXJSQTNxN1ZVaDRBR1ZEYlFWci9WWlJQRzFMZkNoR3l4dkJtZWg5YWt6ZkZBWG1QRTUzU3hBVng1NjF2Rm5rYjlTZ2p0OVl6ZDMxTEhIZmNKUXE1MjhCTmttQ3J1VnZWMW9ZWU1IS3pXS3M4bGh0M2hpSklpMGJXK3E3US9Uc093MGFKTnY0MmR6UzIrMWxJVWs3OXRINzFmWitndmwyOC9zTlAwUFBVeXlqd0o3bDRzN3R1S3NQYTI1eGRjWGpGM3YxY2lwNDlDSUkvWlA2WURDdW4xak4zL1hlRStNMU1vaGl4eDkwR09UUVNQWk5mK2JtY2dhUWZ1MnhjTFhjdllwWjJlakVoNlJIdnNsbFJCOXIxNjVaMThYbnhDdlRKcFg4aGJ1dXVtUlpzY3p1ZkpLZCtXbjhvUzJmOXUvT1BXUWtEdWh1bll5RXd4WWI2bmZ4ejJhN1lqZGdLYTJ6azUrelVldTJ1TDMxV2lFL2xKYTZiU29iaTZvT1AwRDIzajE1TnoyaVF1bW10YkZqc1dyd3pzbUpZUUhZcjFtaDZRMXk5ZHQ5OTl6OWFpUTI2WmJhbXh0S05CTTVVNUplOTA5R3BTOUV4VmU0YXY0bGFSMDRRQ0dYR1pTZkhnVnEvWkhma3Z5WEVnNDlpaTh3KzR4Ym10Q2hEMGsvclAyMHBQTzRkZWZtdjlFeEtnbVpFYXZDLzdIYisyYWttRUpyajR4elVUUzVaclZYWjRKZk94S24xY05lLzhza25uM3pxbzVGNGVEK2RRb2RiZWlVTGpkbzhxWmtGT2JRMmRabzBVTEUvVmpwYWhoVjN4cmlyczR0VE5QcDRONXc4ODVHMWhMWHBLV2pMVmZ6Y3lrODJnWmhRWmxKMmNocW85U3NwbGZ2V3h5ckhMLzlWenF2QUJzaCtXczladWVHamRBODJtWUhjblJuSHpscnppWlY0SjlyVGJzOWpuTTZwOWJHTTVVZDQ1VDduYjhGSFpxN3lycWZlR092Rnl6L3g0Wit4aUJEbzVvOXpHRlJTenE1MFlncS82OG1QUjhTK295Ty84RUdKRUE4a1kreXMyTlp4WXdLWDMvZVVQTVZxcklIUzM0MlB0ZDcramM2WXZQc25ENm1PT2YzeFFLMkhXM0pBNlRMZTlHeHB4dFA2ekhKQWU5Z2wwMnlKQ21IV3JSMlhTN0ZhdHF5bWtPTGoxSHJ0cmk5OVhRaHpUV0k2cVdWWDBPTDBjMXNwRWdxV0ttNGZFTVVkbWFWekN1WS9XRFJRbXdkam9yVW1mdWhJWjdmV3IySG5jODJMcVNNenF6VmlkaU0rbEVjOUtYeUlURWJYK29icGc5d0Z5bmpUczJUamFYMW1PYURPSEVqWnpDYUhhVnRhZnlsV3k1ckpmRDZUbFZQcm1idis4NWEzWHFzWjhWbTMraVhhYzdxWllROUV2LzJ0VmV0ZWFGZnFCQ2VQWEZpR0duYWVzTkxVbWZuVGgwM0JxRDFTdng0bnJxcnRKaHc1WVRpa1hDMlptZ3pXWlZ3L082N2RyMjhqUnRLYnZ2d0d3ek1MamFYMThYTEFaM3FHYldUY25BWjVBbERONm43YnNVZG41Witvbk5ZcW1TTm9UcTFuN3ZvZ1pHNmhiMXJudE5ZdE9jL2l1K3lyalBqNzBOWWZIaVV0Wm83SWhXZWZqZEMzOCtobGF3cHpTYzh4T00yb2NFVG5ySGQ1NmxaK0pUalpXSENJVEVmWCtpWExpZU1vU0pNYUZHMUN5MytHM2JCcmNZcC9laTNxYWVUYUtVMW1nNXJWM2FLRElBZVdlV2F5a25GcVBYUFhreEd5cnppRUJnVHFrbVcydGZIRkZCMS85MXZNb3BhU2IvUnpMdTNuV3luKzlwVThxNU0wY1VyaVh5S3pXenovN3BCYldYbmFvbkNJVEVmWCtrRTZCbS82THM1Y2JmUXJUZGU1NGFwZkNoYlhwbDVwbm8yNWk3WkRrWkdPQkg1R2lzZjZsd3hjWGN1NGd5c0d6cGlPeVVQcnFib3J4ZUtoRjdPWXUxNnU2SlVWaDRxbG9yT1cxa01yblRKYnNxZ1VwL2hkcC95dGRtbkhtMURyaFVzZ3ZXa1E4QTczV0NpSW5KbHppdUx3c2ppb3BHNkdPT3piUnhabjNZOHlKR21Jc3BOa1hjYjFzM0J3cEtPdkpIR3VDZkZOTHNKTVRqTmFCVEpSZ3hFdDZuaVcyQnl1YlhYQmd4a01vR2hLRVZqL2txNm9aV2s5S29ybmVFZXpXNzdXaVdIWnlWb01FTkR6TisydUoyTE1JN1U3NHpPUHg4bmovek9DcThKZTZzQ0JvcXpacG9KQzA3c2tmZ25aZGpncUQ5N2JRS0dzU2N1aXJlYkpMcXU4OUVQaEYrOWdlNkk2TFJHbjNMc3lGSWVSaUVQVWNBeXRINkJrQ3dMZWRMa0piYVRDRFU3VW9BYmJ4cDk2R3YyYm9TSXIrdjRyMXpMUGI4WnA3YjZldmgyZU83ME00OVg3RllkSUtPamFEeW95dUdNNkNxWTlTem1MVEhaZkg3SFdvUk1EcUZyakE0OEpsZ1RteWxZSGJrWHpRTFJMKy8zNDNzOVoyK2FZemVra09aT2k4T3l6UVJ1NW9XdlVUN1N0d1JNRFF1UTVodFl2V09MSmxGSXVHYzJ4cmpoRE1TYWlUblBLNmszTnBTVDZEazJhYm55Z2F3OHFxeGlvOFdTbXNDd2psMTJQNGRSUVFPdGhyN21lUzl6MEphVzg1YUNhejBzTjJ1NUw1SnJaY2FSS28wcVlVRFR0bmJadDNnUm9TTEpiUVpyRE1PSDI4MmlRMWxVdUphc0pETU5yQ05vUWVZNmg5VUhVVjh2bWFTeXZRekZQNnFFNTVXVTJBQy8wTVcwbld3WjdOb3ZOcFQ5UGVwL1RWOHVzWFZwZjR4WTZkbGZrNkpPbDlXUk51VVE2MTZjSGlxVFpzbHRBQkxDMDRYbXpacjR0dTQyVmFBQ2YwTk42Z1VZNC90R1dXVGN3b1V5eWJFTGtPWTdXZDlrSW5lVWVWSStEeFpQY3J6U0gwWGJ2TVpQeFViRlIzQ1FZR1dwbk5HL3R2L1ozaWJ1MHZzN2JDYnBqYmRmYjViTDg5WG05dHIyQ1lERzRMTFpvdy9hbWhYUUhZR2tITkJkaDQ4SmVLbDNUOGkrNTJSVEU3bTBFUVdSMUZvdDZ6bE9ReFNoa0lTbzRqdFlQT09aelE3eGN2R3FVY2hWTVU0cHVWL1VPWjZRSldiOWZrTVdJWlBiYWJNemtwN2k5a3VIcjB2b3ExM09ZTytWTUtvbXdNaU9kN0RqbzZseFQ3ZmoyYzdKTGRZMFFOaUUwSGtZV3RaQ3lpVWhiMnQxTWd6ZTBRMExSTG0xUTVJTkhhaEl4SkwrQzVDRXFhRldScGNOWHdOUFhoRUZMelRGRkV6NS8rK3BQTUk2VEJ5Ky82VFg3aHV0cVg4UGEwRTBBNHZ0dzVzTzRaY1BpampuL1lmVGpCNWs4WEZwdldlaDFJYlpscXJVUDNIbS9sWnp0dzhIa0hSL0ZpazBDa2UxZzVDVE5Gd0xhV0ZibXVCd1lsbmFBUTNLQ1h2R1RzYlRYeFYwVk4rYWJKaEZZZUJaczhFaE5Jc2JNSUNkNWlDenp4RkZJNjQ5T1kvYVJVL2dNdXUzc0JETmtrMERNTVdQMFNNMGptL0hLd2ZMeGh4M056NkgxVUVYVC8yS25Yckx3MEhxb1lTM053dERlTm1YdXV0MzE4M3lLWUtnSm1rZnl2RG13VFlsckhGOEFabzlua2JHMEIxNzJrdWFaRzZaSkJHNU00bEpJVFNKeWs0NFZFWkxTNTNRQ2hiUitXVHcyVmdFbW1yaWFNeHVjYUNZeE0rNjlhcW9Cc1JrUGZLMjNCWHZaSWRLaDlmRFE3K2l5M1ZBL1JiSDh6TUdpdFJvQUk2Q2p5Y2hKNnBvMEx6cXhNdGtNdFNaOFpsTG9RVTlqQXhSSElONVNsQmxMZTFXMVRrVXg4bnVCQ29iV3p1Ymg2VW5FeUx6N0pReVI1VmhhSDlSUHpaVHVWdzhadHloMkI5Sk1pb0NmcFlwRTRweXRTQjlmNlVIMGxsay9oMFBydWJ1K2hFL1JrYVY3ZWdQOVg1a1gxRHBMQmJvWGVXUUNyenV4TXZLUTZDdXFVVG5TTWxTNGl3REtaVVNac2JTaHBycEpzSlFqZ0RPeWw2aHlqMjIwUFFLZllaTkFoSGpLem1TRitucWNaTGp1VEgwUGtQWFRtUDhuOWVJckExR2lJcGRqVVN4Qjk2TnNVUnhhRHdrZktEbDlWZDl0MWR5Q0YyVlQ0ZWtkc1RhVVo2cDBuVTU4U2wycTBCZUszSTJGQ05nakxlMkFuS012S0d3NzA4WWlzYTBpeDN2TFNRVHV4alppS1BGUmJUem1mVktIeUhFOHJROGFydkcyVDVZbkZyVjhxdTB2VEl4d1ZHZnZ4K0k2MVdKcmZQMEtQQ1ptTnFqcTY5RDZsckVWdmdhL1FkSUNNSGgyMmZ3TzZkVzhnVmlSZi91SzRzbmVEU2VXQ0JabDAwS1Btb3hJTEZFR1hJbWJZWVV0SFdRdDdhYmRKak5NQ2lPNnNtblJ2cC90SkUxbUVsR1kxekNFSVhJY1Urc3ZuNXFQZkVERmF2M2RTUU5TRHh0ZE45MTBMVzczeThuTzhIKzdCUk9obk9HWDBmcmYrV3U0Nit5UDZNZDVmdWR2ZkFCVDJmMDRTZW5Yc056TU9uZFNkTmJkMGk2Wm5ReHpPRzJkV0NLc3lkbE9reW15STNtQ2twWTJWaGIxekJwdE90UEdEbk9IbFh6R3poZzVpUWd3dTlIN2ZsSjdmbVNxTDN5czh1QW5reDRoQ0Q1NzlTMDlRcTk4b1BMQVBnRjRQbnYxbFZzUytIZS9WTG56U1FrRndlOC9ldno2LzVIQXFWZUlITWZVK3FBbHJka1U0OU1QbG5TSE1WYmVhei83c3VNLzN4bk1naTJJcllvZkJQMUs5WFpQSlR0eWxDV3Q5WHRTOVByZk14MlZtQ1o0MXJUY3N2SnBleWNqMVltNCswOGpKUkJ1MEt2QnJlZGdOWHlGVFpTRVlrdGJla2M3Q1NyYVNWUFcyT3d6SFRkVU9Od2xjckxaWGt6U3pXWU5oOCtpQmVMUWJ5K21XQlJYNWJSOUpSUjNSQ0p3d2oxSDBiOE4wcVJ4bHlEZXlJd2hjV0wxUDBTTzQycjkya2NVdDN2NkxuMXFFdGwvTVNKcDNla001TVh2dWZ6MzR2WmIzeWlPYitwRTF2UXp3YWExdmttU1Q1N2pQL2NQZFZvQWk4YXFKclIxeitVNmtuRGFCSWJoRTNkM21ialZ1SkdnKzVhYUVjYzNjMVpxMTJQTGpCM1hjbGphNjBWc3BVdzVISWpFamtOaDFEU29yZFJmVTM5YUhMODdLTlZWUHdCcnNpRjJNUUxkL2xmQlNoanZlNUs0VGRvaDlOQVcvZm9yUUxpOVBuUVFmRnJ6QllZOUlXUTRydFl6ZG1jZVJHL3hsM3ZCdHdwODFsV3VtWC85alpWWC95V21kVnpCbEV6U1dxL3dqdmU2UFVPcDhmV25MdmVsbTdRd2ZFekFncDZPbGIzRjA5RjAxV25seDVhMlhOTzZHM054V05xenJ1cFplUllMSkpNSW5OQVJxb2FaU2NUL0ZzZjc0TFlXeFNKWndkVHBFb3ErZE53Smd1L0U1VmlXT0l5T1RUbEN5dFdUUlRuWXd0dTBpOFNaSjBTR1h1dTFXS0E3ZjRJQ04vSTZUazBKVjZDVU1VTVk4TExMQkJoQzYrdDI5bnVxSjZRY0dtNTNmZjRGNW51eCt0WXcrdXNTenVHamM2WTZJcmEwYVpZZzdRamdIWloyZklKTnB4a1pTQ1lST08rcnB5cnBTUVEyUjd4SzhuODZudEhUaGI1MGczd1ZXQXh2Y3ZvVDQwUXdGeHM4R0tkNlFmVlB5MVJWa2JSZHU0eW9IWjZ5alV4Q05KWmF3NktUNmp3aDRUT1BWWGsrMXlGaXFsczNTbVNRTVRTTDVHdWZTbUdIMEhvNnJ2U2Rua3BmMGxZdllVSmpCQ3NDZXVlZXkxK1R2VjY4OHFRVDBGNGVaL0hEM1pqbVVHK09jVmphV0UzVm5NWUJra2tFMy9lVG5rUTAxTEFDOWQ5SFhxME51Wmo3ZFNyODA2akVnY0hkRERjUkNNanR1anVYTk9sVzNGWWtudjJERFBHVUdjYUFGMC9yNFRQZmordmZkUFlSUmphQSt2d3VGVGtlbDlJY2ltdTk5SHMyZXlxM3kxWVR4T2U2cFdMWTIvNjVKQlloRjJZUnBxK3AwV1MzTy90NjVZOGpiK0pOU1o2MXRNbnAwdE9zRkZCNnh6ZnluaXh4bkdoZEdWa1ZaVytsSnhGb1g1dEpCaFdwcGRWdGVkSXlJb08rbGRRb2pIRlBKUlhDTm84TnRjSmI0eHZiRWtaNGhVanB0VDZSQjRaTURLRHlxU3NnQ1R0ZWZYNkRrRlptanpaVGFZcHJQZmxzMW94U1h1TDJEc3BvTlFLVnlaR2E3aW1FZXJlUytTRnBmVThoaVV1Q1Z5ajVYbEVrTVBVU2IyTEcwcGE5YWNkS1JnSHFlWE9lUEZPd3F6cUdoaHA1MHBPSXB0bGMxS1FLcmxIbnJyeFlTRVZDMHJncmNabmdFbnBKaldOSFp2MHJqb3ovaDdLZ1pZN1NNTW5wUWxrNE5XMWVCcTNCV2g5VVZWZWxKYWFBRUJQSXNLZEN5VHZuOTJaVFZCU2N3Y3h0Um1rRUxQbG5HUTJwNHc0TEs3RHJucDFpK3JFWms5Z2JsT3R1TGd0cW5jQnNqa2xiMnVDRzNqUWVCMVRtOU82U3NyZ2YwNEI1QWxTc25JU2huSEhMVGswaU1LaG9NZFNwMjc1TXJEQU9TWW0wNGxpRlV3MldpcTVTMVZoTFozbUhJUEY5ZlN5UU5mWURPWFZYVDhqa1JtRGIzaGpKWWpIOTVFZlk0NWljM3habnlSUzRpR0c5cWZWcVRTL2hVTHpxNkJTdGVoODYrMjY2K3JJWGsxRENmVVVkekgvUXZpVTNpWmpSenMycTZ1L1Nsallvb1ZmWmhyZFVrYXJrK3ZlNHp0WUd3dXRKbUNiWEVrNU5JcnFzZVVISHQ0SVo2bWlPa3UwU1MrTE9Gb0lLcC9vZ0dzZTJFOFpJZEpDQS9CWEtVcFk1U3NQck1rN0xRZVBQSzRBK1JLKzNWVzhOcnVWcS9LVWNoRGZFdXlyYkRueEJWQ242M251TVZUREhEUnhwbnJzK1pNT1UzY3JsU0MzN2tDay9zRXphMHRhbkNOT1d0bVJ1blhTMXNoc3FvRWNNVXRRWEtHbmI2bXpRRGFteEJ5dk1WUHgxNnNTaHlqc3luKzl1MFV2aHJraWNQQk9qREJ4YVkwNncxaXRFZnI2dmowWFNNQjl6TFZlaHVmUWFxbnZoU0lKTDd6MytWQm8zVFBpTDBjTTlUZCt3akswdWQ3dHJHcXphNkZHZElRRld5MG1ZdHJISHltSVRXQ0Z0YWN0VGhOdUlTMXZha3R3OXRiQTRGUWpvU1lUY0dpZWJ1VDJKd1BCa0pGeWpyOU10ZysrZXJjb0tKNXNBb2xGUkxiRm1qcWNLc3ZCYUx6OFIyWU05Q1pFZG9XU1lJSnl2UGorSDQ2UWZDV25mUEpibnJnK2FmTkhNWkxTc3JScmE3WExkUkxpaFJsbmhpWndDS1VzN2pwNk0xdXRKaE56M0kzdDFleEtCRms1RmlKOFd1WE1hMUc0ajIvMlU0UFNHZDB4Z3lrbWFOS2xDaDZnY28xSm8rVjZYY1JmR3dvRnhxU1JYcXNycGtpVU5WNkQ2V2hkMnNyaGthNXRpR3JxZEwzbGFmMG5QSkdrNWRsTnh5WHVIdWwzUTVoanFNbE9XZHB4UStYZnkyQlREbTBsRTBFWnUrMGdWa1ZickorSTIyU0ZsK3JXZTNMWmp6RC9RSmpobHlSR3YzWVFGS3FIUkNVcStRa0ZQbWFNMGZNRzB2bVkySlg1MXNINUlLUzBkOTdTMFRnaVkxNTh3emdCZlMxckE2ZXlxYm5UanJpSWsyM2xEQmZMZTJ0S1dkZ1IxQXJhbG5hU3I1R2hNSGxzMzNrd2l5Q29oZjZ3OWlhQkQ2ejJkdEtHS2orYXJwMThxRmpnOUk4QUlzWi9nT1ZxUjBqc0U1MUcwWGlZN0gvOXVKZkpvS24wcS9TMTNEOEhsbGg1Zjh1d0FBQkdSU1VSQlZNRDFFKy9zMzI3MWE0N2Q5VitKaXhJNjE2N3dLKzlYMVpQN25VMjltS1d0TnNmWWxuWkNPaG10TjVNSXRlL0hua1RBVk5IVFVreFFsRm1GRnFJK21TNDV4eldNMzRhak5TMkFFTEx3V2k4bEFqbWd1L25TTzM0ZmR1TVdsMUVmZVBuRTdiLzdPMWIyV1hkOU5TNnJXK3ZKSmNpZWpMWll2T0htTkM0VDZTTGRSWmNQbVdTZUtLdDNHWnJCaUViWjBJVFNCMjlQSW80cys2U2lERFEwaGt5Wk9DNDBiUVZldVUyVGg0R1FHNTZ5UVRCb1hjYTV2NnVNT2gvL0VsVWdDeUI1L21LUFNhRS8rS1grMGVQSEh0Z3NNdTc2K2NRMTU5YjY3ak9mMEE4cXA4MGRtNmtPTVV0Ym5TSzBMZTJFY2pKOXZabEV4THNMRGxLVGlEbzNaY2pYc0N1emJ6dDhVUnpIemhHZzNXd25SYlplSVpoNXJTZVJrR2w1N2RvamIzM3k3L1VzQ1UxWGdIb2lxeUVzSnIyUzI2NlBOazN4SzF5SkRKcER6TktXeDh1L2w3SzBGVzFsOEF4QmtmWjVzMGtFcmJkQ1FlMUpSTVFWa3liak55V3psaENkTkZlR1ErOUZzM0Q1TkhJT0hZUmd4cGtyZW5xVGhOVUtIY2VmVDVoNjBlbXZXZGV5ZGVrakpiTTRwK2Z5TXBzTmtqR3IxU0dub3N6U3huNEJ5c3EydEZXeWlXZzluMFJnQ1prbXE5WWtncnhJbXlwSDJTbjFaR2pQOFowWURpNVhQZDJQakxHakdSRUFVZUFwV3pnVnVGaGFqOTVHT1M2VkFLYnczV0RqdHl6ZVlUa3VwVlByMjl4dlYrVnJQdTZxTlJKbU1yWU54ZWpZbHJaSzViQ3NWVlR4TjU5RUpLY0lyVWtFZHZzdys4Ujhuc2p4blJnT1U1bU5wQkRnd0FWZ2loYUN0ZGQ2a2dmYWVERW52UkhlUFlEd3Zld09XOW5kenJYWlpwa1ZFZjJoV3djTURiZTA1UlhibTA1M1BXNlUyalNKUm9YNEpBTG5vR2dEcGFxTVpFazJUVWN6cnltL3Nzc0h6M0g0anJ0Sktnd2dkelVERGtDS2VNb2NwV0dreCtPZXpXcWljd08wQjNlRlUxQlhmQkE5ZmxOeDV0VWlja01rcGc0cjVJcDJYQk95TWJoWmMwdGJPa252MnBaMndodEtkcDFsazRERDdxKzNKaEZ5Mzg4Zk1TMm5VN0RjbEtrckRYYjU0RG11cHV4L3VUbFRkZnQyY1VPdzlscFBNamthUE5telJYY3ZRalRxV3g5eVRubTBXNmt4Z0VvM2E1bHNoL0YyOUQ3Rm51ZlRBTGs1NXZ1V3BhMlNPdmRjRHIyL3ZtYjF3L0E5aWwrMEpsWndMNmpLSWVOUWpTOUFXKzJlQ3NYOThtZ2VQY0xocVhFVEtVYkYvOEVNVDVtak5IeXgrbnBvL1MxZDlXa0ZxUC9iNVlYVHY5aFhFeTl4dklUcjFocG1hK0RFNVRKejE0UEJJVTRSV3BhMnlnQnVrcHNLMXU4dUtaTDcwYnNpTkRFQjlUSVAwa0xzUTFZcmhYMWl3dFRjdHlROWQ4MHJCdkJFWEZGdzFlelQzSXNid0g4NFVISHFIY3B5bGxYUWVxL0x1QXRrNGJqRllNbmtIZ2RvMVdtZmx5RlMvVjQ3YTdTWDdBWlMwMGRoT1FNT3o5bmZXbjcvSFU2UXdEQW9PaG4wMFB2cnE5Y3RIcVJzMXJ3RExkeVVCL3VrazBCN29MdGVwMHJPUzBSYlZrWUloSlNaNytzaENYempqYlIwcGk1TWluakFTblZaVHlzZDUyYVg3Rk12UjBqTGtqcEEyOUtXemtLSGVrdUx1K2RJUGlRcU5WN3NvWGpXMUFTOXYzRXZ0TFZkMDNVME9ZYkRvS0FHUFF4SnRKMWp6UjdCcUpRaDh2SmFUNUp3alp5RW42cW5adG02L0Q3TVdXWU9KRVh1cXM4Zmg5ZnhvWG1MeVZiTXRyVHB5SlM3bmNDTXppWWVGcE9hUk1qYncyOXhKc2plYUgxRG0raUFNclZnT0l3UWFyNlF6QUFXZE4rdnVZZUNucklPYzRERXBBY1dIbkV1WWNob2cxWHNmM1ZZWUdyQU90Y0U3RkdzYVBXalMyTHNwMVRoOVlrWEhiY1V5Y29IUDZSQTgyNlVEVXhRbFZ2V0xDci83aDFHTkFpMDNQVWdKdVB0aXBVSTEveXBNTHhHQ2c2enpSdDl0NTczZ2swNVNaWHN3cG0xUmhBWkY1SmlhenFWU2Z5K1dGcVBBZldXcVg4cDJqYUI2WUdnaDl4ZC8wMnRDK1RuTzdETHVXVFBBT1RwcUk0aTJVdk5EeVErMmxUUjhidVZzclJWN0NYV0NTdmMwTy9aMUJ5WDNQTTdGcGM5YzNvRTA5V05KTTVWSnRZWFFHbXZKNVJIOGFSYm5yV3lHSHNMUjRzRDNZbWFHUUozUTNjZW1tQWFBR2dHSytSOHhWakNzR2UzN0JJZTZuRWd4dE9XaTVzSkNXMjFZNHhpN0h4SzYyaHpUTGFmQkczYmFub0p5MkZmTld2cWl0U1Z0TUVPclZWTUcwS2RaRURKTTJVQ1R2Y0ZOVlBKYnR3UmhLclNpcG0zNjQwa2NCelRpTE1VbnZqR2VaWnpZWkNVZFVOVGx4cDhsRFpmT3lhUXYzQ3RhUUhRY2ZHZEJFR3d2WEVmRVRPMnowZk9XbTl4RGdxdWlic0tIUDBkR3FNOVpsSTNTaDRqVU1oT0RLSGViNGloWU1IUlhEa09YSG9KYVZjYWZTdHB5dyt4SWFyUFpaY2trSzkxR2Fmc0tSNXpMdUVqWXk0RVA2VzZsdW1xS1NucnJpN1NPeEZTYWt4RytIVWRROEJlV29sb0hVaVJFSnl5TUlKU05mMFRjaGorcmxnOGs4Qmhqa25zb3MzRGZWN1lIaVlhUVl4N1hxYkNyR1V6VHQ0Uyt1ZFZ1V3RlOFdiMkQ4U2d0YndtR2RJdG1Pa25SUFc5MWt1cE1NdDQ5VVIvSkRmOURRcUhjWisxRU5zSitmK3IwcGZiMG9rYmxpcVdxRW04VFVjQ21BK0JVWDAwVFIyMWRzUlVsT0oyaDZlZ3pURTdOaUlPTlhYcmNjVVd3bjJoSXVTbC80eDR5WGJYSTBiZGJJVytmRk1ScnZPV25pQ0IyMVh4YkFwOFNYWmo2dkkvUlVCdkVvWFgrbGdpb2ZxWUs1blJsNHZzSHNGZmVkOG41TWQ2K01rbm5uamlmUitONkxzWjF3V3BpRkpwM1BiNzgzSDBLL2VUd3BiKzJ3ZWhabmdlZVBJWENFVXJvZHBvSnNTM1B5N2pqeDk0TjRYVVUxTW1oa0xFNzRxZUg5ajRvcUcxZi9BbXlsKzgrdGQ3TE1rOHN6QmpOQ2E0KzREbXErS0hORjFObXowYVJUc1BPa2tJN3M2WFZNUUNEV2NMcnArMkQ1SDVXZFA2Yi8xS1QxVnNvdS9QSlozTmNsWGVxVFZSM3VNemE4b3ZsZnJIYlBOMU02TkxUa2F3RDR2ZVVqMnhZUk1pZU1BSzFWVFJsclU5WTdVTVJZNkpNMCtxME1YZlpLakZ6eTVQRk43aUlZSy9LcDdiQ3I1YzVTNmpRMGZtREllR1ltYnBrZGlhcjhZLzdHQnpEbVh1WlJ1WmhEQnc0Sms2dXg2V0NQdll6cEtQaUt6U29Edi9zNVU3TjBka2NKTEpmbGwramRTL1Y1a2NsOWlYbWhGWHI5MTMvNk1WUGZDdjR0VDR0VWVBdXBwMGhRdmhqMWQ3Sm5IUWtDbXVYUlUvd3BEQi9FTThwT0RNUEZsRkZIMHZpT01ISDdudjJxT1Y0dzVQOHZaZEhwSXdmRGVSRUs5ampheWJzWU5vbU5QK0lMUkl3K1Z6K0wyZTUxaGF6VDZVWWl6ck1BZW1WT3U3S0hLSGwzTmk4SElramg5Rk96OFo3aE1ycHB2UlN0cFFkNU1aYk5XbER5WTZINW96UmtRKzBZUmkvdm5MeEd1a1RhYjRMVnpkVWFCK2M5dzdlVVA5Yk9YaGpxWml3TlJvL2N0azh4T1BtN0xkb082SGVxeVU2N3dKeXV1R2JKTFEvTitQN2p6d001UGtlSXE4S2tQMkJlR29aV3N6STJKVUh2YzIzYlJvUFVZbStUQU5wejQ5Zm13UlJVQnUyQ2dmZ2dRYVEvWUZsVkdsVm1kR3hLZzg3bTI2VU9wVjJWbUlVN1Z3M3ZYa3gwbWRXWC8xaFE5S2hIZ2dkZWQwQ0Nxdjlka3YxdVk3S3JMUkdRenJZREp4ZlJHWUpQYU5uLzVJVXFGcDhlRmdtc29jczVEZFdoTWJMRElTcm9McXl2Ukw5dFJMdU1TY09BVXluN2U4TlFVU0tKSzE5R3FTaWpnNzd4QXFOQzFhajEyUFpoMUZpaEFiQ1ROS2o2V1RFN1Byejg1M2M1UjBTRzFjMVg1dEI2OStxTVdNWDcwZjlWVEdoVkNoYWRINjJXY2p0bm1PeExVc3pNcUxGbDhEQmQ3VklROW9DZXdOWlhuTU9VU3JXZlVEMm1haHRCL1pOTWVGVUtGcDBmcjI4eTJVaFVzcmRYZDdIRlVIMFE2bjhuQXNnZUhVc1QycWxkZ1lxbkZONWNjSm9VTFRvdld0Rnk2aExEZVpuRmIxL2ptR1BFd1JzYWlMRFM1a2I3anVJNUFHRjNRZnVuUlVpYTJHcGVQT1NqaUVDazJMMXU5dDBNTDVCaE9kOCthdExvajJHWkVIbFFTaVlkYlJLd2NxMlhEdmhUUHZyWit1M1dmUkxyYTJXdjNWckd2clFRMUVuZUcrMUFXaDdnNGhsd1c5aUQra2NJNnMwWGpJeEZOQ0hrS0ZwcVN2TDZFSGI5cjdmdHAvN0JCVEd3WHVPZkFlUmIvT1hQUTVjdTNLS3BJNFRPMkNMNUptMm1oQ3FOQ1VhUDB5ZHZLUjljSkdYdWZOVytzMnpiUko5RjZXSnlydWd3LzNSeXZvYXZyb3lXaHM3bTJxRUNvMEpWcS9pTVZDT3VPell5VGlPaEVndDlFYUVnOHhDUndWZHErb2ErOVo0bUpnZXdncnFoakhlMEFWa3RMbkRJelVxZG9XeDRrV2NCWWRGWjEyS0p0Y29tMERhd2d0STNVTVNFZGRkR0JaUEZaUUJOMVJEWnlxYTZwVk1OT3BJUXRKc2JtaXNaS2RzdGEzbjBmZUtBeTk0cWZrN0xwd1NuTGtMU1NLODNsOTE0c2EzYi9GN01oaGhMRjRMaFlJUTFMNjZkRDYxZ3NRL3g0T2IrcXY0UDZoREp6NVRCOTAxaWt1T3JBdzVMN0xvZVZWUHhlaW55S3RiMnpnR3h5aERXNnBiN0hvRkRHMjZ3empsMWJNTHNhN01hcERzcGg0bGsrNlZSVXJ4cmhVVTZUMTRTNHFRNGYzNlMwZnA3dWVia1FwN3FwUXJDN0srL0xKZXROcjUwUHkwNlAxNUs2bi9XYnN1Ry83UlpleW50eTVXVmR1WnczWGNpMXhUS29TSmJFOUtWYjNsTS8wYVAxSzdLaXZzTFBnVG5jOU5ZeFJOOG5lVTFHZlR1WnJIem5CZkVxZk9rSG1wOGg2ZXJSK0lYYk0xSm1IeHZsREdmUjdTY2JOYzRxaThsbWRHd2xNajliUHhDWmpXNWhkTmhGYnNESVN4eEhia3h6RlRVWWVPcThTbUI2dFg0ODdjTG9oYURPV2RzbTlESWd0YW5mUDYrZnc5VG9WQ1V5UDFuZkpYVTgvSmFtVjJ1MnVwNVdzbVBSVUJPUXpPWWNTaUtCazFzOFZzRHEyWlp6VFo4Nm9KZ1ZLZHoyWWhmcGFmdWZ1ZWxEa2xYZFNKZkY4enJzRXBHTG45SjAxR1hsYXEvL1NYUTl4SCtwdE51N2Z0YWJmUVMyZjk4L2k2M2VTRWtndVgzTDdST0JPb1dmRUhSdkRGbHN0cjVoVGhHNTNQWTBHdElyckh5K0JFU1ZBUi9id3VLMllTTWFkMHNMRWl1akZkYUFpeFZydGR0ZlRyZXFiSTFiWEovTVNnQVJvMndzOUhZYzA1QjNuaUJ0MVQ2cURaUitVL2trNityM0gyRFBwZHRmVERyWHJmUmo1S0MrQi9oSW9SVkF4ZWx3TzhHNGNaWDRjcFQrdk1XTm45STZ5cXRwZDVuYlgwNFdPdTJObTVwTmZaQW44WHFMWXdtSEdKTVlQS0t3cnpVOUtYT1ozcmFtMTBWekNkdGYvNURPRWs4K2hvN1FxenIrOUJQcExZTzI5V3VuRmNmcEhkNzllTVpHdjYvVm5OSW5Zcmw1NW9sT0UyMkJwdWV0aDkyaXpwcVVtdnBQSTEvTzRTQkw0OXZzK1p0U2FvRHR2ZWFLVENHRGxpZVE2WVUzeHdJZC83b1NGMHlpckRPaVNWd3BZN25wc3F0OVVCTU5jZ0tIUytMZVhBQ1RRMGhwdGdKMUVNdVozZzB5Y3kvS2ZwQ0JEM1pYVHBUamtTclhjOWRoM2YxTmxWL3hNdEVyaDMxNENVZ0xUcHZWR3FkVXBRc3RkdjhKT2tyU1ZrOU4vU2krQjRTUXdaVnF2M2ZXb1JRMmRmUStqMFMxZW8rOENrenpyMWcyd0N1dmZYZ0lESlRCbFdxL2Q5U2c0TGtFZzMyU2V1ejY0NUxWKzRPZjFCR2RCQXNaZHIwOFI1cm5yZzFsL0hjNVorS1MrakFNbFlOejFJSzNRS1VMYlhjOFp6Smk3UXpqYXcxNENaMHdDeGwyUGdqZm9GS0hscnJkcXMrVGVObVRSK0lDWHdQUkx3TGpyVWRZMkRQdU81YTYzS2pEeUpkUVdGeC93RXJqWEVqRHVlcFJFbmlLMDNQVlc4ZWIvZ2hYMEFTK0JNeW9CNXE0UDZCWUVjZGR5MTUvUld2bGlld24wa2NDOHZmQVU0UlFoZDlkLzdlb3IraVQyVVY0Q1oxSUNsMjFuNUNGT0VUSjMvZWZGZmVJTlo3SmV2dEJlQXZrU21OTzc2eVhOT2t3Yzgrc05wZWg2Y0I1K0Z5YS8rajdtUWtyQWN0ZGp1eVZwZlVkSllnNzM5TzZKZlJYMGJ5K0I4eUdCMmwyckhuU0swR3c3T053SWdxcnAraTFLSC9BU09MTVNzTnoxcUVXVi8zaEQxS1BsMmwxZHVaOSt5NWFHUGVBbGNHWWxFRzNhUmNmZU9QM3pBNnRZaWtYbnI3Zlg0OVNKanJOVCtaQ1h3Qm1Td0h6YWZzR2xPQytxOHMvaWlBa084ZlpVdU10dGZvWDBieStCc3lhQkdXYS95TEtqUDllNzY5dmxBSnVMemQ2YkpyUis4NnpWMEpmWFN5QWxnVkkxZmVrT1RoRmVVVVIvc0IzZzE1Zk45V3dSdEg1RFJmcTNsOERabEVEcG5aaTdkdXl5TjIyYnAybTZmcHJwK3I3ZWxwWVBuVFVKZlB2akZhaXhPSDdnM2J6a05lT3VCeHBkLzNVZGV3anFtenJrQVMrQk15aUJKcFJZUHMveXdzOFlkejNRdUh5d28yT3hJOU1ZK1JyckFTK0JNeVNCaHJoNjdiNzdyMTIxcjFpYmY0aFhZVWJ3ZlRxL2UzdWJSM3JZUytCY1N1REllK2pQNVhmMWxlb25nWWIvSmFwKzR2Rng1MUlDRmUrME9aZmYxVmVxandSd3Rtby9DRDdUNjBQaW83d0V6cGtFbHVSa2xqYWgrY2RMNEtKSW9FMlhYTTZmMXMvQ1hSU3ArbnBPdHdSYTlGc3FTeTlOZHlGOTZid0VKaXFCaGlqamtoejgrY2RMNE1KSW9FNWIwYXArRjhLRitlQytvcEJBRFk3THkvNXlTNjhMRjBvQ2M3Qnc5aDY3VUZYMmxiM3dFaWhGdDZ1M0R5NjhHTHdBTHBZRUxyL3BOZnNYcThhWjJ2NS9jVEdSRTJPZ2RXTUFBQUFBU1VWT1JLNUNZSUk9Igp9Cg=="/>
    </extobj>
    <extobj name="334E55B0-647D-440b-865C-3EC943EB4CBC-4">
      <extobjdata type="334E55B0-647D-440b-865C-3EC943EB4CBC" data="ewoJIkltZ1NldHRpbmdKc29uIiA6ICJ7XCJkcGlcIjpcIjYwMFwiLFwiZm9ybWF0XCI6XCJQTkdcIixcInRyYW5zcGFyZW50XCI6dHJ1ZSxcImF1dG9cIjpmYWxzZX0iLAoJIkxhdGV4IiA6ICJYRnNnVXlBOUlGeHBiblFnUVNoY1puSmhZM3RGZlh0Rlh6QjlLVjU3TFRJdU56VjlkQ0JjVDIxbFoyRWdVMTk3WldabWZXUkZJRnhkIiwKCSJMYXRleEltZ0Jhc2U2NCIgOiAiaVZCT1J3MEtHZ29BQUFBTlNVaEVVZ0FBQkJFQUFBQzRCQU1BQUFCSGlXbHRBQUFBTUZCTVZFWC8vLzhBQUFBQUFBQUFBQUFBQUFBQUFBQUFBQUFBQUFBQUFBQUFBQUFBQUFBQUFBQUFBQUFBQUFBQUFBQUFBQUF2M2FCN0FBQUFEM1JTVGxNQVJKbTd6ZS9kcTNZUVZDSXlpV1oxTkpvTEFBQUFDWEJJV1hNQUFBN0VBQUFPeEFHVkt3NGJBQUFnQUVsRVFWUjRBZTFkZTR3MFIzR2YrKzY1dC9lQ2hJVElRbnV4RENRaDFwN0F2S0lvZXlHQVJTSzBId2dNSklhNUFIYUVRTm9MeHVZaGtyMEV4QjlSeUI0SnhzWVk5a2lFRlN5Uk8yR2NBRkcwR3dMS2Y3a1BoRVFpQmUzbEFVUW81QTdiZDhiNE1mbFZ2N3Zuc2JNN005K3QrV2IrMk9tdXJxNnFycTd1cnE3cG1mVzh5Mzc5bGYrNm83eVpMdC95dktock8yOCtKYjBjTmZDRjREUTRQY3FSSUpHcUJaSFhEM05tVTVMTFVRTlYvK3hncWYxd2poU0oxSDB2OTdrcDNIQXp1MjdpdWRJU2N0WnpudVR1RHg3MXZLa2cvM2w3aWpwL1RZbjY1V2NpQzFibE5ha2FhQVk3WHJVWi9EaC8rUnBCOExoSjlUdEJjR0xteS9SRWFXQWhPUFc4YmhBOGxMOVVmaEE4WmxLdCtzRkZNMSttSjBvRHZlQkhubGZIeEoyN1ZCVVF0ZWVBV3JDWk81ZVNZRjRhYUFlUGVGNFRuWGFRRjBWSlp4RkVOMlNHM1djSzhFWXNCbVZtZkEwc3NkNXFvTlBHcHhGVDh3S0k3bGhseThHNmxTOHpFNlNCNlNEWTg3eE9FSnpsTHRRY0xLRnZVWjF5TE1NcUxEUG5xNEVlbXd6UWFaWnZsNHRNWFZpQ1RXaUpySzY4SmxNRDllQkJFdXlidjVlN20rRHRCNXkyYm5qVm1TTjBTWms2ZHcwRXdSTkZ5WUFOQ2JZbDVsVU5kczFzbVo0Z0Rhd0V0SFVvNW1xRmxwd2xaN1VvaG05SmRSd056QVRCMWpqMVV0UUpoeE84eGZ6ZDBoU0NsQ2hwTkFDdmJqME4zaGc0NFhDQ3QxSkFJSE1NeWNvcUVSbzROcDhSUlpSbkFKbmhoSlVqUm1naDd5ZWVHY1FycTlvYWFBU0ZPWEZtT0tHN3hkZ3VPeDZrTFV1Wk8wOE5GQkZSRXUweHd3bWRiUWFjZXNkNXRyWGtuYUFCck9VUEpCUm5LakxEQ2MyalRLVEt5b1ZyWUQ0bzRsd0NGOXNJSjFUemY3eFZ1R3F1TUFhckJZWVRtanFjc0l3akVPVTEwUnFvWFo1d1FyZmNNMHkwR1VBNHpPRGNsOHRmVURyRnVDSElOZ3FMYU9jdjl4VkswUStDbzRLYXZneEwyT0cwN3lzUHNoYWs1TnpJNHBoS1liNGM0dGo4eWVQZDN3dks0NHU1ZFZsQmhCWUNPczVhekFWblZGOUZMVUhGaUg0RlVzV0JKWFk2b1lpbTE3UWRxR1dpQ0Q0bHpUdzBnSEZydlpDUUIwMUpZd0FydXhyWExTK0RTZlFsdEx4UHBnWXdiZ3Q0NFlXM1ZZY1RQdWtlWXB0TVpWelJVbUhjRm5aT0JUUEJpVkJ1dmJBbDZJcnV2VHdiajNGN01VOTZCaTB6bkxCZlBvSTBORE9SU1l4YkdmekpXejRqbk9EVjhqODNuYmU0VnpnOUdyYzdCZWxBaFJOQWYxOHVFd1h4S3NsbTFRQ04yN1dzUkdMcVV6aEJGbldLbW5na2cvS2VVUU0wYm5jejBvaXJYalBldm01ZjRsaUw0aDVYcDRTZmx3WXdiZ3NMTVE2TVVFVnJqYmV3ZTNKZUxTMzVKbXNBNDdhdy9SMjJKZXBMT3RMY0J0dko4cFNsNTZVQmM5em1MVU9nd3duZVZZSzQzOCtiaTZCWFBTaUk4SlZDRnVPMnFCQWpiVXMySFQwdVpIN3ZaZW9hLyt5Vllxa3hpYStxNlVkQXAvOWRKSDcya29sWHBtTTBnTjU2TktZb0s1aTJKVzRuekdZOXI3TGlnMnB3K204aDRYckJlejc5SlJQYURWNzl2MS95UHZIMFJtRzdaSlBia3o1TnB4Tk9DbW9GYlV2Y3dYdWNrVm0xZGZaSGYvK01Wc1RobW4yeUVIbXRvMGxkbVNuTUR5cEliK2RERnFjVFFqTjRYcEtzZ3JaTHE3WHVRa2JMSDU3MVVRRlNoMDVGZG1USDAzMEhTRjBKV0VlbXZJWnBBS2NUQ25zcHNtYUVFNFFjaXhtUFIxWDlGek5LaCtHemwyM1o4Ymd6WjZRckFHOGFwb095bkRSQTQvYW9JRlVNakhDQ1lER1hjYWFlRWEvWHdobDFIWTZXNkhpNk1jK255d0Z2M0Myb2VUOWhaREc0Z241QmJXb2E0UVRCb3VNNitDT3kzbjlFVkdpSElxUFU3NmV2cGN2bjMrL3BQbkZORUx6bTZ5Tnl1R0xSTzlCZlVZMEhhZGx4Z2tVMTZ3UHd4cnFnMU9PK2dCYTlHdnl5SFB3OWZnYXJqR1pxN2FSSU5ZcDdQWmEySlp1MkNOTVpOM1NWNFBRU3A0aDl5WlpGZTBvR01UMnZ0Y0ZLU2t1d0ZEUXM0MGQ0NGNQcXBDeW5iY202alZ2UCtMQUx4aVVPdkNCV1ljODMrck1NMHlKNFZWcUNyZnprWEJXOVZkUmhJdHFXN0Zuc0Y4SjdQNnQ4YUFhT29uQVo4VzBvNWhhcUtoZVVCOWtSQmFVbEtPV2tTRUNoaFFXYlYwRmJMdDFjbEVHUThlQVNERmRzUHZDcXYrMTh6a2pTVXpLYVZWcENDZ05RS0hoajNobGJxaWg5NHA2MVNOeWE2NEo4SWVRM2lIcjNIMFVTaUFDMnBOM0NoR1hYYzdTVkhZSGVrM05jYVFrUkNvd0Z6Y0lTVG1KTDB4VmNPRDJJUkd3N1grajRDbmp0UldLbWp6TGNkM2JFS2NBSnNWY0hSYmkxTFpLbEpTaWRwRWowMER1YktmQUV5dEsxRWJodGUzQktqRHRCV2c1UHdEN3lRZVMxZnkreDJMM1Nlb1dWVDVHQkUzSXhFbTFlUGV5RUpWUStkL1dmN0VhaWxVQkhBOGZvbm5VSGxwRHR5VFhZd0ptT2dGVS8vT3gzZ1hKdytzNXJ2MDBYZndrcUhIS1VaTzQvRzdXLzRJU3N5OXJXL1ZoTkZkMlR4U1prZUdqUEtuOVNaNTU2bmYvVzl6QlZUYjBxNTRiVW9hcWo5RFFiRWNoTjViUnJPdlFVTXVwU3ZhUlJXV29wZUpzREdaYnR4THpnWFExMlpOWHVvODFYZjdieTFPREJBd21KdXk5OTZ6ci83RGQrb1I5WDdubjVkMEhsSC84YVhOZmpXWVpMcHRwTXA4eTBlM2tmS21tQmRqL01Nd1lDaC8yU1d6UWZCbm5lQlovSjdQN0lzSkJMQTJmZ1IvMWNweC96bFRENVlBSXN1bnh4K2xwd1k1aWZDYWwrQUhLZWtjUXZpcG1aaXVnQ0dvUEdZN1J2UmYyeDV2TmVhTXE1MUF4Ty8rRDdQM2grOE9DdVYvSHRhSXFKTjE2YXBFbGZFLzdsdG9zOXlQaE1pZE5iRGhOMkdWbDViQjB1V2dDWk1SNXNkUG15aFozbmdTeU51aTgxZ3VDVmZUZ3l6NEtIRzRsWlNCZjRwSG8xeGRMeHJxaHJUVXRjYVFjUFFFelAreW1ZOWt5d1JjbjhMaEpBZVZqRHlRN0NyMHROT2FHKzRVU2lNVnFHY3htTllVRjdRZlNHcGVKckExa1ZubXduVVd0VHpTQjRQNmY5MDRoVzlDMDJMRk5NRnp6OTI3ZEMrZEx5cXRmZHhBM2hsUCt6NXMwK3p4cVc4TFhnWVlHOWYzclFqdkdTd3RLbmhGQkFPSFRrSTdZdUJTUzNuTkxibFZrN0JTTm1leU1zVWlEZGRLSUprdHNGWTYxYTdITm9OK0JQcENTT2RVYzNCMitYa005RStyU0ZkWUZ2NzZWcVVPOFBwU2hlOVM5OTVLV2xlQjVXNWlOUldBMWVHYmNmVjlWSFRXQXZ4aGZUVkJVSis2S0QyUngxZ1hmcXkreEN5TVprU2RRZG40TTJSb3VCMFhPaW1sUUVzWGNORkR2NU5ITW80Qjh6ZzkreXk0dnNBdDhlaGFUZVN3YjNGZDljdVk4TmQ2Y0d6UGdtR1NUU0o3SHdHMlk0ckI0SmNHSWpyY1RGZDJ5MEZEay9ZZUNHcW5jTXRWaUY5WWkxYmpuUSt3bEN2dU5zVGRXaFNYRkg1Y2hvUWlaV1dCZmdIdytzYlJkMVJsL0w0bm4zRzNNRzFuRXROU0xERWUwMHE0NmM3b0Y1M000dVRJdzJHbzdMMnMxdHZUbzJ0WEFQT0RtWG1zSWgxMG9RRTMrbzJLT01Od0hlNWFiWm1KWmh6aDBuRG9vbTZnbWFWU3F1Q3pEZlc3cnZvc1dtblBoM1p6M2hIcHBXZzJVNjcrOHI3NE81TThvdFdhd01qUjkzZVc3bk5rdk5tZDNWSmxiMlpYcVV4M0h2K1M5RXJYWFF1TmxHWkpVNVU1TTJ6RWJlRG9BZWUxUlNYQmRnaWJ0bzhrWm5PUHV3cHZiaFdwYWNEZm40eGF5ZktUMUF3emZUVXVnKzBIUkh6RkordHJsb051NmZoQWR0M042cnhWeUpkUUhuM0JGTmxUQ3F6YkdIRldCTDBxS1JjQ0F6ZEllWldNZzQ5bEpZRitBZkQ3Wk4zdldRenpaUUl4OG1hOHJaMGNac1VzaVFSdGVtbjk3Ymp6U2NsUTNycWhwZUdhVGdWVnN4RHlYQ2hJK2RZYXN4ZW9ZOHl5L1o1UVU0M21MTytLdTZ5UlUvTk0yMjFBa0lYcm5BTHVqcTNRRGpCZGFQNmFaUXFxWW13cDY5N0IxcVk3WnJqSjBMY0IybHJEMFZITlhkWGRaaGVqc2F5cVZqdW01SjJDdDYyK2VpRFl6NXRpbTFoVG5CMVBDaDNvSFJNM25IbEdzQTdSaGtDK3lDZlh1Y1IveGwxcUVLS2RjdFkvYnljODlFVStta1lkQTMycDJVbkR2ekJ1NFFhcVN1blVTWmwzV05Ya3pFN2lEYWltdmxPV0VzMWZ1ZXAyY0N4elByNkIxWURjMWZ0Nm5RbjlTWXhsRmdGOVNOclFHRW9JVnB3eGFtcHl6WWRuWHdic0tlalprMVJ5ZVdVcnQ4bmNlOFk4ZW5xZVM1bVprM0hZV0VsaTJJMVhYT1hQd0Z2dUgxUUxGUGNDaFNKd2E5aGhhNmdlYXZHVVZJWXN0cGVTRjIzVnk3b0dYUCtPWmZaZ21aZXRJbTBZUXRVODdWMUwxbTFrcEkwK3lZZG5XdW9BTnFvVVYwbENCQWdpQlVaTzZaa2xBN2d1ZXEyYjI4QXVZQk5hcVFGcWFDcFY1QmdhZm5OWnFQN1gwYmN5OU5sUlRZQlc0NGdXYWp2dDN3UTlsRWVMbG1FN3padk1NSnhOelp1TmlpR0xsNW1DR1dXTXR3NXFTeURienhrL2F5R1VkblFUbzJoNXNoRk14eDJ4S0krV3FOcDZIR0l3bGxxNFpjZldrUEdXbytZTVk4VVdBWHdNaXNXYTBMeGxwTWx0cmZFZ0FFblZURENMU3FOaFVDSWV1Tm1LY2QxWWZ3WTExaEQ5TnZRVk9JMnJCaXJYRVYxTVBHQWRmTjRyVUhDaFVUckZaWVkwL0FWeTN6UmZmTE9aY0dRcWo1VFFEWEZjVUN1MkI0T01FNzNsUk5zRFc5S28xWkNab3hVVU9yMDlKc2J2R1hLSGNObnZWVWZXZFVTRXdlMjJ0aE5PNkNmQWI1RWVIaW15NGREc2lzcTJwcVFIV3NObUtVYndtY1ZUUWY5bTFmYlFDM0ZBZ29teXFEUkk1ZEFEdlVaZ3ZTZFVPWS8rTTh4Yi9wZVY3UGNWZTYwcGhOMmJLa0IyaTFOVVBGRTF1aEtaTWk0d2NHamptUEd1QXhrNzNnc2VFMU80RjQ5Vkh3aGp1Z0Z5d285NUlpTVNObTBJcHZyYkZvdzdyQTZhSTVvWUdBRGpFY3pKNlpRYlVjdXdEY2Q0UWc3TmJTbTkyS2NBTUdFdUZRdWIrOFJzVEthSklhUGQyd1dwMVkvM1lLZk5KMENvT1FGemJxTXBuSGZTNDhRRU5reWJXWEY3TkpXdXQzSlJwNldWdEMxVjluOEdramVnOEFsTHJINEN4cGI5TUpQZ0JCUGVJSzdJTDl3SElRelhDQ2ZKL3JaL3BDMHA1cDc0QXR5QUpSbnZtR1Joc3pZU0s1T21rSE02dnBmQzNiT2s2c242SndQdXkraFdvTlNHUnhzVUw0WGRvY1YwMUw4R3JzQUNPZU5ML1lKTlBSbG9PK0NFOUR4d0JxUytnVjF3VjFRM0FJU0EzWkVJTE9QR0ZLakhRWGhkc09MTThzblR4SnlXQ0p6V1MwNjl6UkVzeUUvUzFkT0hvS252K3dTbGdMMUNWbTBKWWhCT2FFSFUxaXFmWHd6M25WdWpQVEdPR0VHbWlGRmlSWWltRUpYZVR5N29MRjIvenIxK2lCaHJWdk1jTUp2VWQxSzFpS2xtVWVUM01LY3NxeXdOSk9LbUl6VE84ME42OXIvTlh3S3FzTFIwK2htL3REYXRIQWtaZDRUbmZIRFR1cUVpejFRR1ZZbE9nVTBZTmRDYUxqWXZLNkVjQkRaSWI0Q1FWMHdaMStjQU82RmF1QjVhM1NjZkMra0hSd1VZb3M3bVFtd1FNd240SXVSajhkK1dQMkRJY1c1VzB0VEMwOG9uVGhHQ2xyNlJtanZ1ZmQrcHRXdGJ0dTgxL3p2bDBGSW5YS2k5clRROGFkaDcwMmdCZFZsZnk3QURwOGpqZlZlaHVNMnBxUHV1QXIyRklRejc3Z2tkSDFvZ01ibkZ1T0hFRHRiaVdScmZoTU5ocVNteHB2WURqWkdqcCtxaFhTd1BpMG9tcitBUDlEZEEzR0ZtN1g3Z0dCQnJ3MUxxbFNBOEFOU3JBcjl5Nm9OSUozZ1BMMFE3Q3hFOEdFM1dvNnlqVnRPbU1jcHdtcGNKMGFkbTFXenBwZUpkcXBpRnpnc3k0dDAxdTZRc1BNYVBEWXFiWXhHTWNtTXFTaUVVNWdEbkFvV05kQ0czYzBrYnk3NEduQ3kyNTkxelE0OEJzb3E2dzJyRFdPeWRLRFZPeDY2RSsxYlBtbGFxQ3R6MGNsMGUzeG9VTXVwbUhJOWtZOXFYNjZzcnBKUEYyVmtiRmcvZXV5RWsxeGJnQ2ZQWXM0a0JoOEJRRWFGSlZMRjJDTzJXVEVheUM1bzluUWFXMitXbFQrcFIweFBKbExSMklFd2V2TldqcDk5MVBpcnFzMFVseXFBN3FQeHhWYThPWVd6NktDWVFtR1VpM3NjVE9kd1BXWng2VVVYKzlRaHhQb1laUmFtMlVOV2c3TTBURzhDMlROVlBkRGVRS1RWdWErV1lWa2taYyt0S1l3am1XWmNTaGZGU0tCK0Zuc3RXTWlScVlicUJ2eW5hTXdGMlU4Q1JWMFoyR0dHTTRqaWx3Y2JEOGM1NGxESFJzTzY5OVZsZHRvejVyS3NRUnRqeXpmWVZnWDJOV0g1TEM4aXVOVDVIeWJ5TUloQVJTWEpRREhtdkpaQ2Z2cG14VkYycXF2VVZscUl3TGZCdm5BMHgxcmwxbTVXYm56YmFtV29Cek1qeXkwckJucjhHaFdZakgxalhBQzNzYUVBblpzUkFxZTZjQVN5b1oxZ1ZWOThmbG43N2NBaUJpWklNd0UyN3djTmlHVnlnQmtnYytGSy92czYzeG5VeUhvc2ZlK2dZVHJEUTRMbGpXM3lCeE4vc3Buc2xHMU9Jd3RpU2Z4NWJwa0lPMmxhVTRpbURpZEFhVnJqSlhxcFZ5cnhpSXVLdW5UQ1FEUUZMMXBVMXNGYU4wQ0Rlc0NBeGtmbGI3TnFXMkRjRXhwbCtQSGh4TXFNVnV5cFEvS3JyVk15R0EvZHBKTktKc3BxbGRWTkw5dHpsd3c0MzZLMnVsUlZ1MURQT2tycHNmRVVEVFdRM0laclFrQWgwZ0JFcDBscWFidmdxOUJVZklnamFodGdhQng2WmNoYVlVVHlBSkZsUXZHTGxiS3dPNVQzd1FTWFhzV09IdUdsaXJIZ3FPSlRxdXRabDAzQmEvRzJ4Rzk2THFqUUZjdFgyMlVtcWx4MFdhejZ6SEhQV0hYUlF0REcwc3ZiUmUwSHNSTE9VcFpqTEFGUWdCRHpxNFlSdFowWE5PcnhhSzdZbWtKNzNvbTlaazdqK255TVZPMEpLWmE2ZmZWTU9xWWJ4RWl0dXVNbmpFRmtkVXVneVdZNFFTd3Jka2JCVUI4MjFTa2FLbTZZQm51WUU4TmJWYlZCa0Y5RzRMaWpFNHl5RURQdGxOSlUrM25BMXpTbktSMFdlOFVZa3RpcXVqN1VueHlzZlFpVllBbHVMdDdKVUplQ2JSNTNhQkZnOEd5WnF3ZU1TTXlSUmQwTWQ5MDdBaUZEZkwxeEw3cThHbnExV0pSTGhPR29EcjV0NUF3WW0raEVjWklkVUV6a2FtZ3VheERYalV6RkFNMVdscmsrM01pbXZvNnNjU2VkV1pXcXpDZnpLSHVDeUpJVHZPUlNSa3JYcHcxRHUrQ0RtS2t4L1p5WTRFb05pR1oxWnhCaUNLcGpBVTkyQ1MyY2ErMHpIblpLTWlRaERDcEZ1WWVQeWJFdjVKdWRCWW1PSWM3Q0k1MnljWnpPcGZCRWpxTzlSNDdrelRtRE11Uk14bzR2QXVhbVB2bno0Nk1Pb2djR2lCc1ZWVFFhbUFyajd6M1RWRnhYbnFWbnpNcHFYVE5vS0tBMlJMUVNvUjNGS2JaQUo1eEtZVGNMUUdhVXNRTFNsamhCUEJBRzB3UGtoeUg5VGpXS0ZNZEdZV0RDZWFTQTdkQmg4YTgzalNXV1ZTaWNJS3NQQ2VDVDVWb2JVRGt1R25MNFo0NjJ3WjN4M09PcWpzVnZQRGQ4cUlxQnhJcGQwdTRESE9DNzlnKzRxU1dDcHoza21SVDJYMVlGMkJjcjFrVldQRE5BR0hvS1YvUDNJU2hFbWlyeXFzWE9aVmxFWFNlT3JLb1l2dVRhSkFXY3JwTUM5empwa0tEZ3ZrQlZYSXkrN0lzN0NmSWtqSHZzN2tidXlzSU9sN3RnM2pad0I2YlpnelZHN0VMMEVXN0RrTWIxTlFuSDJBMVl1VHpHcXRRckt3N2RjQlRzNkp6Wms5a0NidWphc1J6Q1F0bHhBeDVTOHBMU2FnclA0MU9LR1M2ZXhJMzk3MUQ4WllBbjgxYURGaVkwZWcrYUhsYk5nL25GMGJyZ25uRGh4SkVMQkFwWEZLUENDZUVCbnBuaTFQcGlidWdpZTJOZENRRUpPc05yUTRDbTBrVXlZcGF2MUJLdTY0amlaVzdKUlFmVDRESVcxSjhmb2RlanpRRVBXZll4WWhkTUdkUEwwVFZBcEhDSlM4TXFVMUNrTmNnb252OUkxNnEzbnJnV1hkQmt5VEd2MlBtU25DUEZOMTVNMmFHVFpZMmpBSmlqSW43SnlYUytBa25uRUNFNmlyWWc4eXN0WGlNMkFXcjRiRnFnV2dUMlNlV3VMcUdIaW1QaGNOYUxRQmFrY3RGWTUwdzFBV0RVdDZHQXVJdHY3ampDVSs1eXNDS1RHSjhhQnVOeEdEQW1ybXdrb3U3TG5HUldaUHBYTzdkdkJmQWtGUTlZM0VUaGJlYjYwWE5OQXN2WFJjb0pqWExqQmpZQXRIUWs4ZzFSM2Nvc3BjaXpDY3k2cTNISHFzTmc5cVVaUFM5NG9ORXpMV2owU0pUOUNCTzJXZ2tCZ08yTm8weU11c05tY2Z6bXoyWnp1WGVDdytxWE9ocUlzZkcxc2VyZkpvS0ZzM05RNTN2ak83bE5SSzc0SXN2OE4reXcvSEViOFJCR3d1RU9WVDVBZ050RkZTYkZvNU5RVWJlOXNYSW53cDJKSWpkUWNZR01DaGI2MEVsNmxJOVp0SFJHWEpYbFkxcXNKTmFzSXlGSHQ1dFNneDdpWlhRRFBlYTJTa1o2TVJYVlFmRC9oZzRWYjd1Tll3bHlmOFIxUlViK2NRdStHNXc5c0ttMFNVTjBpWXV3ODlvTUlBR1lSS1d3eHlyQVJuRjFIdUpIUzR6bk1BaDZuL05VTFl1UWV5T0ZXN1hBdkJNaHZNSmh4QjBlSWlpcTRRbmh1aDhmZXJVRHB0RUNEY3FxUGd6Uzc1WWY1YVlFWENOOXJSaWw3Zy91Y2lIYmxJWGZDWjQ0NEZYcVQrdW11ZzczWTRDRjRUQnpBd05SVkFkVlZYL1dHU0dFd1RKQmJuMHpxZ05CeTg1ekgzbXhFeXBiVlN3RDkvYWJ6Qmg4RnVOOWN6d0dVeWtzZFBXWERvMmxZU0t5dTJlWmwzWTNDUGNlYjNHTFhQZmZwbDNjRUlYL0VYd01JMUwrcWFFdUNvZi8wUVEvT0xIUDY0QTZHNEhoSUgvaE1ERzNFb09ZdmRFNUdsK05tb1N0Q2M5OVc2d0tiRDRyUkY5WnNuQ0dTMVRCM2NwV1d4TmZHYkxLa09kUnhTZzVjaW9Dc1pNRkg2MkdSM0FGOThldTlYWFNWQjlEc2ViNGRxZjRVNXlmQmRVZmU1Q0xKbmF3WHk1Ui9TTXl3YkJZNVQ3QTB3UFpBVDdHd0laODdOeUlRU29JZWVQZlVQaktJTkRjQ1JROHJvMTBhdVBEU04ydTdOK1dIVWFlcVVZUmlkVmVjUGQ3S2VxTlFJU091QWlRMit2MDIxL2kzNjl4aWE3NFdlVmE3L0x6U1crQys0WGsybkY3QlI0MHdlU2tMamJJTmlGMURmVytrM2d0SGNFWWljMFBWOVEvViszVndNclJDR3FaN3loVTQyWlBvWlltdzhQVmRyU2R1M2hXYnllSHhSR2hvVHYrRVlaU0VWWFJXQnNtMHFXaElmQWUvejRSR0lmQ2dBM2wvZ3U4SVhKcWpQZlJBQm1KdW5JdXdQU29lNDZYMWg5YVRvTlhTVHFkcFIzMExKRGwrMlIveDVIU2hOM3B5Vi82T3krNHRvS0poSzlvaHdxRzQ5ak1oSWNidFRlU0JWR1JvWmpkb2txemZDeEw3NVcxSlVqMVJQeFhmRnZ4TEZkZ0E3dU05NzZXQit5MDJILzJ3RzFwZTVvTTc2RGlWNjZBdlRpaFQybzRGTndGdXdJeFRianhuNnd4RWp6MGNCc0tkb1FPaHZtTU1HT2F5dHRNeXE2S2xzV3JqZ09CTE5uM28xMHhNQStib2RBZzAzNnhWT1VOLy9aOSsrOTl4NDE3OVYvNWQ1Ny8rWi9idVZxTVI4VEFObm9ncG9NSzlmMXFLRDRaT2pCa0FNNmxCajdVUDBSSE03SFNRcGNGQXpZWWlueGc0OCtTTCtCK29rYkxpc2JLRi9EeE0rVXBpM3NzREVJNHoreG1XQjEwTzJkTnRJMjJsZzU5ekRvV0VRU0s2RTNkNEN3S0w3VnhGUmdLcnBOT3NHMVIxVGl1NkFaY051NWg5c1ZJZVBxbWgwV0NjS1V4T0JUd1g4eUhzSWZvVDBJWHkxNExheGVXRDJrZVVMSS8xWXJCVEJQK3hJcnJ6c0xOdThtVXNPYi9zNzNHNzVLZWxJRGQ5bGV3UkpwcFNpY3o5ZXdJamhpUmJ3RWNFMjQ4R3hhUklQazBLVG9QN3VZV21LN0FKUEZpZWZkL2JsRzhPc21qMXA0dERvZ3NOK2pHc2Mvd3ZSM2hLbHBnM0xZYm5iQWRZY2xXZmJwSk1kRmtjZm5TaXF0c3oyZVcvUno5eEw0V3g5cW5SSmNyZHN6WHNDMDh0QXZTZWludnZGOERubm50WDBHdzZSMklBdHp1TS9tdTloRVNkU20xVzZCOXdmdEgvbWxacmtXejR1OVpGd1hZR1poMStuN0xCWVIvck1MMm1laGdIbFlRUVBEZklscDc0dmZlRGQxZlBDNnE5ay9hMzZEdlFTRi9DVkJmQldZSHcxT3YwN1pPMXZhYWkzZW1US3I0R2JFV2NPMFNEeTZsTGtNV0piOUNHTVdOaDZ1T3hiazBQR2F4aUtTWE9sam1IVHZhdDRva1h6ZUlxVUdLeC9iQmRpQlhQL3VxLy8xUDNZbEdYNXZxMkdzNEM1b2tiNFcrZy8rNzNyZXh6Q0JmSVl0Lzh3TXVCeldyeHhqTlhJWU9nZ0hQL2RxREUzMjZTaEZQNS9FSWZnYW5raVlhUFAwaHJlKzlPYlg2amprY2ZEYUcyNStLVUErVFcxMHRmVUN4Z0daZmtQdWFTWnFrWlVyalFBTlVsM1k0THBYYW1qelBGOHRZcnNBais3NkVkVHRQNEpnQ0NIUUY0S2d4YlRPQk5raHBHZHludTd2R3hrQi9Bem9QMVVySCtMbHIrNUxjSTczWTlDV0lhOXh5ZGJDdzRDUldyNGw4bjh3dDVQNU5LU0JKYU5sS3AyNk5YaXpIRzFEQ01WMndXbzRjRUNrOUlTdUNJZEJYM25aNmE4eFE1eTZKdlF1cmFwbUpUN0V4YjNybXB0T3IyZExoRldhUjZZT1N6akpTR2cyeHBacTNJTGQzMlREZ3lQR2RKUlJwdHlxeDNaQk54dzRBRk03c3N5a2lBRGxKbDJPaEJyb3A2Mk05SlpqdlAzN1h1NXpLN2lCLzMzUFRUeVhiQWtMZWgzS0tGYkIxVmNqL1NzN3NzeEVpQUFWTE5wWTVLbXYxc2VxcVN0aEdPdU1uV0luSjlZVTdNdTBIRDZxc2xHSnVYd2psbEVzOG9GRnY5THRSSmFKVlFRb0h3bHlwVUlSdE96cmNsdHV5TUt5Tll4OU9wVitaOWhpMUtNZDNwUGhtb21jRTJaVVZGQzFJUUtreWlZbndjWnNQNnM4Q2IzbjZ5ZHZqRXZWajNFdnBReDFlVFJEQWliMXZxejloTXJ2S3lFalpvb0lrRUtmbkFRTGoyUVc1MExzakU1emp1MlExcExIZkNWeXBHV1dzQUFDY0FRbDFSbSs0YVJzaiswT1pRRzdSNENzOHNuSVVMQlpQdVFZWDZMNDdxTkk3b1pGMkQwQ1pCWFNVVDcxU05BcG1iaHNVNFpXSy9LYmRCQnhQeXgvQkdqaTJzS0R6ZHFneHhad0VCbGtBVGw0UzBZb25laTd4d0lkbnQxY28xUU84WHl6NnI4Um4zWjJvQ2dQbkNrUUJSRWdoVDQ1Q1lSSFlvSUJJOGs0RjlkL2RJYStiNUZ5andwYmhhUzJYUWN5c1ZuNlVBcGRmMmYrWDBBanZQaEZnQ2F3VFQzMDFDUFo1WnFLTTZjdTZOdmtsK0wzR1VDc0Z2LzR5UlluUzI1QXU2N3Fmd1cvYlJEeHczdnlDSkJSWVZLUysraXByUnlFcWFzSFZEWXgwRmNQZG5oSjFaa2piUHlaOEpDeUVTWXBOOVVLcm45WEVKZ2ZqcGRQbkEweEkwQkc2Y1FrQjdDRTlSeWttWXVoZ21DMmVyREQyVlFUcC85ajQ1V1JITVFxbU1UVWJmNE5ML21zeVFRZXNydTZSWURNR3BPU2JzQVM5bklRcGhwMm1SblZsaE5Pb01COEFydEszQ3FUVUdlaWlpTCtDU2tDTkZFaUMyRjhXSUoyZkROSXVIL21qZ1VpRmc0bmVJdk9nWG1MNTdTejBiQUtud3laYVhjS3BDT3V6cXc0bWUyQUljU3M4Q1BLdXhDNXdJZkRDZDVLVXZpaWJyMTBONklJazRBK0czNnFFZ0dhQkVrZEdSQW5pM21PNkNBT3p3N1U0UzhEMXd3bnJCeXhBdm5YZHdhV1NpNDRVU2hWOEtSSWZQV2hBNXhuM1RCbGpRQ1p4Uk9VcGhQM1QrUWp6N0k2Y21mUU04TUozUzFXc0p3d1YrNUhXWk5CYnFLVDJDTnNJTVM0WmdnWkFUSktKeXBKWXphdjZHNG53cVM2b0M4YkxENU5NdlVPQ1FqZGwySTJJQ0hFaVFUZ0VQU20xN2E4b0FqUVJJb09vWEQwUGh3ZEhWUFl4WWhBZ1JsT2FCNE5JOXhObUM2RzFUMy9jcHh3M1hIMlBoR2c4NWN6V29KWldJSzFzRVdqcFlOKy9pQ0VaNFFUcXNQM0tIZUVDWVFvVGk2QVRtNWRzSmZJQ05Da3lrK3o5MDZCd2pYMTRyT2N6eDZsUUdFemtsNGlOOEYyZENKQUdaa1VWcjBHU3pCZG5Kd1ptZUdFcnEya25EbE5Bcm5qMDNmWlV3SmVjd3FESmtIU0NCazZzSVFJY0Y0Z09oRWxGNTlHaEVPWkY1L0pvRk45MXVtdk9wSkVnQnlNU2NtMjh6aW5FdDhZK001eThia3ZISEtKcjFlV1hIWU50Snp6cGprTFFGdVRQdEc4KzN2QmtPT0xPWE11eVkyb0FmVFVqMGVzTWdyNkt1aXJhM3VVbWlYdTVkVUFZbUI1bkZPSkZicW16QUNKblZpMHN1RGNOVUFQaUxZS2xHS0FjeXI0Rzh5cmIza1pHUFVMWkZTU3pxZ0I4dWpXTTlKSXFxN0RDWjhzZEkrU0pFTlpsa1lENU5IdHBVRWNFd2ZrVDBUVnVuT0k3Vk8zK1cvNStUSEpsdFZ5MXdCNWRMdTVVMVVFelhEQ3Z2MU00YytEMCt1Yndlc1ZhcGs0WHczMExsczR3UUwyaFl3QUFBUDVTVVJCVkt0Wmp6eW4vSWYyUE8rZTRPM24yLzZTdTlUQThXVUtKNERmdmx3bUdPOGFEOHUyU3pkU2RzVTUzK3U1dlBZUzJ3aGFmR1JoWjBPbWNLK0tieVRNQjc5alFNdmsrV21ncVQyNklvU29HWXRQK3hMbnNFajNHZkVkOGtvTzcyUVdJZmlWUnhOamRyUEFWZytNeGFlMXhobDFUM0FYaXdPOSt5YkFCVXBSa2g2dUFUclBTa08wcUF0VGp2cVNqanlkTU5nR04vV1c4V0dobGxoVXUzN3k2Tko1MWlMSEpNaWZTSzFkSlJKK24zMmZXT1JXdGFsSXhQSitEaHFnODZ3RnNxVnd3cVpEZjRGT2ZGNVE3c0hNaytYeldrNHpmdEt5T0lQdVJQNXliU0hGc3QzRlo1Yk9xOHlwZHl6bTlSZHFjbVZkRWh0TkE5amwyWkcvMGFvUHc2Wll0cnY0c0wvVDZBV1BpN3FZbFE2R2tTbkxpOWZBb1Q1dldnUXpHRnBvOFdtdGc5TytNa0I4NW1tdkNOWWx6ZEUwMERFOHV0RnFwc0t1R2VFRVVXR1JUUUVEOWQ2VitLZUZWT1JLcE9JMDBOYm5UWXRnTWpEQ0NZTCtIUE5MMU4vZjRFK1Q0ejdMVTRSQUpjMDREYlNDNENpdUxBZDQwd2duQ0hJZEZsK1FmNVpDZjU4ZDJsM2t3TGdrTWFJRzZHMkUzUkhyaklJTzhvL1krRlYrckxXbERrL0NFclpzbERKM0RockFmai9wV3daWkphSUk1cVpOUkh3b1Exc0Nqczl0MlNobDdodzBnUDEra1p0SSt2enJ1dDJzT3ArRGZCVlpoQ1ZjdEZISzNEbG9BSUdsUnd0a2l4ZUZuUzNpZ29nb2FmK2h0SVFDT3lBOTZXNnhVek9GRTJ3M1pCRHdnMHVsSmFUdnBNdUN1UithdlhObFc4UGZWMWtFOGU5SG13emdLNCt4bkJNc0RaMVhwbDdzT3dodDUrK3l2NEk1WWk5c0NWdm4xZnlTcjlLQTc0eFpWWkJMNGs1MHZPR1FmdVNEeUl0RENucnZVTVlUY3RGMVJpTFk1UlgxSW52MXc4L0dWMnpSOCsrOGx2MFBKbjhKU29VY3k4aFN4cTdMdVRxZUF6cUJuOXdZMEZQSXFFdHNWUnJLQk10b2MyNDZ6MEFJMzFqYXpsQTlxZW9GUDhvT2d0Tkx2SkwxQkVyQWtzaVZaY1Zxb0JZK1BWQXNRMFg5V0oxUFFIQnJUNEhMeERscG9GNm93NWpVcUVOMVpxMDhxWktrcDZMTC92a3RSNHlGM3RVWHpkR2xQNnNPelUzTDdZU0xVdWFMMXdDQ09ld3JhTGh2RnM4dGtvTSt2VGlyWm9kSXhCSllwQVlvQ0x3R0J2RHY2WFllRjR4UXNDMVB1WitIL2dYUFExZ0MrZXUxUWg5Skp6ZXdKWTJ3Vmo2VVR0WlVrYVY0MnNBZUZqZkY0NkFpZWNYUlBwYVBxOXZsMWlGT1I4WERhVTQ0OGp6TTBPZTNrNThUTWEzcXVXMWZpdGZ6NUhOQVFJa2VFZDUram9zRC9ndUt2M0V6YzQ3ejB1VDNWTkVTNGlqUmk4R2pFYnl0YUU0SjlQZDVlTE5jSEJKMFZIeFI4MGJ3d0ViK29IaFdzUndXL2JNOXovdHU4S3BZakxLZ2VBMThOSGlPdDlRS1hsRThwd1FPZCtDTFd5OExIdDVOUUNtTEN0ZkFJRGp6Z3pjVnppYVp3WjM0MDgwL0xBMGhXVWxGbDFZKzRKKzlyMmdtSmYxY05mRC8wRWN1Q1FpcGZTc0FBQUFBU1VWT1JLNUNZSUk9Igp9Cg=="/>
    </extobj>
    <extobj name="334E55B0-647D-440b-865C-3EC943EB4CBC-6">
      <extobjdata type="334E55B0-647D-440b-865C-3EC943EB4CBC" data="ewoJIkltZ1NldHRpbmdKc29uIiA6ICJ7XCJkcGlcIjpcIjYwMFwiLFwiZm9ybWF0XCI6XCJQTkdcIixcInRyYW5zcGFyZW50XCI6dHJ1ZSxcImF1dG9cIjpmYWxzZX0iLAoJIkxhdGV4IiA6ICJYRnNnVENoQk8wNHBJRDBnVG05eWJTQmNjSEp2WkNCY1puSmhZM3NvYzE5cEswSmZhU2xlZTA1ZmFYMTllMDVmYVNGOUlHVmVleTBvYzE5cEswSmZhU2w5SUZ4ZCIsCgkiTGF0ZXhJbWdCYXNlNjQiIDogImlWQk9SdzBLR2dvQUFBQU5TVWhFVWdBQUJlb0FBQURGQkFNQUFBRFpGOS9jQUFBQU1GQk1WRVgvLy84QUFBQUFBQUFBQUFBQUFBQUFBQUFBQUFBQUFBQUFBQUFBQUFBQUFBQUFBQUFBQUFBQUFBQUFBQUFBQUFBdjNhQjdBQUFBRDNSU1RsTUF6ZS9kdXpKMmlabXJWQkJFWmlMRFdYNWhBQUFBQ1hCSVdYTUFBQTdFQUFBT3hBR1ZLdzRiQUFBZ0FFbEVRVlI0QWUxOWZZeHNTWFhmblRjemJ6NTZQdDZ5QkxQQnlXM2VrbWpYSC9Uc3ZoZ0g3WW83Z0pLQVVkUmpuQThyUXVvSmlVTWNTL1FFYkMweGtYcHN3T3c2Q2ZNUTJESnlvTWVBbEM4cFBld2o0QVJ3dHdoL2tBU2xuNTFJY1JRcDA4RUpHSnhvM3B1M2h2MThsZCtwZTZ2cTFMMTF1Mjkvekx5ZW1iclN6RDExNnRTcHFuTlBWWjA2OWRGQjRCOHZnWUlTK0xUQWMxc1IxNDRmZk9UK1I4V09DdnUzbDhCNWxFQ2R0RjVzSjFWcnlaRFgrdlA0cFgyZG1BVCt6WCtFcHBjVjRydFZJVDc1bjFUSXY3MEV6cWtFNXFIMUwrbTZ6WWczYU5nRFhnTG5WUUtYYjBmaVdGZHVRV3hwMkFOZUF1ZFZBblBmaHpWL1U5VnU2UmtGK2JlWHdQbVZ3UHFMczBKc3FQck5HbU5Ib2Z6YlMrRGNTYUIyYTFXSTUxVzEybmNWNU45ZUF1ZFhBdlVyUVVYY1VmVnJsUlhrMzE0QzQwaGcrZkZ4VWs4czdkcVBPbGxWZDRKRElmYVR1TDNyVGlLUDlCSVlVZ0o3cngweXdRbVJSNXN1eHFJVFhCTGlTaElWNlhtdGk5Ymp2QVFLU21CcFdweUJOMjRmWklzOEw0TGdzaEF2eGpFbDBjdVNlSXlYd05BU3FDWWFOWFRDU1NkWXF6eVdaWG1aTnVGVTFGYWNaZU81ejVKNmpKZEFVUW5NR0dkNDBTUW5SVmU3ayszczU3NlAzTEFicHlNelhYenVwUEwyZkMrVUJKcWtWaWY3L0hLOGFVejlQMzdrVjN2T0RKZTErVzZpMTJra1doZGlVNks4dTk1SXhrT2pTMkFoMGFmUk9ReE9xZFRkdk8rNEo2V05iRmRldXdYK0MwTDhzY3pHdStzSFM5dFRESlpBVjJTdGlzR3BocVA0WjArOWtSVCsrRGVlbEE4Rmp2ZGRMR2JGZGhvTmQzMFFsSVNJZHlKNGQzMWFQajQ4Z2dSS2xkTlo0a2R2YmN5WHIxU1VGcWRLdkpaMDZRd05kejJlaG9nZFRkNWR6MFRqd1ZFbE1HTjBjVlFXaGRKaFYwRXlJU1h5SmQ0R2VQcTZYb1JWMkRoVlc0anJoUEh1ZWlVWC94NURBb2VuNUFCZmhKNnpZamFGeUpyd2lMK1VQaWMxSHh0Z1NFNGJjTHk3bnNuUWc2TktvQ1NlSFRYcGNPbXdiNUx2RVg0YWpXRGZ3V0UxYmVKSWQ3MDA3S21WZUhlOVEyWWVOYXdFbHNRTHd5WVpqUjRteXZkWVNqTHpOMWhZZzVFK0dSNmpwTHNlNEo2Z1FjbHkxMi9wUkI3d0VoaEdBald4T3d5NWkzYjFJeTVzR3RkU3ZzYzRnbzRGeHI3SUZHRXJOUVJjU2hhT2p3U1ZsTHZydjNsOGtFcnJnMTRDaFNSUUhkOXZXZU9XUzI2bTZLdHZzVWk0SXEyK1gwZk5tcFBoRWxkTHhpTE1md0Z4ZDMyWWFoK2FoUWU4QlBwS1lINENabjByNDNaeFpSbXAxZFVrRWxydm5GRmNUaldHZW1JSHJVbDY3cTZ2ak45Z1hRWDF1SE12Z1RtM21URlV2UStMYkFpanZuMmJzNjNrT0hGSzdHUTQwVmQzazFSTkFTM243dnJQUEo3RStKZVh3RkFTYUx1bmxFUHhLS1QxeTlCNmEvYUpzSHYvVDlNMlhDcjdTV0ZxQWs1Tjc2NGY2dE40WXFjRTZtbjN1Sk9xUDdLUTFxZmM5UUVNRm5iSkRjK2dheTJicldrelpnNkd2WGZYYzBsNWVFUUpSQk5Zb3lxazlTbDNmVUJMdGU1ejMrc1dmbFZQR3VEMStiNTMxNC80blgweUpvRjVkVmlENFlZR0MybDlPK1d5bVlIV1gzRm1OV2RaUGt0bXlsc1ZZc0c1bnV0azQ1RmVBamtTV0xRMExJZG9FTHFRMXJkUzd2a2phUDIray9PcXVROEI4WmVlMTBSZElmN202ZXlVMDFsNjREeEtZRjBkUngybmNvVzBmczkyMXdkVmRqMjNuVGtzZmpidFBVcmM5YURCOEZEUlJ0SGFCKzY4MzA3blExNEN4U1RRdFZhT2lxWEpVQlhTK3NoMjE1TkxSMnR3aW1QRVhaeUhpYnNlTkN0SVUxYTByWWNhZm1sV0NjTy9oNUpBSThlMkhvcEpFYTFQdSt1L21XdmdCRUdUSCs1cTdwcXloTWx1WTJDV256bFlqTGNlbTJnUGVRa1Vra0RvY0Z5Vy92dWJ4YXQvb1ZEeW1LaUkxbE0vemV5V1VzVHU4RXRuZGNnSElINlN2V1V1ZVgxNkkxZzBIWCthZ3c5N0NmU1JnR05HT1ErTCs1b1FRNng3RnRGNjJtTEp5dkU1QkRzc2JJRTF0bDY4eXNuZy9ld2xsTTJ0WUpZUENSWURIL0FTNkNNQjlNQ3NBNDRKRytJbkRvSzEvK0lZQlBJWUZkRjZ6RVRaSHJYNWloQ3Z5bU9IK3hDTXA2YkxiZnhsb2ZjK1lEdHlOOGNIbE12WFIzZ0prQVRRQTZjRjhUbnhZeEpWNTV2aDAwUjJ1SWpXdDdtN3Z0UVE0cy9hUEhob1ZwK3krdkx2WXN2WmZ6WnhrWExYbDM0TkczUjBFekFFSHZJU0dDaUJPY3MxTHNuRDVOSzlWYjBUWUNDWElscmZaZTc2MGp1eHlucVF6M1pKZGVtMGtvWEgrSG9PelNDQUxRM0YyMlYrWGo3bTRrbmdFamM3WlBXWHhBOG5ZZ2kzaThxamlOWTNqTHYrVzVnNC9LbCt2TEZsSjQ2ZUVmaVp6YXRzZjl5Y0toemlGMm03dlgrOEJJYVd3SHBtaTd1Mm85OVRmSzVZUk90RExFcmRSdzhteXVMaC85bTNwTGpLdGRlWFFFYXVlOGZsWUNGNUNvY0VqakpXUXBnWU50amdlTVdSd0lrcW92WFFkZlBjK2ZVKzlnMTg4WDM4TzZZQTlleEUzRVI2eUVzZ1Z3SmQ1aTJSUlBQSzBJY2RmajAzV1NxaWdOYVR1NzZYSkZ2N09pNG83cVI0OENBMlY5N2tZVGRNcDhxLzAzUEhlYXlYUUw0RUR0UGJjQmFWb2Q4b3BIa3g1d0phRDJjUjg3Z2c5RXd2djFUWWlMT1RINXZFckFoc1MydjI0VEtRZ3llNG9CSm9zUFVnS1lKWnRmTzRwVHA5b09mRHQvV1ZUd0d0aHpkR09SMkpGVWFTSDJFc2YvSVoyK0lwTXM3UXl1d2FXd0pnN0R6b0pkQlBBbnZNS3lqcDFwVWhzbkQxSCttRVI1YkdhclFHQ21nOStES25venhTMHRIcDBiZmIxbFNST2NVTTBzd1luNlptNWdFdmdRRVNhS2E5ZjlET0s1azBlOHJzeWNURWlBSmFqODdkMHRDUWgrR3AzTFJZdXdwaEVTQ3dpRFRObTJtc0Qzc0pESlJBUnV2eHEyZkhQNWRPVnJYNjZYUnNFQlRRZWt3VHlqeGhpMjlRZ0wvSVZ0K2NXOUU0ZzZBVWZlODlmcG5LRXNtRkNFQnpobm9jTjQxVjAzMjlYQTM5Z1k0dHY2N1l0Ukc0ZGZJZDN6RFAzckdCdi9HTlhwcVd3bUdxTzhlWVlyYVZyYVJYRFNwMkUzRXhESUl2UmcvMzNESERZUStHSS9mVTkxWUNFOUQ2a08vcHBkcGdnWWllSDlqaVZWdjcxendrWWJxYk5lZHhkc0NnM2VaTXFIVmQxNGp2OWpRb2dVSmFieWNaT2JUeThNaEpDeWE4djFlUTBKTVZrTUJKYUgycEV1dHlYMzg2eXRiTlVYbWdYWDZWMU83NitQcjZjbTRkbzNSanpLVWNQK0x3dGVQejZNK2grMkwvZUI4N2pBUk9RdXUxT2p0N2JGTzZwYVIxT0pUL2NVT2xJVGpvN2MyZGhNamZSbk9LZmYzaWNVK1g4b1NBRlh1WU82RmNMZ3JiYnovNVpxTjAzL3M3cnFkaENGNy81UHV6Z3NuWTljR0tVdWVkTEhVZVp2QnNGZ2FOUFFUUW5WQ1dVOGZpWFdFYnpxeUl5UWVhNDNiMWRGUkFQY2VQL0tLcmhGMzNIVzh1VW84cklJSDU5eXFCbDUzVTZ5cjZkVDFuZk1hSEE4cysrWXBERE11RHRSN2xzQWNQK29HZWZuMzlock80azBjdWpyMlpoNHczOWp4N2tDM2thc3BGbGFYd21PRWs4SHVKeE12T1pFcnJmOGdaUytleXM2cTMvQUhKVWw4NWxwT1VvUWRyZlpmdHJwY0phVFo3aTdHd3dTTCtlanZGcUtFNlh6c2JqVW5wLzlTRitNaVg2UG0vNklSY0RQZUc2RUpHSzhRRlM2V21uMlZudlJPdGQveGdkMHllV1p1VjZDKy9oL1MrNCtUb1FnN1cra1pheDZsZytmMTV5czNweW5NeXVPWFU4dGhvWE50bTBvSUdzSk5sTWp2MmlKTGxlYkV4UjlBZlBHV25GQkt0LzJGbkpKQ045TzZ6aFBCcjRMaWJseWlESDZ6MVlicjNiaUVEaDNyRXJIR0x5UFZNSmllQ2VIcTRLM1VXZnRSWmlxN2F2Q1E5dithdU5rMDgzNmVGYXlJUERDRUJtaGZpS1R1VEpGcS83WXdFc2tVYkYxMVBYWGUzSzI5NjliYUxndUVHYXowS2FPdDRFNWhlek9KclYxL0JlQkZZYU05bEtzMW93YWJMSHNsbmRRbWJteDFQZzEyYkdBbTJ0MVRUN3RtekdvMzN3SWdTb045M3dsTjJKayswL3NBWkNXUXRaWWIrVlVXSTJlWVZDWmVxdDhNN1BZVjJ2d2RxUGMzNE9qd3QzUW1WT0hVK0wrNFRiK0J4OG82em16Ym1oRUxMUS9iQjYrN0pUc2hHek1OVVRlT1N0MVVUUDZHS1hEeTJVQ0E4WldmRlk2MTNmeXRLMEdhOUZJS0g0czhrYk5DV05pVjQ0emxjTHhrM2dDUXEreHFvOVJsM1BibHc0ZzBTcGVoNkVLYTYwR0pucWJMbEdCcHpTZXdQbFNaSDYvbWtwWlphaEk3NUwweGsvakJVV2M4NWNRUU42cS8xdHF1Y2k4TStONHZ0Q0ZyL2xFbUNuN05mekRPREZLZUJXZytQaldZc0U5VlE0aDBKMGU5cTdxV1VyOWk1V1pYN0dPL0QvUDdBeWRXdDlSakpUTGR3cENwbU1TaWx6ekZZc1Q0d3ZBUkNhRkIvcmVmbk9XeisraENKUk9PTDZSWFVaS0NtMzB5dzc1TzNHY2pRUUszSGtHTXQxTkI5ZjRuQ0hXN2dZcHVVMGEvdlNIRGtOVkZVTktTNTdkWjZqR1J4QzZheWRkUDdSK01DTi9ON25vblc2TUl3QzZHcm8ycjluT0J6cjBPdGk1aFF4aEd6ZCtrMzdwL3RMOHlCV2w4VHpQSUZMMnd0VnJaVTFBdUNTc3BmNUxpbHAzOEJSb3hkZHF4VzlHWGwxbnFNWkIyZHJLRm42UnBGUU5jYjlwWTh4ZzZFVUtGUnRSNjJ4SUVwd0o1WlFWMU8xbElQTjRQZ0tEWGxOUWtTYUtEVzExTUxzVTBVZUVzbVhrVWZDSmZOVFl2bndHWm1VWThlbUJuVzJuWnJQVVl5VXdZY2hEY0JBMTFLTld3VDQ2R1JKQkJDaFViVmVreGFZKzJUT1RlTmdUcVRYQVlWN1pOVEh4MSt2MmVnMW9mMmtoUmQ3WnBzOXArRjV4UVdRczlpM3g0MGtiQ29SdyswVTYxdElDZTMxak4zUGUzVVRtcG1NeHZtL3VWbDEvNDltOTNvb1RYM2tzUG9ETzlSU3FnVW5ySXpkM1JEZVBMdCtzRHFaaHZpZFlwTDhyUDJKYkp6S29PNnhFRmFUMzdLWGNVWmpza0lsbFF2RHJmTFpFR2xqTjdhb0dabWVJMEYxVk90YlNBenQ5WnpkMzNORXFoaHVHeWJlQ2JDQWUyTnV5SE93ZE9nb2swRG4yRW9oRTZOclBWVnZncGEwMzM2V21MS3I2RVp3RVd4MzE4OGc3U2VmbTdRc0ZpcklyaWJjUHlEYmJKNTBlSHo1ekNuRFhPYVNjQmh5b1d6L05IS3EvOXBQOFp1cldmdWVtekFmTW5Kb0RSb2JtUlNMZkhoMTZBSit1a2RPenhLNkVaeWora29hYWNvVFFnbEdsbnJHMXpCNXJSQTNxN1ZVaDRBR1ZEYlFWci9WWlJQRzFMZkNoR3l4dkJtZWg5YWt6ZkZBWG1QRTUzU3hBVng1NjF2Rm5rYjlTZ2p0OVl6ZDMxTEhIZmNKUXE1MjhCTmttQ3J1VnZWMW9ZWU1IS3pXS3M4bGh0M2hpSklpMGJXK3E3US9Uc093MGFKTnY0MmR6UzIrMWxJVWs3OXRINzFmWitndmwyOC9zTlAwUFBVeXlqd0o3bDRzN3R1S3NQYTI1eGRjWGpGM3YxY2lwNDlDSUkvWlA2WURDdW4xak4zL1hlRStNMU1vaGl4eDkwR09UUVNQWk5mK2JtY2dhUWZ1MnhjTFhjdllwWjJlakVoNlJIdnNsbFJCOXIxNjVaMThYbnhDdlRKcFg4aGJ1dXVtUlpzY3p1ZkpLZCtXbjhvUzJmOXUvT1BXUWtEdWh1bll5RXd4WWI2bmZ4ejJhN1lqZGdLYTJ6azUrelVldTJ1TDMxV2lFL2xKYTZiU29iaTZvT1AwRDIzajE1TnoyaVF1bW10YkZqc1dyd3pzbUpZUUhZcjFtaDZRMXk5ZHQ5OTl6OWFpUTI2WmJhbXh0S05CTTVVNUplOTA5R3BTOUV4VmU0YXY0bGFSMDRRQ0dYR1pTZkhnVnEvWkhma3Z5WEVnNDlpaTh3KzR4Ym10Q2hEMGsvclAyMHBQTzRkZWZtdjlFeEtnbVpFYXZDLzdIYisyYWttRUpyajR4elVUUzVaclZYWjRKZk94S24xY05lLzhza25uM3pxbzVGNGVEK2RRb2RiZWlVTGpkbzhxWmtGT2JRMmRabzBVTEUvVmpwYWhoVjN4cmlyczR0VE5QcDRONXc4ODVHMWhMWHBLV2pMVmZ6Y3lrODJnWmhRWmxKMmNocW85U3NwbGZ2V3h5ckhMLzlWenF2QUJzaCtXczladWVHamRBODJtWUhjblJuSHpscnppWlY0SjlyVGJzOWpuTTZwOWJHTTVVZDQ1VDduYjhGSFpxN3lycWZlR092Rnl6L3g0Wit4aUJEbzVvOXpHRlJTenE1MFlncS82OG1QUjhTK295Ty84RUdKRUE4a1kreXMyTlp4WXdLWDMvZVVQTVZxcklIUzM0MlB0ZDcramM2WXZQc25ENm1PT2YzeFFLMkhXM0pBNlRMZTlHeHB4dFA2ekhKQWU5Z2wwMnlKQ21IV3JSMlhTN0ZhdHF5bWtPTGoxSHJ0cmk5OVhRaHpUV0k2cVdWWDBPTDBjMXNwRWdxV0ttNGZFTVVkbWFWekN1WS9XRFJRbXdkam9yVW1mdWhJWjdmV3IySG5jODJMcVNNenF6VmlkaU0rbEVjOUtYeUlURWJYK29icGc5d0Z5bmpUczJUamFYMW1PYURPSEVqWnpDYUhhVnRhZnlsV3k1ckpmRDZUbFZQcm1idis4NWEzWHFzWjhWbTMraVhhYzdxWllROUV2LzJ0VmV0ZWFGZnFCQ2VQWEZpR0duYWVzTkxVbWZuVGgwM0JxRDFTdng0bnJxcnRKaHc1WVRpa1hDMlptZ3pXWlZ3L082N2RyMjhqUnRLYnZ2d0d3ek1MamFYMThYTEFaM3FHYldUY25BWjVBbERONm43YnNVZG41Witvbk5ZcW1TTm9UcTFuN3ZvZ1pHNmhiMXJudE5ZdE9jL2l1K3lyalBqNzBOWWZIaVV0Wm83SWhXZWZqZEMzOCtobGF3cHpTYzh4T00yb2NFVG5ySGQ1NmxaK0pUalpXSENJVEVmWCtpWExpZU1vU0pNYUZHMUN5MytHM2JCcmNZcC9laTNxYWVUYUtVMW1nNXJWM2FLRElBZVdlV2F5a25GcVBYUFhreEd5cnppRUJnVHFrbVcydGZIRkZCMS85MXZNb3BhU2IvUnpMdTNuV3luKzlwVThxNU0wY1VyaVh5S3pXenovN3BCYldYbmFvbkNJVEVmWCtrRTZCbS82THM1Y2JmUXJUZGU1NGFwZkNoYlhwbDVwbm8yNWk3WkRrWkdPQkg1R2lzZjZsd3hjWGN1NGd5c0d6cGlPeVVQcnFib3J4ZUtoRjdPWXUxNnU2SlVWaDRxbG9yT1cxa01yblRKYnNxZ1VwL2hkcC95dGRtbkhtMURyaFVzZ3ZXa1E4QTczV0NpSW5KbHppdUx3c2ppb3BHNkdPT3piUnhabjNZOHlKR21Jc3BOa1hjYjFzM0J3cEtPdkpIR3VDZkZOTHNKTVRqTmFCVEpSZ3hFdDZuaVcyQnl1YlhYQmd4a01vR2hLRVZqL2txNm9aV2s5S29ybmVFZXpXNzdXaVdIWnlWb01FTkR6TisydUoyTE1JN1U3NHpPUHg4bmovek9DcThKZTZzQ0JvcXpacG9KQzA3c2tmZ25aZGpncUQ5N2JRS0dzU2N1aXJlYkpMcXU4OUVQaEYrOWdlNkk2TFJHbjNMc3lGSWVSaUVQVWNBeXRINkJrQ3dMZWRMa0piYVRDRFU3VW9BYmJ4cDk2R3YyYm9TSXIrdjRyMXpMUGI4WnA3YjZldmgyZU83ME00OVg3RllkSUtPamFEeW95dUdNNkNxWTlTem1MVEhaZkg3SFdvUk1EcUZyakE0OEpsZ1RteWxZSGJrWHpRTFJMKy8zNDNzOVoyK2FZemVra09aT2k4T3l6UVJ1NW9XdlVUN1N0d1JNRFF1UTVodFl2V09MSmxGSXVHYzJ4cmpoRE1TYWlUblBLNmszTnBTVDZEazJhYm55Z2F3OHFxeGlvOFdTbXNDd2psMTJQNGRSUVFPdGhyN21lUzl6MEphVzg1YUNhejBzTjJ1NUw1SnJaY2FSS28wcVlVRFR0bmJadDNnUm9TTEpiUVpyRE1PSDI4MmlRMWxVdUphc0pETU5yQ05vUWVZNmg5VUhVVjh2bWFTeXZRekZQNnFFNTVXVTJBQy8wTVcwbld3WjdOb3ZOcFQ5UGVwL1RWOHVzWFZwZjR4WTZkbGZrNkpPbDlXUk51VVE2MTZjSGlxVFpzbHRBQkxDMDRYbXpacjR0dTQyVmFBQ2YwTk42Z1VZNC90R1dXVGN3b1V5eWJFTGtPWTdXZDlrSW5lVWVWSStEeFpQY3J6U0gwWGJ2TVpQeFViRlIzQ1FZR1dwbk5HL3R2L1ozaWJ1MHZzN2JDYnBqYmRmYjViTDg5WG05dHIyQ1lERzRMTFpvdy9hbWhYUUhZR2tITkJkaDQ4SmVLbDNUOGkrNTJSVEU3bTBFUVdSMUZvdDZ6bE9ReFNoa0lTbzRqdFlQT09aelE3eGN2R3FVY2hWTVU0cHVWL1VPWjZRSldiOWZrTVdJWlBiYWJNemtwN2k5a3VIcjB2b3ExM09ZTytWTUtvbXdNaU9kN0RqbzZseFQ3ZmoyYzdKTGRZMFFOaUUwSGtZV3RaQ3lpVWhiMnQxTWd6ZTBRMExSTG0xUTVJTkhhaEl4SkwrQzVDRXFhRldScGNOWHdOUFhoRUZMelRGRkV6NS8rK3BQTUk2VEJ5Ky82VFg3aHV0cVg4UGEwRTBBNHZ0dzVzTzRaY1BpampuL1lmVGpCNWs4WEZwdldlaDFJYlpscXJVUDNIbS9sWnp0dzhIa0hSL0ZpazBDa2UxZzVDVE5Gd0xhV0ZibXVCd1lsbmFBUTNLQ1h2R1RzYlRYeFYwVk4rYWJKaEZZZUJaczhFaE5Jc2JNSUNkNWlDenp4RkZJNjQ5T1kvYVJVL2dNdXUzc0JETmtrMERNTVdQMFNNMGptL0hLd2ZMeGh4M056NkgxVUVYVC8yS25Yckx3MEhxb1lTM053dERlTm1YdXV0MzE4M3lLWUtnSm1rZnl2RG13VFlsckhGOEFabzlua2JHMEIxNzJrdWFaRzZaSkJHNU00bEpJVFNKeWs0NFZFWkxTNTNRQ2hiUitXVHcyVmdFbW1yaWFNeHVjYUNZeE0rNjlhcW9Cc1JrUGZLMjNCWHZaSWRLaDlmRFE3K2l5M1ZBL1JiSDh6TUdpdFJvQUk2Q2p5Y2hKNnBvMEx6cXhNdGtNdFNaOFpsTG9RVTlqQXhSSElONVNsQmxMZTFXMVRrVXg4bnVCQ29iV3p1Ymg2VW5FeUx6N0pReVI1VmhhSDlSUHpaVHVWdzhadHloMkI5Sk1pb0NmcFlwRTRweXRTQjlmNlVIMGxsay9oMFBydWJ1K2hFL1JrYVY3ZWdQOVg1a1gxRHBMQmJvWGVXUUNyenV4TXZLUTZDdXFVVG5TTWxTNGl3REtaVVNac2JTaHBycEpzSlFqZ0RPeWw2aHlqMjIwUFFLZllaTkFoSGpLem1TRitucWNaTGp1VEgwUGtQWFRtUDhuOWVJckExR2lJcGRqVVN4Qjk2TnNVUnhhRHdrZktEbDlWZDl0MWR5Q0YyVlQ0ZWtkc1RhVVo2cDBuVTU4U2wycTBCZUszSTJGQ05nakxlMkFuS012S0d3NzA4WWlzYTBpeDN2TFNRVHV4alppS1BGUmJUem1mVktIeUhFOHJROGFydkcyVDVZbkZyVjhxdTB2VEl4d1ZHZnZ4K0k2MVdKcmZQMEtQQ1ptTnFqcTY5RDZsckVWdmdhL1FkSUNNSGgyMmZ3TzZkVzhnVmlSZi91SzRzbmVEU2VXQ0JabDAwS1Btb3hJTEZFR1hJbWJZWVV0SFdRdDdhYmRKak5NQ2lPNnNtblJ2cC90SkUxbUVsR1kxekNFSVhJY1Urc3ZuNXFQZkVERmF2M2RTUU5TRHh0ZE45MTBMVzczeThuTzhIKzdCUk9obk9HWDBmcmYrV3U0Nit5UDZNZDVmdWR2ZkFCVDJmMDRTZW5Yc056TU9uZFNkTmJkMGk2Wm5ReHpPRzJkV0NLc3lkbE9reW15STNtQ2twWTJWaGIxekJwdE90UEdEbk9IbFh6R3poZzVpUWd3dTlIN2ZsSjdmbVNxTDN5czh1QW5reDRoQ0Q1NzlTMDlRcTk4b1BMQVBnRjRQbnYxbFZzUytIZS9WTG56U1FrRndlOC9ldno2LzVIQXFWZUlITWZVK3FBbHJka1U0OU1QbG5TSE1WYmVhei83c3VNLzN4bk1naTJJcllvZkJQMUs5WFpQSlR0eWxDV3Q5WHRTOVByZk14MlZtQ1o0MXJUY3N2SnBleWNqMVltNCswOGpKUkJ1MEt2QnJlZGdOWHlGVFpTRVlrdGJla2M3Q1NyYVNWUFcyT3d6SFRkVU9Od2xjckxaWGt6U3pXWU5oOCtpQmVMUWJ5K21XQlJYNWJSOUpSUjNSQ0p3d2oxSDBiOE4wcVJ4bHlEZXlJd2hjV0wxUDBTTzQycjkya2NVdDN2NkxuMXFFdGwvTVNKcDNla001TVh2dWZ6MzR2WmIzeWlPYitwRTF2UXp3YWExdmttU1Q1N2pQL2NQZFZvQWk4YXFKclIxeitVNmtuRGFCSWJoRTNkM21ialZ1SkdnKzVhYUVjYzNjMVpxMTJQTGpCM1hjbGphNjBWc3BVdzVISWpFamtOaDFEU29yZFJmVTM5YUhMODdLTlZWUHdCcnNpRjJNUUxkL2xmQlNoanZlNUs0VGRvaDlOQVcvZm9yUUxpOVBuUVFmRnJ6QllZOUlXUTRydFl6ZG1jZVJHL3hsM3ZCdHdwODFsV3VtWC85alpWWC95V21kVnpCbEV6U1dxL3dqdmU2UFVPcDhmV25MdmVsbTdRd2ZFekFncDZPbGIzRjA5RjAxV25seDVhMlhOTzZHM054V05xenJ1cFplUllMSkpNSW5OQVJxb2FaU2NUL0ZzZjc0TFlXeFNKWndkVHBFb3ErZE53Smd1L0U1VmlXT0l5T1RUbEN5dFdUUlRuWXd0dTBpOFNaSjBTR1h1dTFXS0E3ZjRJQ04vSTZUazBKVjZDVU1VTVk4TExMQkJoQzYrdDI5bnVxSjZRY0dtNTNmZjRGNW51eCt0WXcrdXNTenVHamM2WTZJcmEwYVpZZzdRamdIWloyZklKTnB4a1pTQ1lST08rcnB5cnBTUVEyUjd4SzhuODZudEhUaGI1MGczd1ZXQXh2Y3ZvVDQwUXdGeHM4R0tkNlFmVlB5MVJWa2JSZHU0eW9IWjZ5alV4Q05KWmF3NktUNmp3aDRUT1BWWGsrMXlGaXFsczNTbVNRTVRTTDVHdWZTbUdIMEhvNnJ2U2Rua3BmMGxZdllVSmpCQ3NDZXVlZXkxK1R2VjY4OHFRVDBGNGVaL0hEM1pqbVVHK09jVmphV0UzVm5NWUJra2tFMy9lVG5rUTAxTEFDOWQ5SFhxME51Wmo3ZFNyODA2akVnY0hkRERjUkNNanR1anVYTk9sVzNGWWtudjJERFBHVUdjYUFGMC9yNFRQZmordmZkUFlSUmphQSt2d3VGVGtlbDlJY2ltdTk5SHMyZXlxM3kxWVR4T2U2cFdMWTIvNjVKQlloRjJZUnBxK3AwV1MzTy90NjVZOGpiK0pOU1o2MXRNbnAwdE9zRkZCNnh6ZnluaXh4bkdoZEdWa1ZaVytsSnhGb1g1dEpCaFdwcGRWdGVkSXlJb08rbGRRb2pIRlBKUlhDTm84TnRjSmI0eHZiRWtaNGhVanB0VDZSQjRaTURLRHlxU3NnQ1R0ZWZYNkRrRlptanpaVGFZcHJQZmxzMW94U1h1TDJEc3BvTlFLVnlaR2E3aW1FZXJlUytTRnBmVThoaVV1Q1Z5ajVYbEVrTVBVU2IyTEcwcGE5YWNkS1JnSHFlWE9lUEZPd3F6cUdoaHA1MHBPSXB0bGMxS1FLcmxIbnJyeFlTRVZDMHJncmNabmdFbnBKaldOSFp2MHJqb3ovaDdLZ1pZN1NNTW5wUWxrNE5XMWVCcTNCV2g5VVZWZWxKYWFBRUJQSXNLZEN5VHZuOTJaVFZCU2N3Y3h0Um1rRUxQbG5HUTJwNHc0TEs3RHJucDFpK3JFWms5Z2JsT3R1TGd0cW5jQnNqa2xiMnVDRzNqUWVCMVRtOU82U3NyZ2YwNEI1QWxTc25JU2huSEhMVGswaU1LaG9NZFNwMjc1TXJEQU9TWW0wNGxpRlV3MldpcTVTMVZoTFozbUhJUEY5ZlN5UU5mWURPWFZYVDhqa1JtRGIzaGpKWWpIOTVFZlk0NWljM3habnlSUzRpR0c5cWZWcVRTL2hVTHpxNkJTdGVoODYrMjY2K3JJWGsxRENmVVVkekgvUXZpVTNpWmpSenMycTZ1L1Nsallvb1ZmWmhyZFVrYXJrK3ZlNHp0WUd3dXRKbUNiWEVrNU5JcnFzZVVISHQ0SVo2bWlPa3UwU1MrTE9Gb0lLcC9vZ0dzZTJFOFpJZEpDQS9CWEtVcFk1U3NQck1rN0xRZVBQSzRBK1JLKzNWVzhOcnVWcS9LVWNoRGZFdXlyYkRueEJWQ242M251TVZUREhEUnhwbnJzK1pNT1UzY3JsU0MzN2tDay9zRXphMHRhbkNOT1d0bVJ1blhTMXNoc3FvRWNNVXRRWEtHbmI2bXpRRGFteEJ5dk1WUHgxNnNTaHlqc3luKzl1MFV2aHJraWNQQk9qREJ4YVkwNncxaXRFZnI2dmowWFNNQjl6TFZlaHVmUWFxbnZoU0lKTDd6MytWQm8zVFBpTDBjTTlUZCt3akswdWQ3dHJHcXphNkZHZElRRld5MG1ZdHJISHltSVRXQ0Z0YWN0VGhOdUlTMXZha3R3OXRiQTRGUWpvU1lUY0dpZWJ1VDJKd1BCa0pGeWpyOU10ZysrZXJjb0tKNXNBb2xGUkxiRm1qcWNLc3ZCYUx6OFIyWU05Q1pFZG9XU1lJSnl2UGorSDQ2UWZDV25mUEpibnJnK2FmTkhNWkxTc3JScmE3WExkUkxpaFJsbmhpWndDS1VzN2pwNk0xdXRKaE56M0kzdDFleEtCRms1RmlKOFd1WE1hMUc0ajIvMlU0UFNHZDB4Z3lrbWFOS2xDaDZnY28xSm8rVjZYY1JmR3dvRnhxU1JYcXNycGtpVU5WNkQ2V2hkMnNyaGthNXRpR3JxZEwzbGFmMG5QSkdrNWRsTnh5WHVIdWwzUTVoanFNbE9XZHB4UStYZnkyQlREbTBsRTBFWnUrMGdWa1ZickorSTIyU0ZsK3JXZTNMWmp6RC9RSmpobHlSR3YzWVFGS3FIUkNVcStRa0ZQbWFNMGZNRzB2bVkySlg1MXNINUlLUzBkOTdTMFRnaVkxNTh3emdCZlMxckE2ZXlxYm5UanJpSWsyM2xEQmZMZTJ0S1dkZ1IxQXJhbG5hU3I1R2hNSGxzMzNrd2l5Q29oZjZ3OWlhQkQ2ejJkdEtHS2orYXJwMThxRmpnOUk4QUlzWi9nT1ZxUjBqc0U1MUcwWGlZN0gvOXVKZkpvS24wcS9TMTNEOEhsbGg1Zjh1d0FBQkdSU1VSQlZNRDFFKy9zMzI3MWE0N2Q5VitKaXhJNjE2N3dLKzlYMVpQN25VMjltS1d0TnNmWWxuWkNPaG10TjVNSXRlL0hua1RBVk5IVFVreFFsRm1GRnFJK21TNDV4eldNMzRhak5TMkFFTEx3V2k4bEFqbWd1L25TTzM0ZmR1TVdsMUVmZVBuRTdiLzdPMWIyV1hkOU5TNnJXK3ZKSmNpZWpMWll2T0htTkM0VDZTTGRSWmNQbVdTZUtLdDNHWnJCaUViWjBJVFNCMjlQSW80cys2U2lERFEwaGt5Wk9DNDBiUVZldVUyVGg0R1FHNTZ5UVRCb1hjYTV2NnVNT2gvL0VsVWdDeUI1L21LUFNhRS8rS1grMGVQSEh0Z3NNdTc2K2NRMTU5YjY3ak9mMEE4cXA4MGRtNmtPTVV0Ym5TSzBMZTJFY2pKOXZabEV4THNMRGxLVGlEbzNaY2pYc0N1emJ6dDhVUnpIemhHZzNXd25SYlplSVpoNXJTZVJrR2w1N2RvamIzM3k3L1VzQ1UxWGdIb2lxeUVzSnIyUzI2NlBOazN4SzF5SkRKcER6TktXeDh1L2w3SzBGVzFsOEF4QmtmWjVzMGtFcmJkQ1FlMUpSTVFWa3liak55V3psaENkTkZlR1ErOUZzM0Q1TkhJT0hZUmd4cGtyZW5xVGhOVUtIY2VmVDVoNjBlbXZXZGV5ZGVrakpiTTRwK2Z5TXBzTmtqR3IxU0dub3N6U3huNEJ5c3EydEZXeWlXZzluMFJnQ1prbXE5WWtncnhJbXlwSDJTbjFaR2pQOFowWURpNVhQZDJQakxHakdSRUFVZUFwV3pnVnVGaGFqOTVHT1M2VkFLYnczV0RqdHl6ZVlUa3VwVlByMjl4dlYrVnJQdTZxTlJKbU1yWU54ZWpZbHJaSzViQ3NWVlR4TjU5RUpLY0lyVWtFZHZzdys4Ujhuc2p4blJnT1U1bU5wQkRnd0FWZ2loYUN0ZGQ2a2dmYWVERW52UkhlUFlEd3Zld09XOW5kenJYWlpwa1ZFZjJoV3djTURiZTA1UlhibTA1M1BXNlUyalNKUm9YNEpBTG5vR2dEcGFxTVpFazJUVWN6cnltL3Nzc0h6M0g0anJ0Sktnd2dkelVERGtDS2VNb2NwV0dreCtPZXpXcWljd08wQjNlRlUxQlhmQkE5ZmxOeDV0VWlja01rcGc0cjVJcDJYQk95TWJoWmMwdGJPa252MnBaMndodEtkcDFsazRERDdxKzNKaEZ5Mzg4Zk1TMm5VN0RjbEtrckRYYjU0RG11cHV4L3VUbFRkZnQyY1VPdzlscFBNamthUE5telJYY3ZRalRxV3g5eVRubTBXNmt4Z0VvM2E1bHNoL0YyOUQ3Rm51ZlRBTGs1NXZ1V3BhMlNPdmRjRHIyL3ZtYjF3L0E5aWwrMEpsWndMNmpLSWVOUWpTOUFXKzJlQ3NYOThtZ2VQY0xocVhFVEtVYkYvOEVNVDVtak5IeXgrbnBvL1MxZDlXa0ZxUC9iNVlYVHY5aFhFeTl4dklUcjFocG1hK0RFNVRKejE0UEJJVTRSV3BhMnlnQnVrcHNLMXU4dUtaTDcwYnNpTkRFQjlUSVAwa0xzUTFZcmhYMWl3dFRjdHlROWQ4MHJCdkJFWEZGdzFlelQzSXNid0g4NFVISHFIY3B5bGxYUWVxL0x1QXRrNGJqRllNbmtIZ2RvMVdtZmx5RlMvVjQ3YTdTWDdBWlMwMGRoT1FNT3o5bmZXbjcvSFU2UXdEQW9PaG4wMFB2cnE5Y3RIcVJzMXJ3RExkeVVCL3VrazBCN29MdGVwMHJPUzBSYlZrWUloSlNaNytzaENYempqYlIwcGk1TWluakFTblZaVHlzZDUyYVg3Rk12UjBqTGtqcEEyOUtXemtLSGVrdUx1K2RJUGlRcU5WN3NvWGpXMUFTOXYzRXZ0TFZkMDNVME9ZYkRvS0FHUFF4SnRKMWp6UjdCcUpRaDh2SmFUNUp3alp5RW42cW5adG02L0Q3TVdXWU9KRVh1cXM4Zmg5ZnhvWG1MeVZiTXRyVHB5SlM3bmNDTXppWWVGcE9hUk1qYncyOXhKc2plYUgxRG0raUFNclZnT0l3UWFyNlF6QUFXZE4rdnVZZUNucklPYzRERXBBY1dIbkV1WWNob2cxWHNmM1ZZWUdyQU90Y0U3RkdzYVBXalMyTHNwMVRoOVlrWEhiY1V5Y29IUDZSQTgyNlVEVXhRbFZ2V0xDci83aDFHTkFpMDNQVWdKdVB0aXBVSTEveXBNTHhHQ2c2enpSdDl0NTczZ2swNVNaWHN3cG0xUmhBWkY1SmlhenFWU2Z5K1dGcVBBZldXcVg4cDJqYUI2WUdnaDl4ZC8wMnRDK1RuTzdETHVXVFBBT1RwcUk0aTJVdk5EeVErMmxUUjhidVZzclJWN0NYV0NTdmMwTy9aMUJ5WDNQTTdGcGM5YzNvRTA5V05KTTVWSnRZWFFHbXZKNVJIOGFSYm5yV3lHSHNMUjRzRDNZbWFHUUozUTNjZW1tQWFBR2dHSytSOHhWakNzR2UzN0JJZTZuRWd4dE9XaTVzSkNXMjFZNHhpN0h4SzYyaHpUTGFmQkczYmFub0p5MkZmTld2cWl0U1Z0TUVPclZWTUcwS2RaRURKTTJVQ1R2Y0ZOVlBKYnR3UmhLclNpcG0zNjQwa2NCelRpTE1VbnZqR2VaWnpZWkNVZFVOVGx4cDhsRFpmT3lhUXYzQ3RhUUhRY2ZHZEJFR3d2WEVmRVRPMnowZk9XbTl4RGdxdWlic0tIUDBkR3FNOVpsSTNTaDRqVU1oT0RLSGViNGloWU1IUlhEa09YSG9KYVZjYWZTdHB5dyt4SWFyUFpaY2trSzkxR2Fmc0tSNXpMdUVqWXk0RVA2VzZsdW1xS1NucnJpN1NPeEZTYWt4RytIVWRROEJlV29sb0hVaVJFSnl5TUlKU05mMFRjaGorcmxnOGs4Qmhqa25zb3MzRGZWN1lIaVlhUVl4N1hxYkNyR1V6VHQ0Uyt1ZFZ1V3RlOFdiMkQ4U2d0YndtR2RJdG1Pa25SUFc5MWt1cE1NdDQ5VVIvSkRmOURRcUhjWisxRU5zSitmK3IwcGZiMG9rYmxpcVdxRW04VFVjQ21BK0JVWDAwVFIyMWRzUlVsT0oyaDZlZ3pURTdOaUlPTlhYcmNjVVd3bjJoSXVTbC80eDR5WGJYSTBiZGJJVytmRk1ScnZPV25pQ0IyMVh4YkFwOFNYWmo2dkkvUlVCdkVvWFgrbGdpb2ZxWUs1blJsNHZzSHNGZmVkOG41TWQ2K01rbm5uamlmUitONkxzWjF3V3BpRkpwM1BiNzgzSDBLL2VUd3BiKzJ3ZWhabmdlZVBJWENFVXJvZHBvSnNTM1B5N2pqeDk0TjRYVVUxTW1oa0xFNzRxZUg5ajRvcUcxZi9BbXlsKzgrdGQ3TE1rOHN6QmpOQ2E0KzREbXErS0hORjFObXowYVJUc1BPa2tJN3M2WFZNUUNEV2NMcnArMkQ1SDVXZFA2Yi8xS1QxVnNvdS9QSlozTmNsWGVxVFZSM3VNemE4b3ZsZnJIYlBOMU02TkxUa2F3RDR2ZVVqMnhZUk1pZU1BSzFWVFJsclU5WTdVTVJZNkpNMCtxME1YZlpLakZ6eTVQRk43aUlZSy9LcDdiQ3I1YzVTNmpRMGZtREllR1ltYnBrZGlhcjhZLzdHQnpEbVh1WlJ1WmhEQnc0Sms2dXg2V0NQdll6cEtQaUt6U29Edi9zNVU3TjBka2NKTEpmbGwramRTL1Y1a2NsOWlYbWhGWHI5MTMvNk1WUGZDdjR0VDR0VWVBdXBwMGhRdmhqMWQ3Sm5IUWtDbXVYUlUvd3BEQi9FTThwT0RNUEZsRkZIMHZpT01ISDdudjJxT1Y0dzVQOHZaZEhwSXdmRGVSRUs5ampheWJzWU5vbU5QK0lMUkl3K1Z6K0wyZTUxaGF6VDZVWWl6ck1BZW1WT3U3S0hLSGwzTmk4SElramg5Rk96OFo3aE1ycHB2UlN0cFFkNU1aYk5XbER5WTZINW96UmtRKzBZUmkvdm5MeEd1a1RhYjRMVnpkVWFCK2M5dzdlVVA5Yk9YaGpxWml3TlJvL2N0azh4T1BtN0xkb082SGVxeVU2N3dKeXV1R2JKTFEvTitQN2p6d001UGtlSXE4S2tQMkJlR29aV3N6STJKVUh2YzIzYlJvUFVZbStUQU5wejQ5Zm13UlJVQnUyQ2dmZ2dRYVEvWUZsVkdsVm1kR3hLZzg3bTI2VU9wVjJWbUlVN1Z3M3ZYa3gwbWRXWC8xaFE5S2hIZ2dkZWQwQ0Nxdjlka3YxdVk3S3JMUkdRenJZREp4ZlJHWUpQYU5uLzVJVXFGcDhlRmdtc29jczVEZFdoTWJMRElTcm9McXl2Ukw5dFJMdU1TY09BVXluN2U4TlFVU0tKSzE5R3FTaWpnNzd4QXFOQzFhajEyUFpoMUZpaEFiQ1ROS2o2V1RFN1Byejg1M2M1UjBTRzFjMVg1dEI2OStxTVdNWDcwZjlWVEdoVkNoYWRINjJXY2p0bm1PeExVc3pNcUxGbDhEQmQ3VklROW9DZXdOWlhuTU9VU3JXZlVEMm1haHRCL1pOTWVGVUtGcDBmcjI4eTJVaFVzcmRYZDdIRlVIMFE2bjhuQXNnZUhVc1QycWxkZ1lxbkZONWNjSm9VTFRvdld0Rnk2aExEZVpuRmIxL2ptR1BFd1JzYWlMRFM1a2I3anVJNUFHRjNRZnVuUlVpYTJHcGVQT1NqaUVDazJMMXU5dDBNTDVCaE9kOCthdExvajJHWkVIbFFTaVlkYlJLd2NxMlhEdmhUUHZyWit1M1dmUkxyYTJXdjNWckd2clFRMUVuZUcrMUFXaDdnNGhsd1c5aUQra2NJNnMwWGpJeEZOQ0hrS0ZwcVN2TDZFSGI5cjdmdHAvN0JCVEd3WHVPZkFlUmIvT1hQUTVjdTNLS3BJNFRPMkNMNUptMm1oQ3FOQ1VhUDB5ZHZLUjljSkdYdWZOVytzMnpiUko5RjZXSnlydWd3LzNSeXZvYXZyb3lXaHM3bTJxRUNvMEpWcS9pTVZDT3VPell5VGlPaEVndDlFYUVnOHhDUndWZHErb2ErOVo0bUpnZXdncnFoakhlMEFWa3RMbkRJelVxZG9XeDRrV2NCWWRGWjEyS0p0Y29tMERhd2d0STNVTVNFZGRkR0JaUEZaUUJOMVJEWnlxYTZwVk1OT3BJUXRKc2JtaXNaS2RzdGEzbjBmZUtBeTk0cWZrN0xwd1NuTGtMU1NLODNsOTE0c2EzYi9GN01oaGhMRjRMaFlJUTFMNjZkRDYxZ3NRL3g0T2IrcXY0UDZoREp6NVRCOTAxaWt1T3JBdzVMN0xvZVZWUHhlaW55S3RiMnpnR3h5aERXNnBiN0hvRkRHMjZ3empsMWJNTHNhN01hcERzcGg0bGsrNlZSVXJ4cmhVVTZUMTRTNHFRNGYzNlMwZnA3dWVia1FwN3FwUXJDN0srL0xKZXROcjUwUHkwNlAxNUs2bi9XYnN1Ry83UlpleW50eTVXVmR1WnczWGNpMXhUS29TSmJFOUtWYjNsTS8wYVAxSzdLaXZzTFBnVG5jOU5ZeFJOOG5lVTFHZlR1WnJIem5CZkVxZk9rSG1wOGg2ZXJSK0lYYk0xSm1IeHZsREdmUjdTY2JOYzRxaThsbWRHd2xNajliUHhDWmpXNWhkTmhGYnNESVN4eEhia3h6RlRVWWVPcThTbUI2dFg0ODdjTG9oYURPV2RzbTlESWd0YW5mUDYrZnc5VG9WQ1V5UDFuZkpYVTgvSmFtVjJ1MnVwNVdzbVBSVUJPUXpPWWNTaUtCazFzOFZzRHEyWlp6VFo4Nm9KZ1ZLZHoyWWhmcGFmdWZ1ZWxEa2xYZFNKZkY4enJzRXBHTG45SjAxR1hsYXEvL1NYUTl4SCtwdE51N2Z0YWJmUVMyZjk4L2k2M2VTRWtndVgzTDdST0JPb1dmRUhSdkRGbHN0cjVoVGhHNTNQWTBHdElyckh5K0JFU1ZBUi9id3VLMllTTWFkMHNMRWl1akZkYUFpeFZydGR0ZlRyZXFiSTFiWEovTVNnQVJvMndzOUhZYzA1QjNuaUJ0MVQ2cURaUitVL2trNityM0gyRFBwZHRmVERyWHJmUmo1S0MrQi9oSW9SVkF4ZWx3TzhHNGNaWDRjcFQrdk1XTm45STZ5cXRwZDVuYlgwNFdPdTJObTVwTmZaQW44WHFMWXdtSEdKTVlQS0t3cnpVOUtYT1ozcmFtMTBWekNkdGYvNURPRWs4K2hvN1FxenIrOUJQcExZTzI5V3VuRmNmcEhkNzllTVpHdjYvVm5OSW5Zcmw1NW9sT0UyMkJwdWV0aDkyaXpwcVVtdnBQSTEvTzRTQkw0OXZzK1p0U2FvRHR2ZWFLVENHRGxpZVE2WVUzeHdJZC83b1NGMHlpckRPaVNWd3BZN25wc3F0OVVCTU5jZ0tIUytMZVhBQ1RRMGhwdGdKMUVNdVozZzB5Y3kvS2ZwQ0JEM1pYVHBUamtTclhjOWRoM2YxTmxWL3hNdEVyaDMxNENVZ0xUcHZWR3FkVXBRc3RkdjhKT2tyU1ZrOU4vU2krQjRTUXdaVnF2M2ZXb1JRMmRmUStqMFMxZW8rOENrenpyMWcyd0N1dmZYZ0lESlRCbFdxL2Q5U2c0TGtFZzMyU2V1ejY0NUxWKzRPZjFCR2RCQXNaZHIwOFI1cm5yZzFsL0hjNVorS1MrakFNbFlOejFJSzNRS1VMYlhjOFp6Smk3UXpqYXcxNENaMHdDeGwyUGdqZm9GS0hscnJkcXMrVGVObVRSK0lDWHdQUkx3TGpyVWRZMkRQdU81YTYzS2pEeUpkUVdGeC93RXJqWEVqRHVlcFJFbmlLMDNQVlc4ZWIvZ2hYMEFTK0JNeW9CNXE0UDZCWUVjZGR5MTUvUld2bGlld24wa2NDOHZmQVU0UlFoZDlkLzdlb3IraVQyVVY0Q1oxSUNsMjFuNUNGT0VUSjMvZWZGZmVJTlo3SmV2dEJlQXZrU21OTzc2eVhOT2t3Yzgrc05wZWg2Y0I1K0Z5YS8rajdtUWtyQWN0ZGp1eVZwZlVkSllnNzM5TzZKZlJYMGJ5K0I4eUdCMmwyckhuU0swR3c3T053SWdxcnAraTFLSC9BU09MTVNzTnoxcUVXVi8zaEQxS1BsMmwxZHVaOSt5NWFHUGVBbGNHWWxFRzNhUmNmZU9QM3pBNnRZaWtYbnI3Zlg0OVNKanJOVCtaQ1h3Qm1Td0h6YWZzR2xPQytxOHMvaWlBa084ZlpVdU10dGZvWDBieStCc3lhQkdXYS95TEtqUDllNzY5dmxBSnVMemQ2YkpyUis4NnpWMEpmWFN5QWxnVkkxZmVrT1RoRmVVVVIvc0IzZzE1Zk45V3dSdEg1RFJmcTNsOERabEVEcG5aaTdkdXl5TjIyYnAybTZmcHJwK3I3ZWxwWVBuVFVKZlB2akZhaXhPSDdnM2J6a05lT3VCeHBkLzNVZGV3anFtenJrQVMrQk15aUJKcFJZUHMveXdzOFlkejNRdUh5d28yT3hJOU1ZK1JyckFTK0JNeVNCaHJoNjdiNzdyMTIxcjFpYmY0aFhZVWJ3ZlRxL2UzdWJSM3JZUytCY1N1REllK2pQNVhmMWxlb25nWWIvSmFwKzR2Rng1MUlDRmUrME9aZmYxVmVxandSd3Rtby9DRDdUNjBQaW83d0V6cGtFbHVSa2xqYWgrY2RMNEtKSW9FMlhYTTZmMXMvQ1hSU3ArbnBPdHdSYTlGc3FTeTlOZHlGOTZid0VKaXFCaGlqamtoejgrY2RMNE1KSW9FNWIwYXArRjhLRitlQytvcEJBRFk3THkvNXlTNjhMRjBvQ2M3Qnc5aDY3VUZYMmxiM3dFaWhGdDZ1M0R5NjhHTHdBTHBZRUxyL3BOZnNYcThhWjJ2NS9jVEdSRTJPZ2RXTUFBQUFBU1VWT1JLNUNZSUk9Igp9Cg=="/>
    </extobj>
    <extobj name="334E55B0-647D-440b-865C-3EC943EB4CBC-7">
      <extobjdata type="334E55B0-647D-440b-865C-3EC943EB4CBC" data="ewoJIkltZ1NldHRpbmdKc29uIiA6ICJ7XCJkcGlcIjpcIjYwMFwiLFwiZm9ybWF0XCI6XCJQTkdcIixcInRyYW5zcGFyZW50XCI6dHJ1ZSxcImF1dG9cIjpmYWxzZX0iLAoJIkxhdGV4IiA6ICJYRnRjWm5KaFkzc2dYR2x1ZEY1N1FWOTdPVFY5ZlY5N01IMGdUR1JCSUgxN1hHbHVkRjU3WEdsdVpuUjVmVjk3TUgwZ1RHUkJmU0E5SURBdU9UVmNYUT09IiwKCSJMYXRleEltZ0Jhc2U2NCIgOiAiaVZCT1J3MEtHZ29BQUFBTlNVaEVVZ0FBQW1RQUFBRHpCQU1BQUFEYXd4ZGRBQUFBTUZCTVZFWC8vLzhBQUFBQUFBQUFBQUFBQUFBQUFBQUFBQUFBQUFBQUFBQUFBQUFBQUFBQUFBQUFBQUFBQUFBQUFBQUFBQUF2M2FCN0FBQUFEM1JTVGxNQUlvbTc3ODB5RUt2ZGRrUm1tVlJsNmVlWEFBQUFDWEJJV1hNQUFBN0VBQUFPeEFHVkt3NGJBQUFlMzBsRVFWUjRBZTFkZld4a1YzVi9zMTU3N0xYWE5oUUowYWF5bFVVVnBVV3pvQ0tnS3AyQjdDb3NYODlVU1p0dGk5NVUzVXB0VlRLR2JGS0lFczJvQVpxSUpPTXFXVWpVbG5GVDFQTGZtTFovSktKaHJGUVVLRkpuUlVnVkZhR1pTbEJTcWVvc2lVM1daRGUzdjNPLzM5ZDhqLzNHbmlmTDczNmNlKzY1NTUxejdybm4zdmZHY1hxNTFuc0Juc0NDQXhkZW5iQ2hSdzY0VjN0c2NPVEJUN0xkSTgrREhobFFZRHM5dGpqeTRCWEdKdmEvSnlrNHhoakw5OVRpeUFNWHdMTG1rZWRDVHd6d01veXQ5dFRpcUFPZjJGMWlySFRVdWREVCtGZCtQTWZZV2s5TmpqcXd0enJMV082b2M2R1g4Uy9zT1pneVgrNmx5VkdITGY3RVdXRHNKMGVkRGIyTVAzdlptV0Zzc2k3dm5tZUxXQ3VsR1h1eCt4WkhIdklpeVJkamsxQkc5NUpRTGdIV200UXl1dWZZL0E0dHlNdU1kZC9rcUVNZXYwWWN3SXBwRXNyb1ZoUWFwd215UGdsbGRNc3d1QmZMQkZ1WWhES2lXWlk2NVo3OUJYL1YzRTk1dmhnWHlraHpqanBPM3Qvc3FPVFNaWGFPc1kvNGhwdFo0OWtsTzVUeHMrOXliL3A3Q1RXMTgrRHZyZC8xejU5K3hkZnF5R1F1c0xjNnFTK3hMV3ZBS1JtTm5iWkNHZmV5M1ljOEZUK2JRdlNScnN0V282T1RUSEYzTmUzWnE4bHA2ZlFqbEhGRmNtTEdmWEhkU1dkMjEzbGVzdXpEUjRkTjlrZy94VGFRdlpQdFdZWFZtLytVWDU4d29Zd2Eyd2JBQ1E3c09JSmwxd1gvcklaSEkxbm12S2pZN2tTS0s1MzRKNFZ2aGwzbjdQQ0UvRTFkZjRDZGUvQm9NQ2cweWhtK1Z6a1AvbXpyT21XcGlHa3lsREV0STJjdDRYMU1IZVU0MmpRWG4wVWZ5K3FrcW5TWlVFWkJ4bWRYeEFRd1lwWjliSlYzbjlCL0JTNUhwSXA1UldIYUpGMFZ5c2hJSTNaY3NHNjBMRXV4UkRzdkRhRnhHY1ViOEcxS21DM2lvQTVsbE5scHp0RXBFYWNkQXN2dSt0b1Q5OTFpZXVMWTViOHB4bGU0ZGxHUzBxNFFuOFg3bTVxcWx0SkxLNVJoV01aSEE1YWx2dllWM1NLWW1HWTdaeDYvOWRaYnp6OSt4cFc4RG9LY0pFTnBQU2U3dnBYb3lDWmkxVUo4RE1scGQwdG5xaXFVMFpEYmMxTmk1cHg2K1E4eDRBOHRhMEIvQW10VGM1a0hZQU1kNXdEUjBxVE5nZDBnTVdsc0lxMEdpSm0xdEtXbFRGeGRzdXk0RUl5cHEzdC90MzZER3hmbVB2R1crenpPa3QxM1B2VG1mQUMveU00LzhTYVhzUjlIMVlHbWw2TEtFMUtHM2QzdEFDbXRuQ21BdUlqcW9qRDd6b3FJMDA3eDRqdERFbXBhT2xudzdMTldQcHlFb09YQ3BRNzZZSHRSNVFrcEt5b3gwdlNrN0tNclMwb0lqOG50dWJJWXpTeWYwdEpDUzNWVFg2TGNVVmJBc3BLdmljeUEyVWsrMTFaandqYzFwSC9LSnRlTXl1TzZNck1ucEV3R2Z4ckdIVEVJWktxaTNlQlFsU3pBNDlxT3FDTzNPc254ODNxUXVublhWZ3JvcmJUZTB6eHFjZUhMUGpOVGk5ZE1lTUY2U1IvQkZ5cHFoUjRYQjBTZmF0S0phWGl3eFprQXkvN0VZK3cvRkVucG44dGlKL1AxNnp6ZjJQMVIrc2tYNVl3cElWYmlEeURRZW1KTklZcStONkwxcjRxV2JhUTNHdGMrbG1iOWxwYVRxK1l4RWhTNmhLYk9aQm5iM1pybWl3VkZZREhlVFNlL2ExWEJSZDhya1c1Wm1qMkhwbHZSVFpKUVd2RXBtbFBkdVhUK1VYYXpvQ3psN3B5N2RPdmpaOVQyNyszL3Z1ek1jYmxhUExQSlFaWjhEUFNOaDlTci9ianhSS0xjc2xsMkI1cHUrNUFsS2hQbmdNY1JXZVRhdGlUbnp6WlNWc1M0NDVDSWNxaHVsRnRXdTlhRmdMYkhQTkphTE1jdHg3V0xydXBjZE1SYW5uYWdvZ2JOMGNDMmQzaHBBSnpKUmZSWTJhQmp6WmNqYXBKUmhBazl6b01QRUpqNVBDK29jRDRVZGZRczFzSTNPbUtHNnBZQ25TQjdndVZ4Uml0K0pnNjMyT2NTVUJkbFQ4SlV6SWhwWWxHSTFkejFaUTVTdHQxZWY2TUtpNThhQkdReDBtSVZyenJrbU1VK0NuOHZCNUNEY3Npd2E0Zk9GOFc4dVNKNHRDRFdnUFArdWNORzBiZGJWbjZaanJWRnFxeU4vK0RTQ0ZsM0Y4MmJZYlFaUE85S21mVCtuR2krRUM4TVhVaEtwRnMyd3pZcEZ0ekpDejQ0anNGbmtITmZSeHE4anpqT1RHTm5Td0JPNzN6RGNUNFI2VmNKQURMaHErMlJScnBsMDdUMlFOdms3aTBzUlUvMEVXTzlrNTE5dTJ1NFVHV1AvQXJiYTBZQWlpSnNHbmQyeThRcEJoK09PZ205MnpWVnZyYjdrMW5wWGdXZTluWWUrNUdoNnB1Vm5kK1FJbWNLVGFvSWxwbGNWQXB1bWIzYkxFRFNiZ21KU3JmbUlncnZxTXRxM2JPc04xS0F1TE5iZGlXRTh5US96NWJ0ZGg0UHRkK0hBcXdwY3lQcEp0UEdMWHZoMGQzUE9XUkdUNGU2TG5CZExUTSsyWVJxRTFIUTBNR2RJWlBqeGVwVytrdHNwOExlNFJRWkpzZmc1VzFRQ2ZqZDI1b2tpR2FVZWFoQStGRVBvME1XcS9GVkJqLzRxYjMxVmtTRVowRk1HZFZlVjc3RG9MaGJIQkNHVXJld3ZjREZ1MlYzc0wwOE1HWFhHaEh6dzBVUk5BRTNPeGpDWG1nWk1xdzdvZ1Z3ckZzMjd3cjNkKzVhSU96RUI5WVFxL3hDa3ZkTG9EK3JRMzRLSEYyc1cxYVQ4a05pR0hMTFV0SzZyYUJ5RkZRTkF5Y2R4ZGdjQnFJZ2pxV1lRV1A1K0FVQlc0bHd5N2pyaitxNDFzRmVEaUpQQytEbUtEcXV4VmdqcU55VzZLOGFNVCswNUhxWFdMWThDcktHZ0pQMk5PUVFob0ROUXBHSmNjdk11aExNQzgzVnJpeUJ5ellhc2l3SyswMmVBRzM1Zmh1M2ErZEZ1MldJTmNsOWhTaTM3SmdTTGJLRXpYYm9EN0NPb3V3ajBRRGdqWXBGMU14c2cyUStNUElWRlNER3FlYlJtTmhBaC8xa2liWisyblZxRStlV3VlWUpRWFdEV0xJNVdVSlBjalZZbTVBOE5NQStUakEwcW1MY010Z0JmYVRITTBuWjdhSldScklYcGFFUk0xeEVPSEl4RWpjN3hpMURkNitxQVlUZHN1T2FuVFFyaGVZRzFmQ0E3MHZXWXg4bUtjQWI5VlppM1RnV1VOMWd0Q3lqTi9oSXJ6ZUdTYzhRY1JWSEZES29CYVUzdlUxVVY4ek9FVlQzaW44Z0tSd1dWUmRZbHZQWEppWlhDS3ZIVUdqTEJOMnlLUklwY3B3M0pYNm9ia0QxN0pjTkFCaGc2RkRJR2dhUzFvakNuMTdRTFNzUUI4aXFMMHV5bDBKell1MmwrL1VGUUsybHd4am5FSEhVZzBNYkVtNE0yZStXTlVyQWJNL1B0WkIvWDdHa3pnMWJ1aUZSTmpDYXpHaWVadGg4OC9WUDBZb2NvbWMvOVNlMEFLTGNzNlpXUDlpQjU4cWpzUm5rbGwyMkI3ZkF2VDlJbGo3TjRBVzltNkp5L2FsZDFvSzA4U1FnamFkSlJtYllGN2xsVFJ2cEhPZEgzYWdiTnNSdEZnRzJuTE1hTkVMVlZ1WEJKaXVqOFgrV3dMSjFlMlFGN29OVnpRT0M2c3BBandTYjkvRTRNeUxueDZhcHp6U0daaG5kUHBHRW14V0NnZWpzQmdGQmR0WWtjTWd0bS9PdFF1b2pjckhEcFBaY0FwYVZlbTdVdVFIRXliZXBOaS9jc2JLeGNGQmQ0dDZUNndwWjFiY1dhQVZkWVFWMjRIYzZZck02QWlxeWdRbHZUcWdwcEd4VDlsWVVIWHQ1bVUvN3A0dkNpTUlGc3JjQmJoVDYzeDZnZlZ4VG9QVzVaVld4NE02WTNpQkdXL1NHck1Jd3l6OHhwSExPQ2pEb1RLSVN0SUlCNWZLNjV3SDNrZStwekNCM1FydGhJWmlYOFl1cTZhM0JXYktvWXhjMTdYM3dka3ZBb0hYV3duVHdTUXF5NUJVWjk3S2QyenoyZnBVZDRFNExvOHRXKzR2U2t5bVkzbHp1bHMzK1ZFS2xYWnZGWW9zcGIyRklUcExPOGFxSE9lL3VOaDNuZjloZkRFNGVMYkNCUzEwcFY4NHhrQjFaakxBcnpRL0gxVUp5VmxYSU5zbmRMeUZ4VUFPcmlZbWdiTVJPMWZSOEQ2alZCYVdQQ0p0dkMyUjFFVUdwNVNUdXVpWkRGSkF2dkMzcmtuV0RkMFRuTE9sS1NiZGdscjFIRkF6d3YyYlFBZ3MrVHlLRDViQnhKWTZXREFJWnIvSXF6eUxFNGZQS0hJZjJKR1NkZ0VqTWYxQ21EUEMwM0MxTEI2bnZnOWl5N1phZGNNM2l4NU5HclhhdFFUTkNXcTNFRzBiWVJYZWttS1UrZWg1OUV4Z2Q1WEpLdmFTelhWc0RkbnczeHF2c2V1cGZrTkVoNnhWaWxJUFAxVzRXU01xT2llZUZBMmNNNTgyc2E4WkRpYkp6Vm5rQ2tqQVphbXllZXVJRnZhanBoOEQwTTg5L0JzTmxPdzk5NThZYmIzeitQS1dOeDRHWEIyaTJLVi9ETjRPdTRuVWU0c3I4cVFxSCtXaFQ5cGQrNWxrSUpxN2J2aC80cUpvRU9OQWI1SjgvZGhDdVZXTXBzRjd1alVBeVF1RnJVeUZwc2I5MFVtL2MyM0xTRmJhMTZGTDVrZ0xQU1NDS0hNbExXUTFaazRRYk5zbWsrSnNmZGhFZnRPbVh1cE5DUU5TWXhWMSt3QXM0VXg3YkU2dW1POWlPeXlWOG11R0xHdWNmZGJVbnQwRGYyTGlFb2pOOGl1aVhraEcxd3hPK0lsRFBrYUx3YTFaUG9ySmdxTGVaNTl5YjhKSUZycWU5eC9JOE1WNy9pb3psQk1Vck91SUhMM041dkVheHI5U3U2QUJXUzg4RGNHK2IrMHJFZUhWVzBONVBSdHNOc0d4enZFYXhyOVMybVBLeHk1cGxXSGVXOXBXSThlcXNycFhRVTk0Ry9TekMybmlOWWwrcHJXcFRYN0ZadHJHdlJJeFhadzN0d0JxV1ljbDh5RmgyejdPVnM3K2FqMzh5NlJmT3MwZit4cTcvWXdPZC9qZTdnblpZVlNERDFUNC9XSmJ6UTQxNTd2Y1JWOEhmZHR3dytJS1dZVmxpcnNhZThCMGRaN0dzT0NSclBlM0FtbTNGdzhheVR6S01QLzFEdHBzM0xMRlRxVExiL2RmWFBPMExERUQ3L3ZyYnIzYytmdnNwd3hmWnh0WGVtS2s2WkN4RFNIaVRSdnNEN1JMSXNhdGJqZTNra2Y0WnRtTThlTEJNWDZzS1VOeE5XTWJWNXYrUXNleUNISmhpblo4QkZJaGl2OFhMeWxaczFXSlo0QmdFb3FRNWljTEhza05rL3ROU3lPakRNVEpvNDJkYVZjU2o2Q1NYRVRPTFpkdCtjTXRyTlRQbTRmTExwbldRR2F1YXZILzRsRE5uUTdDbnU2YnFEY3QrVXhYSk8xYmdXeko1V0YzWnF2WUU4RmtFelJMRGg5ZVo3Y09Hc1hhYVpXYUw4cnZ2VzZkV2Myb2ZnOXdOMnI2Z3l4STlVVERXLytWWGMya00xU2pOOUxRemp4MTZ2V1BmMkdIOCtsMDk5aW5wcmE3b0NSTVJmOFV5Q1BDcWhoejNCQ0s4bTJvTVlJbEs2anZtT3IyM2hSRDFxcXhvNUc1NC92eWxQN00rY2JIQ0JNT3IydnJqcDNEVTFJQmVtaHJsdUNjUWRzNnJNWUFseWd5cEl2cUtnaHEzQXpPVmt4VU5sZENBQ0dEd0dIS0ZiYXV5QXJzdWs0Y3F4RmpUSzBLSFdGSlN3MVYzMU90NUZCTDNpaXdQczZ3Z0FCZjFKaWEyK25WNktrSitWUTlqZDRkbnIybUd4Ym1pTXpMUjBKc2YvSzBFRmN3UHN3emlTcFBIUmYxdUpHMVBxN1hVY1MxdlFmeGptTGVPZ0R1UUltV3Y5VWhjNjFRWEhiYmpzeUtPVytZMGhFd3NzUGNpbGM0YTM0M3d5Y3JCTnVXQ1hSMXNIcU5TOXNZblJZb3FPbDluRHNJaDB4UTFZWlk1bWFzd2hQNURQdGhYRk9DMVF4VDd3VlNtclR0OUZTMDRaZEw3Q1ZjVS8rZ1RZS3V4TEp2UHNuTm1TYzdCNm1vZnNjMjNBalh5Y1VsWXB3RkFNbGdpRlUvUkR5bTBXQVl0UFMxcUlxVE1tVGxWT2Z1d2FzanY0bnV4ZEFKSUdUVmY5WGhtbHF3SmtiTk1hcElhRFdZRWkyVVY3V1ZFc1V5MU1mY1pPV1ZPNnpNbnBtNXNVeXZHYjhBWUlFV3IvcUhRV1Fham1HQ1pOR3pkc1F6ZitDNFJ2c09rbDA3TlJMY3dOTENFRDVHR0tTNi9sSG1hd1YyeWJOSGRhenJPdDlnSEZMNURjSzliYmhkbm1iUlZhbWgrV3dhV2NROWZPQm56YjNyN3UzMGJBcXFSZGY4a2poZmZ3cTZ1VzBYam5xd0dXYmJoSDVGL3hnVEw1UHdLS2Z0NVJ0ZHYrK0ZEdWJzZmNNODllSmc0Um04QVdRZjdLdHE4cTZHVFgzWkZaVWh4cjR0TUkzZVNmZWkvMW0rbytEWlJOT0JoVHBSOUxQTnMvb2hoWTBid3ViSnl4ZFI0VCtXTEJJQmw2ZVhEd0orN3ZocDNmU1U0dkd3bmxqVXNBQkk1ZVFhd3NTTjVWOVZiY0VIVTQ1UkhORC8yMmd3TUpHdHhoTDlLYkVSS1FMYjBKSWt0UzZDVmkvaUc4a1p3S0xNVXdEbUdXVExaY2RmcHdIaXl0dDQ1bmkvSFFSR2cwRXQxYUtGbW1WcG1ZWkdsNndPNHh5bjc2VGlHTVp6QjlWOStKdmx6SEJLT21iVDRGUC9DbnJwb0wzL3BHSm1NQ1hUN1VSL1duSjlKeUZuenB4aXphNWJxTmNPeWU5WVZSd3JXdnBNcU85UjNQNU9RQzlveStsMGpKWnJac2xaTXd4U0ludS9kV2xOelNGTlpuMXhGc1F3R2JFME1mdjdGaHA0eERUdXM5MjlNNFdGT2RXWVo1Z1JwM3kvZURKYXBTTFptQ3ExQzF5bHNORDZYcHIydlJOWW5aWld3Szh1L0VKUG51TE5OS0thYUtYVnYyTlhGbnRMNDhBdVVhdHI3U29BSmxzR1BaQmxDTjN4ZjZRM1hzZjJ0bHVXbU0zTFdTa2VKWlEyZjhZNW0yYUxMZm4wOS9TUldScDR2SUNuWVJsNWc3aWl4ckJwazJZYVJINTA2NW9JdDdNTThPR1RKcEtqSDRTaHI0YTdiSE41RVBjZ3lPVHY2Unp6emJHV0hmclVlck12NWE4UW4xMEtlU1JEb01PVnIxaEtTczZUVWJuUmdHYTlQZi9jbTVhdGhLOFJuRHRzMVB4eDFCWjkxd3VoWDI0eUx0bjQzcVI0SE5mVENraFR6U1BteVM5YmcrUTVUazFnU2M1R2x6MU5keHRyd0pKYU52MkxPeElYTHZocUtsL24yTVVtS2xtUFlSY1h3V3NYV3NLZDRoMEovcUx0TjZ5Ulg5Ukl2OCsyV2s4QzBHeGpXUm1LM3BBSkFaY3pJTDh1MWF6VU9kYjNFeXpCZ3N3UkN4aHdEaWhncFRKaFFRUTlzV3BjQTVQMlhJb0RIcTZpSGVCbDAwWEFKaWlmMzNLTEhXMVRNS1ZzTEo5b2MzbzZHUDZTbG5nbUgwZDVIeUZOMVRsUitSdzI5cXRReHczWTBsM0JHVmt1Y0F1eDRmNDJTVVFuNThVQytJNEtEQkFBYk5MbFF2TFVRTFpDb3BpeXNxTTJTd3N1NkRZVnFqWnlHV2tjV3ZPQXk5clpsVTBYNVh6TVlUVVV5VTFDMnBxSnN5YWpZeDk2ZEY2WGtxZVpFRWpaU0N1SHhWMFVKL1YveE9jT21QRDcxRkZDQ3owMEp3Yitid3RnSDR4c2tyQWJLV0ZJazFiVEV3YXJKS0E5TmlOTHRnZ3B1Q3RCamxseGw5QUVxaGFiRG5UWmQ2TnFWY3ZZRHR2ZEx5eC8vdWpxRzFhRjFBcW9oUlZjVUdXVnQvV3NZMGhZdnBnbFJzcXlsOWtwd2RxK3AydEM2TTY4ejNTU3k3T0ZsL3RVZThWQ20yRXU4L1IrWmI0VjBnK1VnWWN6N0RKZzlOeVFsWlREcU5FK1R4N0xHVTNEMzlNS29vYWVKVHJNc05VMmRjcy9xTCsyY1pHK2xzajhBM2hMVlZkUnZzR1pGaDFTWjhBc3YwS3dMRXVHcGJrbGlLeGpRQmsrRGozdkxQSVhxdkt4MjV2WmtHN3dyWmhSYjFRYnU2VEk3eDloSFpHbEwrakZWSUFhUzErblBQMDIxZFhBQ09BODBpM2NLUzRLQW10WkxKd3VXblJhbDJSZWJJaUdEc3p5VFVqK3ZoZGFXWFJPQXdmOFhJRmVwTDZuSFVWa1Y5V1FrTjV5VWUxMkJwMTJWU3Z5OUlDMDlsa3VYRmJGMWpHZGJaQXB5ZFhDSE5iVTZUazJxMDRYT1FwYmk2NHUwSjdSYS90STJjTGRvdTJwT1BTOFUxRGRGajhuL1B5Ty92OVJTa3lSSXRuYmFUckMvSWlXRXpWS3FSVVBDajR2bmNidTN3M3FCUUQvRlZmeE9PWGRNYXl0SVlsWXFXNS9HT3I1QjRHTng0YVFoRGlQK2tDazdURVIvZlhkVDBWNW5MLzN5Ly8xdGtEZDRiZm8vLy9jVUJHVlp3Y1hkeTF4ZUs5SVNGazlyT0lqWnJ2VXVpbk5TYzFPREpEYnhqN0RFT0Vld0dVMWdxZ3h4WU96OTYvN3FIL0xTbDdiOHBlSGNERitSMGNTN1RaVTEvcDlTL0NjMGxJV2ovTHdPVzFJdTRkY05uM0hQdmkxMjhPbHZQc3JPZmk4MGhOZSt5NzMwY0lDUElTRGFCaVVEVDFxNFRiWDFQUDBYVjhNT284RGZHTVdVK2JGVjFkdjQzTVViNjdUdXloUFIxV1ZET3Ezb3JheWpKMDhETW1ncXhWNFpGTVgrdDIrSXhVT0d6NXQrbHFVcjVqY0hRVmhhcnRGNnB2R3VyejF4M3kzUi9KNWk0NlR0Y3VUeVJlekYrNXU4d0ZaTUI1cHBlWFdSaW9uUEp1Q3ppcmZlZXY3eE02NXlGUU04Rll0VzZRc0Y2bXczSUZDVjJDeTh2ZE0yY1piNTV3Yk84c3NXclBpSWJsS0E4dXByUXhmYkNZU2ZjRVZMa3l1RjI0WlBlaHBCMjFXYnhpV0xnUmRad3pvajZVeEZiVlNkZU10OUhuR0U3Yjd6b1RmbmJVdzZQZi9FbTF3ZGw5S2xQSUhlTGNmUFg1ZllITUtXMnpaeE5sKzg2eFFuV1ZYVmhUV1ZDdHl6Z1Bwc29NeWZoYURsL0NVaXQ2SlBxa2JWSnJTc0tHZEtSZDZpc2ZGVENKRmtkR0FPNThHYkNpaHdoMlBZUVZiQXNsS2dFYytDMmNFM1RLUEFrbFZXOC9zUk9BcVRWd1JtRWNuQXlreXRiRS91cVlyZ3ZlTGIwZy9XVXI0WWtHVUp3L2Zhb3VBVFhWWVBibzNXdmlEcGZRT1BoalFnUWV1OHBCSG5RU0grWk1LZzBZTnRCUitNQUlOVjBJSG02SVpKTElYbStjazZKc052QzRKVldPNkxzUDlUeHFqNUcvQ0pOYzdNU2RCR3RQNVZpV1g1QUxyRVo3TXNxRzhOdmk1YXJFZ1cvUk5HOWFIL3Z2MFgrYm9xY2pqa2Q2MUcxdWpDU3FRdmtXYlBvZW1XaGhxVFJDVmt1WSt4NjkrKy9jdU1mVjZPQUhMSXI4MjRFWkY2dFI4M1ZEZktMWnRsQ1BMNUoreTRQcEpVN2w5NWM4b283TS9ZRnhXVnFUZnkvRnRWUG5Rdm9qNVU2Q3ZBb2o4cWNGUzcxb1dBK2hBbElZUGxlSGp4OTlyek83N3ZoLzdEZVhhcHpldkRzTzNXc2lwcVZPQk1McUs4c2tHbkh5NUgxQ1M1Q05POGNjVDZKTFRSRVFkVXR4Ukdmb0xseVZVK0hhNUpkQWxvanJJeVBkRmM2YmdmWDR5MFdNV3IvUERiV2srZEhUd3dWT2JWQWFubzJ5MHJ2OHgvYmpvM1lQLzczUnhSeERnUHRWdFN6T1p6Ykl0SXQyeUdiZEluZVRwNXdiRklENm9DVmtadnNmZEpBNW53MWZadEk5MnlhWElJMFRZcVB0SWUzY0hXTGtWUC83MFFoZU84bmQyeWlHMkRPb20zTzNqL3ZkQTZETmlWd1JXakNKYTFKd1Z1V1ZpVTAyNEpyU3FERzRiMmZRKy90alk0eTRDaXMxdDJKVVQ2U1g3VU1EdUVHVHVFZXJRRjFXZ25zNWRPTTIzY3NoY2UzZjBjZjNNajdId1Z1SzZXZzF2V3ZmUjhNTEFOZFlLby8rNjlXTjNDK2NlZENrNE9GZlZaUWFzWGI0TXk0SGQ0OVdGQkpUQUp4UWdMUUc5MHNsamRyckxyeTg1VGUrdXRpQWpQZ3BneXFoRnIzTjY2MzNkb2lFaHBzRTdqM2JJNzJGNGV1TE5yallqNTRhTFlwQU0zT3hqQ3dhZ2JRV3QzNEdWeHJGczJMei9wUFhjdEhHREMxOEpFYUtNd2Z2c2wwS3JWd1o1RXJGdFdrL0pEWWhoeXkxSnNrM2U3Z3NyQit0L3YxblFVUTlEZWQ4OUxNWVBHbnJMY1JhaEV1R1hjOVVlZmNhMzdKbWZrRFRFdTFoeXNsMXFNTllMS2JRbk0xWWo1b1NWWHRzU3k1Y0VJMk9mV2RFWktEcXpmbmpNeGJwbFpWNEo1b1ZuWmxTV2RnK0Q5MGpXcWRyUi9sQjhNdVJmdGxpR3FkTE5FWEF3ci96RWxXbVFKbTRNUnNNK3RLZlkrb0Y0QVExUXNvbWJtRlNUemdYR3RxRkF3YlMxdkJpcVRuU1dLQjZNd3ppMXp6Yk9BNmdiN3lPWmtDVDJ6MVdCdG92UFFpd0hQUk1TNFpkQjRmVXpETTBuSmpFV3RqR1FaU29sbVVaQTRIQzhaMFBtT2NjdUFXQWZJdzI3WmNjMU9tbjlDYzBPUXlrVGxseXhoNkk4d1lEQXZqQm9VZGVOWVFIV0QwYktNM3RVa3ZkNHd6Y1lnVlJ3NGtGQUx5bWw2bThaZFVTK2pPUTVVOTRxZkZTa2NGbFVYV0piejF5WThWd2dyVFk4VVo0SnUyUlNKRkxuSW14SVRWRGVnZW5UUzI3b0NETzJSZ1AwR2J3MGNGUFdDYmxtQk9FQldmVmtPWmlrMEo5WmV1bDlmQU5SYXV0K2o3NnUvZW5EQVBXUEJrUDF1V2FNRUhQWk1YQXN0TUNxVzFMbGhTOWN6RGZ2YUlEUG9NdzZiYjc0QUsxcVJRL1RoSDlNSkxZQW85NnlwMVErVzBGdzVaSnA3SkpUY3NzdDJtd1h1NTBHeTlMa0ZMK2pIRkpYclQrMnlGcVNOSjdGcFBHTXlQZjFmNUpZMTdlWnpuQjkxbzI3WUVMZFpCTmh5em1yUUNGVmJsVWxNVmdiMWlwYkFzblY3WkFYdWcxWE5vNERxeWtDUEJKdjM4VGd6c0p0ajk3NFBhUXpZTXNWOWRGZ0lCcUt6RzRRRnNyTW1zWVhjc2puZmVxTStzRFBkQjlXRE5BSExTb08wZHlCT3ZrMjFlZUdPbFkyRmcrb1M5NTVjVi8xVWZXdUJWdEFWVm1BSnZkUEJtOVdCYU1zR0pydzVvYWFRc2sySnR5aTY4UEl5bi9aUEY0V0JBd01TN3o3ZEtQUy9QVkJmUU9Cenk2cGl3WjB4ZUNGR1czZ3hVVHNhcytvYkZxTGZGV0FZaUlKOWJrenJHb3hIWHZjODREN3lQWlhwN2s0SU5pelFlUm0vcUJxOERjNlNSUjI3cUdudmc3ZGJBZ2F0c3hhbXBDWXA5SkpYeE4yTDN4ZnltUGx0WUZYZTdrNExvOHNXd0VYcHN4UU1YdkdoanRtZlNxaTBhN05ZYkRIbExReEpUOUxwWHZXSTU5M2RadkNYRFR2U1R3dHN0RktYL2d3S1pFY1dJK3hLODhOeHRaQ2NWUld5emJqdGw1Q1FxT0hXeEVSUU5tS25hdHJjQTJwMVFla2pBdVRib2xsZHhFcHFPWW1scmpzVUJlUUxiOHU2Y2JqQlo2TFRsM1NscExNd3k5NGpDcnI2WHpNSUFQOEpQZnZCeHBVNEFsSjlNbDdsVlo1RmlNUG5sZkdQcEF3NGFRdkUrL1Vmd3FETThyVGNRMHNIeDlTV2xyTHRscDF3emVMSGswYXRkcTFCTTBKYXJjUWJScXdGWWxMTVV0cytrbFVKVTZRY1VhbVhkT0pycTJzaTc4WjRsVjNubnp6VEllc1ZNWFV1c00wQ1Nka3g4V1Q0Qi9mZVlhT2Y4WUJDMlRtN0lxbHBHQkkxWWsvSlFVRXZkZHBUblg3bStjOWd1R3pub2UvY2VPT056NStudFBFNEZzVW54TXJYbkNsMjFYRUt4Slg1VXhVTzg5R214SngrNWxrSUpxN2J2cTgvbjlhKzA0T3ZoVlpBYStqQzRsa2tjTERrRlpscWY2TXQwUEMxcVJxMThHTjJxVGZ1YlRucEN0dGFkS2w4U1lIbkpCQkZqdVNsN0lPc1NlNE5XMmRTS1U1cUV5WSthTk9aNXBOQ1FOU1l4ZDE4ZkREbHNUMnhhcnFEN2JoY2xxY1p2cWh4L2xINW9TejBzRURmMkxpRW9qTjhpdWpjWndJZzhOeXZDRExtU0gzNFpYN01YQmIwZVp0NXpyM3BHN3p0MDk1aitUNlJKSzlaa2JHY29HcEZ4d0hoZXk0bmo5TEVVTFNpdzFvdFBRL0F2VzBtaHNEa0VWTFFQcEg1cmloWXRwazhTaE5EVVlzcHo3dXNEVERXbmFYRUVKZzhRdXBhQ1QzbGJXQWE2OUl4Uzk1dzlvT2lxamIxRlp0bEcvdlI5NWoyMGRBT3JHRVpGdElUbHNVL3o2d09aTGphNXdmTGN2RXRqbnlOcHgxWXM5azRZVmxic1hDMU56WmhXVnRHbVVwekRNRFY1bjhpWllZLzRSUmlwemxaNm1QWnhQeUhlU1ZMTEsvVnpKZ1R2eXlXWDZqQUNueEwxazljMlhhTVF0MTMzN2RPRVBqMUJRV1luU3lZRkNzaTd3ajVjM08xb2lkTVJQeHBINGd1TE10WGVXTHl6K0lBWWo0OGZsM1YxdCtwNjNnWm9zdE5DM2FTNUJ4QUFJTkhsaXRtMDdXZ3Q1b21JY1lvS1NrSUtWdlVtNWc0QUtEVFU4YkFSYlU5b21YWUpWbkQwQy9xTnlacDAxcHRteC9YOG5aRXVSTTU3QVgyWHBTbnN6dkx1aG8rdjB4M3V5bW5teDZOUk9icVZ2Q1FEM1lieGRocms5aFBsQkRNWjlrNXN5VG5FSFYxVHF3OG1UQ2pXT2JNbktxY2ZkaFhNeWNQY0thMFVmTlZUekpoRHN6SUtYTmFuMFFKdzB4Sy9CeG9pWTJsaVY3NjJkSXV0K2p1TlIzblcrd0Q3WUFtZFQ0TzRFZkZicnVGWFYzM0ZVNHliVGx3OXdQdXVRY25ISk04K24vV0xzT256U0dJYVFBQUFBQkpSVTVFcmtKZ2dnPT0iCn0K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WPS 表格</Application>
  <PresentationFormat>宽屏</PresentationFormat>
  <Paragraphs>79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Times New Roman Bold</vt:lpstr>
      <vt:lpstr>Times New Roman Regular</vt:lpstr>
      <vt:lpstr>Times New Roman</vt:lpstr>
      <vt:lpstr>DejaVu Math TeX Gyre</vt:lpstr>
      <vt:lpstr>Times New Roman Bold Italic</vt:lpstr>
      <vt:lpstr>Times New Roman Italic</vt:lpstr>
      <vt:lpstr>Wingdings</vt:lpstr>
      <vt:lpstr>WPS</vt:lpstr>
      <vt:lpstr>SEARCH FOR VHE GAMMA RAYS FROM THE NORTHERN FERMI BUBBLE REGION WITH LHAASO-WCDA</vt:lpstr>
      <vt:lpstr>Calculation of upper limits (Assume a spectrum )</vt:lpstr>
      <vt:lpstr>Background</vt:lpstr>
      <vt:lpstr>Background ---- Fermi Bubble by HAWC</vt:lpstr>
      <vt:lpstr>Analysis with WCDA</vt:lpstr>
      <vt:lpstr>Analysis with WCDA ----(Assuming a spectrum )</vt:lpstr>
      <vt:lpstr>Analysis with WCDA</vt:lpstr>
      <vt:lpstr>Background</vt:lpstr>
      <vt:lpstr>Analysis with WCDA</vt:lpstr>
      <vt:lpstr>Analysis with WCDA ---- corrected results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STAR·LEE</cp:lastModifiedBy>
  <cp:revision>23</cp:revision>
  <dcterms:created xsi:type="dcterms:W3CDTF">2023-10-22T04:57:54Z</dcterms:created>
  <dcterms:modified xsi:type="dcterms:W3CDTF">2023-10-22T04:57:54Z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2052-6.2.2.8394</vt:lpwstr>
  </property>
  <property fmtid="{D5CDD505-2E9C-101B-9397-08002B2CF9AE}" pid="3" name="ICV">
    <vt:lpwstr>61EE1C1D0B76CC331F703465C6529D1A_43</vt:lpwstr>
  </property>
</Properties>
</file>