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71" r:id="rId4"/>
    <p:sldId id="272" r:id="rId5"/>
    <p:sldId id="273" r:id="rId6"/>
    <p:sldId id="259" r:id="rId7"/>
    <p:sldId id="275" r:id="rId8"/>
    <p:sldId id="276" r:id="rId9"/>
    <p:sldId id="277" r:id="rId10"/>
    <p:sldId id="261" r:id="rId11"/>
    <p:sldId id="262" r:id="rId12"/>
    <p:sldId id="263" r:id="rId13"/>
    <p:sldId id="264" r:id="rId14"/>
    <p:sldId id="280" r:id="rId15"/>
    <p:sldId id="265" r:id="rId16"/>
    <p:sldId id="279" r:id="rId17"/>
    <p:sldId id="266" r:id="rId18"/>
    <p:sldId id="260" r:id="rId19"/>
    <p:sldId id="267" r:id="rId20"/>
    <p:sldId id="268" r:id="rId21"/>
  </p:sldIdLst>
  <p:sldSz cx="1218946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41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41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41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41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41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41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41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41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41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C3C2611-4C71-4FC5-86AE-919BDF0F9419}" styleName=""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381600" y="685800"/>
            <a:ext cx="60948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83" y="1122363"/>
            <a:ext cx="9142095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83" y="3602038"/>
            <a:ext cx="9142095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359" y="274638"/>
            <a:ext cx="2742629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73" y="274638"/>
            <a:ext cx="806889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77" y="1709738"/>
            <a:ext cx="10513409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77" y="4589463"/>
            <a:ext cx="1051340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73" y="1600200"/>
            <a:ext cx="537555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435" y="1600200"/>
            <a:ext cx="537555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3" y="365125"/>
            <a:ext cx="1051340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13" y="1681163"/>
            <a:ext cx="515671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13" y="2505075"/>
            <a:ext cx="51567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914" y="1681163"/>
            <a:ext cx="518210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914" y="2505075"/>
            <a:ext cx="518210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3" y="457200"/>
            <a:ext cx="393141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108" y="987425"/>
            <a:ext cx="6170914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3" y="2057400"/>
            <a:ext cx="393141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3" y="457200"/>
            <a:ext cx="393141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108" y="987425"/>
            <a:ext cx="6170914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13" y="2057400"/>
            <a:ext cx="393141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473" y="274638"/>
            <a:ext cx="10970514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473" y="1600200"/>
            <a:ext cx="10970514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473" y="6245225"/>
            <a:ext cx="2844207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4732" y="6245225"/>
            <a:ext cx="3859996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5780" y="6245225"/>
            <a:ext cx="2844207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ulti-messenger Study of Galactic Diffuse Emission with LHAASO and IceCube Observations"/>
          <p:cNvSpPr txBox="1"/>
          <p:nvPr>
            <p:ph type="ctrTitle"/>
          </p:nvPr>
        </p:nvSpPr>
        <p:spPr>
          <a:xfrm>
            <a:off x="262890" y="920750"/>
            <a:ext cx="11840845" cy="1574800"/>
          </a:xfrm>
          <a:prstGeom prst="rect">
            <a:avLst/>
          </a:prstGeom>
        </p:spPr>
        <p:txBody>
          <a:bodyPr>
            <a:noAutofit/>
          </a:bodyPr>
          <a:lstStyle>
            <a:lvl1pPr defTabSz="1283335">
              <a:defRPr sz="6070" spc="-121"/>
            </a:lvl1pPr>
          </a:lstStyle>
          <a:p>
            <a:pPr algn="ctr">
              <a:lnSpc>
                <a:spcPct val="110000"/>
              </a:lnSpc>
            </a:pPr>
            <a:r>
              <a:rPr sz="3800">
                <a:latin typeface="Arial" panose="020B0604020202020204" pitchFamily="34" charset="0"/>
                <a:cs typeface="Arial" panose="020B0604020202020204" pitchFamily="34" charset="0"/>
              </a:rPr>
              <a:t>Multi-messenger Study</a:t>
            </a:r>
            <a:r>
              <a:rPr lang="x-none" sz="3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x-none" sz="3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>
                <a:latin typeface="Arial" panose="020B0604020202020204" pitchFamily="34" charset="0"/>
                <a:cs typeface="Arial" panose="020B0604020202020204" pitchFamily="34" charset="0"/>
              </a:rPr>
              <a:t>Galactic Diffuse Emission</a:t>
            </a:r>
            <a:br>
              <a:rPr sz="3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3800">
                <a:latin typeface="Arial" panose="020B0604020202020204" pitchFamily="34" charset="0"/>
                <a:cs typeface="Arial" panose="020B0604020202020204" pitchFamily="34" charset="0"/>
              </a:rPr>
              <a:t>with LHAASO and IceCube Observations</a:t>
            </a:r>
            <a:endParaRPr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Reporter : Chengyu Shao…"/>
          <p:cNvSpPr txBox="1"/>
          <p:nvPr>
            <p:ph type="subTitle" sz="quarter" idx="1"/>
          </p:nvPr>
        </p:nvSpPr>
        <p:spPr>
          <a:xfrm>
            <a:off x="3286125" y="2709545"/>
            <a:ext cx="6528435" cy="145669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3200">
                <a:latin typeface="Arial" panose="020B0604020202020204" pitchFamily="34" charset="0"/>
                <a:ea typeface="SimHei" panose="02010609060101010101" charset="-122"/>
                <a:cs typeface="Arial" panose="020B0604020202020204" pitchFamily="34" charset="0"/>
              </a:rPr>
              <a:t>Reporter :</a:t>
            </a:r>
            <a:r>
              <a:rPr lang="x-none" sz="3200">
                <a:latin typeface="Arial" panose="020B0604020202020204" pitchFamily="34" charset="0"/>
                <a:ea typeface="SimHei" panose="02010609060101010101" charset="-122"/>
                <a:cs typeface="Arial" panose="020B0604020202020204" pitchFamily="34" charset="0"/>
              </a:rPr>
              <a:t>          </a:t>
            </a:r>
            <a:r>
              <a:rPr sz="3200">
                <a:latin typeface="Arial" panose="020B0604020202020204" pitchFamily="34" charset="0"/>
                <a:ea typeface="SimHei" panose="02010609060101010101" charset="-122"/>
                <a:cs typeface="Arial" panose="020B0604020202020204" pitchFamily="34" charset="0"/>
              </a:rPr>
              <a:t> </a:t>
            </a:r>
            <a:r>
              <a:rPr sz="3200">
                <a:latin typeface="Arial" panose="020B0604020202020204" pitchFamily="34" charset="0"/>
                <a:ea typeface="SimHei" panose="02010609060101010101" charset="-122"/>
                <a:cs typeface="Arial" panose="020B0604020202020204" pitchFamily="34" charset="0"/>
                <a:sym typeface="+mn-ea"/>
              </a:rPr>
              <a:t>Sujie Lin</a:t>
            </a:r>
            <a:endParaRPr sz="3200">
              <a:latin typeface="Arial" panose="020B0604020202020204" pitchFamily="34" charset="0"/>
              <a:ea typeface="SimHei" panose="02010609060101010101" charset="-122"/>
              <a:cs typeface="Arial" panose="020B0604020202020204" pitchFamily="34" charset="0"/>
            </a:endParaRPr>
          </a:p>
          <a:p>
            <a:r>
              <a:rPr sz="3200">
                <a:latin typeface="Arial" panose="020B0604020202020204" pitchFamily="34" charset="0"/>
                <a:ea typeface="SimHei" panose="02010609060101010101" charset="-122"/>
                <a:cs typeface="Arial" panose="020B0604020202020204" pitchFamily="34" charset="0"/>
              </a:rPr>
              <a:t>Collaborators :</a:t>
            </a:r>
            <a:r>
              <a:rPr lang="x-none" sz="3200">
                <a:latin typeface="Arial" panose="020B0604020202020204" pitchFamily="34" charset="0"/>
                <a:ea typeface="SimHei" panose="02010609060101010101" charset="-122"/>
                <a:cs typeface="Arial" panose="020B0604020202020204" pitchFamily="34" charset="0"/>
              </a:rPr>
              <a:t>    </a:t>
            </a:r>
            <a:r>
              <a:rPr sz="3200">
                <a:latin typeface="Arial" panose="020B0604020202020204" pitchFamily="34" charset="0"/>
                <a:ea typeface="SimHei" panose="02010609060101010101" charset="-122"/>
                <a:cs typeface="Arial" panose="020B0604020202020204" pitchFamily="34" charset="0"/>
                <a:sym typeface="+mn-ea"/>
              </a:rPr>
              <a:t>Chengyu Shao</a:t>
            </a:r>
            <a:endParaRPr sz="3200">
              <a:latin typeface="Arial" panose="020B0604020202020204" pitchFamily="34" charset="0"/>
              <a:ea typeface="SimHei" panose="02010609060101010101" charset="-122"/>
              <a:cs typeface="Arial" panose="020B0604020202020204" pitchFamily="34" charset="0"/>
              <a:sym typeface="+mn-ea"/>
            </a:endParaRPr>
          </a:p>
          <a:p>
            <a:r>
              <a:rPr lang="x-none" sz="3200">
                <a:latin typeface="Arial" panose="020B0604020202020204" pitchFamily="34" charset="0"/>
                <a:ea typeface="SimHei" panose="02010609060101010101" charset="-122"/>
                <a:cs typeface="Arial" panose="020B0604020202020204" pitchFamily="34" charset="0"/>
                <a:sym typeface="+mn-ea"/>
              </a:rPr>
              <a:t>                            </a:t>
            </a:r>
            <a:r>
              <a:rPr sz="3200">
                <a:latin typeface="Arial" panose="020B0604020202020204" pitchFamily="34" charset="0"/>
                <a:ea typeface="SimHei" panose="02010609060101010101" charset="-122"/>
                <a:cs typeface="Arial" panose="020B0604020202020204" pitchFamily="34" charset="0"/>
                <a:sym typeface="+mn-ea"/>
              </a:rPr>
              <a:t>Lili Yang</a:t>
            </a:r>
            <a:endParaRPr sz="3200">
              <a:latin typeface="Arial" panose="020B0604020202020204" pitchFamily="34" charset="0"/>
              <a:ea typeface="SimHei" panose="02010609060101010101" charset="-122"/>
              <a:cs typeface="Arial" panose="020B0604020202020204" pitchFamily="34" charset="0"/>
            </a:endParaRPr>
          </a:p>
          <a:p>
            <a:endParaRPr sz="3200">
              <a:latin typeface="Arial" panose="020B0604020202020204" pitchFamily="34" charset="0"/>
              <a:ea typeface="SimHei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903335" y="4941570"/>
            <a:ext cx="304546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 upright="0">
            <a:spAutoFit/>
          </a:bodyPr>
          <a:p>
            <a:pPr marL="0" marR="0" indent="0" algn="ctr" defTabSz="17341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x-none" altLang="en-US" sz="2800" b="1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2023.10.22   Hefei</a:t>
            </a:r>
            <a:endParaRPr kumimoji="0" lang="x-none" altLang="en-US" sz="2800" b="1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824980" y="5521325"/>
            <a:ext cx="5226050" cy="1242695"/>
          </a:xfrm>
          <a:prstGeom prst="rect">
            <a:avLst/>
          </a:prstGeom>
          <a:solidFill>
            <a:srgbClr val="283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9" name="Picture 8" descr="logo_wulitianw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1835" y="5698490"/>
            <a:ext cx="4752975" cy="93662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458470" y="5547360"/>
            <a:ext cx="3298825" cy="1192530"/>
          </a:xfrm>
          <a:prstGeom prst="rect">
            <a:avLst/>
          </a:prstGeom>
          <a:solidFill>
            <a:srgbClr val="005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" y="5796280"/>
            <a:ext cx="2867025" cy="83883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4653915" y="4581525"/>
            <a:ext cx="3157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arXiv:2307.01038</a:t>
            </a:r>
            <a:endParaRPr lang="en-US" sz="2800" b="1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amma ray spectrum"/>
          <p:cNvSpPr txBox="1"/>
          <p:nvPr>
            <p:ph type="title"/>
          </p:nvPr>
        </p:nvSpPr>
        <p:spPr>
          <a:xfrm>
            <a:off x="189318" y="65492"/>
            <a:ext cx="11607801" cy="1016001"/>
          </a:xfrm>
          <a:prstGeom prst="rect">
            <a:avLst/>
          </a:prstGeom>
        </p:spPr>
        <p:txBody>
          <a:bodyPr/>
          <a:lstStyle>
            <a:lvl1pPr defTabSz="1716405">
              <a:defRPr sz="5940" spc="-118"/>
            </a:lvl1pPr>
          </a:lstStyle>
          <a:p>
            <a:pPr algn="l"/>
            <a:r>
              <a:rPr sz="4400" b="1"/>
              <a:t>Gamma ray spectrum</a:t>
            </a:r>
            <a:endParaRPr sz="4400" b="1"/>
          </a:p>
        </p:txBody>
      </p:sp>
      <p:grpSp>
        <p:nvGrpSpPr>
          <p:cNvPr id="205" name="Group"/>
          <p:cNvGrpSpPr/>
          <p:nvPr/>
        </p:nvGrpSpPr>
        <p:grpSpPr>
          <a:xfrm>
            <a:off x="7246620" y="2493010"/>
            <a:ext cx="4579620" cy="3325495"/>
            <a:chOff x="0" y="0"/>
            <a:chExt cx="5662375" cy="4164122"/>
          </a:xfrm>
        </p:grpSpPr>
        <p:pic>
          <p:nvPicPr>
            <p:cNvPr id="203" name="Screenshot 2023-08-23 at 10.53.41.png" descr="Screenshot 2023-08-23 at 10.53.41.png"/>
            <p:cNvPicPr>
              <a:picLocks noChangeAspect="1"/>
            </p:cNvPicPr>
            <p:nvPr/>
          </p:nvPicPr>
          <p:blipFill>
            <a:blip r:embed="rId1"/>
            <a:srcRect r="50459" b="54444"/>
            <a:stretch>
              <a:fillRect/>
            </a:stretch>
          </p:blipFill>
          <p:spPr>
            <a:xfrm>
              <a:off x="0" y="-1"/>
              <a:ext cx="5662376" cy="416412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04" name="mask1.pdf" descr="mask1.pdf"/>
            <p:cNvPicPr>
              <a:picLocks noChangeAspect="1"/>
            </p:cNvPicPr>
            <p:nvPr/>
          </p:nvPicPr>
          <p:blipFill>
            <a:blip r:embed="rId2"/>
            <a:srcRect t="5464" b="12630"/>
            <a:stretch>
              <a:fillRect/>
            </a:stretch>
          </p:blipFill>
          <p:spPr>
            <a:xfrm>
              <a:off x="3508037" y="327261"/>
              <a:ext cx="1799452" cy="916057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grpSp>
        <p:nvGrpSpPr>
          <p:cNvPr id="208" name="Group"/>
          <p:cNvGrpSpPr/>
          <p:nvPr/>
        </p:nvGrpSpPr>
        <p:grpSpPr>
          <a:xfrm>
            <a:off x="765810" y="1078865"/>
            <a:ext cx="4305300" cy="3157855"/>
            <a:chOff x="0" y="0"/>
            <a:chExt cx="5524762" cy="4048892"/>
          </a:xfrm>
        </p:grpSpPr>
        <p:pic>
          <p:nvPicPr>
            <p:cNvPr id="206" name="inner_low.pdf" descr="inner_low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524763" cy="404889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07" name="mask1.pdf" descr="mask1.pdf"/>
            <p:cNvPicPr>
              <a:picLocks noChangeAspect="1"/>
            </p:cNvPicPr>
            <p:nvPr/>
          </p:nvPicPr>
          <p:blipFill>
            <a:blip r:embed="rId2"/>
            <a:srcRect t="5464" b="12630"/>
            <a:stretch>
              <a:fillRect/>
            </a:stretch>
          </p:blipFill>
          <p:spPr>
            <a:xfrm>
              <a:off x="3414408" y="235755"/>
              <a:ext cx="1788252" cy="91035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209" name="Line"/>
          <p:cNvSpPr/>
          <p:nvPr/>
        </p:nvSpPr>
        <p:spPr>
          <a:xfrm>
            <a:off x="4968875" y="2571115"/>
            <a:ext cx="2389505" cy="53340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/>
        </p:txBody>
      </p:sp>
      <p:sp>
        <p:nvSpPr>
          <p:cNvPr id="210" name="add extra components"/>
          <p:cNvSpPr txBox="1"/>
          <p:nvPr/>
        </p:nvSpPr>
        <p:spPr>
          <a:xfrm>
            <a:off x="5446253" y="1845608"/>
            <a:ext cx="2047664" cy="93218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 defTabSz="457200">
              <a:defRPr sz="27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add extra components</a:t>
            </a:r>
          </a:p>
        </p:txBody>
      </p:sp>
      <p:graphicFrame>
        <p:nvGraphicFramePr>
          <p:cNvPr id="211" name="Table 1"/>
          <p:cNvGraphicFramePr/>
          <p:nvPr/>
        </p:nvGraphicFramePr>
        <p:xfrm>
          <a:off x="838200" y="4365625"/>
          <a:ext cx="5913120" cy="2051685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1971040"/>
                <a:gridCol w="1971040"/>
                <a:gridCol w="1971040"/>
              </a:tblGrid>
              <a:tr h="683895">
                <a:tc>
                  <a:txBody>
                    <a:bodyPr/>
                    <a:lstStyle/>
                    <a:p>
                      <a:pPr>
                        <a:defRPr sz="2200"/>
                      </a:pPr>
                      <a:endParaRPr sz="20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 b="0"/>
                      </a:pPr>
                      <a:r>
                        <a:rPr sz="2000" b="1"/>
                        <a:t>Index</a:t>
                      </a:r>
                      <a:endParaRPr sz="2000" b="1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 b="0"/>
                      </a:pPr>
                      <a:r>
                        <a:rPr sz="2000" b="1"/>
                        <a:t>Cutoff energy</a:t>
                      </a:r>
                      <a:endParaRPr sz="2000" b="1"/>
                    </a:p>
                  </a:txBody>
                  <a:tcPr marL="50800" marR="50800" marT="50800" marB="50800" anchor="ctr" anchorCtr="0" horzOverflow="overflow"/>
                </a:tc>
              </a:tr>
              <a:tr h="683895">
                <a:tc>
                  <a:txBody>
                    <a:bodyPr/>
                    <a:lstStyle/>
                    <a:p>
                      <a:pPr>
                        <a:defRPr sz="1800" b="0"/>
                      </a:pPr>
                      <a:r>
                        <a:rPr sz="2000" b="1"/>
                        <a:t>EXTRA1</a:t>
                      </a:r>
                      <a:endParaRPr sz="2000" b="1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/>
                        <a:t>2.4</a:t>
                      </a:r>
                      <a:endParaRPr sz="20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/>
                        <a:t>20TeV</a:t>
                      </a:r>
                      <a:endParaRPr sz="2000"/>
                    </a:p>
                  </a:txBody>
                  <a:tcPr marL="50800" marR="50800" marT="50800" marB="50800" anchor="ctr" anchorCtr="0" horzOverflow="overflow"/>
                </a:tc>
              </a:tr>
              <a:tr h="683895">
                <a:tc>
                  <a:txBody>
                    <a:bodyPr/>
                    <a:lstStyle/>
                    <a:p>
                      <a:pPr>
                        <a:defRPr sz="1800" b="0"/>
                      </a:pPr>
                      <a:r>
                        <a:rPr sz="2000" b="1"/>
                        <a:t>EXTRA2</a:t>
                      </a:r>
                      <a:endParaRPr sz="2000" b="1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/>
                        <a:t>2.3</a:t>
                      </a:r>
                      <a:endParaRPr sz="20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/>
                        <a:t>2PeV</a:t>
                      </a:r>
                      <a:endParaRPr sz="2000"/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13" name="Oval"/>
          <p:cNvSpPr/>
          <p:nvPr/>
        </p:nvSpPr>
        <p:spPr>
          <a:xfrm rot="821699">
            <a:off x="2328545" y="2115820"/>
            <a:ext cx="1569720" cy="459740"/>
          </a:xfrm>
          <a:prstGeom prst="ellipse">
            <a:avLst/>
          </a:prstGeom>
          <a:ln w="25400">
            <a:solidFill>
              <a:schemeClr val="accent5">
                <a:hueOff val="-82419"/>
                <a:satOff val="-9511"/>
                <a:lumOff val="-16341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4" name="Oval"/>
          <p:cNvSpPr/>
          <p:nvPr/>
        </p:nvSpPr>
        <p:spPr>
          <a:xfrm rot="821699">
            <a:off x="4000624" y="2665197"/>
            <a:ext cx="721295" cy="644998"/>
          </a:xfrm>
          <a:prstGeom prst="ellipse">
            <a:avLst/>
          </a:prstGeom>
          <a:ln w="25400">
            <a:solidFill>
              <a:schemeClr val="accent5">
                <a:hueOff val="-82419"/>
                <a:satOff val="-9511"/>
                <a:lumOff val="-16341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34460" y="836930"/>
            <a:ext cx="6979285" cy="5977890"/>
            <a:chOff x="2012" y="140"/>
            <a:chExt cx="14238" cy="11386"/>
          </a:xfrm>
        </p:grpSpPr>
        <p:pic>
          <p:nvPicPr>
            <p:cNvPr id="216" name="Screenshot 2023-08-23 at 10.53.41.png" descr="Screenshot 2023-08-23 at 10.53.4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12" y="140"/>
              <a:ext cx="14238" cy="11387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218" name="mask1.pdf" descr="mask1.pdf"/>
            <p:cNvPicPr>
              <a:picLocks noChangeAspect="1"/>
            </p:cNvPicPr>
            <p:nvPr/>
          </p:nvPicPr>
          <p:blipFill>
            <a:blip r:embed="rId2"/>
            <a:srcRect t="5464" b="12630"/>
            <a:stretch>
              <a:fillRect/>
            </a:stretch>
          </p:blipFill>
          <p:spPr>
            <a:xfrm>
              <a:off x="6324" y="453"/>
              <a:ext cx="2365" cy="1204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219" name="mask2.pdf" descr="mask2.pdf"/>
            <p:cNvPicPr>
              <a:picLocks noChangeAspect="1"/>
            </p:cNvPicPr>
            <p:nvPr/>
          </p:nvPicPr>
          <p:blipFill>
            <a:blip r:embed="rId3"/>
            <a:srcRect t="5214" b="12606"/>
            <a:stretch>
              <a:fillRect/>
            </a:stretch>
          </p:blipFill>
          <p:spPr>
            <a:xfrm>
              <a:off x="13295" y="453"/>
              <a:ext cx="2357" cy="1204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220" name="mask1.pdf" descr="mask1.pdf"/>
            <p:cNvPicPr>
              <a:picLocks noChangeAspect="1"/>
            </p:cNvPicPr>
            <p:nvPr/>
          </p:nvPicPr>
          <p:blipFill>
            <a:blip r:embed="rId2"/>
            <a:srcRect t="5464" b="12630"/>
            <a:stretch>
              <a:fillRect/>
            </a:stretch>
          </p:blipFill>
          <p:spPr>
            <a:xfrm>
              <a:off x="6324" y="6038"/>
              <a:ext cx="2365" cy="1204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221" name="mask2.pdf" descr="mask2.pdf"/>
            <p:cNvPicPr>
              <a:picLocks noChangeAspect="1"/>
            </p:cNvPicPr>
            <p:nvPr/>
          </p:nvPicPr>
          <p:blipFill>
            <a:blip r:embed="rId3"/>
            <a:srcRect t="5214" b="12606"/>
            <a:stretch>
              <a:fillRect/>
            </a:stretch>
          </p:blipFill>
          <p:spPr>
            <a:xfrm>
              <a:off x="13295" y="6038"/>
              <a:ext cx="2357" cy="1204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2" name="Inner region:…"/>
              <p:cNvSpPr txBox="1"/>
              <p:nvPr/>
            </p:nvSpPr>
            <p:spPr>
              <a:xfrm>
                <a:off x="6670675" y="188595"/>
                <a:ext cx="4706620" cy="78232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l" defTabSz="457200">
                  <a:defRPr sz="2300">
                    <a:solidFill>
                      <a:srgbClr val="000000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rPr sz="2000"/>
                  <a:t>Inner region: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/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sz="2000"/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,|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|&lt;</m:t>
                    </m:r>
                    <m:sSup>
                      <m:sSupPr>
                        <m:ctrlPr>
                          <a:rPr sz="2000"/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sz="2000"/>
              </a:p>
              <a:p>
                <a:pPr algn="l" defTabSz="457200">
                  <a:defRPr sz="2300">
                    <a:solidFill>
                      <a:srgbClr val="000000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rPr sz="2000"/>
                  <a:t>Outer region: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/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sz="2000"/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235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,|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|&lt;</m:t>
                    </m:r>
                    <m:sSup>
                      <m:sSupPr>
                        <m:ctrlPr>
                          <a:rPr sz="2000"/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sz="2000"/>
              </a:p>
            </p:txBody>
          </p:sp>
        </mc:Choice>
        <mc:Fallback>
          <p:sp>
            <p:nvSpPr>
              <p:cNvPr id="222" name="Inner region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675" y="188595"/>
                <a:ext cx="4706620" cy="7823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2"/>
          <p:cNvSpPr txBox="1"/>
          <p:nvPr/>
        </p:nvSpPr>
        <p:spPr>
          <a:xfrm>
            <a:off x="622300" y="3284855"/>
            <a:ext cx="27565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 sz="2400">
                <a:solidFill>
                  <a:schemeClr val="tx1"/>
                </a:solidFill>
              </a:rPr>
              <a:t>EXTRA2 required in DR-high Cases</a:t>
            </a:r>
            <a:endParaRPr lang="x-none" altLang="en-US" sz="2400">
              <a:solidFill>
                <a:schemeClr val="tx1"/>
              </a:solidFill>
            </a:endParaRPr>
          </a:p>
        </p:txBody>
      </p:sp>
      <p:sp>
        <p:nvSpPr>
          <p:cNvPr id="202" name="Gamma ray spectrum"/>
          <p:cNvSpPr txBox="1"/>
          <p:nvPr>
            <p:ph type="title"/>
          </p:nvPr>
        </p:nvSpPr>
        <p:spPr>
          <a:xfrm>
            <a:off x="189318" y="65492"/>
            <a:ext cx="11607801" cy="1016001"/>
          </a:xfrm>
          <a:prstGeom prst="rect">
            <a:avLst/>
          </a:prstGeom>
        </p:spPr>
        <p:txBody>
          <a:bodyPr/>
          <a:lstStyle>
            <a:lvl1pPr defTabSz="1716405">
              <a:defRPr sz="5940" spc="-118"/>
            </a:lvl1pPr>
          </a:lstStyle>
          <a:p>
            <a:pPr algn="l"/>
            <a:r>
              <a:rPr sz="4400" b="1"/>
              <a:t>Gamma ray spectrum</a:t>
            </a:r>
            <a:endParaRPr sz="4400" b="1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nu_25_100_high_extra1.pdf" descr="nu_25_100_high_extra1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0630" y="1024890"/>
            <a:ext cx="4415790" cy="328231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26" name="Neutrino spectrum"/>
          <p:cNvSpPr txBox="1"/>
          <p:nvPr/>
        </p:nvSpPr>
        <p:spPr>
          <a:xfrm>
            <a:off x="99060" y="187960"/>
            <a:ext cx="11607800" cy="7366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/>
          <a:lstStyle>
            <a:lvl1pPr algn="l" defTabSz="1716405">
              <a:lnSpc>
                <a:spcPct val="80000"/>
              </a:lnSpc>
              <a:defRPr sz="5940" b="1" spc="-118">
                <a:solidFill>
                  <a:srgbClr val="000000"/>
                </a:solidFill>
              </a:defRPr>
            </a:lvl1pPr>
          </a:lstStyle>
          <a:p>
            <a:r>
              <a:rPr sz="4400"/>
              <a:t>Neutrino spectrum</a:t>
            </a:r>
            <a:endParaRPr sz="4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7" name="IceCube total neutrino include both galactic and extra-galactic neutrinos. Above 1e4 GeV, galactic neutrino flux contribute   to total neutrino flux.…"/>
              <p:cNvSpPr txBox="1"/>
              <p:nvPr/>
            </p:nvSpPr>
            <p:spPr>
              <a:xfrm>
                <a:off x="345889" y="4820725"/>
                <a:ext cx="11293198" cy="184594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50800" tIns="50800" rIns="50800" bIns="50800" anchor="ctr">
                <a:spAutoFit/>
              </a:bodyPr>
              <a:lstStyle/>
              <a:p>
                <a:pPr algn="l" defTabSz="457200">
                  <a:defRPr sz="2700">
                    <a:solidFill>
                      <a:srgbClr val="000000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IceCube total neutrino include both galactic and extra-galactic neutrinos. Above 1e4 GeV, galactic neutrino flux contribute </a:t>
                </a:r>
                <a14:m>
                  <m:oMath xmlns:m="http://schemas.openxmlformats.org/officeDocument/2006/math">
                    <m:r>
                      <a:rPr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t> to total neutrino flux.</a:t>
                </a:r>
              </a:p>
              <a:p>
                <a:pPr algn="l" defTabSz="457200">
                  <a:defRPr sz="2700">
                    <a:solidFill>
                      <a:srgbClr val="000000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</a:p>
              <a:p>
                <a:pPr algn="l" defTabSz="457200">
                  <a:defRPr sz="2700">
                    <a:solidFill>
                      <a:srgbClr val="000000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/>
                        </m:ctrlPr>
                      </m:sSupPr>
                      <m:e>
                        <m:r>
                          <a:rPr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t> and KRA neutrinos are predicted galactic neutrino flux given by IceCube.</a:t>
                </a:r>
              </a:p>
            </p:txBody>
          </p:sp>
        </mc:Choice>
        <mc:Fallback>
          <p:sp>
            <p:nvSpPr>
              <p:cNvPr id="227" name="IceCube total neutrino include both galactic and extra-galactic neutrinos. Above 1e4 GeV, galactic neutrino flux contribute   to total neutrino flux.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89" y="4820725"/>
                <a:ext cx="11293198" cy="1845945"/>
              </a:xfrm>
              <a:prstGeom prst="rect">
                <a:avLst/>
              </a:prstGeom>
              <a:blipFill rotWithShape="1">
                <a:blip r:embed="rId2"/>
                <a:stretch>
                  <a:fillRect l="-4" t="-24" r="2" b="2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8" name="Glashow resonance"/>
          <p:cNvSpPr txBox="1"/>
          <p:nvPr/>
        </p:nvSpPr>
        <p:spPr>
          <a:xfrm>
            <a:off x="9766971" y="2781014"/>
            <a:ext cx="2078893" cy="71691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Glashow resonance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70635" y="997585"/>
            <a:ext cx="4834255" cy="3453130"/>
            <a:chOff x="-478" y="831"/>
            <a:chExt cx="8610" cy="6399"/>
          </a:xfrm>
        </p:grpSpPr>
        <p:pic>
          <p:nvPicPr>
            <p:cNvPr id="224" name="nu_25_100_low_extra12.pdf" descr="nu_25_100_low_extra12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78" y="831"/>
              <a:ext cx="8610" cy="6399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sp>
          <p:nvSpPr>
            <p:cNvPr id="231" name="Rounded Rectangle"/>
            <p:cNvSpPr/>
            <p:nvPr/>
          </p:nvSpPr>
          <p:spPr>
            <a:xfrm>
              <a:off x="772" y="1559"/>
              <a:ext cx="2848" cy="1335"/>
            </a:xfrm>
            <a:prstGeom prst="roundRect">
              <a:avLst>
                <a:gd name="adj" fmla="val 21207"/>
              </a:avLst>
            </a:prstGeom>
            <a:ln w="25400">
              <a:solidFill>
                <a:schemeClr val="accent1">
                  <a:hueOff val="114395"/>
                  <a:lumOff val="-24973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32" name="Data selected with different template"/>
            <p:cNvSpPr txBox="1"/>
            <p:nvPr/>
          </p:nvSpPr>
          <p:spPr>
            <a:xfrm>
              <a:off x="466" y="2798"/>
              <a:ext cx="3274" cy="1100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>
                <a:defRPr>
                  <a:solidFill>
                    <a:schemeClr val="accent1">
                      <a:hueOff val="114395"/>
                      <a:lumOff val="-24973"/>
                    </a:schemeClr>
                  </a:solidFill>
                </a:defRPr>
              </a:lvl1pPr>
            </a:lstStyle>
            <a:p>
              <a:r>
                <a:t>Data selected with different template</a:t>
              </a: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255" y="274955"/>
            <a:ext cx="10936605" cy="1021080"/>
          </a:xfrm>
        </p:spPr>
        <p:txBody>
          <a:bodyPr/>
          <a:p>
            <a:pPr algn="l"/>
            <a:r>
              <a:rPr lang="x-none" altLang="en-US" b="1"/>
              <a:t>Discuss</a:t>
            </a:r>
            <a:endParaRPr lang="x-none" altLang="en-US" b="1"/>
          </a:p>
        </p:txBody>
      </p:sp>
      <p:pic>
        <p:nvPicPr>
          <p:cNvPr id="196" name="H.png" descr="H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520" y="1847215"/>
            <a:ext cx="3018790" cy="230505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205" name="Group"/>
          <p:cNvGrpSpPr/>
          <p:nvPr/>
        </p:nvGrpSpPr>
        <p:grpSpPr>
          <a:xfrm>
            <a:off x="4582795" y="1846580"/>
            <a:ext cx="2899410" cy="2377440"/>
            <a:chOff x="0" y="0"/>
            <a:chExt cx="5662375" cy="4164122"/>
          </a:xfrm>
        </p:grpSpPr>
        <p:pic>
          <p:nvPicPr>
            <p:cNvPr id="203" name="Screenshot 2023-08-23 at 10.53.41.png" descr="Screenshot 2023-08-23 at 10.53.41.png"/>
            <p:cNvPicPr>
              <a:picLocks noChangeAspect="1"/>
            </p:cNvPicPr>
            <p:nvPr/>
          </p:nvPicPr>
          <p:blipFill>
            <a:blip r:embed="rId2"/>
            <a:srcRect r="50459" b="54444"/>
            <a:stretch>
              <a:fillRect/>
            </a:stretch>
          </p:blipFill>
          <p:spPr>
            <a:xfrm>
              <a:off x="0" y="-1"/>
              <a:ext cx="5662376" cy="416412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04" name="mask1.pdf" descr="mask1.pdf"/>
            <p:cNvPicPr>
              <a:picLocks noChangeAspect="1"/>
            </p:cNvPicPr>
            <p:nvPr/>
          </p:nvPicPr>
          <p:blipFill>
            <a:blip r:embed="rId3"/>
            <a:srcRect t="5464" b="12630"/>
            <a:stretch>
              <a:fillRect/>
            </a:stretch>
          </p:blipFill>
          <p:spPr>
            <a:xfrm>
              <a:off x="3508037" y="327261"/>
              <a:ext cx="1799452" cy="916057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pic>
        <p:nvPicPr>
          <p:cNvPr id="224" name="nu_25_100_low_extra12.pdf" descr="nu_25_100_low_extra1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465" y="1866265"/>
            <a:ext cx="3300730" cy="23577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Text Box 3"/>
          <p:cNvSpPr txBox="1"/>
          <p:nvPr/>
        </p:nvSpPr>
        <p:spPr>
          <a:xfrm>
            <a:off x="2336165" y="1412875"/>
            <a:ext cx="1484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 sz="2800" b="1">
                <a:solidFill>
                  <a:schemeClr val="tx1"/>
                </a:solidFill>
              </a:rPr>
              <a:t>CR</a:t>
            </a:r>
            <a:endParaRPr lang="x-none" altLang="en-US" sz="2800" b="1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447030" y="1410970"/>
            <a:ext cx="1484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 sz="2800" b="1">
                <a:solidFill>
                  <a:schemeClr val="tx1"/>
                </a:solidFill>
              </a:rPr>
              <a:t>gamma</a:t>
            </a:r>
            <a:endParaRPr lang="x-none" altLang="en-US" sz="2800" b="1">
              <a:solidFill>
                <a:schemeClr val="tx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917940" y="1367790"/>
            <a:ext cx="1821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 sz="2800" b="1">
                <a:solidFill>
                  <a:schemeClr val="tx1"/>
                </a:solidFill>
              </a:rPr>
              <a:t>neutrino</a:t>
            </a:r>
            <a:endParaRPr lang="x-none" altLang="en-US" sz="2800" b="1">
              <a:solidFill>
                <a:schemeClr val="tx1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960563" y="4365625"/>
            <a:ext cx="18599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x-none" altLang="en-US" sz="2400">
                <a:solidFill>
                  <a:schemeClr val="tx1"/>
                </a:solidFill>
              </a:rPr>
              <a:t>No extra CR</a:t>
            </a:r>
            <a:endParaRPr lang="x-none" altLang="en-US" sz="2400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943475" y="4365625"/>
            <a:ext cx="21221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x-none" altLang="en-US" sz="2400">
                <a:solidFill>
                  <a:schemeClr val="tx1"/>
                </a:solidFill>
              </a:rPr>
              <a:t>+ extra source</a:t>
            </a:r>
            <a:endParaRPr lang="x-none" alt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8"/>
              <p:cNvSpPr txBox="1"/>
              <p:nvPr/>
            </p:nvSpPr>
            <p:spPr>
              <a:xfrm flipH="1">
                <a:off x="7966710" y="4149725"/>
                <a:ext cx="4185285" cy="102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sz="2400"/>
                        </m:ctrlPr>
                      </m:sSupPr>
                      <m:e>
                        <m: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x-none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x-none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model: </a:t>
                </a:r>
                <a:r>
                  <a:rPr lang="x-none" altLang="en-US" sz="2400">
                    <a:solidFill>
                      <a:schemeClr val="tx1"/>
                    </a:solidFill>
                  </a:rPr>
                  <a:t> + extra source</a:t>
                </a:r>
                <a:endParaRPr lang="x-none" altLang="en-US" sz="2400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x-none" altLang="en-US" sz="2400">
                    <a:solidFill>
                      <a:schemeClr val="tx1"/>
                    </a:solidFill>
                  </a:rPr>
                  <a:t>KRA model: no extra</a:t>
                </a:r>
                <a:endParaRPr lang="x-none" altLang="en-US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66710" y="4149725"/>
                <a:ext cx="4185285" cy="10299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9"/>
          <p:cNvSpPr txBox="1"/>
          <p:nvPr/>
        </p:nvSpPr>
        <p:spPr>
          <a:xfrm>
            <a:off x="984885" y="5300345"/>
            <a:ext cx="374142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x-none" altLang="en-US" sz="2400">
                <a:solidFill>
                  <a:srgbClr val="00B050"/>
                </a:solidFill>
              </a:rPr>
              <a:t>leptonic</a:t>
            </a:r>
            <a:endParaRPr lang="x-none" altLang="en-US" sz="2400">
              <a:solidFill>
                <a:srgbClr val="00B050"/>
              </a:solidFill>
            </a:endParaRPr>
          </a:p>
          <a:p>
            <a:r>
              <a:rPr lang="x-none" altLang="en-US" sz="2400">
                <a:solidFill>
                  <a:srgbClr val="00B050"/>
                </a:solidFill>
              </a:rPr>
              <a:t>or</a:t>
            </a:r>
            <a:endParaRPr lang="x-none" altLang="en-US" sz="2400">
              <a:solidFill>
                <a:srgbClr val="00B050"/>
              </a:solidFill>
            </a:endParaRPr>
          </a:p>
          <a:p>
            <a:r>
              <a:rPr lang="x-none" altLang="en-US" sz="2400">
                <a:solidFill>
                  <a:srgbClr val="00B050"/>
                </a:solidFill>
              </a:rPr>
              <a:t>hadronic with few injection</a:t>
            </a:r>
            <a:endParaRPr lang="x-none" altLang="en-US" sz="2400">
              <a:solidFill>
                <a:srgbClr val="00B05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364480" y="5300980"/>
            <a:ext cx="135255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x-none" altLang="en-US" sz="2400">
                <a:solidFill>
                  <a:srgbClr val="00B050"/>
                </a:solidFill>
              </a:rPr>
              <a:t>leptonic</a:t>
            </a:r>
            <a:endParaRPr lang="x-none" altLang="en-US" sz="2400">
              <a:solidFill>
                <a:srgbClr val="00B050"/>
              </a:solidFill>
            </a:endParaRPr>
          </a:p>
          <a:p>
            <a:r>
              <a:rPr lang="x-none" altLang="en-US" sz="2400">
                <a:solidFill>
                  <a:srgbClr val="00B050"/>
                </a:solidFill>
              </a:rPr>
              <a:t>or</a:t>
            </a:r>
            <a:endParaRPr lang="x-none" altLang="en-US" sz="2400">
              <a:solidFill>
                <a:srgbClr val="00B050"/>
              </a:solidFill>
            </a:endParaRPr>
          </a:p>
          <a:p>
            <a:r>
              <a:rPr lang="x-none" altLang="en-US" sz="2400">
                <a:solidFill>
                  <a:srgbClr val="00B050"/>
                </a:solidFill>
              </a:rPr>
              <a:t>hadronic</a:t>
            </a:r>
            <a:endParaRPr lang="x-none" altLang="en-US" sz="240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11"/>
              <p:cNvSpPr txBox="1"/>
              <p:nvPr/>
            </p:nvSpPr>
            <p:spPr>
              <a:xfrm>
                <a:off x="8211820" y="5373370"/>
                <a:ext cx="3021330" cy="1107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>
                  <a:lnSpc>
                    <a:spcPct val="130000"/>
                  </a:lnSpc>
                </a:pPr>
                <a:r>
                  <a:rPr lang="x-none" altLang="en-US" sz="2400">
                    <a:solidFill>
                      <a:srgbClr val="00B050"/>
                    </a:solidFill>
                    <a:sym typeface="+mn-ea"/>
                  </a:rPr>
                  <a:t>KRA model: </a:t>
                </a:r>
                <a:r>
                  <a:rPr lang="x-none" altLang="en-US" sz="2400">
                    <a:solidFill>
                      <a:srgbClr val="00B050"/>
                    </a:solidFill>
                  </a:rPr>
                  <a:t>leptonic</a:t>
                </a:r>
                <a:endParaRPr lang="x-none" altLang="en-US" sz="2400">
                  <a:solidFill>
                    <a:srgbClr val="00B050"/>
                  </a:solidFill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sz="2400">
                            <a:solidFill>
                              <a:srgbClr val="00B050"/>
                            </a:solidFill>
                          </a:rPr>
                        </m:ctrlPr>
                      </m:sSupPr>
                      <m:e>
                        <m:r>
                          <a:rPr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x-none" sz="2400">
                    <a:solidFill>
                      <a:srgbClr val="00B050"/>
                    </a:solidFill>
                    <a:latin typeface="Cambria Math" panose="02040503050406030204" pitchFamily="18" charset="0"/>
                    <a:sym typeface="+mn-ea"/>
                  </a:rPr>
                  <a:t> model: </a:t>
                </a:r>
                <a:r>
                  <a:rPr lang="x-none" altLang="en-US" sz="2400">
                    <a:solidFill>
                      <a:srgbClr val="00B050"/>
                    </a:solidFill>
                  </a:rPr>
                  <a:t>hadronic</a:t>
                </a:r>
                <a:endParaRPr lang="x-none" altLang="en-US" sz="240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820" y="5373370"/>
                <a:ext cx="3021330" cy="11074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Origin of EXTRA components"/>
          <p:cNvSpPr txBox="1"/>
          <p:nvPr>
            <p:ph type="title"/>
          </p:nvPr>
        </p:nvSpPr>
        <p:spPr>
          <a:xfrm>
            <a:off x="117706" y="116702"/>
            <a:ext cx="11607801" cy="1016001"/>
          </a:xfrm>
          <a:prstGeom prst="rect">
            <a:avLst/>
          </a:prstGeom>
        </p:spPr>
        <p:txBody>
          <a:bodyPr/>
          <a:lstStyle>
            <a:lvl1pPr defTabSz="1716405">
              <a:defRPr sz="5940" spc="-118"/>
            </a:lvl1pPr>
          </a:lstStyle>
          <a:p>
            <a:pPr algn="l"/>
            <a:r>
              <a:rPr sz="4400" b="1"/>
              <a:t>Origin of EXTRA components</a:t>
            </a:r>
            <a:endParaRPr sz="4400" b="1"/>
          </a:p>
        </p:txBody>
      </p:sp>
      <p:sp>
        <p:nvSpPr>
          <p:cNvPr id="236" name="EXTRA1"/>
          <p:cNvSpPr txBox="1"/>
          <p:nvPr/>
        </p:nvSpPr>
        <p:spPr>
          <a:xfrm>
            <a:off x="549931" y="2061410"/>
            <a:ext cx="2135094" cy="67056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 defTabSz="457200">
              <a:defRPr sz="37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EXTRA1</a:t>
            </a:r>
          </a:p>
        </p:txBody>
      </p:sp>
      <p:sp>
        <p:nvSpPr>
          <p:cNvPr id="237" name="EXTRA2"/>
          <p:cNvSpPr txBox="1"/>
          <p:nvPr/>
        </p:nvSpPr>
        <p:spPr>
          <a:xfrm>
            <a:off x="478176" y="5877565"/>
            <a:ext cx="2135094" cy="67056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 defTabSz="457200">
              <a:defRPr sz="37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EXTRA2               </a:t>
            </a:r>
          </a:p>
        </p:txBody>
      </p:sp>
      <p:sp>
        <p:nvSpPr>
          <p:cNvPr id="238" name="identification of neutrinos can reveal the origin of EXTRA1"/>
          <p:cNvSpPr txBox="1"/>
          <p:nvPr/>
        </p:nvSpPr>
        <p:spPr>
          <a:xfrm>
            <a:off x="3535045" y="4311650"/>
            <a:ext cx="7115810" cy="108648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7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sz="3200"/>
              <a:t>identification of neutrinos can reveal the origin of EXTRA1</a:t>
            </a:r>
            <a:endParaRPr sz="3200"/>
          </a:p>
        </p:txBody>
      </p:sp>
      <p:graphicFrame>
        <p:nvGraphicFramePr>
          <p:cNvPr id="239" name="Table 1"/>
          <p:cNvGraphicFramePr/>
          <p:nvPr/>
        </p:nvGraphicFramePr>
        <p:xfrm>
          <a:off x="3325495" y="1475740"/>
          <a:ext cx="8021320" cy="273939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05280"/>
                <a:gridCol w="2405380"/>
                <a:gridCol w="2005330"/>
                <a:gridCol w="2005330"/>
              </a:tblGrid>
              <a:tr h="913130">
                <a:tc>
                  <a:txBody>
                    <a:bodyPr/>
                    <a:lstStyle/>
                    <a:p>
                      <a:pPr>
                        <a:defRPr sz="1800" b="0"/>
                      </a:pPr>
                      <a:r>
                        <a:rPr sz="2200" b="1"/>
                        <a:t>Origin</a:t>
                      </a:r>
                      <a:endParaRPr sz="2200" b="1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 b="0"/>
                      </a:pPr>
                      <a:r>
                        <a:rPr sz="2200" b="1"/>
                        <a:t>proton&amp; helium</a:t>
                      </a:r>
                      <a:endParaRPr sz="2200" b="1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 b="0"/>
                      </a:pPr>
                      <a:r>
                        <a:rPr sz="2200" b="1"/>
                        <a:t>Gamma</a:t>
                      </a:r>
                      <a:endParaRPr sz="2200" b="1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 b="0"/>
                      </a:pPr>
                      <a:r>
                        <a:rPr sz="2200" b="1"/>
                        <a:t>Neutrino</a:t>
                      </a:r>
                      <a:endParaRPr sz="2200" b="1"/>
                    </a:p>
                  </a:txBody>
                  <a:tcPr marL="50800" marR="50800" marT="50800" marB="50800" anchor="ctr" anchorCtr="0" horzOverflow="overflow"/>
                </a:tc>
              </a:tr>
              <a:tr h="91313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/>
                        <a:t>Leptonic</a:t>
                      </a:r>
                      <a:endParaRPr sz="22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2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2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/>
                        <a:t>KRA model</a:t>
                      </a:r>
                      <a:endParaRPr sz="2200"/>
                    </a:p>
                  </a:txBody>
                  <a:tcPr marL="50800" marR="50800" marT="50800" marB="50800" anchor="ctr" anchorCtr="0" horzOverflow="overflow"/>
                </a:tc>
              </a:tr>
              <a:tr h="91313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/>
                        <a:t>Hadronic</a:t>
                      </a:r>
                      <a:endParaRPr sz="22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200"/>
                        <a:t>Inject few P&amp;He</a:t>
                      </a:r>
                      <a:endParaRPr sz="22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2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x-none" sz="2200"/>
                        <a:t> </a:t>
                      </a:r>
                      <a:r>
                        <a:rPr sz="2200"/>
                        <a:t>model</a:t>
                      </a:r>
                      <a:endParaRPr sz="2200"/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0" name="Equation"/>
              <p:cNvSpPr txBox="1"/>
              <p:nvPr/>
            </p:nvSpPr>
            <p:spPr>
              <a:xfrm>
                <a:off x="10343134" y="3573206"/>
                <a:ext cx="619760" cy="29400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1200"/>
                          </m:ctrlPr>
                        </m:sSup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sz="1200" i="1">
                  <a:solidFill>
                    <a:srgbClr val="00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134" y="3573206"/>
                <a:ext cx="619760" cy="294005"/>
              </a:xfrm>
              <a:prstGeom prst="rect">
                <a:avLst/>
              </a:prstGeom>
              <a:blipFill rotWithShape="1">
                <a:blip r:embed="rId1"/>
                <a:stretch>
                  <a:fillRect l="-41" t="-21" r="-2828" b="2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1" name="Screenshot 2023-08-24 at 20.21.08.png" descr="Screenshot 2023-08-24 at 20.21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564" y="2467810"/>
            <a:ext cx="707572" cy="6604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2" name="Screenshot 2023-08-24 at 20.21.08.png" descr="Screenshot 2023-08-24 at 20.21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072" y="2470350"/>
            <a:ext cx="707573" cy="6604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3" name="Screenshot 2023-08-24 at 20.21.08.png" descr="Screenshot 2023-08-24 at 20.21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437" y="3429000"/>
            <a:ext cx="707573" cy="6604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4" name="High-energy neutrino emission is a unique diagnostic of hadronic content."/>
          <p:cNvSpPr txBox="1"/>
          <p:nvPr/>
        </p:nvSpPr>
        <p:spPr>
          <a:xfrm>
            <a:off x="3214370" y="5684520"/>
            <a:ext cx="7387590" cy="108648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7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sz="3200"/>
              <a:t>High-energy neutrino emission is a unique diagnostic of hadronic content.</a:t>
            </a:r>
            <a:endParaRPr sz="320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Origin of EXTRA components"/>
          <p:cNvSpPr txBox="1"/>
          <p:nvPr>
            <p:ph type="title"/>
          </p:nvPr>
        </p:nvSpPr>
        <p:spPr>
          <a:xfrm>
            <a:off x="117706" y="116702"/>
            <a:ext cx="11607801" cy="1016001"/>
          </a:xfrm>
          <a:prstGeom prst="rect">
            <a:avLst/>
          </a:prstGeom>
        </p:spPr>
        <p:txBody>
          <a:bodyPr/>
          <a:lstStyle>
            <a:lvl1pPr defTabSz="1716405">
              <a:defRPr sz="5940" spc="-118"/>
            </a:lvl1pPr>
          </a:lstStyle>
          <a:p>
            <a:pPr algn="l"/>
            <a:r>
              <a:rPr lang="x-none" sz="4400" b="1"/>
              <a:t>Conclusion</a:t>
            </a:r>
            <a:endParaRPr lang="x-none" sz="4400" b="1"/>
          </a:p>
        </p:txBody>
      </p:sp>
      <p:sp>
        <p:nvSpPr>
          <p:cNvPr id="5" name="Text Box 4"/>
          <p:cNvSpPr txBox="1"/>
          <p:nvPr/>
        </p:nvSpPr>
        <p:spPr>
          <a:xfrm>
            <a:off x="622300" y="1412875"/>
            <a:ext cx="10306685" cy="25895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x-none" altLang="en-US" sz="2800">
                <a:solidFill>
                  <a:schemeClr val="tx1"/>
                </a:solidFill>
                <a:sym typeface="+mn-ea"/>
              </a:rPr>
              <a:t>Multi-messager study combining IceCube and LHAASO performed</a:t>
            </a:r>
            <a:endParaRPr lang="x-none" altLang="en-US" sz="2800">
              <a:solidFill>
                <a:schemeClr val="tx1"/>
              </a:solidFill>
              <a:sym typeface="+mn-ea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x-none" altLang="en-US" sz="2800">
                <a:solidFill>
                  <a:schemeClr val="tx1"/>
                </a:solidFill>
                <a:sym typeface="+mn-ea"/>
              </a:rPr>
              <a:t>The component of Galactic diffuse gamma and neutrino discussed</a:t>
            </a:r>
            <a:endParaRPr lang="x-none" altLang="en-US" sz="2800">
              <a:solidFill>
                <a:schemeClr val="tx1"/>
              </a:solidFill>
            </a:endParaRPr>
          </a:p>
          <a:p>
            <a:pPr marL="285750" indent="-285750" algn="ctr"/>
            <a:endParaRPr lang="x-none" altLang="en-US" sz="2800">
              <a:solidFill>
                <a:schemeClr val="tx1"/>
              </a:solidFill>
            </a:endParaRPr>
          </a:p>
        </p:txBody>
      </p:sp>
      <p:graphicFrame>
        <p:nvGraphicFramePr>
          <p:cNvPr id="16" name="Table 1"/>
          <p:cNvGraphicFramePr/>
          <p:nvPr/>
        </p:nvGraphicFramePr>
        <p:xfrm>
          <a:off x="3469640" y="3805555"/>
          <a:ext cx="8021320" cy="273939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05280"/>
                <a:gridCol w="2405380"/>
                <a:gridCol w="2005330"/>
                <a:gridCol w="2005330"/>
              </a:tblGrid>
              <a:tr h="913130">
                <a:tc>
                  <a:txBody>
                    <a:bodyPr/>
                    <a:p>
                      <a:pPr>
                        <a:defRPr sz="1800" b="0"/>
                      </a:pPr>
                      <a:r>
                        <a:rPr sz="2200" b="1"/>
                        <a:t>Origin</a:t>
                      </a:r>
                      <a:endParaRPr sz="2200" b="1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p>
                      <a:pPr>
                        <a:defRPr sz="1800" b="0"/>
                      </a:pPr>
                      <a:r>
                        <a:rPr sz="2200" b="1"/>
                        <a:t>proton&amp; helium</a:t>
                      </a:r>
                      <a:endParaRPr sz="2200" b="1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p>
                      <a:pPr>
                        <a:defRPr sz="1800" b="0"/>
                      </a:pPr>
                      <a:r>
                        <a:rPr sz="2200" b="1"/>
                        <a:t>Gamma</a:t>
                      </a:r>
                      <a:endParaRPr sz="2200" b="1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p>
                      <a:pPr>
                        <a:defRPr sz="1800" b="0"/>
                      </a:pPr>
                      <a:r>
                        <a:rPr sz="2200" b="1"/>
                        <a:t>Neutrino</a:t>
                      </a:r>
                      <a:endParaRPr sz="2200" b="1"/>
                    </a:p>
                  </a:txBody>
                  <a:tcPr marL="50800" marR="50800" marT="50800" marB="50800" anchor="ctr" anchorCtr="0" horzOverflow="overflow"/>
                </a:tc>
              </a:tr>
              <a:tr h="913130">
                <a:tc>
                  <a:txBody>
                    <a:bodyPr/>
                    <a:p>
                      <a:pPr>
                        <a:defRPr sz="1800"/>
                      </a:pPr>
                      <a:r>
                        <a:rPr sz="2200"/>
                        <a:t>Leptonic</a:t>
                      </a:r>
                      <a:endParaRPr sz="22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p>
                      <a:pPr>
                        <a:defRPr sz="2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p>
                      <a:pPr>
                        <a:defRPr sz="2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p>
                      <a:pPr>
                        <a:defRPr sz="1800"/>
                      </a:pPr>
                      <a:r>
                        <a:rPr sz="2200"/>
                        <a:t>KRA model</a:t>
                      </a:r>
                      <a:endParaRPr sz="2200"/>
                    </a:p>
                  </a:txBody>
                  <a:tcPr marL="50800" marR="50800" marT="50800" marB="50800" anchor="ctr" anchorCtr="0" horzOverflow="overflow"/>
                </a:tc>
              </a:tr>
              <a:tr h="913130">
                <a:tc>
                  <a:txBody>
                    <a:bodyPr/>
                    <a:p>
                      <a:pPr>
                        <a:defRPr sz="1800"/>
                      </a:pPr>
                      <a:r>
                        <a:rPr sz="2200"/>
                        <a:t>Hadronic</a:t>
                      </a:r>
                      <a:endParaRPr sz="22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p>
                      <a:pPr>
                        <a:defRPr sz="1800"/>
                      </a:pPr>
                      <a:r>
                        <a:rPr sz="2200"/>
                        <a:t>Inject few P&amp;He</a:t>
                      </a:r>
                      <a:endParaRPr sz="22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p>
                      <a:pPr>
                        <a:defRPr sz="2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p>
                      <a:pPr>
                        <a:defRPr sz="1800"/>
                      </a:pPr>
                      <a:r>
                        <a:rPr lang="x-none" sz="2200"/>
                        <a:t> </a:t>
                      </a:r>
                      <a:r>
                        <a:rPr sz="2200"/>
                        <a:t>model</a:t>
                      </a:r>
                      <a:endParaRPr sz="2200"/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7" name="Equation"/>
              <p:cNvSpPr txBox="1"/>
              <p:nvPr/>
            </p:nvSpPr>
            <p:spPr>
              <a:xfrm>
                <a:off x="10487279" y="5903021"/>
                <a:ext cx="619760" cy="29400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1200"/>
                          </m:ctrlPr>
                        </m:sSup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sz="1200" i="1">
                  <a:solidFill>
                    <a:srgbClr val="00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279" y="5903021"/>
                <a:ext cx="619760" cy="294005"/>
              </a:xfrm>
              <a:prstGeom prst="rect">
                <a:avLst/>
              </a:prstGeom>
              <a:blipFill rotWithShape="1">
                <a:blip r:embed="rId1"/>
                <a:stretch>
                  <a:fillRect l="-41" t="-21" r="-2828" b="2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Screenshot 2023-08-24 at 20.21.08.png" descr="Screenshot 2023-08-24 at 20.21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709" y="4797625"/>
            <a:ext cx="707572" cy="6604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9" name="Screenshot 2023-08-24 at 20.21.08.png" descr="Screenshot 2023-08-24 at 20.21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217" y="4800165"/>
            <a:ext cx="707573" cy="6604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" name="Screenshot 2023-08-24 at 20.21.08.png" descr="Screenshot 2023-08-24 at 20.21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582" y="5758815"/>
            <a:ext cx="707573" cy="6604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hank you!"/>
          <p:cNvSpPr txBox="1"/>
          <p:nvPr>
            <p:ph type="title"/>
          </p:nvPr>
        </p:nvSpPr>
        <p:spPr>
          <a:xfrm>
            <a:off x="3681699" y="2738701"/>
            <a:ext cx="4826201" cy="1380598"/>
          </a:xfrm>
          <a:prstGeom prst="rect">
            <a:avLst/>
          </a:prstGeom>
        </p:spPr>
        <p:txBody>
          <a:bodyPr/>
          <a:lstStyle>
            <a:lvl1pPr algn="ctr">
              <a:defRPr sz="6900" spc="-138"/>
            </a:lvl1pPr>
          </a:lstStyle>
          <a:p>
            <a:r>
              <a:t>Thank you!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ALPROP"/>
          <p:cNvSpPr txBox="1"/>
          <p:nvPr>
            <p:ph type="title"/>
          </p:nvPr>
        </p:nvSpPr>
        <p:spPr>
          <a:xfrm>
            <a:off x="-238612" y="-1261699"/>
            <a:ext cx="11607801" cy="1016001"/>
          </a:xfrm>
          <a:prstGeom prst="rect">
            <a:avLst/>
          </a:prstGeom>
        </p:spPr>
        <p:txBody>
          <a:bodyPr/>
          <a:lstStyle>
            <a:lvl1pPr defTabSz="1716405">
              <a:defRPr sz="5940" spc="-118"/>
            </a:lvl1pPr>
          </a:lstStyle>
          <a:p>
            <a:r>
              <a:t>GALPROP</a:t>
            </a:r>
          </a:p>
        </p:txBody>
      </p:sp>
      <p:sp>
        <p:nvSpPr>
          <p:cNvPr id="190" name="GALPROP is a software package for numerical Galactic cosmic-ray propagation and related emission processes."/>
          <p:cNvSpPr txBox="1"/>
          <p:nvPr/>
        </p:nvSpPr>
        <p:spPr>
          <a:xfrm>
            <a:off x="-47651" y="-177809"/>
            <a:ext cx="9976442" cy="93218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7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GALPROP is a software package for </a:t>
            </a:r>
            <a:r>
              <a:rPr b="1"/>
              <a:t>numerical</a:t>
            </a:r>
            <a:r>
              <a:t> Galactic cosmic-ray </a:t>
            </a:r>
            <a:r>
              <a:rPr b="1"/>
              <a:t>propagation</a:t>
            </a:r>
            <a:r>
              <a:t> and related </a:t>
            </a:r>
            <a:r>
              <a:rPr b="1"/>
              <a:t>emission processes</a:t>
            </a:r>
            <a:r>
              <a:t>.</a:t>
            </a:r>
          </a:p>
        </p:txBody>
      </p:sp>
      <p:pic>
        <p:nvPicPr>
          <p:cNvPr id="191" name="Screenshot 2023-08-23 at 15.06.59.png" descr="Screenshot 2023-08-23 at 15.06.59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0273" y="655423"/>
            <a:ext cx="7944416" cy="7295008"/>
          </a:xfrm>
          <a:prstGeom prst="rect">
            <a:avLst/>
          </a:prstGeom>
          <a:ln w="12700">
            <a:miter lim="4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2" name="Equation"/>
              <p:cNvSpPr txBox="1"/>
              <p:nvPr/>
            </p:nvSpPr>
            <p:spPr>
              <a:xfrm>
                <a:off x="-47362" y="1269656"/>
                <a:ext cx="6511925" cy="56419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plcHide m:val="on"/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  <m:e>
                            <m:r>
                              <a:rPr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limUpp>
                                  <m:limUppPr>
                                    <m:ctrlPr>
                                      <a:rPr/>
                                    </m:ctrlPr>
                                  </m:limUppPr>
                                  <m:e>
                                    <m:limUpp>
                                      <m:limUppPr>
                                        <m:ctrlPr>
                                          <a:rPr/>
                                        </m:ctrlPr>
                                      </m:limUppPr>
                                      <m:e>
                                        <m:sSub>
                                          <m:sSubPr>
                                            <m:ctrlPr>
                                              <a:rPr/>
                                            </m:ctrlPr>
                                          </m:sSubPr>
                                          <m:e>
                                            <m:r>
                                              <a:rPr sz="2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b>
                                            <m:r>
                                              <a:rPr sz="2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sz="2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lim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⏞</m:t>
                                        </m:r>
                                      </m:lim>
                                    </m:limUpp>
                                  </m:e>
                                  <m:lim>
                                    <m:r>
                                      <m:rPr>
                                        <m:nor/>
                                      </m:rP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Diffusion</m:t>
                                    </m:r>
                                  </m:lim>
                                </m:limUpp>
                                <m: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limUpp>
                                  <m:limUppPr>
                                    <m:ctrlPr>
                                      <a:rPr/>
                                    </m:ctrlPr>
                                  </m:limUppPr>
                                  <m:e>
                                    <m:limUpp>
                                      <m:limUppPr>
                                        <m:ctrlPr>
                                          <a:rPr/>
                                        </m:ctrlPr>
                                      </m:limUppPr>
                                      <m:e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/>
                                            </m:ctrlPr>
                                          </m:sSubPr>
                                          <m:e>
                                            <m:r>
                                              <a:rPr sz="2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sz="2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lim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⏞</m:t>
                                        </m:r>
                                      </m:lim>
                                    </m:limUpp>
                                  </m:e>
                                  <m:lim>
                                    <m:r>
                                      <m:rPr>
                                        <m:nor/>
                                      </m:rP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Convection</m:t>
                                    </m:r>
                                  </m:lim>
                                </m:limUpp>
                              </m:e>
                            </m:d>
                            <m:r>
                              <a:rPr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mr>
                        <m:mr>
                          <m:e/>
                          <m:e>
                            <m:f>
                              <m:fPr>
                                <m:ctrlP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limUpp>
                                  <m:limUppPr>
                                    <m:ctrlPr>
                                      <a:rPr/>
                                    </m:ctrlPr>
                                  </m:limUppPr>
                                  <m:e>
                                    <m:limUpp>
                                      <m:limUppPr>
                                        <m:ctrlPr>
                                          <a:rPr/>
                                        </m:ctrlPr>
                                      </m:limUppPr>
                                      <m:e>
                                        <m:limUpp>
                                          <m:limUppPr>
                                            <m:ctrlPr>
                                              <a:rPr/>
                                            </m:ctrlPr>
                                          </m:limUppPr>
                                          <m:e>
                                            <m:r>
                                              <a:rPr sz="2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lim>
                                            <m:r>
                                              <a:rPr sz="2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˜</m:t>
                                            </m:r>
                                          </m:lim>
                                        </m:limUpp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lim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⏞</m:t>
                                        </m:r>
                                      </m:lim>
                                    </m:limUpp>
                                  </m:e>
                                  <m:lim>
                                    <m:r>
                                      <m:rPr>
                                        <m:nor/>
                                      </m:rP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Energy</m:t>
                                    </m:r>
                                    <m:r>
                                      <m:rPr>
                                        <m:nor/>
                                      </m:rP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 </m:t>
                                    </m:r>
                                    <m:r>
                                      <m:rPr>
                                        <m:nor/>
                                      </m:rP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loss</m:t>
                                    </m:r>
                                  </m:lim>
                                </m:limUpp>
                                <m: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limUpp>
                                  <m:limUppPr>
                                    <m:ctrlPr>
                                      <a:rPr/>
                                    </m:ctrlPr>
                                  </m:limUppPr>
                                  <m:e>
                                    <m:limUpp>
                                      <m:limUppPr>
                                        <m:ctrlPr>
                                          <a:rPr/>
                                        </m:ctrlPr>
                                      </m:limUppPr>
                                      <m:e>
                                        <m:f>
                                          <m:fPr>
                                            <m:ctrlPr>
                                              <a:rPr sz="2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num>
                                          <m:den>
                                            <m:r>
                                              <a:rPr sz="2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/>
                                            </m:ctrlPr>
                                          </m:sSubPr>
                                          <m:e>
                                            <m:r>
                                              <a:rPr sz="2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sz="2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lim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⏞</m:t>
                                        </m:r>
                                      </m:lim>
                                    </m:limUpp>
                                  </m:e>
                                  <m:lim>
                                    <m:r>
                                      <m:rPr>
                                        <m:nor/>
                                      </m:rP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Adiabatic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 </m:t>
                                    </m:r>
                                    <m:r>
                                      <m:rPr>
                                        <m:nor/>
                                      </m:rP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energy</m:t>
                                    </m:r>
                                    <m:r>
                                      <m:rPr>
                                        <m:nor/>
                                      </m:rP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 </m:t>
                                    </m:r>
                                    <m:r>
                                      <m:rPr>
                                        <m:nor/>
                                      </m:rP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loss</m:t>
                                    </m:r>
                                  </m:lim>
                                </m:limUpp>
                              </m:e>
                            </m:d>
                          </m:e>
                        </m:mr>
                        <m:mr>
                          <m:e/>
                          <m:e>
                            <m:r>
                              <a:rPr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limUpp>
                              <m:limUppPr>
                                <m:ctrlPr>
                                  <a:rPr/>
                                </m:ctrlPr>
                              </m:limUppPr>
                              <m:e>
                                <m:limUpp>
                                  <m:limUppPr>
                                    <m:ctrlPr>
                                      <a:rPr/>
                                    </m:ctrlPr>
                                  </m:limUppPr>
                                  <m:e>
                                    <m:f>
                                      <m:fPr>
                                        <m:ctrlP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num>
                                      <m:den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/>
                                        </m:ctrlPr>
                                      </m:sSupPr>
                                      <m:e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/>
                                        </m:ctrlPr>
                                      </m:sSubPr>
                                      <m:e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f>
                                      <m:fPr>
                                        <m:ctrlP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num>
                                      <m:den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/>
                                            </m:ctrlPr>
                                          </m:sSupPr>
                                          <m:e>
                                            <m:r>
                                              <a:rPr sz="2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p>
                                            <m:r>
                                              <a:rPr sz="2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lim>
                                    <m: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⏞</m:t>
                                    </m:r>
                                  </m:lim>
                                </m:limUpp>
                              </m:e>
                              <m:lim>
                                <m:r>
                                  <m:rPr>
                                    <m:nor/>
                                  </m:rP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Reacceleration</m:t>
                                </m:r>
                              </m:lim>
                            </m:limUpp>
                            <m:r>
                              <a:rPr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limUpp>
                              <m:limUppPr>
                                <m:ctrlPr>
                                  <a:rPr/>
                                </m:ctrlPr>
                              </m:limUppPr>
                              <m:e>
                                <m:limUpp>
                                  <m:limUppPr>
                                    <m:ctrlPr>
                                      <a:rPr/>
                                    </m:ctrlPr>
                                  </m:limUppPr>
                                  <m:e>
                                    <m: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lim>
                                    <m: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⏞</m:t>
                                    </m:r>
                                  </m:lim>
                                </m:limUpp>
                              </m:e>
                              <m:lim>
                                <m:r>
                                  <m:rPr>
                                    <m:nor/>
                                  </m:rP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Source</m:t>
                                </m:r>
                              </m:lim>
                            </m:limUpp>
                          </m:e>
                        </m:mr>
                        <m:mr>
                          <m:e/>
                          <m:e>
                            <m:limUpp>
                              <m:limUppPr>
                                <m:ctrlPr>
                                  <a:rPr/>
                                </m:ctrlPr>
                              </m:limUppPr>
                              <m:e>
                                <m:limUpp>
                                  <m:limUppPr>
                                    <m:ctrlPr>
                                      <a:rPr/>
                                    </m:ctrlPr>
                                  </m:limUppPr>
                                  <m:e>
                                    <m: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sSub>
                                      <m:sSubPr>
                                        <m:ctrlPr>
                                          <a:rPr/>
                                        </m:ctrlPr>
                                      </m:sSubPr>
                                      <m:e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gas</m:t>
                                        </m:r>
                                      </m:sub>
                                    </m:sSub>
                                    <m: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lim>
                                    <m: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⏞</m:t>
                                    </m:r>
                                  </m:lim>
                                </m:limUpp>
                              </m:e>
                              <m:lim>
                                <m:r>
                                  <m:rPr>
                                    <m:nor/>
                                  </m:rP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Fragmentation</m:t>
                                </m:r>
                              </m:lim>
                            </m:limUpp>
                            <m:r>
                              <a:rPr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limUpp>
                              <m:limUppPr>
                                <m:ctrlPr>
                                  <a:rPr/>
                                </m:ctrlPr>
                              </m:limUppPr>
                              <m:e>
                                <m:limUpp>
                                  <m:limUppPr>
                                    <m:ctrlPr>
                                      <a:rPr/>
                                    </m:ctrlPr>
                                  </m:limUppPr>
                                  <m:e>
                                    <m:f>
                                      <m:fPr>
                                        <m:ctrlP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num>
                                      <m:den>
                                        <m:r>
                                          <a:rPr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  <m:sSub>
                                          <m:sSubPr>
                                            <m:ctrlPr>
                                              <a:rPr/>
                                            </m:ctrlPr>
                                          </m:sSubPr>
                                          <m:e>
                                            <m:r>
                                              <a:rPr sz="2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sz="2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lim>
                                    <m:r>
                                      <a:rPr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⏞</m:t>
                                    </m:r>
                                  </m:lim>
                                </m:limUpp>
                              </m:e>
                              <m:lim>
                                <m:r>
                                  <m:rPr>
                                    <m:nor/>
                                  </m:rPr>
                                  <a:rPr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Decay</m:t>
                                </m:r>
                              </m:lim>
                            </m:limUpp>
                          </m:e>
                        </m:mr>
                      </m:m>
                    </m:oMath>
                  </m:oMathPara>
                </a14:m>
                <a:endParaRPr sz="2200"/>
              </a:p>
            </p:txBody>
          </p:sp>
        </mc:Choice>
        <mc:Fallback>
          <p:sp>
            <p:nvSpPr>
              <p:cNvPr id="19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362" y="1269656"/>
                <a:ext cx="6511925" cy="5641975"/>
              </a:xfrm>
              <a:prstGeom prst="rect">
                <a:avLst/>
              </a:prstGeom>
              <a:blipFill rotWithShape="1">
                <a:blip r:embed="rId2"/>
                <a:stretch>
                  <a:fillRect l="6" t="-5" r="-1244" b="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3" name="[1] https://arxiv.org/pdf/astro-ph/0212111.pdf"/>
          <p:cNvSpPr txBox="1"/>
          <p:nvPr/>
        </p:nvSpPr>
        <p:spPr>
          <a:xfrm>
            <a:off x="8201940" y="7896797"/>
            <a:ext cx="4483100" cy="3321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t>[1] https://arxiv.org/pdf/astro-ph/0212111.pdf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upplement"/>
          <p:cNvSpPr txBox="1"/>
          <p:nvPr>
            <p:ph type="title"/>
          </p:nvPr>
        </p:nvSpPr>
        <p:spPr>
          <a:xfrm>
            <a:off x="-217431" y="-1304060"/>
            <a:ext cx="11607801" cy="1016001"/>
          </a:xfrm>
          <a:prstGeom prst="rect">
            <a:avLst/>
          </a:prstGeom>
        </p:spPr>
        <p:txBody>
          <a:bodyPr/>
          <a:lstStyle>
            <a:lvl1pPr defTabSz="1716405">
              <a:defRPr sz="5940" spc="-118"/>
            </a:lvl1pPr>
          </a:lstStyle>
          <a:p>
            <a:r>
              <a:t>Supplement</a:t>
            </a:r>
          </a:p>
        </p:txBody>
      </p:sp>
      <p:pic>
        <p:nvPicPr>
          <p:cNvPr id="249" name="totep.png" descr="totep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9186" y="1151044"/>
            <a:ext cx="5954566" cy="455591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creenshot 2023-08-26 at 13.03.59.png" descr="Screenshot 2023-08-26 at 13.03.59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9363" y="1069301"/>
            <a:ext cx="5573306" cy="75999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2" name="Screenshot 2023-08-26 at 13.04.34.png" descr="Screenshot 2023-08-26 at 13.04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687" y="5493922"/>
            <a:ext cx="3632201" cy="14859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3" name="Screenshot 2023-08-26 at 13.04.59.png" descr="Screenshot 2023-08-26 at 13.04.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623" y="3466985"/>
            <a:ext cx="4400354" cy="120531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4" name="Screenshot 2023-08-26 at 13.05.16.png" descr="Screenshot 2023-08-26 at 13.05.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697" y="2944964"/>
            <a:ext cx="3044206" cy="43146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5" name="SNR distribution"/>
          <p:cNvSpPr txBox="1"/>
          <p:nvPr/>
        </p:nvSpPr>
        <p:spPr>
          <a:xfrm>
            <a:off x="-122119" y="1190854"/>
            <a:ext cx="2728477" cy="51689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 defTabSz="457200">
              <a:defRPr sz="27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SNR distribution</a:t>
            </a:r>
          </a:p>
        </p:txBody>
      </p:sp>
      <p:sp>
        <p:nvSpPr>
          <p:cNvPr id="256" name="Diffusion parameter"/>
          <p:cNvSpPr txBox="1"/>
          <p:nvPr/>
        </p:nvSpPr>
        <p:spPr>
          <a:xfrm>
            <a:off x="-279983" y="3584640"/>
            <a:ext cx="3044205" cy="51689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 defTabSz="457200">
              <a:defRPr sz="27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Diffusion parameter</a:t>
            </a:r>
          </a:p>
        </p:txBody>
      </p:sp>
      <p:sp>
        <p:nvSpPr>
          <p:cNvPr id="257" name="injection spectra"/>
          <p:cNvSpPr txBox="1"/>
          <p:nvPr/>
        </p:nvSpPr>
        <p:spPr>
          <a:xfrm>
            <a:off x="-122119" y="5978428"/>
            <a:ext cx="2728477" cy="51689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 defTabSz="457200">
              <a:defRPr sz="27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injection spectra</a:t>
            </a:r>
          </a:p>
        </p:txBody>
      </p:sp>
      <p:sp>
        <p:nvSpPr>
          <p:cNvPr id="258" name="Supplement"/>
          <p:cNvSpPr txBox="1"/>
          <p:nvPr>
            <p:ph type="title"/>
          </p:nvPr>
        </p:nvSpPr>
        <p:spPr>
          <a:xfrm>
            <a:off x="-217431" y="-1304060"/>
            <a:ext cx="11607801" cy="1016001"/>
          </a:xfrm>
          <a:prstGeom prst="rect">
            <a:avLst/>
          </a:prstGeom>
        </p:spPr>
        <p:txBody>
          <a:bodyPr/>
          <a:lstStyle>
            <a:lvl1pPr defTabSz="1716405">
              <a:defRPr sz="5940" spc="-118"/>
            </a:lvl1pPr>
          </a:lstStyle>
          <a:p>
            <a:r>
              <a:t>Supplement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73" y="260668"/>
            <a:ext cx="10970514" cy="1143000"/>
          </a:xfrm>
        </p:spPr>
        <p:txBody>
          <a:bodyPr/>
          <a:p>
            <a:pPr algn="l"/>
            <a:r>
              <a:rPr lang="x-none" altLang="en-US" b="1"/>
              <a:t>Contents</a:t>
            </a:r>
            <a:endParaRPr lang="x-none" altLang="en-US" b="1"/>
          </a:p>
        </p:txBody>
      </p:sp>
      <p:sp>
        <p:nvSpPr>
          <p:cNvPr id="3" name="Text Box 2"/>
          <p:cNvSpPr txBox="1"/>
          <p:nvPr/>
        </p:nvSpPr>
        <p:spPr>
          <a:xfrm>
            <a:off x="766445" y="1557020"/>
            <a:ext cx="6539230" cy="31369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 altLang="en-US" sz="3600">
                <a:solidFill>
                  <a:schemeClr val="bg2">
                    <a:lumMod val="10000"/>
                  </a:schemeClr>
                </a:solidFill>
              </a:rPr>
              <a:t>Observations</a:t>
            </a:r>
            <a:endParaRPr lang="x-none" altLang="en-US" sz="3600">
              <a:solidFill>
                <a:schemeClr val="bg2">
                  <a:lumMod val="10000"/>
                </a:schemeClr>
              </a:solidFill>
            </a:endParaRPr>
          </a:p>
          <a:p>
            <a:pPr marL="1200150" lvl="2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 altLang="en-US" sz="3600">
                <a:solidFill>
                  <a:schemeClr val="bg2">
                    <a:lumMod val="10000"/>
                  </a:schemeClr>
                </a:solidFill>
              </a:rPr>
              <a:t>LHAASO Diffuse Gamma</a:t>
            </a:r>
            <a:endParaRPr lang="x-none" altLang="en-US" sz="3600">
              <a:solidFill>
                <a:schemeClr val="bg2">
                  <a:lumMod val="10000"/>
                </a:schemeClr>
              </a:solidFill>
            </a:endParaRPr>
          </a:p>
          <a:p>
            <a:pPr marL="1200150" lvl="2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 altLang="en-US" sz="3600">
                <a:solidFill>
                  <a:schemeClr val="bg2">
                    <a:lumMod val="10000"/>
                  </a:schemeClr>
                </a:solidFill>
              </a:rPr>
              <a:t>IceCube Diffuse Neutrino</a:t>
            </a:r>
            <a:endParaRPr lang="x-none" altLang="en-US" sz="360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 altLang="en-US" sz="3600">
                <a:solidFill>
                  <a:schemeClr val="bg2">
                    <a:lumMod val="10000"/>
                  </a:schemeClr>
                </a:solidFill>
              </a:rPr>
              <a:t>Explanations</a:t>
            </a:r>
            <a:endParaRPr lang="x-none" altLang="en-US" sz="360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 altLang="en-US" sz="3600">
                <a:solidFill>
                  <a:schemeClr val="bg2">
                    <a:lumMod val="10000"/>
                  </a:schemeClr>
                </a:solidFill>
              </a:rPr>
              <a:t>Conclusion</a:t>
            </a:r>
            <a:endParaRPr lang="x-none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x-none" altLang="en-US" b="1">
                <a:solidFill>
                  <a:schemeClr val="bg2">
                    <a:lumMod val="10000"/>
                  </a:schemeClr>
                </a:solidFill>
                <a:sym typeface="+mn-ea"/>
              </a:rPr>
              <a:t>LHAASO Diffuse Gamma</a:t>
            </a:r>
            <a:endParaRPr lang="x-none" altLang="en-US" b="1">
              <a:solidFill>
                <a:schemeClr val="bg2">
                  <a:lumMod val="10000"/>
                </a:schemeClr>
              </a:solidFill>
              <a:sym typeface="+mn-ea"/>
            </a:endParaRPr>
          </a:p>
        </p:txBody>
      </p:sp>
      <p:pic>
        <p:nvPicPr>
          <p:cNvPr id="3" name="Picture 2" descr="shot_curr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4190" y="3501390"/>
            <a:ext cx="4133850" cy="2933700"/>
          </a:xfrm>
          <a:prstGeom prst="rect">
            <a:avLst/>
          </a:prstGeom>
        </p:spPr>
      </p:pic>
      <p:pic>
        <p:nvPicPr>
          <p:cNvPr id="4" name="Picture 3" descr="shot_cur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70" y="203200"/>
            <a:ext cx="4302760" cy="63957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82028" y="1702435"/>
            <a:ext cx="6247765" cy="12966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40000"/>
              </a:lnSpc>
            </a:pPr>
            <a:r>
              <a:rPr lang="x-none" altLang="en-US" sz="2800" b="1">
                <a:solidFill>
                  <a:schemeClr val="accent1">
                    <a:lumMod val="75000"/>
                  </a:schemeClr>
                </a:solidFill>
              </a:rPr>
              <a:t>LHAASO observed:</a:t>
            </a:r>
            <a:endParaRPr lang="x-none" altLang="en-US" sz="2800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x-none" altLang="en-US" sz="2800" b="1">
                <a:solidFill>
                  <a:schemeClr val="accent1">
                    <a:lumMod val="75000"/>
                  </a:schemeClr>
                </a:solidFill>
              </a:rPr>
              <a:t>diffuse gamma along Galactic plane</a:t>
            </a:r>
            <a:endParaRPr lang="x-none" alt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82685" y="6435090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1800">
                <a:solidFill>
                  <a:schemeClr val="tx1"/>
                </a:solidFill>
              </a:rPr>
              <a:t>[a</a:t>
            </a:r>
            <a:r>
              <a:rPr lang="en-US" sz="1800">
                <a:solidFill>
                  <a:schemeClr val="tx1"/>
                </a:solidFill>
              </a:rPr>
              <a:t>rXiv:2305.05372</a:t>
            </a:r>
            <a:r>
              <a:rPr lang="x-none" altLang="en-US" sz="1800">
                <a:solidFill>
                  <a:schemeClr val="tx1"/>
                </a:solidFill>
              </a:rPr>
              <a:t>]</a:t>
            </a:r>
            <a:endParaRPr lang="x-none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x-none" altLang="en-US" b="1">
                <a:solidFill>
                  <a:schemeClr val="bg2">
                    <a:lumMod val="10000"/>
                  </a:schemeClr>
                </a:solidFill>
                <a:sym typeface="+mn-ea"/>
              </a:rPr>
              <a:t>IceCube Diffuse Neutrino</a:t>
            </a:r>
            <a:endParaRPr lang="x-none" altLang="en-US" b="1">
              <a:solidFill>
                <a:schemeClr val="bg2">
                  <a:lumMod val="10000"/>
                </a:schemeClr>
              </a:solidFill>
              <a:sym typeface="+mn-ea"/>
            </a:endParaRPr>
          </a:p>
        </p:txBody>
      </p:sp>
      <p:pic>
        <p:nvPicPr>
          <p:cNvPr id="3" name="Picture 2" descr="/home/linsj/Pictures/WeiXin/shot_current.pngshot_current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174865" y="4076700"/>
            <a:ext cx="4497070" cy="2721610"/>
          </a:xfrm>
          <a:prstGeom prst="rect">
            <a:avLst/>
          </a:prstGeom>
        </p:spPr>
      </p:pic>
      <p:pic>
        <p:nvPicPr>
          <p:cNvPr id="4" name="Picture 3" descr="/home/linsj/Pictures/WeiXin/shot_current.pngshot_curren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50810" y="274955"/>
            <a:ext cx="3490595" cy="35629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09320" y="1701165"/>
            <a:ext cx="6424930" cy="12966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40000"/>
              </a:lnSpc>
            </a:pPr>
            <a:r>
              <a:rPr lang="x-none" altLang="en-US" sz="2800" b="1">
                <a:solidFill>
                  <a:schemeClr val="accent1">
                    <a:lumMod val="75000"/>
                  </a:schemeClr>
                </a:solidFill>
              </a:rPr>
              <a:t>IceCube observed:</a:t>
            </a:r>
            <a:endParaRPr lang="x-none" altLang="en-US" sz="2800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x-none" altLang="en-US" sz="2800" b="1">
                <a:solidFill>
                  <a:schemeClr val="accent1">
                    <a:lumMod val="75000"/>
                  </a:schemeClr>
                </a:solidFill>
              </a:rPr>
              <a:t>diffuse neutrino along Galactic plane</a:t>
            </a:r>
            <a:endParaRPr lang="x-none" alt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545080" y="4068445"/>
            <a:ext cx="2303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1800">
                <a:solidFill>
                  <a:schemeClr val="tx1"/>
                </a:solidFill>
              </a:rPr>
              <a:t>[</a:t>
            </a:r>
            <a:r>
              <a:rPr lang="en-US" sz="1800">
                <a:solidFill>
                  <a:schemeClr val="tx1"/>
                </a:solidFill>
              </a:rPr>
              <a:t>Abbasi</a:t>
            </a:r>
            <a:r>
              <a:rPr lang="x-none" altLang="en-US" sz="1800">
                <a:solidFill>
                  <a:schemeClr val="tx1"/>
                </a:solidFill>
              </a:rPr>
              <a:t> et al. 2023]</a:t>
            </a:r>
            <a:endParaRPr lang="x-none" altLang="en-US" sz="1800">
              <a:solidFill>
                <a:schemeClr val="tx1"/>
              </a:solidFill>
            </a:endParaRPr>
          </a:p>
        </p:txBody>
      </p:sp>
      <p:pic>
        <p:nvPicPr>
          <p:cNvPr id="7" name="Picture 6" descr="shot_curr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10" y="4508500"/>
            <a:ext cx="6294755" cy="222758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7296150" y="3716655"/>
            <a:ext cx="46875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x-none" altLang="en-US" sz="2800" b="1">
                <a:solidFill>
                  <a:srgbClr val="00B050"/>
                </a:solidFill>
              </a:rPr>
              <a:t>Flux Varying with template</a:t>
            </a:r>
            <a:endParaRPr lang="x-none" altLang="en-US" sz="28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155" y="1682750"/>
            <a:ext cx="2621280" cy="200406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060" y="1442720"/>
            <a:ext cx="3089910" cy="23844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2" name="Interstellar medium"/>
          <p:cNvSpPr txBox="1"/>
          <p:nvPr/>
        </p:nvSpPr>
        <p:spPr>
          <a:xfrm>
            <a:off x="4544695" y="1484630"/>
            <a:ext cx="3275330" cy="53213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2525">
                <a:solidFill>
                  <a:srgbClr val="000000"/>
                </a:solidFill>
              </a:defRPr>
            </a:lvl1pPr>
          </a:lstStyle>
          <a:p>
            <a:r>
              <a:rPr sz="2800">
                <a:solidFill>
                  <a:schemeClr val="bg1"/>
                </a:solidFill>
              </a:rPr>
              <a:t>Interstellar medium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405638" y="243523"/>
            <a:ext cx="10970514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x-none" b="1">
                <a:sym typeface="+mn-ea"/>
              </a:rPr>
              <a:t>Source of</a:t>
            </a:r>
            <a:r>
              <a:rPr b="1">
                <a:sym typeface="+mn-ea"/>
              </a:rPr>
              <a:t> G</a:t>
            </a:r>
            <a:r>
              <a:rPr lang="x-none" b="1">
                <a:sym typeface="+mn-ea"/>
              </a:rPr>
              <a:t>alactic </a:t>
            </a:r>
            <a:r>
              <a:rPr b="1">
                <a:sym typeface="+mn-ea"/>
              </a:rPr>
              <a:t>D</a:t>
            </a:r>
            <a:r>
              <a:rPr lang="x-none" b="1">
                <a:sym typeface="+mn-ea"/>
              </a:rPr>
              <a:t>iffusion </a:t>
            </a:r>
            <a:r>
              <a:rPr b="1">
                <a:sym typeface="+mn-ea"/>
              </a:rPr>
              <a:t>E</a:t>
            </a:r>
            <a:r>
              <a:rPr lang="x-none" b="1">
                <a:sym typeface="+mn-ea"/>
              </a:rPr>
              <a:t>mission</a:t>
            </a:r>
            <a:endParaRPr lang="x-none" b="1">
              <a:sym typeface="+mn-ea"/>
            </a:endParaRPr>
          </a:p>
        </p:txBody>
      </p:sp>
      <p:sp>
        <p:nvSpPr>
          <p:cNvPr id="3" name="CRs injected from SNR(or other sources)"/>
          <p:cNvSpPr txBox="1"/>
          <p:nvPr/>
        </p:nvSpPr>
        <p:spPr>
          <a:xfrm>
            <a:off x="1012825" y="2846705"/>
            <a:ext cx="1551940" cy="84010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2525">
                <a:solidFill>
                  <a:srgbClr val="000000"/>
                </a:solidFill>
              </a:defRPr>
            </a:lvl1pPr>
          </a:lstStyle>
          <a:p>
            <a:r>
              <a:rPr sz="4800">
                <a:solidFill>
                  <a:schemeClr val="bg1"/>
                </a:solidFill>
              </a:rPr>
              <a:t>SNR</a:t>
            </a:r>
            <a:endParaRPr sz="480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332480" y="2165985"/>
            <a:ext cx="1076960" cy="575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3213100" y="2748915"/>
            <a:ext cx="1081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 sz="3600" b="1">
                <a:solidFill>
                  <a:schemeClr val="accent1">
                    <a:lumMod val="75000"/>
                  </a:schemeClr>
                </a:solidFill>
              </a:rPr>
              <a:t>CR</a:t>
            </a:r>
            <a:endParaRPr lang="x-none" altLang="en-US" sz="3600" b="1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5"/>
              <p:cNvSpPr txBox="1"/>
              <p:nvPr/>
            </p:nvSpPr>
            <p:spPr>
              <a:xfrm>
                <a:off x="10805795" y="2131695"/>
                <a:ext cx="741045" cy="11068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6600" i="1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795" y="2131695"/>
                <a:ext cx="741045" cy="1106805"/>
              </a:xfrm>
              <a:prstGeom prst="rect">
                <a:avLst/>
              </a:prstGeom>
              <a:blipFill rotWithShape="1">
                <a:blip r:embed="rId3"/>
                <a:stretch>
                  <a:fillRect r="-237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6"/>
              <p:cNvSpPr txBox="1"/>
              <p:nvPr/>
            </p:nvSpPr>
            <p:spPr>
              <a:xfrm>
                <a:off x="10828973" y="4940935"/>
                <a:ext cx="735330" cy="11068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6600" i="1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973" y="4940935"/>
                <a:ext cx="735330" cy="1106805"/>
              </a:xfrm>
              <a:prstGeom prst="rect">
                <a:avLst/>
              </a:prstGeom>
              <a:blipFill rotWithShape="1">
                <a:blip r:embed="rId4"/>
                <a:stretch>
                  <a:fillRect l="-43" r="-2387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"/>
              <p:cNvSpPr txBox="1"/>
              <p:nvPr/>
            </p:nvSpPr>
            <p:spPr>
              <a:xfrm>
                <a:off x="8690293" y="2204720"/>
                <a:ext cx="1073150" cy="214820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 anchor="t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440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p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DejaVu Math TeX Gyre" panose="02000503000000000000" charset="0"/>
                              <a:ea typeface="MS Mincho" charset="0"/>
                              <a:cs typeface="DejaVu Math TeX Gyre" panose="02000503000000000000" charset="0"/>
                            </a:rPr>
                            <m:t>𝜋</m:t>
                          </m:r>
                        </m:e>
                        <m:sup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DejaVu Math TeX Gyre" panose="02000503000000000000" charset="0"/>
                              <a:ea typeface="MS Mincho" charset="0"/>
                              <a:cs typeface="DejaVu Math TeX Gyre" panose="02000503000000000000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sz="44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440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p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DejaVu Math TeX Gyre" panose="02000503000000000000" charset="0"/>
                              <a:ea typeface="MS Mincho" charset="0"/>
                              <a:cs typeface="DejaVu Math TeX Gyre" panose="02000503000000000000" charset="0"/>
                            </a:rPr>
                            <m:t>𝜋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sz="44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440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p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DejaVu Math TeX Gyre" panose="02000503000000000000" charset="0"/>
                              <a:ea typeface="MS Mincho" charset="0"/>
                              <a:cs typeface="DejaVu Math TeX Gyre" panose="02000503000000000000" charset="0"/>
                            </a:rPr>
                            <m:t>𝜋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DejaVu Math TeX Gyre" panose="02000503000000000000" charset="0"/>
                              <a:ea typeface="MS Mincho" charset="0"/>
                              <a:cs typeface="DejaVu Math TeX Gyre" panose="02000503000000000000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400" i="1">
                  <a:solidFill>
                    <a:srgbClr val="000000"/>
                  </a:solidFill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293" y="2204720"/>
                <a:ext cx="1073150" cy="2148205"/>
              </a:xfrm>
              <a:prstGeom prst="rect">
                <a:avLst/>
              </a:prstGeom>
              <a:blipFill rotWithShape="1">
                <a:blip r:embed="rId5"/>
                <a:stretch>
                  <a:fillRect l="-30" r="-31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7751445" y="2564765"/>
            <a:ext cx="791210" cy="720090"/>
          </a:xfrm>
          <a:prstGeom prst="straightConnector1">
            <a:avLst/>
          </a:prstGeom>
          <a:ln w="825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839325" y="2780665"/>
            <a:ext cx="935990" cy="144145"/>
          </a:xfrm>
          <a:prstGeom prst="straightConnector1">
            <a:avLst/>
          </a:prstGeom>
          <a:ln w="825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911080" y="4076700"/>
            <a:ext cx="864235" cy="1296670"/>
          </a:xfrm>
          <a:prstGeom prst="straightConnector1">
            <a:avLst/>
          </a:prstGeom>
          <a:ln w="825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207963" y="4797425"/>
            <a:ext cx="61918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x-none" altLang="en-US" sz="3200" b="1">
                <a:solidFill>
                  <a:schemeClr val="tx1"/>
                </a:solidFill>
              </a:rPr>
              <a:t>unresolvedhadronic sources....</a:t>
            </a:r>
            <a:endParaRPr lang="x-none" altLang="en-US" sz="3200" b="1">
              <a:solidFill>
                <a:schemeClr val="tx1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62255" y="5681345"/>
            <a:ext cx="61468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x-none" altLang="en-US" sz="3200" b="1">
                <a:solidFill>
                  <a:schemeClr val="tx1"/>
                </a:solidFill>
              </a:rPr>
              <a:t>unresolved leptonic sources....</a:t>
            </a:r>
            <a:endParaRPr lang="x-none" altLang="en-US" sz="3200" b="1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527165" y="3501390"/>
            <a:ext cx="2016125" cy="1656080"/>
          </a:xfrm>
          <a:prstGeom prst="straightConnector1">
            <a:avLst/>
          </a:prstGeom>
          <a:ln w="825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7362508" y="5157470"/>
            <a:ext cx="2503805" cy="15684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p>
            <a:pPr algn="ctr"/>
            <a:r>
              <a:rPr lang="x-none" altLang="zh-CN" sz="2400">
                <a:solidFill>
                  <a:schemeClr val="tx1"/>
                </a:solidFill>
                <a:ea typeface="宋体" panose="02010600030101010101" charset="-122"/>
              </a:rPr>
              <a:t>Inverse Compton</a:t>
            </a:r>
            <a:endParaRPr lang="x-none" altLang="zh-CN" sz="2400">
              <a:solidFill>
                <a:schemeClr val="tx1"/>
              </a:solidFill>
              <a:ea typeface="宋体" panose="02010600030101010101" charset="-122"/>
            </a:endParaRPr>
          </a:p>
          <a:p>
            <a:pPr algn="ctr"/>
            <a:r>
              <a:rPr lang="x-none" altLang="zh-CN" sz="2400">
                <a:solidFill>
                  <a:schemeClr val="tx1"/>
                </a:solidFill>
                <a:ea typeface="宋体" panose="02010600030101010101" charset="-122"/>
              </a:rPr>
              <a:t>synchrotron</a:t>
            </a:r>
            <a:endParaRPr lang="x-none" altLang="zh-CN" sz="2400">
              <a:solidFill>
                <a:schemeClr val="tx1"/>
              </a:solidFill>
              <a:ea typeface="宋体" panose="02010600030101010101" charset="-122"/>
            </a:endParaRPr>
          </a:p>
          <a:p>
            <a:pPr algn="ctr"/>
            <a:r>
              <a:rPr lang="x-none" altLang="zh-CN" sz="2400">
                <a:solidFill>
                  <a:schemeClr val="tx1"/>
                </a:solidFill>
                <a:ea typeface="宋体" panose="02010600030101010101" charset="-122"/>
              </a:rPr>
              <a:t>bremsstrahlung</a:t>
            </a:r>
            <a:endParaRPr lang="x-none" altLang="zh-CN" sz="2400">
              <a:solidFill>
                <a:schemeClr val="tx1"/>
              </a:solidFill>
              <a:ea typeface="宋体" panose="02010600030101010101" charset="-122"/>
            </a:endParaRPr>
          </a:p>
          <a:p>
            <a:pPr algn="ctr"/>
            <a:r>
              <a:rPr lang="x-none" altLang="zh-CN" sz="2400">
                <a:solidFill>
                  <a:schemeClr val="tx1"/>
                </a:solidFill>
                <a:ea typeface="宋体" panose="02010600030101010101" charset="-122"/>
              </a:rPr>
              <a:t>......</a:t>
            </a:r>
            <a:endParaRPr lang="x-none" altLang="zh-CN" sz="2400">
              <a:solidFill>
                <a:schemeClr val="tx1"/>
              </a:solidFill>
              <a:ea typeface="宋体" panose="02010600030101010101" charset="-122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454775" y="6021070"/>
            <a:ext cx="720090" cy="72390"/>
          </a:xfrm>
          <a:prstGeom prst="straightConnector1">
            <a:avLst/>
          </a:prstGeom>
          <a:ln w="825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999980" y="5733415"/>
            <a:ext cx="775335" cy="215900"/>
          </a:xfrm>
          <a:prstGeom prst="straightConnector1">
            <a:avLst/>
          </a:prstGeom>
          <a:ln w="825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2710498" y="3861435"/>
            <a:ext cx="19030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x-none" altLang="en-US" sz="2800">
                <a:solidFill>
                  <a:srgbClr val="00B050"/>
                </a:solidFill>
              </a:rPr>
              <a:t>GALPROP</a:t>
            </a:r>
            <a:endParaRPr lang="x-none" altLang="en-US" sz="2800">
              <a:solidFill>
                <a:srgbClr val="00B050"/>
              </a:solidFill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8512176" y="1606550"/>
            <a:ext cx="13881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x-none" altLang="en-US" sz="2800">
                <a:solidFill>
                  <a:srgbClr val="00B050"/>
                </a:solidFill>
              </a:rPr>
              <a:t>AAFrag</a:t>
            </a:r>
            <a:endParaRPr lang="x-none" altLang="en-US" sz="280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Rectangles 17"/>
          <p:cNvSpPr/>
          <p:nvPr/>
        </p:nvSpPr>
        <p:spPr>
          <a:xfrm>
            <a:off x="334010" y="1474470"/>
            <a:ext cx="3528695" cy="5194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shot_current"/>
          <p:cNvPicPr>
            <a:picLocks noChangeAspect="1"/>
          </p:cNvPicPr>
          <p:nvPr/>
        </p:nvPicPr>
        <p:blipFill>
          <a:blip r:embed="rId1"/>
          <a:srcRect r="51913"/>
          <a:stretch>
            <a:fillRect/>
          </a:stretch>
        </p:blipFill>
        <p:spPr>
          <a:xfrm>
            <a:off x="478155" y="1705610"/>
            <a:ext cx="3165475" cy="237109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39895" y="1473835"/>
            <a:ext cx="3411220" cy="5107940"/>
            <a:chOff x="6663" y="2678"/>
            <a:chExt cx="5372" cy="8044"/>
          </a:xfrm>
        </p:grpSpPr>
        <p:pic>
          <p:nvPicPr>
            <p:cNvPr id="4" name="Picture 3" descr="shot_curren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3" y="2678"/>
              <a:ext cx="5372" cy="3670"/>
            </a:xfrm>
            <a:prstGeom prst="rect">
              <a:avLst/>
            </a:prstGeom>
          </p:spPr>
        </p:pic>
        <p:pic>
          <p:nvPicPr>
            <p:cNvPr id="5" name="Picture 4" descr="shot_curren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6" y="6474"/>
              <a:ext cx="4567" cy="424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8415655" y="1593215"/>
            <a:ext cx="3166110" cy="5060950"/>
            <a:chOff x="13253" y="2509"/>
            <a:chExt cx="4986" cy="7970"/>
          </a:xfrm>
        </p:grpSpPr>
        <p:pic>
          <p:nvPicPr>
            <p:cNvPr id="6" name="Picture 5" descr="shot_3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53" y="6307"/>
              <a:ext cx="4986" cy="4172"/>
            </a:xfrm>
            <a:prstGeom prst="rect">
              <a:avLst/>
            </a:prstGeom>
          </p:spPr>
        </p:pic>
        <p:pic>
          <p:nvPicPr>
            <p:cNvPr id="7" name="Picture 6" descr="shot_current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53" y="2509"/>
              <a:ext cx="4865" cy="3911"/>
            </a:xfrm>
            <a:prstGeom prst="rect">
              <a:avLst/>
            </a:prstGeom>
          </p:spPr>
        </p:pic>
      </p:grpSp>
      <p:sp>
        <p:nvSpPr>
          <p:cNvPr id="12" name="Text Box 11"/>
          <p:cNvSpPr txBox="1"/>
          <p:nvPr/>
        </p:nvSpPr>
        <p:spPr>
          <a:xfrm>
            <a:off x="909955" y="4149090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1800">
                <a:solidFill>
                  <a:schemeClr val="tx1"/>
                </a:solidFill>
              </a:rPr>
              <a:t>[a</a:t>
            </a:r>
            <a:r>
              <a:rPr lang="en-US" sz="1800">
                <a:solidFill>
                  <a:schemeClr val="tx1"/>
                </a:solidFill>
              </a:rPr>
              <a:t>rXiv:2305.06948</a:t>
            </a:r>
            <a:r>
              <a:rPr lang="x-none" altLang="en-US" sz="1800">
                <a:solidFill>
                  <a:schemeClr val="tx1"/>
                </a:solidFill>
              </a:rPr>
              <a:t>]</a:t>
            </a:r>
            <a:endParaRPr lang="x-none" altLang="en-US" sz="1800">
              <a:solidFill>
                <a:schemeClr val="tx1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867275" y="6489700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1800">
                <a:solidFill>
                  <a:schemeClr val="tx1"/>
                </a:solidFill>
              </a:rPr>
              <a:t>[a</a:t>
            </a:r>
            <a:r>
              <a:rPr lang="en-US" sz="1800">
                <a:solidFill>
                  <a:schemeClr val="tx1"/>
                </a:solidFill>
              </a:rPr>
              <a:t>rXiv:2307.02372</a:t>
            </a:r>
            <a:r>
              <a:rPr lang="x-none" altLang="en-US" sz="1800">
                <a:solidFill>
                  <a:schemeClr val="tx1"/>
                </a:solidFill>
              </a:rPr>
              <a:t>]</a:t>
            </a:r>
            <a:endParaRPr lang="x-none" altLang="en-US" sz="1800">
              <a:solidFill>
                <a:schemeClr val="tx1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8975090" y="6525260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1800">
                <a:solidFill>
                  <a:schemeClr val="tx1"/>
                </a:solidFill>
              </a:rPr>
              <a:t>[a</a:t>
            </a:r>
            <a:r>
              <a:rPr lang="en-US" sz="1800">
                <a:solidFill>
                  <a:schemeClr val="tx1"/>
                </a:solidFill>
              </a:rPr>
              <a:t>rXiv:2307.12363</a:t>
            </a:r>
            <a:r>
              <a:rPr lang="x-none" altLang="en-US" sz="1800">
                <a:solidFill>
                  <a:schemeClr val="tx1"/>
                </a:solidFill>
              </a:rPr>
              <a:t>]</a:t>
            </a:r>
            <a:endParaRPr lang="x-none" altLang="en-US" sz="1800">
              <a:solidFill>
                <a:schemeClr val="tx1"/>
              </a:solidFill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720090" y="5156835"/>
            <a:ext cx="2672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zh-CN" sz="2400" b="1">
                <a:solidFill>
                  <a:schemeClr val="accent1">
                    <a:lumMod val="50000"/>
                  </a:schemeClr>
                </a:solidFill>
                <a:ea typeface="宋体" panose="02010600030101010101" charset="-122"/>
              </a:rPr>
              <a:t>Extra unresolved source needed</a:t>
            </a:r>
            <a:endParaRPr lang="x-none" altLang="zh-CN" sz="2400" b="1">
              <a:solidFill>
                <a:schemeClr val="accent1">
                  <a:lumMod val="50000"/>
                </a:schemeClr>
              </a:solidFill>
              <a:ea typeface="宋体" panose="02010600030101010101" charset="-122"/>
            </a:endParaRPr>
          </a:p>
        </p:txBody>
      </p:sp>
      <p:sp>
        <p:nvSpPr>
          <p:cNvPr id="21" name="Title 1"/>
          <p:cNvSpPr>
            <a:spLocks noGrp="1"/>
          </p:cNvSpPr>
          <p:nvPr/>
        </p:nvSpPr>
        <p:spPr>
          <a:xfrm>
            <a:off x="394208" y="-12382"/>
            <a:ext cx="10970514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x-none" altLang="en-US" b="1"/>
              <a:t>Source Contributions</a:t>
            </a:r>
            <a:endParaRPr lang="x-none" altLang="en-US" b="1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s 7"/>
          <p:cNvSpPr/>
          <p:nvPr/>
        </p:nvSpPr>
        <p:spPr>
          <a:xfrm>
            <a:off x="189865" y="4688840"/>
            <a:ext cx="4020820" cy="2096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Rectangles 17"/>
          <p:cNvSpPr/>
          <p:nvPr/>
        </p:nvSpPr>
        <p:spPr>
          <a:xfrm>
            <a:off x="4069080" y="1141730"/>
            <a:ext cx="3749675" cy="5643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shot_current"/>
          <p:cNvPicPr>
            <a:picLocks noChangeAspect="1"/>
          </p:cNvPicPr>
          <p:nvPr/>
        </p:nvPicPr>
        <p:blipFill>
          <a:blip r:embed="rId1"/>
          <a:srcRect r="51913"/>
          <a:stretch>
            <a:fillRect/>
          </a:stretch>
        </p:blipFill>
        <p:spPr>
          <a:xfrm>
            <a:off x="478155" y="1705610"/>
            <a:ext cx="3165475" cy="237109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39895" y="1473835"/>
            <a:ext cx="3411220" cy="5107940"/>
            <a:chOff x="6663" y="2678"/>
            <a:chExt cx="5372" cy="8044"/>
          </a:xfrm>
        </p:grpSpPr>
        <p:pic>
          <p:nvPicPr>
            <p:cNvPr id="4" name="Picture 3" descr="shot_curren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3" y="2678"/>
              <a:ext cx="5372" cy="3670"/>
            </a:xfrm>
            <a:prstGeom prst="rect">
              <a:avLst/>
            </a:prstGeom>
          </p:spPr>
        </p:pic>
        <p:pic>
          <p:nvPicPr>
            <p:cNvPr id="5" name="Picture 4" descr="shot_curren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6" y="6474"/>
              <a:ext cx="4567" cy="424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8415655" y="1593215"/>
            <a:ext cx="3166110" cy="5060950"/>
            <a:chOff x="13253" y="2509"/>
            <a:chExt cx="4986" cy="7970"/>
          </a:xfrm>
        </p:grpSpPr>
        <p:pic>
          <p:nvPicPr>
            <p:cNvPr id="6" name="Picture 5" descr="shot_3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53" y="6307"/>
              <a:ext cx="4986" cy="4172"/>
            </a:xfrm>
            <a:prstGeom prst="rect">
              <a:avLst/>
            </a:prstGeom>
          </p:spPr>
        </p:pic>
        <p:pic>
          <p:nvPicPr>
            <p:cNvPr id="7" name="Picture 6" descr="shot_current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53" y="2509"/>
              <a:ext cx="4865" cy="3911"/>
            </a:xfrm>
            <a:prstGeom prst="rect">
              <a:avLst/>
            </a:prstGeom>
          </p:spPr>
        </p:pic>
      </p:grpSp>
      <p:sp>
        <p:nvSpPr>
          <p:cNvPr id="12" name="Text Box 11"/>
          <p:cNvSpPr txBox="1"/>
          <p:nvPr/>
        </p:nvSpPr>
        <p:spPr>
          <a:xfrm>
            <a:off x="909955" y="4149090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1800">
                <a:solidFill>
                  <a:schemeClr val="tx1"/>
                </a:solidFill>
              </a:rPr>
              <a:t>[a</a:t>
            </a:r>
            <a:r>
              <a:rPr lang="en-US" sz="1800">
                <a:solidFill>
                  <a:schemeClr val="tx1"/>
                </a:solidFill>
              </a:rPr>
              <a:t>rXiv:2305.06948</a:t>
            </a:r>
            <a:r>
              <a:rPr lang="x-none" altLang="en-US" sz="1800">
                <a:solidFill>
                  <a:schemeClr val="tx1"/>
                </a:solidFill>
              </a:rPr>
              <a:t>]</a:t>
            </a:r>
            <a:endParaRPr lang="x-none" altLang="en-US" sz="1800">
              <a:solidFill>
                <a:schemeClr val="tx1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867275" y="6489700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1800">
                <a:solidFill>
                  <a:schemeClr val="tx1"/>
                </a:solidFill>
              </a:rPr>
              <a:t>[a</a:t>
            </a:r>
            <a:r>
              <a:rPr lang="en-US" sz="1800">
                <a:solidFill>
                  <a:schemeClr val="tx1"/>
                </a:solidFill>
              </a:rPr>
              <a:t>rXiv:2307.02372</a:t>
            </a:r>
            <a:r>
              <a:rPr lang="x-none" altLang="en-US" sz="1800">
                <a:solidFill>
                  <a:schemeClr val="tx1"/>
                </a:solidFill>
              </a:rPr>
              <a:t>]</a:t>
            </a:r>
            <a:endParaRPr lang="x-none" altLang="en-US" sz="1800">
              <a:solidFill>
                <a:schemeClr val="tx1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8975090" y="6525260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1800">
                <a:solidFill>
                  <a:schemeClr val="tx1"/>
                </a:solidFill>
              </a:rPr>
              <a:t>[a</a:t>
            </a:r>
            <a:r>
              <a:rPr lang="en-US" sz="1800">
                <a:solidFill>
                  <a:schemeClr val="tx1"/>
                </a:solidFill>
              </a:rPr>
              <a:t>rXiv:2307.12363</a:t>
            </a:r>
            <a:r>
              <a:rPr lang="x-none" altLang="en-US" sz="1800">
                <a:solidFill>
                  <a:schemeClr val="tx1"/>
                </a:solidFill>
              </a:rPr>
              <a:t>]</a:t>
            </a:r>
            <a:endParaRPr lang="x-none" altLang="en-US" sz="1800">
              <a:solidFill>
                <a:schemeClr val="tx1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33095" y="5373370"/>
            <a:ext cx="30105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x-none" altLang="en-US" sz="2400">
                <a:solidFill>
                  <a:schemeClr val="accent1">
                    <a:lumMod val="50000"/>
                  </a:schemeClr>
                </a:solidFill>
              </a:rPr>
              <a:t>Hadronic interaction around sources</a:t>
            </a:r>
            <a:endParaRPr lang="x-none" altLang="en-US" sz="2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94208" y="-12382"/>
            <a:ext cx="10970514" cy="1143000"/>
          </a:xfrm>
        </p:spPr>
        <p:txBody>
          <a:bodyPr/>
          <a:p>
            <a:pPr algn="l"/>
            <a:r>
              <a:rPr lang="x-none" altLang="en-US" b="1"/>
              <a:t>Source Contributions</a:t>
            </a:r>
            <a:endParaRPr lang="x-none" altLang="en-US" b="1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s 7"/>
          <p:cNvSpPr/>
          <p:nvPr/>
        </p:nvSpPr>
        <p:spPr>
          <a:xfrm>
            <a:off x="7757795" y="153670"/>
            <a:ext cx="4336415" cy="6718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08" y="-12382"/>
            <a:ext cx="10970514" cy="1143000"/>
          </a:xfrm>
        </p:spPr>
        <p:txBody>
          <a:bodyPr/>
          <a:p>
            <a:pPr algn="l"/>
            <a:r>
              <a:rPr lang="x-none" altLang="en-US" b="1"/>
              <a:t>Source Contributions</a:t>
            </a:r>
            <a:endParaRPr lang="x-none" altLang="en-US" b="1"/>
          </a:p>
        </p:txBody>
      </p:sp>
      <p:pic>
        <p:nvPicPr>
          <p:cNvPr id="3" name="Picture 2" descr="shot_current"/>
          <p:cNvPicPr>
            <a:picLocks noChangeAspect="1"/>
          </p:cNvPicPr>
          <p:nvPr/>
        </p:nvPicPr>
        <p:blipFill>
          <a:blip r:embed="rId1"/>
          <a:srcRect r="51913"/>
          <a:stretch>
            <a:fillRect/>
          </a:stretch>
        </p:blipFill>
        <p:spPr>
          <a:xfrm>
            <a:off x="478155" y="1705610"/>
            <a:ext cx="3165475" cy="237109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39895" y="1473835"/>
            <a:ext cx="3411220" cy="5107940"/>
            <a:chOff x="6663" y="2678"/>
            <a:chExt cx="5372" cy="8044"/>
          </a:xfrm>
        </p:grpSpPr>
        <p:pic>
          <p:nvPicPr>
            <p:cNvPr id="4" name="Picture 3" descr="shot_curren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3" y="2678"/>
              <a:ext cx="5372" cy="3670"/>
            </a:xfrm>
            <a:prstGeom prst="rect">
              <a:avLst/>
            </a:prstGeom>
          </p:spPr>
        </p:pic>
        <p:pic>
          <p:nvPicPr>
            <p:cNvPr id="5" name="Picture 4" descr="shot_curren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6" y="6474"/>
              <a:ext cx="4567" cy="424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8415655" y="1593215"/>
            <a:ext cx="3166110" cy="5060950"/>
            <a:chOff x="13253" y="2509"/>
            <a:chExt cx="4986" cy="7970"/>
          </a:xfrm>
        </p:grpSpPr>
        <p:pic>
          <p:nvPicPr>
            <p:cNvPr id="6" name="Picture 5" descr="shot_3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53" y="6307"/>
              <a:ext cx="4986" cy="4172"/>
            </a:xfrm>
            <a:prstGeom prst="rect">
              <a:avLst/>
            </a:prstGeom>
          </p:spPr>
        </p:pic>
        <p:pic>
          <p:nvPicPr>
            <p:cNvPr id="7" name="Picture 6" descr="shot_current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53" y="2509"/>
              <a:ext cx="4865" cy="3911"/>
            </a:xfrm>
            <a:prstGeom prst="rect">
              <a:avLst/>
            </a:prstGeom>
          </p:spPr>
        </p:pic>
      </p:grpSp>
      <p:sp>
        <p:nvSpPr>
          <p:cNvPr id="12" name="Text Box 11"/>
          <p:cNvSpPr txBox="1"/>
          <p:nvPr/>
        </p:nvSpPr>
        <p:spPr>
          <a:xfrm>
            <a:off x="909955" y="4149090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1800">
                <a:solidFill>
                  <a:schemeClr val="tx1"/>
                </a:solidFill>
              </a:rPr>
              <a:t>[a</a:t>
            </a:r>
            <a:r>
              <a:rPr lang="en-US" sz="1800">
                <a:solidFill>
                  <a:schemeClr val="tx1"/>
                </a:solidFill>
              </a:rPr>
              <a:t>rXiv:2305.06948</a:t>
            </a:r>
            <a:r>
              <a:rPr lang="x-none" altLang="en-US" sz="1800">
                <a:solidFill>
                  <a:schemeClr val="tx1"/>
                </a:solidFill>
              </a:rPr>
              <a:t>]</a:t>
            </a:r>
            <a:endParaRPr lang="x-none" altLang="en-US" sz="1800">
              <a:solidFill>
                <a:schemeClr val="tx1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867275" y="6489700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1800">
                <a:solidFill>
                  <a:schemeClr val="tx1"/>
                </a:solidFill>
              </a:rPr>
              <a:t>[a</a:t>
            </a:r>
            <a:r>
              <a:rPr lang="en-US" sz="1800">
                <a:solidFill>
                  <a:schemeClr val="tx1"/>
                </a:solidFill>
              </a:rPr>
              <a:t>rXiv:2307.02372</a:t>
            </a:r>
            <a:r>
              <a:rPr lang="x-none" altLang="en-US" sz="1800">
                <a:solidFill>
                  <a:schemeClr val="tx1"/>
                </a:solidFill>
              </a:rPr>
              <a:t>]</a:t>
            </a:r>
            <a:endParaRPr lang="x-none" altLang="en-US" sz="1800">
              <a:solidFill>
                <a:schemeClr val="tx1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8975090" y="6525260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1800">
                <a:solidFill>
                  <a:schemeClr val="tx1"/>
                </a:solidFill>
              </a:rPr>
              <a:t>[a</a:t>
            </a:r>
            <a:r>
              <a:rPr lang="en-US" sz="1800">
                <a:solidFill>
                  <a:schemeClr val="tx1"/>
                </a:solidFill>
              </a:rPr>
              <a:t>rXiv:2307.12363</a:t>
            </a:r>
            <a:r>
              <a:rPr lang="x-none" altLang="en-US" sz="1800">
                <a:solidFill>
                  <a:schemeClr val="tx1"/>
                </a:solidFill>
              </a:rPr>
              <a:t>]</a:t>
            </a:r>
            <a:endParaRPr lang="x-none" altLang="en-US" sz="18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9"/>
              <p:cNvSpPr txBox="1"/>
              <p:nvPr/>
            </p:nvSpPr>
            <p:spPr>
              <a:xfrm>
                <a:off x="7757160" y="274955"/>
                <a:ext cx="4323715" cy="977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x-none" altLang="en-US" sz="2400">
                    <a:solidFill>
                      <a:schemeClr val="accent1">
                        <a:lumMod val="50000"/>
                      </a:schemeClr>
                    </a:solidFill>
                  </a:rPr>
                  <a:t>Applying LHAASO ROI to </a:t>
                </a:r>
                <a14:m>
                  <m:oMath xmlns:m="http://schemas.openxmlformats.org/officeDocument/2006/math">
                    <m:r>
                      <a:rPr lang="en-US" altLang="x-none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DejaVu Math TeX Gyre" panose="02000503000000000000" charset="0"/>
                        <a:ea typeface="MS Mincho" charset="0"/>
                        <a:cs typeface="DejaVu Math TeX Gyre" panose="02000503000000000000" charset="0"/>
                      </a:rPr>
                      <m:t>𝜐</m:t>
                    </m:r>
                  </m:oMath>
                </a14:m>
                <a:endParaRPr lang="en-US" altLang="x-none" sz="2400" i="1">
                  <a:solidFill>
                    <a:schemeClr val="accent1">
                      <a:lumMod val="50000"/>
                    </a:schemeClr>
                  </a:solidFill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</a:endParaRPr>
              </a:p>
              <a:p>
                <a:pPr marL="342900" indent="-342900" algn="l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x-none" altLang="en-US" sz="2400">
                    <a:solidFill>
                      <a:schemeClr val="accent1">
                        <a:lumMod val="50000"/>
                      </a:schemeClr>
                    </a:solidFill>
                    <a:latin typeface="DejaVu Math TeX Gyre" panose="02000503000000000000" charset="0"/>
                    <a:ea typeface="MS Mincho" charset="0"/>
                    <a:cs typeface="DejaVu Math TeX Gyre" panose="02000503000000000000" charset="0"/>
                  </a:rPr>
                  <a:t>pulsar halo as extra</a:t>
                </a:r>
                <a:endParaRPr lang="x-none" altLang="en-US" sz="2400">
                  <a:solidFill>
                    <a:schemeClr val="accent1">
                      <a:lumMod val="50000"/>
                    </a:schemeClr>
                  </a:solidFill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1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160" y="274955"/>
                <a:ext cx="4323715" cy="9772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Rs result"/>
          <p:cNvSpPr txBox="1"/>
          <p:nvPr>
            <p:ph type="title"/>
          </p:nvPr>
        </p:nvSpPr>
        <p:spPr>
          <a:xfrm>
            <a:off x="356383" y="117287"/>
            <a:ext cx="11607801" cy="1016001"/>
          </a:xfrm>
          <a:prstGeom prst="rect">
            <a:avLst/>
          </a:prstGeom>
        </p:spPr>
        <p:txBody>
          <a:bodyPr/>
          <a:lstStyle>
            <a:lvl1pPr defTabSz="1716405">
              <a:defRPr sz="5940" spc="-118"/>
            </a:lvl1pPr>
          </a:lstStyle>
          <a:p>
            <a:pPr algn="l"/>
            <a:r>
              <a:rPr sz="4400" b="1"/>
              <a:t>CR </a:t>
            </a:r>
            <a:r>
              <a:rPr lang="x-none" sz="4400" b="1"/>
              <a:t>spectra</a:t>
            </a:r>
            <a:endParaRPr lang="x-none" sz="4400" b="1"/>
          </a:p>
        </p:txBody>
      </p:sp>
      <p:pic>
        <p:nvPicPr>
          <p:cNvPr id="196" name="H.png" descr="H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8290" y="1470025"/>
            <a:ext cx="4443095" cy="33915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97" name="He.png" descr="H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265" y="1484630"/>
            <a:ext cx="4296410" cy="321500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98" name="IceTop and KASCADE use different hardonic model.…"/>
          <p:cNvSpPr txBox="1"/>
          <p:nvPr/>
        </p:nvSpPr>
        <p:spPr>
          <a:xfrm>
            <a:off x="356319" y="5331720"/>
            <a:ext cx="10924486" cy="148653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0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/>
              <a:t>IceTop</a:t>
            </a:r>
            <a:r>
              <a:t> and </a:t>
            </a:r>
            <a:r>
              <a:rPr b="1"/>
              <a:t>KASCADE</a:t>
            </a:r>
            <a:r>
              <a:t> use different </a:t>
            </a:r>
            <a:r>
              <a:rPr b="1"/>
              <a:t>hardonic model</a:t>
            </a:r>
            <a:r>
              <a:t>.</a:t>
            </a:r>
          </a:p>
          <a:p>
            <a:pPr algn="l" defTabSz="457200">
              <a:defRPr sz="30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Diffusion plus Reacceleration(DR)-low is fitted with KASCADE data;</a:t>
            </a:r>
          </a:p>
          <a:p>
            <a:pPr algn="l" defTabSz="457200">
              <a:defRPr sz="30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DR-high is fitted with IceTop data.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418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2967</Words>
  <Application>WPS Presentation</Application>
  <PresentationFormat/>
  <Paragraphs>240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SimSun</vt:lpstr>
      <vt:lpstr>Wingdings</vt:lpstr>
      <vt:lpstr>Helvetica Neue</vt:lpstr>
      <vt:lpstr>宋体</vt:lpstr>
      <vt:lpstr>Helvetica Neue Medium</vt:lpstr>
      <vt:lpstr>SimHei</vt:lpstr>
      <vt:lpstr>Cambria Math</vt:lpstr>
      <vt:lpstr>MS Mincho</vt:lpstr>
      <vt:lpstr>DejaVu Math TeX Gyre</vt:lpstr>
      <vt:lpstr>微软雅黑</vt:lpstr>
      <vt:lpstr>Arial Unicode MS</vt:lpstr>
      <vt:lpstr>Birch Std</vt:lpstr>
      <vt:lpstr>Times Roman</vt:lpstr>
      <vt:lpstr>Times New Roman</vt:lpstr>
      <vt:lpstr>1_Default Design</vt:lpstr>
      <vt:lpstr>Multi-messenger Study of Galactic Diffuse Emission with LHAASO and IceCube Observations</vt:lpstr>
      <vt:lpstr>Contents</vt:lpstr>
      <vt:lpstr>LHAASO Diffuse Gamma</vt:lpstr>
      <vt:lpstr>IceCube Diffuse Neutrino</vt:lpstr>
      <vt:lpstr>PowerPoint 演示文稿</vt:lpstr>
      <vt:lpstr>PowerPoint 演示文稿</vt:lpstr>
      <vt:lpstr>Source Contributions</vt:lpstr>
      <vt:lpstr>Source Contributions</vt:lpstr>
      <vt:lpstr>CR spectra</vt:lpstr>
      <vt:lpstr>Gamma ray spectrum</vt:lpstr>
      <vt:lpstr>Gamma ray spectrum</vt:lpstr>
      <vt:lpstr>PowerPoint 演示文稿</vt:lpstr>
      <vt:lpstr>Discuss</vt:lpstr>
      <vt:lpstr>Origin of EXTRA components</vt:lpstr>
      <vt:lpstr>Conclusion</vt:lpstr>
      <vt:lpstr>Thank you!</vt:lpstr>
      <vt:lpstr>GALPROP</vt:lpstr>
      <vt:lpstr>Supplement</vt:lpstr>
      <vt:lpstr>Supplement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Multi-messenger Study of Galactic Diffuse Emission with LHAASO and IceCube Observations</dc:title>
  <dc:creator/>
  <cp:lastModifiedBy>林苏杰</cp:lastModifiedBy>
  <cp:revision>11</cp:revision>
  <dcterms:created xsi:type="dcterms:W3CDTF">2023-10-22T06:30:50Z</dcterms:created>
  <dcterms:modified xsi:type="dcterms:W3CDTF">2023-10-22T06:30:50Z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1033-11.1.0.11691</vt:lpwstr>
  </property>
</Properties>
</file>