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404" r:id="rId3"/>
    <p:sldId id="334" r:id="rId4"/>
    <p:sldId id="349" r:id="rId5"/>
    <p:sldId id="350" r:id="rId6"/>
    <p:sldId id="351" r:id="rId7"/>
    <p:sldId id="344" r:id="rId8"/>
    <p:sldId id="355" r:id="rId9"/>
    <p:sldId id="353" r:id="rId10"/>
    <p:sldId id="354" r:id="rId11"/>
    <p:sldId id="356" r:id="rId12"/>
    <p:sldId id="357" r:id="rId13"/>
    <p:sldId id="399" r:id="rId14"/>
    <p:sldId id="400" r:id="rId15"/>
    <p:sldId id="401" r:id="rId16"/>
    <p:sldId id="402" r:id="rId17"/>
    <p:sldId id="403" r:id="rId18"/>
    <p:sldId id="364" r:id="rId19"/>
    <p:sldId id="360" r:id="rId20"/>
    <p:sldId id="365" r:id="rId21"/>
    <p:sldId id="362" r:id="rId22"/>
    <p:sldId id="366" r:id="rId23"/>
    <p:sldId id="368" r:id="rId24"/>
    <p:sldId id="370" r:id="rId25"/>
    <p:sldId id="369" r:id="rId26"/>
    <p:sldId id="346" r:id="rId27"/>
    <p:sldId id="379" r:id="rId28"/>
    <p:sldId id="376" r:id="rId29"/>
    <p:sldId id="374" r:id="rId30"/>
    <p:sldId id="375" r:id="rId31"/>
    <p:sldId id="373" r:id="rId32"/>
    <p:sldId id="396" r:id="rId33"/>
    <p:sldId id="377" r:id="rId34"/>
    <p:sldId id="347" r:id="rId35"/>
    <p:sldId id="395" r:id="rId36"/>
    <p:sldId id="393" r:id="rId37"/>
    <p:sldId id="397" r:id="rId38"/>
    <p:sldId id="390" r:id="rId39"/>
    <p:sldId id="389" r:id="rId40"/>
    <p:sldId id="387" r:id="rId41"/>
    <p:sldId id="381" r:id="rId42"/>
    <p:sldId id="316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D3D8"/>
    <a:srgbClr val="E7EBEE"/>
    <a:srgbClr val="FAC090"/>
    <a:srgbClr val="4472C4"/>
    <a:srgbClr val="CFD5EA"/>
    <a:srgbClr val="E9EBF5"/>
    <a:srgbClr val="800000"/>
    <a:srgbClr val="70AD47"/>
    <a:srgbClr val="48B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 autoAdjust="0"/>
    <p:restoredTop sz="89891" autoAdjust="0"/>
  </p:normalViewPr>
  <p:slideViewPr>
    <p:cSldViewPr snapToGrid="0">
      <p:cViewPr varScale="1">
        <p:scale>
          <a:sx n="130" d="100"/>
          <a:sy n="130" d="100"/>
        </p:scale>
        <p:origin x="1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329C3-F3DA-41A0-B617-2AA0E59F40A9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zh-CN" altLang="en-US"/>
        </a:p>
      </dgm:t>
    </dgm:pt>
    <dgm:pt modelId="{C65CB81F-A5E1-49C3-8E7D-0F18DCF311D2}">
      <dgm:prSet phldrT="[文本]" custT="1"/>
      <dgm:spPr/>
      <dgm:t>
        <a:bodyPr/>
        <a:lstStyle/>
        <a:p>
          <a:r>
            <a:rPr lang="en-US" altLang="zh-CN" sz="2400" b="1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CDR</a:t>
          </a:r>
          <a:r>
            <a:rPr lang="zh-CN" altLang="en-US" sz="2400" b="1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加速器部分简介</a:t>
          </a:r>
        </a:p>
      </dgm:t>
    </dgm:pt>
    <dgm:pt modelId="{D444B633-72BA-43FE-9531-E007A72F6AC3}" type="parTrans" cxnId="{1452B4C0-0C50-47DC-87FE-2D5865187362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486178B-BA41-4328-A9B6-CE232F4F8572}" type="sibTrans" cxnId="{1452B4C0-0C50-47DC-87FE-2D5865187362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4D094CD-24F7-4E94-B46E-7F284B84C43B}">
      <dgm:prSet phldrT="[文本]" custT="1"/>
      <dgm:spPr/>
      <dgm:t>
        <a:bodyPr/>
        <a:lstStyle/>
        <a:p>
          <a:r>
            <a:rPr lang="en-US" altLang="zh-CN" sz="2400" b="1" spc="400" baseline="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EicC</a:t>
          </a:r>
          <a:r>
            <a:rPr lang="zh-CN" altLang="en-US" sz="2400" b="1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装置总体设计</a:t>
          </a:r>
        </a:p>
      </dgm:t>
    </dgm:pt>
    <dgm:pt modelId="{039ED80F-692F-4D48-8349-CEE71C348135}" type="parTrans" cxnId="{4488A6DD-75A8-4798-9FBB-D96581358B82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FE67F13-999F-447E-AE1D-9B3606490DF0}" type="sibTrans" cxnId="{4488A6DD-75A8-4798-9FBB-D96581358B82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46F892-2876-4DD4-9A2C-BC1462B039E5}">
      <dgm:prSet phldrT="[文本]" custT="1"/>
      <dgm:spPr/>
      <dgm:t>
        <a:bodyPr/>
        <a:lstStyle/>
        <a:p>
          <a:r>
            <a:rPr lang="zh-CN" altLang="en-US" sz="2400" b="1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离子加速器及对撞环</a:t>
          </a:r>
        </a:p>
      </dgm:t>
    </dgm:pt>
    <dgm:pt modelId="{E043FE4D-A4B6-4893-8F28-EA9EB210F54E}" type="parTrans" cxnId="{E13C1B09-C3B6-485D-8DD9-9D443E17883F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021F4F1-86E2-4A51-A18E-E422628F287E}" type="sibTrans" cxnId="{E13C1B09-C3B6-485D-8DD9-9D443E17883F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C851BBE-60AD-4107-9C34-62136508D04C}">
      <dgm:prSet custT="1"/>
      <dgm:spPr/>
      <dgm:t>
        <a:bodyPr/>
        <a:lstStyle/>
        <a:p>
          <a:pPr>
            <a:buFontTx/>
            <a:buAutoNum type="arabicPeriod"/>
          </a:pPr>
          <a:r>
            <a:rPr lang="zh-CN" altLang="en-US" sz="2400" b="1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电子加速器及对撞环</a:t>
          </a:r>
        </a:p>
      </dgm:t>
    </dgm:pt>
    <dgm:pt modelId="{515103DC-C851-4EC7-94C0-2C9BE85537DE}" type="parTrans" cxnId="{BC799F32-0FF7-495A-8A23-B6D12AAEF5C2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69CB329-7B9A-4337-8B39-6FB0E28F5BE8}" type="sibTrans" cxnId="{BC799F32-0FF7-495A-8A23-B6D12AAEF5C2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3DF3DD8-6482-4D96-835D-DC190D848E40}">
      <dgm:prSet custT="1"/>
      <dgm:spPr/>
      <dgm:t>
        <a:bodyPr/>
        <a:lstStyle/>
        <a:p>
          <a:pPr>
            <a:buFontTx/>
            <a:buAutoNum type="arabicPeriod"/>
          </a:pPr>
          <a:r>
            <a:rPr lang="zh-CN" altLang="en-US" sz="2400" b="1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rPr>
            <a:t>极化设计</a:t>
          </a:r>
          <a:endParaRPr lang="zh-CN" altLang="en-US" sz="2400" b="1" spc="400" baseline="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CE78FB-C180-4EE6-9F65-59DC654B8CB7}" type="parTrans" cxnId="{63AEA74D-3EFF-4775-A3E7-080D446EEBA6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5CA2356-EB35-459F-B1CC-66454FC29D32}" type="sibTrans" cxnId="{63AEA74D-3EFF-4775-A3E7-080D446EEBA6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DF828B4-1805-4B8E-AC6D-A40E2387CDEB}">
      <dgm:prSet custT="1"/>
      <dgm:spPr/>
      <dgm:t>
        <a:bodyPr/>
        <a:lstStyle/>
        <a:p>
          <a:pPr>
            <a:buFontTx/>
            <a:buAutoNum type="arabicPeriod"/>
          </a:pPr>
          <a:r>
            <a:rPr lang="zh-CN" altLang="en-US" sz="2400" b="1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rPr>
            <a:t>电子冷却方案</a:t>
          </a:r>
          <a:endParaRPr lang="zh-CN" altLang="en-US" sz="2400" b="1" spc="400" baseline="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03BAA38-A3E2-426B-9248-259DE6BD42AB}" type="parTrans" cxnId="{FC1F0C6C-90A1-45CD-AE01-97404E4533E3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EBA21FF-9834-4453-8F7E-96C54602DD9D}" type="sibTrans" cxnId="{FC1F0C6C-90A1-45CD-AE01-97404E4533E3}">
      <dgm:prSet/>
      <dgm:spPr/>
      <dgm:t>
        <a:bodyPr/>
        <a:lstStyle/>
        <a:p>
          <a:endParaRPr lang="zh-CN" altLang="en-US" sz="2400" b="1" spc="400" baseline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8E6938-0D93-424A-B7EC-92ED2599543F}" type="pres">
      <dgm:prSet presAssocID="{576329C3-F3DA-41A0-B617-2AA0E59F40A9}" presName="Name0" presStyleCnt="0">
        <dgm:presLayoutVars>
          <dgm:chMax val="7"/>
          <dgm:chPref val="7"/>
          <dgm:dir/>
        </dgm:presLayoutVars>
      </dgm:prSet>
      <dgm:spPr/>
    </dgm:pt>
    <dgm:pt modelId="{D3F9ADBD-A443-4857-8611-493A2CC3FFB2}" type="pres">
      <dgm:prSet presAssocID="{576329C3-F3DA-41A0-B617-2AA0E59F40A9}" presName="Name1" presStyleCnt="0"/>
      <dgm:spPr/>
    </dgm:pt>
    <dgm:pt modelId="{BC351857-8FA1-40BA-8581-BE2B3495A4DE}" type="pres">
      <dgm:prSet presAssocID="{576329C3-F3DA-41A0-B617-2AA0E59F40A9}" presName="cycle" presStyleCnt="0"/>
      <dgm:spPr/>
    </dgm:pt>
    <dgm:pt modelId="{1BFC8D08-356C-45DC-BBBF-33F6A4274F87}" type="pres">
      <dgm:prSet presAssocID="{576329C3-F3DA-41A0-B617-2AA0E59F40A9}" presName="srcNode" presStyleLbl="node1" presStyleIdx="0" presStyleCnt="6"/>
      <dgm:spPr/>
    </dgm:pt>
    <dgm:pt modelId="{18AD410C-EFA6-458A-BD58-E98293C90A40}" type="pres">
      <dgm:prSet presAssocID="{576329C3-F3DA-41A0-B617-2AA0E59F40A9}" presName="conn" presStyleLbl="parChTrans1D2" presStyleIdx="0" presStyleCnt="1"/>
      <dgm:spPr/>
    </dgm:pt>
    <dgm:pt modelId="{5F76CBE7-0E17-435C-8C2A-C82889521B57}" type="pres">
      <dgm:prSet presAssocID="{576329C3-F3DA-41A0-B617-2AA0E59F40A9}" presName="extraNode" presStyleLbl="node1" presStyleIdx="0" presStyleCnt="6"/>
      <dgm:spPr/>
    </dgm:pt>
    <dgm:pt modelId="{6D6D162B-0621-4F7B-B603-5FCFC0D96FC0}" type="pres">
      <dgm:prSet presAssocID="{576329C3-F3DA-41A0-B617-2AA0E59F40A9}" presName="dstNode" presStyleLbl="node1" presStyleIdx="0" presStyleCnt="6"/>
      <dgm:spPr/>
    </dgm:pt>
    <dgm:pt modelId="{D30EB8C8-0DF5-4442-9532-4E30CD9280AD}" type="pres">
      <dgm:prSet presAssocID="{C65CB81F-A5E1-49C3-8E7D-0F18DCF311D2}" presName="text_1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238E4FC1-FD32-4A4B-970C-3240376AAFA7}" type="pres">
      <dgm:prSet presAssocID="{C65CB81F-A5E1-49C3-8E7D-0F18DCF311D2}" presName="accent_1" presStyleCnt="0"/>
      <dgm:spPr/>
    </dgm:pt>
    <dgm:pt modelId="{95A6384F-3670-42F8-9795-6BD5199CE741}" type="pres">
      <dgm:prSet presAssocID="{C65CB81F-A5E1-49C3-8E7D-0F18DCF311D2}" presName="accentRepeatNode" presStyleLbl="solidFgAcc1" presStyleIdx="0" presStyleCnt="6"/>
      <dgm:spPr/>
    </dgm:pt>
    <dgm:pt modelId="{D34E66AA-ADDF-4EC0-85AB-A641DE2CEA4C}" type="pres">
      <dgm:prSet presAssocID="{24D094CD-24F7-4E94-B46E-7F284B84C43B}" presName="text_2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6C8EA46E-823B-498F-83D2-2A1353B1C67A}" type="pres">
      <dgm:prSet presAssocID="{24D094CD-24F7-4E94-B46E-7F284B84C43B}" presName="accent_2" presStyleCnt="0"/>
      <dgm:spPr/>
    </dgm:pt>
    <dgm:pt modelId="{161EBCE2-27E7-4B54-8EBA-2B97428FECED}" type="pres">
      <dgm:prSet presAssocID="{24D094CD-24F7-4E94-B46E-7F284B84C43B}" presName="accentRepeatNode" presStyleLbl="solidFgAcc1" presStyleIdx="1" presStyleCnt="6"/>
      <dgm:spPr/>
    </dgm:pt>
    <dgm:pt modelId="{96C11F0C-B406-4C33-918E-439290E4702B}" type="pres">
      <dgm:prSet presAssocID="{0146F892-2876-4DD4-9A2C-BC1462B039E5}" presName="text_3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3DE1E6CA-57E1-492D-B66A-0F8F8AA372C9}" type="pres">
      <dgm:prSet presAssocID="{0146F892-2876-4DD4-9A2C-BC1462B039E5}" presName="accent_3" presStyleCnt="0"/>
      <dgm:spPr/>
    </dgm:pt>
    <dgm:pt modelId="{BDD033DC-756F-4AEA-AC90-E464EED0FD69}" type="pres">
      <dgm:prSet presAssocID="{0146F892-2876-4DD4-9A2C-BC1462B039E5}" presName="accentRepeatNode" presStyleLbl="solidFgAcc1" presStyleIdx="2" presStyleCnt="6"/>
      <dgm:spPr/>
    </dgm:pt>
    <dgm:pt modelId="{592B0EDF-25F4-4589-BEF4-63BE164BD599}" type="pres">
      <dgm:prSet presAssocID="{4C851BBE-60AD-4107-9C34-62136508D04C}" presName="text_4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4EB96BBB-4D24-451D-8C3C-9B8FAA84BF9E}" type="pres">
      <dgm:prSet presAssocID="{4C851BBE-60AD-4107-9C34-62136508D04C}" presName="accent_4" presStyleCnt="0"/>
      <dgm:spPr/>
    </dgm:pt>
    <dgm:pt modelId="{204F6E23-F040-4C6C-AC5B-D3CCCA5DF88A}" type="pres">
      <dgm:prSet presAssocID="{4C851BBE-60AD-4107-9C34-62136508D04C}" presName="accentRepeatNode" presStyleLbl="solidFgAcc1" presStyleIdx="3" presStyleCnt="6"/>
      <dgm:spPr/>
    </dgm:pt>
    <dgm:pt modelId="{2F1EF26A-8BB4-4C14-9EBD-C465B7498BEE}" type="pres">
      <dgm:prSet presAssocID="{23DF3DD8-6482-4D96-835D-DC190D848E40}" presName="text_5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4BFD6FFC-5412-4707-9009-3E1BB1ED4204}" type="pres">
      <dgm:prSet presAssocID="{23DF3DD8-6482-4D96-835D-DC190D848E40}" presName="accent_5" presStyleCnt="0"/>
      <dgm:spPr/>
    </dgm:pt>
    <dgm:pt modelId="{67EE2266-1678-4333-93E4-8CDC0C7896A4}" type="pres">
      <dgm:prSet presAssocID="{23DF3DD8-6482-4D96-835D-DC190D848E40}" presName="accentRepeatNode" presStyleLbl="solidFgAcc1" presStyleIdx="4" presStyleCnt="6"/>
      <dgm:spPr/>
    </dgm:pt>
    <dgm:pt modelId="{4BCF6815-2242-4484-B32A-CEC8338AE821}" type="pres">
      <dgm:prSet presAssocID="{0DF828B4-1805-4B8E-AC6D-A40E2387CDEB}" presName="text_6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</dgm:pt>
    <dgm:pt modelId="{032F401A-E390-4B63-83E6-F6CC248095FD}" type="pres">
      <dgm:prSet presAssocID="{0DF828B4-1805-4B8E-AC6D-A40E2387CDEB}" presName="accent_6" presStyleCnt="0"/>
      <dgm:spPr/>
    </dgm:pt>
    <dgm:pt modelId="{332C0997-4911-4DA7-A704-63D6D05FF334}" type="pres">
      <dgm:prSet presAssocID="{0DF828B4-1805-4B8E-AC6D-A40E2387CDEB}" presName="accentRepeatNode" presStyleLbl="solidFgAcc1" presStyleIdx="5" presStyleCnt="6"/>
      <dgm:spPr/>
    </dgm:pt>
  </dgm:ptLst>
  <dgm:cxnLst>
    <dgm:cxn modelId="{E13C1B09-C3B6-485D-8DD9-9D443E17883F}" srcId="{576329C3-F3DA-41A0-B617-2AA0E59F40A9}" destId="{0146F892-2876-4DD4-9A2C-BC1462B039E5}" srcOrd="2" destOrd="0" parTransId="{E043FE4D-A4B6-4893-8F28-EA9EB210F54E}" sibTransId="{6021F4F1-86E2-4A51-A18E-E422628F287E}"/>
    <dgm:cxn modelId="{1AC6C312-3125-4E96-883C-B5BA44AF5191}" type="presOf" srcId="{24D094CD-24F7-4E94-B46E-7F284B84C43B}" destId="{D34E66AA-ADDF-4EC0-85AB-A641DE2CEA4C}" srcOrd="0" destOrd="0" presId="urn:microsoft.com/office/officeart/2008/layout/VerticalCurvedList"/>
    <dgm:cxn modelId="{21428518-21CF-4594-B7FA-4870278EB1B9}" type="presOf" srcId="{0DF828B4-1805-4B8E-AC6D-A40E2387CDEB}" destId="{4BCF6815-2242-4484-B32A-CEC8338AE821}" srcOrd="0" destOrd="0" presId="urn:microsoft.com/office/officeart/2008/layout/VerticalCurvedList"/>
    <dgm:cxn modelId="{2EF7C92F-AB61-4D73-A329-D4D5CBE70A00}" type="presOf" srcId="{4C851BBE-60AD-4107-9C34-62136508D04C}" destId="{592B0EDF-25F4-4589-BEF4-63BE164BD599}" srcOrd="0" destOrd="0" presId="urn:microsoft.com/office/officeart/2008/layout/VerticalCurvedList"/>
    <dgm:cxn modelId="{6A3D0331-E09E-4835-9D11-82DCF62604C5}" type="presOf" srcId="{23DF3DD8-6482-4D96-835D-DC190D848E40}" destId="{2F1EF26A-8BB4-4C14-9EBD-C465B7498BEE}" srcOrd="0" destOrd="0" presId="urn:microsoft.com/office/officeart/2008/layout/VerticalCurvedList"/>
    <dgm:cxn modelId="{BC799F32-0FF7-495A-8A23-B6D12AAEF5C2}" srcId="{576329C3-F3DA-41A0-B617-2AA0E59F40A9}" destId="{4C851BBE-60AD-4107-9C34-62136508D04C}" srcOrd="3" destOrd="0" parTransId="{515103DC-C851-4EC7-94C0-2C9BE85537DE}" sibTransId="{969CB329-7B9A-4337-8B39-6FB0E28F5BE8}"/>
    <dgm:cxn modelId="{BFAECA3A-E430-4EEA-9085-072A8895307E}" type="presOf" srcId="{576329C3-F3DA-41A0-B617-2AA0E59F40A9}" destId="{C88E6938-0D93-424A-B7EC-92ED2599543F}" srcOrd="0" destOrd="0" presId="urn:microsoft.com/office/officeart/2008/layout/VerticalCurvedList"/>
    <dgm:cxn modelId="{63AEA74D-3EFF-4775-A3E7-080D446EEBA6}" srcId="{576329C3-F3DA-41A0-B617-2AA0E59F40A9}" destId="{23DF3DD8-6482-4D96-835D-DC190D848E40}" srcOrd="4" destOrd="0" parTransId="{01CE78FB-C180-4EE6-9F65-59DC654B8CB7}" sibTransId="{55CA2356-EB35-459F-B1CC-66454FC29D32}"/>
    <dgm:cxn modelId="{F16D5865-368B-4068-9E9F-021D5587CD24}" type="presOf" srcId="{5486178B-BA41-4328-A9B6-CE232F4F8572}" destId="{18AD410C-EFA6-458A-BD58-E98293C90A40}" srcOrd="0" destOrd="0" presId="urn:microsoft.com/office/officeart/2008/layout/VerticalCurvedList"/>
    <dgm:cxn modelId="{FC1F0C6C-90A1-45CD-AE01-97404E4533E3}" srcId="{576329C3-F3DA-41A0-B617-2AA0E59F40A9}" destId="{0DF828B4-1805-4B8E-AC6D-A40E2387CDEB}" srcOrd="5" destOrd="0" parTransId="{703BAA38-A3E2-426B-9248-259DE6BD42AB}" sibTransId="{1EBA21FF-9834-4453-8F7E-96C54602DD9D}"/>
    <dgm:cxn modelId="{1452B4C0-0C50-47DC-87FE-2D5865187362}" srcId="{576329C3-F3DA-41A0-B617-2AA0E59F40A9}" destId="{C65CB81F-A5E1-49C3-8E7D-0F18DCF311D2}" srcOrd="0" destOrd="0" parTransId="{D444B633-72BA-43FE-9531-E007A72F6AC3}" sibTransId="{5486178B-BA41-4328-A9B6-CE232F4F8572}"/>
    <dgm:cxn modelId="{7DEAAFD3-97EF-4469-B143-AA65B0C9DC27}" type="presOf" srcId="{C65CB81F-A5E1-49C3-8E7D-0F18DCF311D2}" destId="{D30EB8C8-0DF5-4442-9532-4E30CD9280AD}" srcOrd="0" destOrd="0" presId="urn:microsoft.com/office/officeart/2008/layout/VerticalCurvedList"/>
    <dgm:cxn modelId="{4488A6DD-75A8-4798-9FBB-D96581358B82}" srcId="{576329C3-F3DA-41A0-B617-2AA0E59F40A9}" destId="{24D094CD-24F7-4E94-B46E-7F284B84C43B}" srcOrd="1" destOrd="0" parTransId="{039ED80F-692F-4D48-8349-CEE71C348135}" sibTransId="{9FE67F13-999F-447E-AE1D-9B3606490DF0}"/>
    <dgm:cxn modelId="{3692A3F4-1C3D-449C-9F42-43F6B217DFD8}" type="presOf" srcId="{0146F892-2876-4DD4-9A2C-BC1462B039E5}" destId="{96C11F0C-B406-4C33-918E-439290E4702B}" srcOrd="0" destOrd="0" presId="urn:microsoft.com/office/officeart/2008/layout/VerticalCurvedList"/>
    <dgm:cxn modelId="{7AE56F44-49F2-40D0-916B-3171E9EFBA90}" type="presParOf" srcId="{C88E6938-0D93-424A-B7EC-92ED2599543F}" destId="{D3F9ADBD-A443-4857-8611-493A2CC3FFB2}" srcOrd="0" destOrd="0" presId="urn:microsoft.com/office/officeart/2008/layout/VerticalCurvedList"/>
    <dgm:cxn modelId="{E7F8CA56-E71E-4CB8-AA2D-805E36E19060}" type="presParOf" srcId="{D3F9ADBD-A443-4857-8611-493A2CC3FFB2}" destId="{BC351857-8FA1-40BA-8581-BE2B3495A4DE}" srcOrd="0" destOrd="0" presId="urn:microsoft.com/office/officeart/2008/layout/VerticalCurvedList"/>
    <dgm:cxn modelId="{AFFA453A-0659-4F4C-B27A-1C44F34E2097}" type="presParOf" srcId="{BC351857-8FA1-40BA-8581-BE2B3495A4DE}" destId="{1BFC8D08-356C-45DC-BBBF-33F6A4274F87}" srcOrd="0" destOrd="0" presId="urn:microsoft.com/office/officeart/2008/layout/VerticalCurvedList"/>
    <dgm:cxn modelId="{D5B5D9A5-9D70-49A4-A183-697CDA0DDF7D}" type="presParOf" srcId="{BC351857-8FA1-40BA-8581-BE2B3495A4DE}" destId="{18AD410C-EFA6-458A-BD58-E98293C90A40}" srcOrd="1" destOrd="0" presId="urn:microsoft.com/office/officeart/2008/layout/VerticalCurvedList"/>
    <dgm:cxn modelId="{D47950C2-0E1B-4BB4-8555-C711C81E02B6}" type="presParOf" srcId="{BC351857-8FA1-40BA-8581-BE2B3495A4DE}" destId="{5F76CBE7-0E17-435C-8C2A-C82889521B57}" srcOrd="2" destOrd="0" presId="urn:microsoft.com/office/officeart/2008/layout/VerticalCurvedList"/>
    <dgm:cxn modelId="{172769F7-F7B0-4DA2-8728-1575A0EF28A5}" type="presParOf" srcId="{BC351857-8FA1-40BA-8581-BE2B3495A4DE}" destId="{6D6D162B-0621-4F7B-B603-5FCFC0D96FC0}" srcOrd="3" destOrd="0" presId="urn:microsoft.com/office/officeart/2008/layout/VerticalCurvedList"/>
    <dgm:cxn modelId="{97CF586B-6220-4762-9F04-F8BEE2215EF5}" type="presParOf" srcId="{D3F9ADBD-A443-4857-8611-493A2CC3FFB2}" destId="{D30EB8C8-0DF5-4442-9532-4E30CD9280AD}" srcOrd="1" destOrd="0" presId="urn:microsoft.com/office/officeart/2008/layout/VerticalCurvedList"/>
    <dgm:cxn modelId="{9B8D8EC4-083E-4CC7-85E7-7BA0138039D6}" type="presParOf" srcId="{D3F9ADBD-A443-4857-8611-493A2CC3FFB2}" destId="{238E4FC1-FD32-4A4B-970C-3240376AAFA7}" srcOrd="2" destOrd="0" presId="urn:microsoft.com/office/officeart/2008/layout/VerticalCurvedList"/>
    <dgm:cxn modelId="{5E424F1A-F1F9-4115-8B7D-E0EDBA1D69A8}" type="presParOf" srcId="{238E4FC1-FD32-4A4B-970C-3240376AAFA7}" destId="{95A6384F-3670-42F8-9795-6BD5199CE741}" srcOrd="0" destOrd="0" presId="urn:microsoft.com/office/officeart/2008/layout/VerticalCurvedList"/>
    <dgm:cxn modelId="{40BC85D7-AABC-49DD-A8AE-63DB68988727}" type="presParOf" srcId="{D3F9ADBD-A443-4857-8611-493A2CC3FFB2}" destId="{D34E66AA-ADDF-4EC0-85AB-A641DE2CEA4C}" srcOrd="3" destOrd="0" presId="urn:microsoft.com/office/officeart/2008/layout/VerticalCurvedList"/>
    <dgm:cxn modelId="{2585922F-6641-475C-A6AC-5DA89D337B2F}" type="presParOf" srcId="{D3F9ADBD-A443-4857-8611-493A2CC3FFB2}" destId="{6C8EA46E-823B-498F-83D2-2A1353B1C67A}" srcOrd="4" destOrd="0" presId="urn:microsoft.com/office/officeart/2008/layout/VerticalCurvedList"/>
    <dgm:cxn modelId="{FAAA6EAB-4125-442C-ADF2-F142E7A07F75}" type="presParOf" srcId="{6C8EA46E-823B-498F-83D2-2A1353B1C67A}" destId="{161EBCE2-27E7-4B54-8EBA-2B97428FECED}" srcOrd="0" destOrd="0" presId="urn:microsoft.com/office/officeart/2008/layout/VerticalCurvedList"/>
    <dgm:cxn modelId="{8D3F320A-8EB4-4359-BE04-1890E75AEE87}" type="presParOf" srcId="{D3F9ADBD-A443-4857-8611-493A2CC3FFB2}" destId="{96C11F0C-B406-4C33-918E-439290E4702B}" srcOrd="5" destOrd="0" presId="urn:microsoft.com/office/officeart/2008/layout/VerticalCurvedList"/>
    <dgm:cxn modelId="{E52D4B53-BB1B-44F0-930C-10853084ADF4}" type="presParOf" srcId="{D3F9ADBD-A443-4857-8611-493A2CC3FFB2}" destId="{3DE1E6CA-57E1-492D-B66A-0F8F8AA372C9}" srcOrd="6" destOrd="0" presId="urn:microsoft.com/office/officeart/2008/layout/VerticalCurvedList"/>
    <dgm:cxn modelId="{094FC592-E7C3-4DC5-826F-1FA13C5F53F1}" type="presParOf" srcId="{3DE1E6CA-57E1-492D-B66A-0F8F8AA372C9}" destId="{BDD033DC-756F-4AEA-AC90-E464EED0FD69}" srcOrd="0" destOrd="0" presId="urn:microsoft.com/office/officeart/2008/layout/VerticalCurvedList"/>
    <dgm:cxn modelId="{1876CC25-D909-42BB-9CB3-1D70C8D18222}" type="presParOf" srcId="{D3F9ADBD-A443-4857-8611-493A2CC3FFB2}" destId="{592B0EDF-25F4-4589-BEF4-63BE164BD599}" srcOrd="7" destOrd="0" presId="urn:microsoft.com/office/officeart/2008/layout/VerticalCurvedList"/>
    <dgm:cxn modelId="{FE3D928A-4A42-4F39-89F1-B76138E1E898}" type="presParOf" srcId="{D3F9ADBD-A443-4857-8611-493A2CC3FFB2}" destId="{4EB96BBB-4D24-451D-8C3C-9B8FAA84BF9E}" srcOrd="8" destOrd="0" presId="urn:microsoft.com/office/officeart/2008/layout/VerticalCurvedList"/>
    <dgm:cxn modelId="{2FE0DE5F-D29D-44A0-B17E-4E30D9DFA43D}" type="presParOf" srcId="{4EB96BBB-4D24-451D-8C3C-9B8FAA84BF9E}" destId="{204F6E23-F040-4C6C-AC5B-D3CCCA5DF88A}" srcOrd="0" destOrd="0" presId="urn:microsoft.com/office/officeart/2008/layout/VerticalCurvedList"/>
    <dgm:cxn modelId="{726D605E-5B31-4821-91FB-D39CE3F0CA1B}" type="presParOf" srcId="{D3F9ADBD-A443-4857-8611-493A2CC3FFB2}" destId="{2F1EF26A-8BB4-4C14-9EBD-C465B7498BEE}" srcOrd="9" destOrd="0" presId="urn:microsoft.com/office/officeart/2008/layout/VerticalCurvedList"/>
    <dgm:cxn modelId="{74D50C49-6832-40A0-9BBE-51765D9B8003}" type="presParOf" srcId="{D3F9ADBD-A443-4857-8611-493A2CC3FFB2}" destId="{4BFD6FFC-5412-4707-9009-3E1BB1ED4204}" srcOrd="10" destOrd="0" presId="urn:microsoft.com/office/officeart/2008/layout/VerticalCurvedList"/>
    <dgm:cxn modelId="{6FA8A129-75BD-45CF-A25A-C7264BF0D668}" type="presParOf" srcId="{4BFD6FFC-5412-4707-9009-3E1BB1ED4204}" destId="{67EE2266-1678-4333-93E4-8CDC0C7896A4}" srcOrd="0" destOrd="0" presId="urn:microsoft.com/office/officeart/2008/layout/VerticalCurvedList"/>
    <dgm:cxn modelId="{5D9597E9-815E-4A14-8BC3-63AA96A7C6E1}" type="presParOf" srcId="{D3F9ADBD-A443-4857-8611-493A2CC3FFB2}" destId="{4BCF6815-2242-4484-B32A-CEC8338AE821}" srcOrd="11" destOrd="0" presId="urn:microsoft.com/office/officeart/2008/layout/VerticalCurvedList"/>
    <dgm:cxn modelId="{BAC1010C-FA8F-4401-A0F1-C5DBF7B69A40}" type="presParOf" srcId="{D3F9ADBD-A443-4857-8611-493A2CC3FFB2}" destId="{032F401A-E390-4B63-83E6-F6CC248095FD}" srcOrd="12" destOrd="0" presId="urn:microsoft.com/office/officeart/2008/layout/VerticalCurvedList"/>
    <dgm:cxn modelId="{B97DB934-426C-4248-8338-D0612AAE9ACA}" type="presParOf" srcId="{032F401A-E390-4B63-83E6-F6CC248095FD}" destId="{332C0997-4911-4DA7-A704-63D6D05FF33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AD410C-EFA6-458A-BD58-E98293C90A40}">
      <dsp:nvSpPr>
        <dsp:cNvPr id="0" name=""/>
        <dsp:cNvSpPr/>
      </dsp:nvSpPr>
      <dsp:spPr>
        <a:xfrm>
          <a:off x="-5744309" y="-879234"/>
          <a:ext cx="6838901" cy="6838901"/>
        </a:xfrm>
        <a:prstGeom prst="blockArc">
          <a:avLst>
            <a:gd name="adj1" fmla="val 18900000"/>
            <a:gd name="adj2" fmla="val 2700000"/>
            <a:gd name="adj3" fmla="val 316"/>
          </a:avLst>
        </a:pr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EB8C8-0DF5-4442-9532-4E30CD9280AD}">
      <dsp:nvSpPr>
        <dsp:cNvPr id="0" name=""/>
        <dsp:cNvSpPr/>
      </dsp:nvSpPr>
      <dsp:spPr>
        <a:xfrm>
          <a:off x="407844" y="267535"/>
          <a:ext cx="4717961" cy="534867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55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CDR</a:t>
          </a:r>
          <a:r>
            <a:rPr lang="zh-CN" altLang="en-US" sz="2400" b="1" kern="1200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加速器部分简介</a:t>
          </a:r>
        </a:p>
      </dsp:txBody>
      <dsp:txXfrm>
        <a:off x="433954" y="293645"/>
        <a:ext cx="4665741" cy="482647"/>
      </dsp:txXfrm>
    </dsp:sp>
    <dsp:sp modelId="{95A6384F-3670-42F8-9795-6BD5199CE741}">
      <dsp:nvSpPr>
        <dsp:cNvPr id="0" name=""/>
        <dsp:cNvSpPr/>
      </dsp:nvSpPr>
      <dsp:spPr>
        <a:xfrm>
          <a:off x="73552" y="200677"/>
          <a:ext cx="668584" cy="6685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4E66AA-ADDF-4EC0-85AB-A641DE2CEA4C}">
      <dsp:nvSpPr>
        <dsp:cNvPr id="0" name=""/>
        <dsp:cNvSpPr/>
      </dsp:nvSpPr>
      <dsp:spPr>
        <a:xfrm>
          <a:off x="847810" y="1069735"/>
          <a:ext cx="4277995" cy="534867"/>
        </a:xfrm>
        <a:prstGeom prst="roundRect">
          <a:avLst/>
        </a:prstGeom>
        <a:solidFill>
          <a:schemeClr val="accent5">
            <a:shade val="80000"/>
            <a:hueOff val="54253"/>
            <a:satOff val="1035"/>
            <a:lumOff val="45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55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spc="400" baseline="0" dirty="0" err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EicC</a:t>
          </a:r>
          <a:r>
            <a:rPr lang="zh-CN" altLang="en-US" sz="2400" b="1" kern="1200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装置总体设计</a:t>
          </a:r>
        </a:p>
      </dsp:txBody>
      <dsp:txXfrm>
        <a:off x="873920" y="1095845"/>
        <a:ext cx="4225775" cy="482647"/>
      </dsp:txXfrm>
    </dsp:sp>
    <dsp:sp modelId="{161EBCE2-27E7-4B54-8EBA-2B97428FECED}">
      <dsp:nvSpPr>
        <dsp:cNvPr id="0" name=""/>
        <dsp:cNvSpPr/>
      </dsp:nvSpPr>
      <dsp:spPr>
        <a:xfrm>
          <a:off x="513517" y="1002877"/>
          <a:ext cx="668584" cy="6685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54253"/>
              <a:satOff val="1035"/>
              <a:lumOff val="45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C11F0C-B406-4C33-918E-439290E4702B}">
      <dsp:nvSpPr>
        <dsp:cNvPr id="0" name=""/>
        <dsp:cNvSpPr/>
      </dsp:nvSpPr>
      <dsp:spPr>
        <a:xfrm>
          <a:off x="1048995" y="1871936"/>
          <a:ext cx="4076810" cy="534867"/>
        </a:xfrm>
        <a:prstGeom prst="roundRect">
          <a:avLst/>
        </a:prstGeom>
        <a:solidFill>
          <a:schemeClr val="accent5">
            <a:shade val="80000"/>
            <a:hueOff val="108505"/>
            <a:satOff val="2070"/>
            <a:lumOff val="91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55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离子加速器及对撞环</a:t>
          </a:r>
        </a:p>
      </dsp:txBody>
      <dsp:txXfrm>
        <a:off x="1075105" y="1898046"/>
        <a:ext cx="4024590" cy="482647"/>
      </dsp:txXfrm>
    </dsp:sp>
    <dsp:sp modelId="{BDD033DC-756F-4AEA-AC90-E464EED0FD69}">
      <dsp:nvSpPr>
        <dsp:cNvPr id="0" name=""/>
        <dsp:cNvSpPr/>
      </dsp:nvSpPr>
      <dsp:spPr>
        <a:xfrm>
          <a:off x="714702" y="1805077"/>
          <a:ext cx="668584" cy="6685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108505"/>
              <a:satOff val="2070"/>
              <a:lumOff val="91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B0EDF-25F4-4589-BEF4-63BE164BD599}">
      <dsp:nvSpPr>
        <dsp:cNvPr id="0" name=""/>
        <dsp:cNvSpPr/>
      </dsp:nvSpPr>
      <dsp:spPr>
        <a:xfrm>
          <a:off x="1048995" y="2673628"/>
          <a:ext cx="4076810" cy="534867"/>
        </a:xfrm>
        <a:prstGeom prst="roundRect">
          <a:avLst/>
        </a:prstGeom>
        <a:solidFill>
          <a:schemeClr val="accent5">
            <a:shade val="80000"/>
            <a:hueOff val="162758"/>
            <a:satOff val="3105"/>
            <a:lumOff val="137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55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CN" altLang="en-US" sz="2400" b="1" kern="1200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电子加速器及对撞环</a:t>
          </a:r>
        </a:p>
      </dsp:txBody>
      <dsp:txXfrm>
        <a:off x="1075105" y="2699738"/>
        <a:ext cx="4024590" cy="482647"/>
      </dsp:txXfrm>
    </dsp:sp>
    <dsp:sp modelId="{204F6E23-F040-4C6C-AC5B-D3CCCA5DF88A}">
      <dsp:nvSpPr>
        <dsp:cNvPr id="0" name=""/>
        <dsp:cNvSpPr/>
      </dsp:nvSpPr>
      <dsp:spPr>
        <a:xfrm>
          <a:off x="714702" y="2606770"/>
          <a:ext cx="668584" cy="6685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162758"/>
              <a:satOff val="3105"/>
              <a:lumOff val="137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1EF26A-8BB4-4C14-9EBD-C465B7498BEE}">
      <dsp:nvSpPr>
        <dsp:cNvPr id="0" name=""/>
        <dsp:cNvSpPr/>
      </dsp:nvSpPr>
      <dsp:spPr>
        <a:xfrm>
          <a:off x="847810" y="3475829"/>
          <a:ext cx="4277995" cy="534867"/>
        </a:xfrm>
        <a:prstGeom prst="roundRect">
          <a:avLst/>
        </a:prstGeom>
        <a:solidFill>
          <a:schemeClr val="accent5">
            <a:shade val="80000"/>
            <a:hueOff val="217011"/>
            <a:satOff val="4140"/>
            <a:lumOff val="182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55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CN" altLang="en-US" sz="2400" b="1" kern="1200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rPr>
            <a:t>极化设计</a:t>
          </a:r>
          <a:endParaRPr lang="zh-CN" altLang="en-US" sz="2400" b="1" kern="1200" spc="400" baseline="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873920" y="3501939"/>
        <a:ext cx="4225775" cy="482647"/>
      </dsp:txXfrm>
    </dsp:sp>
    <dsp:sp modelId="{67EE2266-1678-4333-93E4-8CDC0C7896A4}">
      <dsp:nvSpPr>
        <dsp:cNvPr id="0" name=""/>
        <dsp:cNvSpPr/>
      </dsp:nvSpPr>
      <dsp:spPr>
        <a:xfrm>
          <a:off x="513517" y="3408970"/>
          <a:ext cx="668584" cy="6685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217011"/>
              <a:satOff val="4140"/>
              <a:lumOff val="182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F6815-2242-4484-B32A-CEC8338AE821}">
      <dsp:nvSpPr>
        <dsp:cNvPr id="0" name=""/>
        <dsp:cNvSpPr/>
      </dsp:nvSpPr>
      <dsp:spPr>
        <a:xfrm>
          <a:off x="407844" y="4278029"/>
          <a:ext cx="4717961" cy="534867"/>
        </a:xfrm>
        <a:prstGeom prst="roundRect">
          <a:avLst/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455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zh-CN" altLang="en-US" sz="2400" b="1" kern="1200" spc="40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rPr>
            <a:t>电子冷却方案</a:t>
          </a:r>
          <a:endParaRPr lang="zh-CN" altLang="en-US" sz="2400" b="1" kern="1200" spc="400" baseline="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33954" y="4304139"/>
        <a:ext cx="4665741" cy="482647"/>
      </dsp:txXfrm>
    </dsp:sp>
    <dsp:sp modelId="{332C0997-4911-4DA7-A704-63D6D05FF334}">
      <dsp:nvSpPr>
        <dsp:cNvPr id="0" name=""/>
        <dsp:cNvSpPr/>
      </dsp:nvSpPr>
      <dsp:spPr>
        <a:xfrm>
          <a:off x="73552" y="4211170"/>
          <a:ext cx="668584" cy="6685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1F0B6-464A-442B-AAE0-74D7D968A935}" type="datetimeFigureOut">
              <a:rPr lang="zh-CN" altLang="en-US" smtClean="0"/>
              <a:t>2024/8/17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EC246-BD03-46AD-930F-657595288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6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Times New Roman" panose="02020603050405020304" pitchFamily="18" charset="0"/>
      </a:defRPr>
    </a:lvl1pPr>
    <a:lvl2pPr marL="1440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Times New Roman" panose="02020603050405020304" pitchFamily="18" charset="0"/>
      </a:defRPr>
    </a:lvl2pPr>
    <a:lvl3pPr marL="2880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Times New Roman" panose="02020603050405020304" pitchFamily="18" charset="0"/>
      </a:defRPr>
    </a:lvl3pPr>
    <a:lvl4pPr marL="4320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Times New Roman" panose="02020603050405020304" pitchFamily="18" charset="0"/>
      </a:defRPr>
    </a:lvl4pPr>
    <a:lvl5pPr marL="576000" algn="l" defTabSz="914400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黑体" panose="02010609060101010101" pitchFamily="49" charset="-122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7548E655-9ED3-20DE-A8B6-79641444A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7556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0808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2506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0211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6615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0714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2016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1768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2472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5532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150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2C09F530-2B74-4D47-BE87-0FCE430A4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7778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1482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5843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424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1697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059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56210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7496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72457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33161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442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2553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9339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54897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32986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28205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0370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4175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98441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72265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21401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534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21293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00111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34207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0A97993-7C0C-279F-397A-3699F90EA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3038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7337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3347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7518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997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EC246-BD03-46AD-930F-657595288798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6" name="备注占位符 5">
            <a:extLst>
              <a:ext uri="{FF2B5EF4-FFF2-40B4-BE49-F238E27FC236}">
                <a16:creationId xmlns:a16="http://schemas.microsoft.com/office/drawing/2014/main" id="{C260D395-4F1C-747C-E912-400737361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83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A0DE0C-F961-4FEB-8D1B-4E6FF8241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98637"/>
          </a:xfrm>
        </p:spPr>
        <p:txBody>
          <a:bodyPr anchor="b">
            <a:normAutofit/>
          </a:bodyPr>
          <a:lstStyle>
            <a:lvl1pPr algn="ctr">
              <a:defRPr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05F5BE4-AB7A-45BC-B8D5-947114C59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48000"/>
            <a:ext cx="9144000" cy="22098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97318E-F77C-CA47-3989-9771433AB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2" y="126228"/>
            <a:ext cx="477118" cy="5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C822D-E967-452E-8DD6-8B6005045E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304" y="1"/>
            <a:ext cx="7073900" cy="68103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Outlines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BFC407-70FD-4D57-82B4-54D9ECCAC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914400"/>
            <a:ext cx="11542644" cy="5262563"/>
          </a:xfrm>
        </p:spPr>
        <p:txBody>
          <a:bodyPr/>
          <a:lstStyle>
            <a:lvl1pPr>
              <a:defRPr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32000">
              <a:defRPr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864000">
              <a:defRPr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296000">
              <a:defRPr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1728000">
              <a:defRPr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79D4115-DE0E-7ABB-1460-87536B2E8E29}"/>
              </a:ext>
            </a:extLst>
          </p:cNvPr>
          <p:cNvSpPr/>
          <p:nvPr userDrawn="1"/>
        </p:nvSpPr>
        <p:spPr>
          <a:xfrm>
            <a:off x="-1" y="646275"/>
            <a:ext cx="12192000" cy="18000"/>
          </a:xfrm>
          <a:prstGeom prst="rect">
            <a:avLst/>
          </a:prstGeom>
          <a:gradFill flip="none" rotWithShape="1">
            <a:gsLst>
              <a:gs pos="64000">
                <a:schemeClr val="bg1"/>
              </a:gs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968F13-5CF2-054C-B88A-B42943F888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8310" y="124529"/>
            <a:ext cx="475638" cy="4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C822D-E967-452E-8DD6-8B6005045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4" y="26634"/>
            <a:ext cx="7073900" cy="681036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BFC407-70FD-4D57-82B4-54D9ECCAC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914400"/>
            <a:ext cx="11542644" cy="5560291"/>
          </a:xfrm>
        </p:spPr>
        <p:txBody>
          <a:bodyPr/>
          <a:lstStyle>
            <a:lvl1pPr>
              <a:defRPr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32000" indent="-228600">
              <a:buFont typeface="Wingdings" panose="05000000000000000000" pitchFamily="2" charset="2"/>
              <a:buChar char="Ø"/>
              <a:defRPr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864000" indent="-228600">
              <a:buFont typeface="Wingdings" panose="05000000000000000000" pitchFamily="2" charset="2"/>
              <a:buChar char="u"/>
              <a:defRPr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296000" indent="-228600">
              <a:buFont typeface="Wingdings" panose="05000000000000000000" pitchFamily="2" charset="2"/>
              <a:buChar char="p"/>
              <a:defRPr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1728000" indent="-228600">
              <a:buFont typeface="Wingdings" panose="05000000000000000000" pitchFamily="2" charset="2"/>
              <a:buChar char="ü"/>
              <a:defRPr sz="2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C04D97-1192-49F0-B35E-D80CCE6F2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B08902-A289-41AA-BDE0-C02E4D276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6734721-5F64-6353-518F-E9E89A8906A8}"/>
              </a:ext>
            </a:extLst>
          </p:cNvPr>
          <p:cNvSpPr/>
          <p:nvPr userDrawn="1"/>
        </p:nvSpPr>
        <p:spPr>
          <a:xfrm>
            <a:off x="-1" y="646275"/>
            <a:ext cx="12192000" cy="18000"/>
          </a:xfrm>
          <a:prstGeom prst="rect">
            <a:avLst/>
          </a:prstGeom>
          <a:gradFill flip="none" rotWithShape="1">
            <a:gsLst>
              <a:gs pos="64000">
                <a:schemeClr val="bg1"/>
              </a:gs>
              <a:gs pos="0">
                <a:schemeClr val="accent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2CD87EFB-8192-A917-C139-128D68B20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921" y="6504519"/>
            <a:ext cx="2743200" cy="246783"/>
          </a:xfrm>
          <a:prstGeom prst="rect">
            <a:avLst/>
          </a:prstGeom>
        </p:spPr>
        <p:txBody>
          <a:bodyPr anchor="ctr" anchorCtr="0"/>
          <a:lstStyle>
            <a:lvl1pPr algn="r">
              <a:defRPr sz="14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fld id="{877910C5-8827-49E7-9921-F41D343D162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BFCF0F2-0946-DFE3-6E39-F0EFBD491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8310" y="124529"/>
            <a:ext cx="475638" cy="4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致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A0DE0C-F961-4FEB-8D1B-4E6FF8241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27512"/>
          </a:xfrm>
        </p:spPr>
        <p:txBody>
          <a:bodyPr anchor="ctr" anchorCtr="0">
            <a:normAutofit/>
          </a:bodyPr>
          <a:lstStyle>
            <a:lvl1pPr algn="ctr">
              <a:defRPr sz="36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F5F62A4-A174-B656-0EB2-FE05738B27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2" y="126228"/>
            <a:ext cx="477118" cy="5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9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EF71DBF-198C-4A95-8316-5A1B0EE01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F44BC3-8CE7-48F9-8C06-58EB6A7B0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CBBC01-48E0-409A-A020-D1A06C746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0D0218-5E16-445E-8FB6-9535265DE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3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58D99-4D8C-4473-97DE-56246BF86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409" y="1682134"/>
            <a:ext cx="9683179" cy="1068446"/>
          </a:xfrm>
        </p:spPr>
        <p:txBody>
          <a:bodyPr>
            <a:noAutofit/>
          </a:bodyPr>
          <a:lstStyle/>
          <a:p>
            <a:pPr>
              <a:lnSpc>
                <a:spcPct val="135000"/>
              </a:lnSpc>
            </a:pPr>
            <a:r>
              <a:rPr lang="en-US" altLang="zh-CN" sz="4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加速器设计</a:t>
            </a:r>
            <a:endParaRPr lang="en-US" altLang="zh-C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F6C07A-79DF-40FC-B59C-306197195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5276" y="3265027"/>
            <a:ext cx="7061447" cy="1910839"/>
          </a:xfrm>
        </p:spPr>
        <p:txBody>
          <a:bodyPr>
            <a:norm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</a:pP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刘杰，代表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加速器设计团队</a:t>
            </a:r>
            <a:endParaRPr lang="en-US" altLang="zh-CN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  <a:spcBef>
                <a:spcPts val="600"/>
              </a:spcBef>
            </a:pP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中国科学院近代物理研究所</a:t>
            </a: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  <a:spcBef>
                <a:spcPts val="600"/>
              </a:spcBef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zh-CN" sz="1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CDR workshop</a:t>
            </a: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，青岛</a:t>
            </a: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  <a:spcBef>
                <a:spcPts val="600"/>
              </a:spcBef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2024/8/18~2024/8/19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A6BBE9B-7DF5-26D5-824C-375F984507C3}"/>
              </a:ext>
            </a:extLst>
          </p:cNvPr>
          <p:cNvCxnSpPr/>
          <p:nvPr/>
        </p:nvCxnSpPr>
        <p:spPr>
          <a:xfrm>
            <a:off x="947772" y="413816"/>
            <a:ext cx="29567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C3A6A3A-60D7-9E81-0072-F8DF8777BA85}"/>
              </a:ext>
            </a:extLst>
          </p:cNvPr>
          <p:cNvCxnSpPr/>
          <p:nvPr/>
        </p:nvCxnSpPr>
        <p:spPr>
          <a:xfrm>
            <a:off x="8074975" y="6246175"/>
            <a:ext cx="29567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FA05A3B9-6589-43D7-94D0-6C1A2E9F8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148" y="5977870"/>
            <a:ext cx="525984" cy="53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装置总体设计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E59169D-B24D-851B-2B73-B95E01F1D1DE}"/>
              </a:ext>
            </a:extLst>
          </p:cNvPr>
          <p:cNvSpPr txBox="1"/>
          <p:nvPr/>
        </p:nvSpPr>
        <p:spPr>
          <a:xfrm>
            <a:off x="331303" y="801109"/>
            <a:ext cx="11131282" cy="505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亮度关键设计</a:t>
            </a:r>
            <a:r>
              <a:rPr kumimoji="1"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2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：移动聚焦对撞方案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5815D65-5D57-AF06-22CE-A1CD8A13D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73" y="1419310"/>
            <a:ext cx="5140960" cy="37958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A0B59EB-5B27-05C3-99C6-8E49382F0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155" y="1394910"/>
            <a:ext cx="5487241" cy="36004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791ACF1-CD46-7B5F-1C22-9442A8FEECA5}"/>
              </a:ext>
            </a:extLst>
          </p:cNvPr>
          <p:cNvSpPr txBox="1"/>
          <p:nvPr/>
        </p:nvSpPr>
        <p:spPr>
          <a:xfrm>
            <a:off x="755984" y="5208587"/>
            <a:ext cx="5140960" cy="12959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44895">
              <a:lnSpc>
                <a:spcPct val="135000"/>
              </a:lnSpc>
              <a:buClr>
                <a:prstClr val="black"/>
              </a:buClr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移动质子束团束腰位置，与较小的电子束团匹配，解决大交叉角沙漏效应限制峰值亮度及其寿命的难题（沙漏因子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0.52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→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0.8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EF68153-BE05-7608-576A-794A87B41FF4}"/>
              </a:ext>
            </a:extLst>
          </p:cNvPr>
          <p:cNvSpPr txBox="1"/>
          <p:nvPr/>
        </p:nvSpPr>
        <p:spPr>
          <a:xfrm>
            <a:off x="6418295" y="5215170"/>
            <a:ext cx="5140960" cy="12959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44895">
              <a:lnSpc>
                <a:spcPct val="135000"/>
              </a:lnSpc>
              <a:buClr>
                <a:prstClr val="black"/>
              </a:buClr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利用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装置束束相互作用参数余量，降低空间电荷频移，在实现高亮度的同时使参数更加合理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装置总体设计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E59169D-B24D-851B-2B73-B95E01F1D1DE}"/>
              </a:ext>
            </a:extLst>
          </p:cNvPr>
          <p:cNvSpPr txBox="1"/>
          <p:nvPr/>
        </p:nvSpPr>
        <p:spPr>
          <a:xfrm>
            <a:off x="331303" y="801109"/>
            <a:ext cx="11131282" cy="505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极化关键设计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1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：固定场西伯利亚蛇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1F19665-07E5-B8CA-3C17-45C4F00DA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3" y="1581510"/>
            <a:ext cx="8558697" cy="41833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7D3B904-F110-FACB-760D-42FB8AFF4745}"/>
              </a:ext>
            </a:extLst>
          </p:cNvPr>
          <p:cNvSpPr txBox="1"/>
          <p:nvPr/>
        </p:nvSpPr>
        <p:spPr>
          <a:xfrm>
            <a:off x="9051972" y="1697570"/>
            <a:ext cx="2560908" cy="171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35000"/>
              </a:lnSpc>
              <a:buClr>
                <a:prstClr val="black"/>
              </a:buClr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难题：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的磁场上升率可达数十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T/s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，传统西伯利亚蛇无法与主磁场同步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D3938C5-6AFE-5278-4F24-C7CADBBC5470}"/>
              </a:ext>
            </a:extLst>
          </p:cNvPr>
          <p:cNvSpPr txBox="1"/>
          <p:nvPr/>
        </p:nvSpPr>
        <p:spPr>
          <a:xfrm>
            <a:off x="9051972" y="3673187"/>
            <a:ext cx="2560908" cy="17114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44895">
              <a:lnSpc>
                <a:spcPct val="135000"/>
              </a:lnSpc>
              <a:buClr>
                <a:prstClr val="black"/>
              </a:buClr>
            </a:pP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设计了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固定场西伯利亚蛇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，通过精心调整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动力学方案恰好避开所有退极化共振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右大括号 9">
            <a:extLst>
              <a:ext uri="{FF2B5EF4-FFF2-40B4-BE49-F238E27FC236}">
                <a16:creationId xmlns:a16="http://schemas.microsoft.com/office/drawing/2014/main" id="{05600A95-656E-FBA0-F22F-0A5DF2C29A3D}"/>
              </a:ext>
            </a:extLst>
          </p:cNvPr>
          <p:cNvSpPr/>
          <p:nvPr/>
        </p:nvSpPr>
        <p:spPr>
          <a:xfrm rot="5400000">
            <a:off x="2921873" y="3200337"/>
            <a:ext cx="176864" cy="4952189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7E29780-271A-AF69-8A33-E7DBC3B7CACB}"/>
              </a:ext>
            </a:extLst>
          </p:cNvPr>
          <p:cNvSpPr txBox="1"/>
          <p:nvPr/>
        </p:nvSpPr>
        <p:spPr>
          <a:xfrm>
            <a:off x="1929812" y="5764864"/>
            <a:ext cx="5273628" cy="464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35000"/>
              </a:lnSpc>
              <a:buClr>
                <a:prstClr val="black"/>
              </a:buClr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固定场西伯利亚蛇磁铁全加速过程中场值不变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2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9A0B8E46-CF69-EEA0-8821-637E2A7E0EBB}"/>
              </a:ext>
            </a:extLst>
          </p:cNvPr>
          <p:cNvGrpSpPr/>
          <p:nvPr/>
        </p:nvGrpSpPr>
        <p:grpSpPr>
          <a:xfrm>
            <a:off x="5831840" y="1492209"/>
            <a:ext cx="5540208" cy="4463082"/>
            <a:chOff x="5831840" y="1593809"/>
            <a:chExt cx="5540208" cy="446308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B4584B0F-CF43-73A4-2FA3-477FE7E9B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1072" y="1593809"/>
              <a:ext cx="5400976" cy="4463082"/>
            </a:xfrm>
            <a:prstGeom prst="rect">
              <a:avLst/>
            </a:prstGeom>
          </p:spPr>
        </p:pic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3F6FBD5-E94E-3584-7AAB-16F75C1CAFD1}"/>
                </a:ext>
              </a:extLst>
            </p:cNvPr>
            <p:cNvSpPr/>
            <p:nvPr/>
          </p:nvSpPr>
          <p:spPr>
            <a:xfrm>
              <a:off x="5831840" y="3686364"/>
              <a:ext cx="1402080" cy="1546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装置总体设计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E59169D-B24D-851B-2B73-B95E01F1D1DE}"/>
              </a:ext>
            </a:extLst>
          </p:cNvPr>
          <p:cNvSpPr txBox="1"/>
          <p:nvPr/>
        </p:nvSpPr>
        <p:spPr>
          <a:xfrm>
            <a:off x="331303" y="801109"/>
            <a:ext cx="11131282" cy="505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极化关键设计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2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：极化方向翻转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BE105646-BF52-79D1-587A-02E453EC2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03" y="1391336"/>
            <a:ext cx="5688632" cy="2182481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9A23DD6C-3FC9-2A2D-9A23-A26CEF708A71}"/>
              </a:ext>
            </a:extLst>
          </p:cNvPr>
          <p:cNvSpPr/>
          <p:nvPr/>
        </p:nvSpPr>
        <p:spPr>
          <a:xfrm>
            <a:off x="6410960" y="1849274"/>
            <a:ext cx="1330960" cy="1447800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ECF0EF0C-F82E-A171-1081-EFB7C6624F6D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6096000" y="2573174"/>
            <a:ext cx="314960" cy="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A1ABDA65-9BC8-532A-9931-4A954F66BBFA}"/>
              </a:ext>
            </a:extLst>
          </p:cNvPr>
          <p:cNvSpPr txBox="1"/>
          <p:nvPr/>
        </p:nvSpPr>
        <p:spPr>
          <a:xfrm>
            <a:off x="2581264" y="3943276"/>
            <a:ext cx="3606176" cy="489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30000"/>
              </a:lnSpc>
            </a:pPr>
            <a:r>
              <a:rPr lang="zh-CN" altLang="en-US" sz="2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质子束流极化方向翻转频率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3049ACF-692D-34C4-B452-77A0FA0DEEF2}"/>
              </a:ext>
            </a:extLst>
          </p:cNvPr>
          <p:cNvSpPr txBox="1"/>
          <p:nvPr/>
        </p:nvSpPr>
        <p:spPr>
          <a:xfrm>
            <a:off x="565040" y="3943276"/>
            <a:ext cx="1723752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30000"/>
              </a:lnSpc>
            </a:pP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0.52 MHz</a:t>
            </a:r>
            <a:endParaRPr lang="zh-CN" altLang="en-US" sz="2200" dirty="0">
              <a:solidFill>
                <a:prstClr val="black"/>
              </a:solidFill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41C986F-C87A-BAC7-17AE-AD89908E4E94}"/>
              </a:ext>
            </a:extLst>
          </p:cNvPr>
          <p:cNvSpPr txBox="1"/>
          <p:nvPr/>
        </p:nvSpPr>
        <p:spPr>
          <a:xfrm>
            <a:off x="565040" y="5199883"/>
            <a:ext cx="1723752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30000"/>
              </a:lnSpc>
            </a:pP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1.04 MHz</a:t>
            </a:r>
            <a:endParaRPr lang="zh-CN" altLang="en-US" sz="2200" dirty="0">
              <a:solidFill>
                <a:prstClr val="black"/>
              </a:solidFill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B3A8007-5125-D4AE-06CE-B81F61AF8A1E}"/>
              </a:ext>
            </a:extLst>
          </p:cNvPr>
          <p:cNvSpPr txBox="1"/>
          <p:nvPr/>
        </p:nvSpPr>
        <p:spPr>
          <a:xfrm>
            <a:off x="565040" y="4553976"/>
            <a:ext cx="1723752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30000"/>
              </a:lnSpc>
            </a:pPr>
            <a:r>
              <a:rPr lang="en-US" altLang="zh-CN" sz="2200" dirty="0">
                <a:solidFill>
                  <a:prstClr val="black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1.04 MHz</a:t>
            </a:r>
            <a:endParaRPr lang="zh-CN" altLang="en-US" sz="2200" dirty="0">
              <a:solidFill>
                <a:prstClr val="black"/>
              </a:solidFill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4B6BAB1-6F53-A289-01DE-1839D311AD1F}"/>
              </a:ext>
            </a:extLst>
          </p:cNvPr>
          <p:cNvSpPr txBox="1"/>
          <p:nvPr/>
        </p:nvSpPr>
        <p:spPr>
          <a:xfrm>
            <a:off x="2568342" y="4553976"/>
            <a:ext cx="3606176" cy="489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30000"/>
              </a:lnSpc>
            </a:pPr>
            <a:r>
              <a:rPr lang="zh-CN" altLang="en-US" sz="2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电子束流极化方向翻转频率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F00720E-1376-4E14-CB48-A369D3C325DF}"/>
              </a:ext>
            </a:extLst>
          </p:cNvPr>
          <p:cNvSpPr txBox="1"/>
          <p:nvPr/>
        </p:nvSpPr>
        <p:spPr>
          <a:xfrm>
            <a:off x="2581264" y="5199883"/>
            <a:ext cx="3156072" cy="489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30000"/>
              </a:lnSpc>
            </a:pPr>
            <a:r>
              <a:rPr lang="zh-CN" altLang="en-US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对撞极化方向翻转频率</a:t>
            </a:r>
          </a:p>
        </p:txBody>
      </p:sp>
      <p:sp>
        <p:nvSpPr>
          <p:cNvPr id="46" name="箭头: 右 37">
            <a:extLst>
              <a:ext uri="{FF2B5EF4-FFF2-40B4-BE49-F238E27FC236}">
                <a16:creationId xmlns:a16="http://schemas.microsoft.com/office/drawing/2014/main" id="{685A37D0-4660-B968-F3B4-E9DEF7AB8402}"/>
              </a:ext>
            </a:extLst>
          </p:cNvPr>
          <p:cNvSpPr/>
          <p:nvPr/>
        </p:nvSpPr>
        <p:spPr bwMode="auto">
          <a:xfrm>
            <a:off x="2080562" y="4096908"/>
            <a:ext cx="315656" cy="19754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charset="0"/>
              <a:buNone/>
            </a:pPr>
            <a:r>
              <a:rPr kumimoji="0" lang="zh-CN" altLang="en-US" sz="2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楷体_GB231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" name="箭头: 右 38">
            <a:extLst>
              <a:ext uri="{FF2B5EF4-FFF2-40B4-BE49-F238E27FC236}">
                <a16:creationId xmlns:a16="http://schemas.microsoft.com/office/drawing/2014/main" id="{1F1E340D-2C7C-4652-62DF-388DDAEFB5C1}"/>
              </a:ext>
            </a:extLst>
          </p:cNvPr>
          <p:cNvSpPr/>
          <p:nvPr/>
        </p:nvSpPr>
        <p:spPr bwMode="auto">
          <a:xfrm>
            <a:off x="2080562" y="4695276"/>
            <a:ext cx="315656" cy="19754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charset="0"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48" name="箭头: 右 39">
            <a:extLst>
              <a:ext uri="{FF2B5EF4-FFF2-40B4-BE49-F238E27FC236}">
                <a16:creationId xmlns:a16="http://schemas.microsoft.com/office/drawing/2014/main" id="{85B086DA-220A-DEB9-5885-02474F709263}"/>
              </a:ext>
            </a:extLst>
          </p:cNvPr>
          <p:cNvSpPr/>
          <p:nvPr/>
        </p:nvSpPr>
        <p:spPr bwMode="auto">
          <a:xfrm>
            <a:off x="2080562" y="5344415"/>
            <a:ext cx="315656" cy="197543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charset="0"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1D66C9B-06E3-2647-010D-0ABB2B7E5F1C}"/>
              </a:ext>
            </a:extLst>
          </p:cNvPr>
          <p:cNvSpPr txBox="1"/>
          <p:nvPr/>
        </p:nvSpPr>
        <p:spPr>
          <a:xfrm>
            <a:off x="6372486" y="4125608"/>
            <a:ext cx="1755514" cy="1416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44895">
              <a:lnSpc>
                <a:spcPct val="135000"/>
              </a:lnSpc>
              <a:buClr>
                <a:prstClr val="black"/>
              </a:buClr>
            </a:pP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有效减小极化相关实验的系统误差</a:t>
            </a:r>
            <a:endParaRPr lang="en-US" altLang="zh-CN" sz="2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18" name="标题 3">
            <a:extLst>
              <a:ext uri="{FF2B5EF4-FFF2-40B4-BE49-F238E27FC236}">
                <a16:creationId xmlns:a16="http://schemas.microsoft.com/office/drawing/2014/main" id="{5812DBA0-8376-95A7-75E5-C9B350B7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离子加速器及对撞环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B88C126-D95D-EE16-5EFD-13957AA59D73}"/>
              </a:ext>
            </a:extLst>
          </p:cNvPr>
          <p:cNvSpPr txBox="1"/>
          <p:nvPr/>
        </p:nvSpPr>
        <p:spPr>
          <a:xfrm>
            <a:off x="331303" y="871286"/>
            <a:ext cx="11526081" cy="948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离子加速器包括：极化离子源（</a:t>
            </a:r>
            <a:r>
              <a:rPr kumimoji="1"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iSource</a:t>
            </a:r>
            <a:r>
              <a:rPr kumimoji="1"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）、直线加速器（</a:t>
            </a:r>
            <a:r>
              <a:rPr kumimoji="1"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iLinac</a:t>
            </a:r>
            <a:r>
              <a:rPr kumimoji="1"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）、两级增强器（</a:t>
            </a:r>
            <a:r>
              <a:rPr kumimoji="1"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BRing</a:t>
            </a:r>
            <a:r>
              <a:rPr kumimoji="1"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-N</a:t>
            </a:r>
            <a:r>
              <a:rPr kumimoji="1"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en-US" altLang="zh-CN" sz="2400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BRing</a:t>
            </a:r>
            <a:r>
              <a:rPr kumimoji="1"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-S</a:t>
            </a:r>
            <a:r>
              <a:rPr kumimoji="1"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）、离子对撞环（</a:t>
            </a:r>
            <a:r>
              <a:rPr kumimoji="1"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pRing</a:t>
            </a:r>
            <a:r>
              <a:rPr kumimoji="1"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8D3D488-65DE-45FD-6DB9-CBD24D1C1590}"/>
              </a:ext>
            </a:extLst>
          </p:cNvPr>
          <p:cNvGrpSpPr/>
          <p:nvPr/>
        </p:nvGrpSpPr>
        <p:grpSpPr>
          <a:xfrm>
            <a:off x="5153683" y="2168424"/>
            <a:ext cx="6574490" cy="4258275"/>
            <a:chOff x="5422040" y="2514600"/>
            <a:chExt cx="5695011" cy="3629263"/>
          </a:xfrm>
        </p:grpSpPr>
        <p:pic>
          <p:nvPicPr>
            <p:cNvPr id="6" name="图片 5" descr="图示&#10;&#10;描述已自动生成">
              <a:extLst>
                <a:ext uri="{FF2B5EF4-FFF2-40B4-BE49-F238E27FC236}">
                  <a16:creationId xmlns:a16="http://schemas.microsoft.com/office/drawing/2014/main" id="{06725810-5C85-D9F7-BCC3-E61E2EA79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37"/>
            <a:stretch/>
          </p:blipFill>
          <p:spPr>
            <a:xfrm>
              <a:off x="5422040" y="2514600"/>
              <a:ext cx="5471247" cy="3629263"/>
            </a:xfrm>
            <a:prstGeom prst="rect">
              <a:avLst/>
            </a:prstGeom>
          </p:spPr>
        </p:pic>
        <p:pic>
          <p:nvPicPr>
            <p:cNvPr id="7" name="图片 6" descr="图示&#10;&#10;描述已自动生成">
              <a:extLst>
                <a:ext uri="{FF2B5EF4-FFF2-40B4-BE49-F238E27FC236}">
                  <a16:creationId xmlns:a16="http://schemas.microsoft.com/office/drawing/2014/main" id="{230A6E98-C8BC-8076-940A-F87F8DBC5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23" t="83261" r="2389" b="5236"/>
            <a:stretch/>
          </p:blipFill>
          <p:spPr>
            <a:xfrm>
              <a:off x="10377798" y="5227982"/>
              <a:ext cx="739253" cy="417443"/>
            </a:xfrm>
            <a:prstGeom prst="rect">
              <a:avLst/>
            </a:prstGeom>
          </p:spPr>
        </p:pic>
      </p:grpSp>
      <p:sp>
        <p:nvSpPr>
          <p:cNvPr id="4" name="内容占位符 1">
            <a:extLst>
              <a:ext uri="{FF2B5EF4-FFF2-40B4-BE49-F238E27FC236}">
                <a16:creationId xmlns:a16="http://schemas.microsoft.com/office/drawing/2014/main" id="{DF695612-81D1-58D0-850B-77A3EDBB79DF}"/>
              </a:ext>
            </a:extLst>
          </p:cNvPr>
          <p:cNvSpPr txBox="1">
            <a:spLocks/>
          </p:cNvSpPr>
          <p:nvPr/>
        </p:nvSpPr>
        <p:spPr>
          <a:xfrm>
            <a:off x="381000" y="2015411"/>
            <a:ext cx="6422923" cy="4643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1400" b="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黑体" panose="02010609060101010101" pitchFamily="49" charset="-122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err="1">
                <a:ea typeface="微软雅黑" panose="020B0503020204020204" pitchFamily="34" charset="-122"/>
                <a:cs typeface="Arial" panose="020B0604020202020204" pitchFamily="34" charset="0"/>
              </a:rPr>
              <a:t>iSource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zh-CN" altLang="en-US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提供极化质子、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氘、氦束流</a:t>
            </a:r>
            <a:endParaRPr lang="en-US" altLang="zh-CN" sz="18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b="1" dirty="0" err="1">
                <a:ea typeface="微软雅黑" panose="020B0503020204020204" pitchFamily="34" charset="-122"/>
                <a:cs typeface="Arial" panose="020B0604020202020204" pitchFamily="34" charset="0"/>
              </a:rPr>
              <a:t>iLinac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zh-CN" altLang="en-US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全粒子加速，质子最高能量</a:t>
            </a:r>
            <a:r>
              <a:rPr lang="en-US" altLang="zh-CN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200 MeV</a:t>
            </a:r>
          </a:p>
          <a:p>
            <a:r>
              <a:rPr lang="en-US" altLang="zh-CN" b="1" dirty="0" err="1">
                <a:ea typeface="微软雅黑" panose="020B0503020204020204" pitchFamily="34" charset="-122"/>
                <a:cs typeface="Arial" panose="020B0604020202020204" pitchFamily="34" charset="0"/>
              </a:rPr>
              <a:t>BRing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-N &amp; </a:t>
            </a:r>
            <a:r>
              <a:rPr lang="en-US" altLang="zh-CN" b="1" dirty="0" err="1">
                <a:ea typeface="微软雅黑" panose="020B0503020204020204" pitchFamily="34" charset="-122"/>
                <a:cs typeface="Arial" panose="020B0604020202020204" pitchFamily="34" charset="0"/>
              </a:rPr>
              <a:t>BRing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-S</a:t>
            </a:r>
          </a:p>
          <a:p>
            <a:pPr lvl="1"/>
            <a:r>
              <a:rPr lang="zh-CN" altLang="en-US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能量：</a:t>
            </a:r>
            <a:r>
              <a:rPr lang="en-US" altLang="zh-CN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9.3 GeV &amp; 24.85 GeV (max.)</a:t>
            </a:r>
          </a:p>
          <a:p>
            <a:pPr lvl="1"/>
            <a:r>
              <a:rPr lang="zh-CN" altLang="en-US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流强：</a:t>
            </a:r>
            <a:r>
              <a:rPr lang="en-US" altLang="zh-CN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6.8×10</a:t>
            </a:r>
            <a:r>
              <a:rPr lang="en-US" altLang="zh-CN" sz="1800" b="1" baseline="30000" dirty="0">
                <a:ea typeface="微软雅黑" panose="020B0503020204020204" pitchFamily="34" charset="-122"/>
                <a:cs typeface="Arial" panose="020B0604020202020204" pitchFamily="34" charset="0"/>
              </a:rPr>
              <a:t>12</a:t>
            </a:r>
            <a:r>
              <a:rPr lang="en-US" altLang="zh-CN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b="1" dirty="0" err="1">
                <a:ea typeface="微软雅黑" panose="020B0503020204020204" pitchFamily="34" charset="-122"/>
                <a:cs typeface="Arial" panose="020B0604020202020204" pitchFamily="34" charset="0"/>
              </a:rPr>
              <a:t>ppp</a:t>
            </a:r>
            <a:r>
              <a:rPr lang="zh-CN" altLang="en-US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&amp; 2.03×10</a:t>
            </a:r>
            <a:r>
              <a:rPr lang="en-US" altLang="zh-CN" sz="1800" b="1" baseline="30000" dirty="0">
                <a:ea typeface="微软雅黑" panose="020B0503020204020204" pitchFamily="34" charset="-122"/>
                <a:cs typeface="Arial" panose="020B0604020202020204" pitchFamily="34" charset="0"/>
              </a:rPr>
              <a:t>12</a:t>
            </a:r>
            <a:r>
              <a:rPr lang="en-US" altLang="zh-CN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ppp</a:t>
            </a:r>
          </a:p>
          <a:p>
            <a:pPr lvl="1"/>
            <a:r>
              <a:rPr lang="zh-CN" altLang="en-US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发射度：满足对撞束流需求</a:t>
            </a:r>
            <a:endParaRPr lang="en-US" altLang="zh-CN" sz="18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pRing</a:t>
            </a:r>
          </a:p>
          <a:p>
            <a:pPr lvl="1"/>
            <a:r>
              <a:rPr lang="en-US" altLang="zh-CN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384</a:t>
            </a:r>
            <a:r>
              <a:rPr lang="zh-CN" altLang="en-US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个束团，对撞频率</a:t>
            </a:r>
            <a:r>
              <a:rPr lang="en-US" altLang="zh-CN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100 MHz</a:t>
            </a:r>
          </a:p>
          <a:p>
            <a:pPr lvl="1"/>
            <a:r>
              <a:rPr lang="zh-CN" altLang="en-US" sz="1800" b="1" dirty="0">
                <a:ea typeface="微软雅黑" panose="020B0503020204020204" pitchFamily="34" charset="-122"/>
                <a:cs typeface="Arial" panose="020B0604020202020204" pitchFamily="34" charset="0"/>
              </a:rPr>
              <a:t>满能量、满电荷量束团在线替换</a:t>
            </a:r>
            <a:endParaRPr lang="en-US" altLang="zh-CN" sz="18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9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D580C1-F59D-AFA7-31ED-49FD0B6EBD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351" y="1555422"/>
            <a:ext cx="9642901" cy="4906741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D7285939-95FF-CD4D-1015-925532317401}"/>
              </a:ext>
            </a:extLst>
          </p:cNvPr>
          <p:cNvSpPr txBox="1">
            <a:spLocks/>
          </p:cNvSpPr>
          <p:nvPr/>
        </p:nvSpPr>
        <p:spPr>
          <a:xfrm>
            <a:off x="3317891" y="5203087"/>
            <a:ext cx="1538597" cy="1079876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400" b="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加速时间</a:t>
            </a:r>
            <a:r>
              <a:rPr lang="en-US" altLang="zh-CN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~0.1 s</a:t>
            </a:r>
            <a:r>
              <a:rPr lang="zh-CN" altLang="en-US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，电子冷却时间</a:t>
            </a:r>
            <a:r>
              <a:rPr lang="en-US" altLang="zh-CN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~120s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969F87A7-9741-D750-EE5C-A9872F3775BA}"/>
              </a:ext>
            </a:extLst>
          </p:cNvPr>
          <p:cNvSpPr txBox="1">
            <a:spLocks/>
          </p:cNvSpPr>
          <p:nvPr/>
        </p:nvSpPr>
        <p:spPr>
          <a:xfrm>
            <a:off x="3770636" y="3327503"/>
            <a:ext cx="1610338" cy="711354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ClrTx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6.8×10</a:t>
            </a:r>
            <a:r>
              <a:rPr lang="en-US" altLang="zh-CN" sz="1400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ppp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ClrTx/>
              <a:buFont typeface="Wingdings" panose="05000000000000000000" pitchFamily="2" charset="2"/>
              <a:buNone/>
            </a:pP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全发射度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70/35 </a:t>
            </a:r>
            <a:r>
              <a:rPr lang="el-GR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π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mm·mrad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4ABA751-4753-6B65-CB38-C763E625753A}"/>
              </a:ext>
            </a:extLst>
          </p:cNvPr>
          <p:cNvSpPr txBox="1">
            <a:spLocks/>
          </p:cNvSpPr>
          <p:nvPr/>
        </p:nvSpPr>
        <p:spPr>
          <a:xfrm>
            <a:off x="5562252" y="3337128"/>
            <a:ext cx="1675050" cy="1044249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ClrTx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次注入：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ClrTx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2.03×10</a:t>
            </a:r>
            <a:r>
              <a:rPr lang="en-US" altLang="zh-CN" sz="1400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13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ppp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rms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发射度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200/100 </a:t>
            </a:r>
            <a:r>
              <a:rPr lang="el-GR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π</a:t>
            </a:r>
            <a:r>
              <a:rPr lang="en-US" altLang="zh-CN" sz="14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nm⋅rad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E795A7FF-9E62-2AA0-2C83-AF582A732814}"/>
              </a:ext>
            </a:extLst>
          </p:cNvPr>
          <p:cNvSpPr txBox="1">
            <a:spLocks/>
          </p:cNvSpPr>
          <p:nvPr/>
        </p:nvSpPr>
        <p:spPr>
          <a:xfrm>
            <a:off x="8048906" y="3331558"/>
            <a:ext cx="2174006" cy="1247177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次注入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 384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个束团，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1.05×10</a:t>
            </a:r>
            <a:r>
              <a:rPr lang="en-US" altLang="zh-CN" sz="1400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ppb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4.05×10</a:t>
            </a:r>
            <a:r>
              <a:rPr lang="en-US" altLang="zh-CN" sz="1400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13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ppp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rms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发射度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100/50 </a:t>
            </a:r>
            <a:r>
              <a:rPr lang="el-GR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π</a:t>
            </a:r>
            <a:r>
              <a:rPr lang="en-US" altLang="zh-CN" sz="14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nm⋅rad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BBAE9797-F483-DE31-EF2C-77787FB1AF7C}"/>
              </a:ext>
            </a:extLst>
          </p:cNvPr>
          <p:cNvSpPr txBox="1">
            <a:spLocks/>
          </p:cNvSpPr>
          <p:nvPr/>
        </p:nvSpPr>
        <p:spPr>
          <a:xfrm>
            <a:off x="7660640" y="5432058"/>
            <a:ext cx="2680565" cy="389621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zh-CN" altLang="en-US" sz="1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束流替换时间约</a:t>
            </a:r>
            <a:r>
              <a:rPr lang="en-US" altLang="zh-CN" sz="1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CN" altLang="en-US" sz="1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分钟</a:t>
            </a:r>
            <a:endParaRPr lang="en-US" altLang="zh-CN" sz="18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C9692802-D1F1-6736-4C0B-F1AD47BF9931}"/>
              </a:ext>
            </a:extLst>
          </p:cNvPr>
          <p:cNvSpPr txBox="1">
            <a:spLocks/>
          </p:cNvSpPr>
          <p:nvPr/>
        </p:nvSpPr>
        <p:spPr>
          <a:xfrm>
            <a:off x="4494481" y="3144378"/>
            <a:ext cx="843249" cy="282113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2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 bunch</a:t>
            </a:r>
            <a:endParaRPr lang="en-US" altLang="zh-CN" sz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5A5B78AD-FB69-8BCC-CAB4-7FFB0E7CFC29}"/>
              </a:ext>
            </a:extLst>
          </p:cNvPr>
          <p:cNvSpPr txBox="1">
            <a:spLocks/>
          </p:cNvSpPr>
          <p:nvPr/>
        </p:nvSpPr>
        <p:spPr>
          <a:xfrm>
            <a:off x="6172344" y="3144377"/>
            <a:ext cx="1108777" cy="282113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2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192 bunches</a:t>
            </a:r>
            <a:endParaRPr lang="en-US" altLang="zh-CN" sz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A97EAD7E-FA5D-5D29-CC55-63232ACEAD2A}"/>
              </a:ext>
            </a:extLst>
          </p:cNvPr>
          <p:cNvSpPr txBox="1">
            <a:spLocks/>
          </p:cNvSpPr>
          <p:nvPr/>
        </p:nvSpPr>
        <p:spPr>
          <a:xfrm>
            <a:off x="3275444" y="3144377"/>
            <a:ext cx="532576" cy="282113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2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CW</a:t>
            </a:r>
            <a:endParaRPr lang="en-US" altLang="zh-CN" sz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DDCC631-B92E-FD2E-8A5F-EC2C3C04966B}"/>
              </a:ext>
            </a:extLst>
          </p:cNvPr>
          <p:cNvSpPr/>
          <p:nvPr/>
        </p:nvSpPr>
        <p:spPr>
          <a:xfrm>
            <a:off x="4689213" y="4422871"/>
            <a:ext cx="995369" cy="28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9.3 </a:t>
            </a:r>
            <a:r>
              <a:rPr lang="en-US" altLang="zh-CN" sz="1600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GeV</a:t>
            </a:r>
            <a:endParaRPr lang="zh-CN" altLang="en-US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BD3B7C79-56F4-62A0-27D0-8AC47AF08608}"/>
              </a:ext>
            </a:extLst>
          </p:cNvPr>
          <p:cNvSpPr txBox="1">
            <a:spLocks/>
          </p:cNvSpPr>
          <p:nvPr/>
        </p:nvSpPr>
        <p:spPr>
          <a:xfrm>
            <a:off x="5490100" y="5283216"/>
            <a:ext cx="1675050" cy="726373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400" b="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-S</a:t>
            </a:r>
            <a:r>
              <a:rPr lang="zh-CN" altLang="en-US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加速周期</a:t>
            </a:r>
            <a:r>
              <a:rPr lang="en-US" altLang="zh-CN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~4 s</a:t>
            </a:r>
            <a:r>
              <a:rPr lang="zh-CN" altLang="en-US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6x</a:t>
            </a:r>
            <a:r>
              <a:rPr lang="zh-CN" altLang="en-US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纵向劈束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4967199-FA47-A0B7-3DEA-3A2A5706551E}"/>
              </a:ext>
            </a:extLst>
          </p:cNvPr>
          <p:cNvSpPr txBox="1"/>
          <p:nvPr/>
        </p:nvSpPr>
        <p:spPr>
          <a:xfrm>
            <a:off x="589280" y="724685"/>
            <a:ext cx="10485120" cy="505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离子加速器运行模式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1—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双向涂抹注入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+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多级电子冷却</a:t>
            </a:r>
            <a:endParaRPr lang="zh-CN" altLang="en-US" dirty="0"/>
          </a:p>
        </p:txBody>
      </p:sp>
      <p:sp>
        <p:nvSpPr>
          <p:cNvPr id="18" name="标题 3">
            <a:extLst>
              <a:ext uri="{FF2B5EF4-FFF2-40B4-BE49-F238E27FC236}">
                <a16:creationId xmlns:a16="http://schemas.microsoft.com/office/drawing/2014/main" id="{8C28E1A2-02E5-223D-CBEA-A010AB95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离子加速器及对撞环</a:t>
            </a:r>
          </a:p>
        </p:txBody>
      </p:sp>
    </p:spTree>
    <p:extLst>
      <p:ext uri="{BB962C8B-B14F-4D97-AF65-F5344CB8AC3E}">
        <p14:creationId xmlns:p14="http://schemas.microsoft.com/office/powerpoint/2010/main" val="388058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4967199-FA47-A0B7-3DEA-3A2A5706551E}"/>
              </a:ext>
            </a:extLst>
          </p:cNvPr>
          <p:cNvSpPr txBox="1"/>
          <p:nvPr/>
        </p:nvSpPr>
        <p:spPr>
          <a:xfrm>
            <a:off x="589280" y="724685"/>
            <a:ext cx="10485120" cy="505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离子加速器运行模式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2—H</a:t>
            </a:r>
            <a:r>
              <a:rPr kumimoji="1" lang="en-US" altLang="zh-CN" sz="2400" b="1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-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剥离注入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+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单级电子冷却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EB246E2-7FCE-3D1D-6351-4978386BA9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351" y="1555422"/>
            <a:ext cx="9642901" cy="4906741"/>
          </a:xfrm>
          <a:prstGeom prst="rect">
            <a:avLst/>
          </a:prstGeom>
        </p:spPr>
      </p:pic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C1547103-42A4-B8A4-5B96-40AD7E974C82}"/>
              </a:ext>
            </a:extLst>
          </p:cNvPr>
          <p:cNvSpPr txBox="1">
            <a:spLocks/>
          </p:cNvSpPr>
          <p:nvPr/>
        </p:nvSpPr>
        <p:spPr>
          <a:xfrm>
            <a:off x="3362840" y="5350555"/>
            <a:ext cx="1371322" cy="518983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400" b="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加速时间</a:t>
            </a:r>
            <a:r>
              <a:rPr lang="en-US" altLang="zh-CN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~0.1 s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97E1328A-FBD8-B2D1-7AB5-0F8E7398686F}"/>
              </a:ext>
            </a:extLst>
          </p:cNvPr>
          <p:cNvSpPr txBox="1">
            <a:spLocks/>
          </p:cNvSpPr>
          <p:nvPr/>
        </p:nvSpPr>
        <p:spPr>
          <a:xfrm>
            <a:off x="3879762" y="3293582"/>
            <a:ext cx="1538597" cy="1045497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ClrTx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6.8×10</a:t>
            </a:r>
            <a:r>
              <a:rPr lang="en-US" altLang="zh-CN" sz="1400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ppp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ClrTx/>
              <a:buFont typeface="Wingdings" panose="05000000000000000000" pitchFamily="2" charset="2"/>
              <a:buNone/>
            </a:pP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全发射度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18/9 </a:t>
            </a:r>
            <a:r>
              <a:rPr lang="el-GR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π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mm·mrad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C36F6EA6-9063-2A3B-8F73-9C1A19C2FD81}"/>
              </a:ext>
            </a:extLst>
          </p:cNvPr>
          <p:cNvSpPr txBox="1">
            <a:spLocks/>
          </p:cNvSpPr>
          <p:nvPr/>
        </p:nvSpPr>
        <p:spPr>
          <a:xfrm>
            <a:off x="5490100" y="3319938"/>
            <a:ext cx="1675050" cy="1044249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ClrTx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次注入：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ClrTx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2.03×10</a:t>
            </a:r>
            <a:r>
              <a:rPr lang="en-US" altLang="zh-CN" sz="1400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13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ppp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rms 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发射度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200/100 </a:t>
            </a:r>
            <a:r>
              <a:rPr lang="el-GR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π</a:t>
            </a:r>
            <a:r>
              <a:rPr lang="en-US" altLang="zh-CN" sz="14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nm⋅rad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19DD1EE7-9CCF-3519-B8FC-98F8B60DC26A}"/>
              </a:ext>
            </a:extLst>
          </p:cNvPr>
          <p:cNvSpPr txBox="1">
            <a:spLocks/>
          </p:cNvSpPr>
          <p:nvPr/>
        </p:nvSpPr>
        <p:spPr>
          <a:xfrm>
            <a:off x="7996153" y="3337129"/>
            <a:ext cx="2224807" cy="1368138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次注入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 384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个束团，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1.05×10</a:t>
            </a:r>
            <a:r>
              <a:rPr lang="en-US" altLang="zh-CN" sz="1400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ppb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4.05×10</a:t>
            </a:r>
            <a:r>
              <a:rPr lang="en-US" altLang="zh-CN" sz="1400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13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ppp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rms</a:t>
            </a:r>
            <a:r>
              <a:rPr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发射度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100/50 </a:t>
            </a:r>
            <a:r>
              <a:rPr lang="el-GR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π</a:t>
            </a:r>
            <a:r>
              <a:rPr lang="en-US" altLang="zh-CN" sz="14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nm⋅rad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2C3DC34E-A51A-209A-62DD-FD25044473D6}"/>
              </a:ext>
            </a:extLst>
          </p:cNvPr>
          <p:cNvSpPr txBox="1">
            <a:spLocks/>
          </p:cNvSpPr>
          <p:nvPr/>
        </p:nvSpPr>
        <p:spPr>
          <a:xfrm>
            <a:off x="8231637" y="5451047"/>
            <a:ext cx="2112581" cy="365125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zh-CN" altLang="en-US" sz="1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束流替换时间仅</a:t>
            </a:r>
            <a:r>
              <a:rPr lang="en-US" altLang="zh-CN" sz="1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9 s</a:t>
            </a:r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F363D7CD-4568-BD7E-7C8B-650A73AA6501}"/>
              </a:ext>
            </a:extLst>
          </p:cNvPr>
          <p:cNvSpPr txBox="1">
            <a:spLocks/>
          </p:cNvSpPr>
          <p:nvPr/>
        </p:nvSpPr>
        <p:spPr>
          <a:xfrm>
            <a:off x="4494481" y="3144378"/>
            <a:ext cx="843249" cy="282113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2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 bunch</a:t>
            </a:r>
            <a:endParaRPr lang="en-US" altLang="zh-CN" sz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3DC38ABE-0D00-EAD6-46AD-DBE3C2124ECD}"/>
              </a:ext>
            </a:extLst>
          </p:cNvPr>
          <p:cNvSpPr txBox="1">
            <a:spLocks/>
          </p:cNvSpPr>
          <p:nvPr/>
        </p:nvSpPr>
        <p:spPr>
          <a:xfrm>
            <a:off x="6172344" y="3144377"/>
            <a:ext cx="1108777" cy="282113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2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192 bunches</a:t>
            </a:r>
            <a:endParaRPr lang="en-US" altLang="zh-CN" sz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3454769E-9070-52B8-D493-84CA1B11E817}"/>
              </a:ext>
            </a:extLst>
          </p:cNvPr>
          <p:cNvSpPr txBox="1">
            <a:spLocks/>
          </p:cNvSpPr>
          <p:nvPr/>
        </p:nvSpPr>
        <p:spPr>
          <a:xfrm>
            <a:off x="3275444" y="3144377"/>
            <a:ext cx="532576" cy="282113"/>
          </a:xfrm>
          <a:prstGeom prst="rect">
            <a:avLst/>
          </a:prstGeom>
          <a:noFill/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2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CW</a:t>
            </a:r>
            <a:endParaRPr lang="en-US" altLang="zh-CN" sz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DD9C7F9-59E8-54DA-7F91-FF000B01648B}"/>
              </a:ext>
            </a:extLst>
          </p:cNvPr>
          <p:cNvSpPr/>
          <p:nvPr/>
        </p:nvSpPr>
        <p:spPr>
          <a:xfrm>
            <a:off x="4689213" y="4422871"/>
            <a:ext cx="995369" cy="282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9.3 </a:t>
            </a:r>
            <a:r>
              <a:rPr lang="en-US" altLang="zh-CN" sz="1600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GeV</a:t>
            </a:r>
            <a:endParaRPr lang="zh-CN" altLang="en-US" sz="16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6DFED104-A6D1-3ED2-FC59-0549BC6B420C}"/>
              </a:ext>
            </a:extLst>
          </p:cNvPr>
          <p:cNvSpPr txBox="1">
            <a:spLocks/>
          </p:cNvSpPr>
          <p:nvPr/>
        </p:nvSpPr>
        <p:spPr>
          <a:xfrm>
            <a:off x="5494596" y="5350555"/>
            <a:ext cx="1786525" cy="518983"/>
          </a:xfrm>
          <a:prstGeom prst="rect">
            <a:avLst/>
          </a:prstGeom>
        </p:spPr>
        <p:txBody>
          <a:bodyPr/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381000" indent="-18923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7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510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Char char="-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Tx/>
              <a:buFont typeface="Wingdings" panose="05000000000000000000" pitchFamily="2" charset="2"/>
              <a:buNone/>
            </a:pPr>
            <a:r>
              <a:rPr lang="en-US" altLang="zh-CN" sz="1400" b="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-S</a:t>
            </a:r>
            <a:r>
              <a:rPr lang="zh-CN" altLang="en-US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加速周期</a:t>
            </a:r>
            <a:r>
              <a:rPr lang="en-US" altLang="zh-CN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~4 s</a:t>
            </a:r>
            <a:r>
              <a:rPr lang="zh-CN" altLang="en-US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6x</a:t>
            </a:r>
            <a:r>
              <a:rPr lang="zh-CN" altLang="en-US" sz="1400" b="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纵向劈束</a:t>
            </a:r>
            <a:endParaRPr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乘号 1">
            <a:extLst>
              <a:ext uri="{FF2B5EF4-FFF2-40B4-BE49-F238E27FC236}">
                <a16:creationId xmlns:a16="http://schemas.microsoft.com/office/drawing/2014/main" id="{7E4C82CE-6611-31AF-1273-EEFE0645DB2E}"/>
              </a:ext>
            </a:extLst>
          </p:cNvPr>
          <p:cNvSpPr/>
          <p:nvPr/>
        </p:nvSpPr>
        <p:spPr bwMode="auto">
          <a:xfrm>
            <a:off x="4495511" y="2042594"/>
            <a:ext cx="387404" cy="387404"/>
          </a:xfrm>
          <a:prstGeom prst="mathMultiply">
            <a:avLst>
              <a:gd name="adj1" fmla="val 16824"/>
            </a:avLst>
          </a:pr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anose="05000000000000000000" charset="0"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标题 3">
            <a:extLst>
              <a:ext uri="{FF2B5EF4-FFF2-40B4-BE49-F238E27FC236}">
                <a16:creationId xmlns:a16="http://schemas.microsoft.com/office/drawing/2014/main" id="{DEF1D474-AE5C-5F89-1AA5-72692C9E7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离子加速器及对撞环</a:t>
            </a:r>
          </a:p>
        </p:txBody>
      </p:sp>
    </p:spTree>
    <p:extLst>
      <p:ext uri="{BB962C8B-B14F-4D97-AF65-F5344CB8AC3E}">
        <p14:creationId xmlns:p14="http://schemas.microsoft.com/office/powerpoint/2010/main" val="9245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1C73545-A19F-611F-C779-1A1916E40375}"/>
              </a:ext>
            </a:extLst>
          </p:cNvPr>
          <p:cNvSpPr txBox="1"/>
          <p:nvPr/>
        </p:nvSpPr>
        <p:spPr>
          <a:xfrm>
            <a:off x="9040116" y="1267706"/>
            <a:ext cx="2900005" cy="2869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对撞点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β*=(5, 1.2) cm</a:t>
            </a:r>
          </a:p>
          <a:p>
            <a:pPr marL="285750" indent="-285750">
              <a:lnSpc>
                <a:spcPct val="12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蟹腔位置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β~2330 m</a:t>
            </a:r>
          </a:p>
          <a:p>
            <a:pPr marL="285750" indent="-285750">
              <a:lnSpc>
                <a:spcPct val="12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弧区大色散函数用于减弱空间电荷效应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初步考虑采用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CCB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和弧区结合的方式进行色品校正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" name="图片 30" descr="图表&#10;&#10;低可信度描述已自动生成">
            <a:extLst>
              <a:ext uri="{FF2B5EF4-FFF2-40B4-BE49-F238E27FC236}">
                <a16:creationId xmlns:a16="http://schemas.microsoft.com/office/drawing/2014/main" id="{02D1F28F-42B1-BC0E-C939-32C50A4EA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9" y="4349032"/>
            <a:ext cx="5716738" cy="2073600"/>
          </a:xfrm>
          <a:prstGeom prst="rect">
            <a:avLst/>
          </a:prstGeom>
        </p:spPr>
      </p:pic>
      <p:pic>
        <p:nvPicPr>
          <p:cNvPr id="32" name="图片 31" descr="图表&#10;&#10;描述已自动生成">
            <a:extLst>
              <a:ext uri="{FF2B5EF4-FFF2-40B4-BE49-F238E27FC236}">
                <a16:creationId xmlns:a16="http://schemas.microsoft.com/office/drawing/2014/main" id="{C3BE131E-D7C5-E34F-E0AA-02B49B0E2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83" y="4345276"/>
            <a:ext cx="5599227" cy="2073600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6870DAC9-FC6C-78E4-8300-8891AAB2E172}"/>
              </a:ext>
            </a:extLst>
          </p:cNvPr>
          <p:cNvGrpSpPr/>
          <p:nvPr/>
        </p:nvGrpSpPr>
        <p:grpSpPr>
          <a:xfrm>
            <a:off x="116637" y="1209953"/>
            <a:ext cx="8819386" cy="3171600"/>
            <a:chOff x="252482" y="1112556"/>
            <a:chExt cx="8819386" cy="3171600"/>
          </a:xfrm>
        </p:grpSpPr>
        <p:pic>
          <p:nvPicPr>
            <p:cNvPr id="34" name="图片 33" descr="图表&#10;&#10;中度可信度描述已自动生成">
              <a:extLst>
                <a:ext uri="{FF2B5EF4-FFF2-40B4-BE49-F238E27FC236}">
                  <a16:creationId xmlns:a16="http://schemas.microsoft.com/office/drawing/2014/main" id="{6AF7A325-BA18-7D37-4DEB-D6AD88151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82" y="1112556"/>
              <a:ext cx="8819386" cy="3171600"/>
            </a:xfrm>
            <a:prstGeom prst="rect">
              <a:avLst/>
            </a:prstGeom>
          </p:spPr>
        </p:pic>
        <p:cxnSp>
          <p:nvCxnSpPr>
            <p:cNvPr id="35" name="直接箭头连接符 18">
              <a:extLst>
                <a:ext uri="{FF2B5EF4-FFF2-40B4-BE49-F238E27FC236}">
                  <a16:creationId xmlns:a16="http://schemas.microsoft.com/office/drawing/2014/main" id="{77A6E6D7-9180-210C-6574-445F9A9B77F4}"/>
                </a:ext>
              </a:extLst>
            </p:cNvPr>
            <p:cNvCxnSpPr>
              <a:cxnSpLocks/>
            </p:cNvCxnSpPr>
            <p:nvPr/>
          </p:nvCxnSpPr>
          <p:spPr>
            <a:xfrm>
              <a:off x="4317635" y="3300621"/>
              <a:ext cx="435106" cy="3958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F81D3BC9-17D3-F1F7-6AB9-98523C56FA84}"/>
                </a:ext>
              </a:extLst>
            </p:cNvPr>
            <p:cNvSpPr txBox="1"/>
            <p:nvPr/>
          </p:nvSpPr>
          <p:spPr>
            <a:xfrm>
              <a:off x="3991085" y="3031657"/>
              <a:ext cx="4595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</a:t>
              </a:r>
              <a:endParaRPr lang="zh-CN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33FD9EB-ECF4-4EC4-CC49-2C07253F01ED}"/>
                </a:ext>
              </a:extLst>
            </p:cNvPr>
            <p:cNvSpPr/>
            <p:nvPr/>
          </p:nvSpPr>
          <p:spPr>
            <a:xfrm>
              <a:off x="4503593" y="3575755"/>
              <a:ext cx="770371" cy="26670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40000"/>
              </a:schemeClr>
            </a:solidFill>
            <a:ln>
              <a:solidFill>
                <a:schemeClr val="accent3">
                  <a:lumMod val="20000"/>
                  <a:lumOff val="80000"/>
                  <a:alpha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674974A-AAF4-DA29-75BC-A1BB274F777A}"/>
                </a:ext>
              </a:extLst>
            </p:cNvPr>
            <p:cNvSpPr/>
            <p:nvPr/>
          </p:nvSpPr>
          <p:spPr>
            <a:xfrm>
              <a:off x="3121891" y="3586368"/>
              <a:ext cx="1275731" cy="26670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40000"/>
              </a:schemeClr>
            </a:solidFill>
            <a:ln>
              <a:solidFill>
                <a:schemeClr val="accent5">
                  <a:lumMod val="20000"/>
                  <a:lumOff val="80000"/>
                  <a:alpha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0DE0DC5-8791-26F7-779F-F836152A454D}"/>
                </a:ext>
              </a:extLst>
            </p:cNvPr>
            <p:cNvSpPr/>
            <p:nvPr/>
          </p:nvSpPr>
          <p:spPr>
            <a:xfrm>
              <a:off x="2499929" y="1217166"/>
              <a:ext cx="1471996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>
              <a:solidFill>
                <a:schemeClr val="accent2">
                  <a:lumMod val="20000"/>
                  <a:lumOff val="80000"/>
                  <a:alpha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9137538-E65E-AB65-9D2C-5A4C2C864877}"/>
                </a:ext>
              </a:extLst>
            </p:cNvPr>
            <p:cNvSpPr/>
            <p:nvPr/>
          </p:nvSpPr>
          <p:spPr>
            <a:xfrm>
              <a:off x="6747899" y="1218282"/>
              <a:ext cx="662551" cy="266700"/>
            </a:xfrm>
            <a:prstGeom prst="rect">
              <a:avLst/>
            </a:prstGeom>
            <a:solidFill>
              <a:schemeClr val="bg2">
                <a:lumMod val="90000"/>
                <a:alpha val="40000"/>
              </a:schemeClr>
            </a:solidFill>
            <a:ln>
              <a:solidFill>
                <a:schemeClr val="bg2">
                  <a:lumMod val="90000"/>
                  <a:alpha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8AC4F77-9E1C-BD0B-7D79-0F5F91D0D758}"/>
                </a:ext>
              </a:extLst>
            </p:cNvPr>
            <p:cNvSpPr/>
            <p:nvPr/>
          </p:nvSpPr>
          <p:spPr>
            <a:xfrm>
              <a:off x="5512270" y="1214857"/>
              <a:ext cx="982615" cy="2667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0000"/>
              </a:schemeClr>
            </a:solidFill>
            <a:ln>
              <a:solidFill>
                <a:schemeClr val="accent1">
                  <a:lumMod val="20000"/>
                  <a:lumOff val="80000"/>
                  <a:alpha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C3DF3C0B-5229-98C9-3904-E8C2B4BA0658}"/>
                </a:ext>
              </a:extLst>
            </p:cNvPr>
            <p:cNvSpPr txBox="1"/>
            <p:nvPr/>
          </p:nvSpPr>
          <p:spPr>
            <a:xfrm>
              <a:off x="4636748" y="3214710"/>
              <a:ext cx="4595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</a:t>
              </a:r>
              <a:endParaRPr lang="zh-CN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A259327-755B-1E85-34FE-8C9F9325DBFC}"/>
                </a:ext>
              </a:extLst>
            </p:cNvPr>
            <p:cNvSpPr txBox="1"/>
            <p:nvPr/>
          </p:nvSpPr>
          <p:spPr>
            <a:xfrm>
              <a:off x="4747402" y="1499976"/>
              <a:ext cx="25123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 gymnastics</a:t>
              </a:r>
              <a:endParaRPr lang="zh-CN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6214675E-5334-F2DB-9FCE-9FBF96EC1AB8}"/>
                </a:ext>
              </a:extLst>
            </p:cNvPr>
            <p:cNvSpPr txBox="1"/>
            <p:nvPr/>
          </p:nvSpPr>
          <p:spPr>
            <a:xfrm>
              <a:off x="2114281" y="1498020"/>
              <a:ext cx="22383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Cooling section</a:t>
              </a:r>
              <a:endParaRPr lang="zh-CN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5A375D0E-ED8A-B7C5-C454-4EBA4CE9E61A}"/>
                </a:ext>
              </a:extLst>
            </p:cNvPr>
            <p:cNvSpPr txBox="1"/>
            <p:nvPr/>
          </p:nvSpPr>
          <p:spPr>
            <a:xfrm>
              <a:off x="6894783" y="1498020"/>
              <a:ext cx="12710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Inj. /Ext.</a:t>
              </a:r>
              <a:endParaRPr lang="zh-CN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5740B36-5267-4FF2-E521-1B80A38C789D}"/>
                </a:ext>
              </a:extLst>
            </p:cNvPr>
            <p:cNvSpPr txBox="1"/>
            <p:nvPr/>
          </p:nvSpPr>
          <p:spPr>
            <a:xfrm>
              <a:off x="1166448" y="2041254"/>
              <a:ext cx="17515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Chromaticity correction</a:t>
              </a:r>
            </a:p>
            <a:p>
              <a:pPr algn="ctr"/>
              <a:r>
                <a:rPr lang="en-US" altLang="zh-CN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/Collimation</a:t>
              </a:r>
              <a:endParaRPr lang="zh-CN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9E61BFC7-2F69-94D9-7113-28414461DA8D}"/>
                </a:ext>
              </a:extLst>
            </p:cNvPr>
            <p:cNvSpPr/>
            <p:nvPr/>
          </p:nvSpPr>
          <p:spPr>
            <a:xfrm>
              <a:off x="5378058" y="3584042"/>
              <a:ext cx="1275731" cy="26670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40000"/>
              </a:schemeClr>
            </a:solidFill>
            <a:ln>
              <a:solidFill>
                <a:schemeClr val="accent5">
                  <a:lumMod val="20000"/>
                  <a:lumOff val="80000"/>
                  <a:alpha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8783507A-9DF7-17FB-DC56-00CE9E7B5ACE}"/>
                </a:ext>
              </a:extLst>
            </p:cNvPr>
            <p:cNvSpPr txBox="1"/>
            <p:nvPr/>
          </p:nvSpPr>
          <p:spPr>
            <a:xfrm>
              <a:off x="4987023" y="2946363"/>
              <a:ext cx="2159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Chromaticity correction block</a:t>
              </a: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A5341E4C-1C6D-ED5F-3642-F5CE9547D8F0}"/>
              </a:ext>
            </a:extLst>
          </p:cNvPr>
          <p:cNvSpPr txBox="1"/>
          <p:nvPr/>
        </p:nvSpPr>
        <p:spPr>
          <a:xfrm>
            <a:off x="5839801" y="2419674"/>
            <a:ext cx="1881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周长</a:t>
            </a:r>
            <a:r>
              <a:rPr lang="en-US" altLang="zh-CN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1149.07 m</a:t>
            </a:r>
            <a:endParaRPr lang="zh-CN" altLang="en-US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FC106B6-7684-7686-B18C-F7EF43FFF9BA}"/>
              </a:ext>
            </a:extLst>
          </p:cNvPr>
          <p:cNvSpPr txBox="1"/>
          <p:nvPr/>
        </p:nvSpPr>
        <p:spPr>
          <a:xfrm>
            <a:off x="3684598" y="710525"/>
            <a:ext cx="4822803" cy="505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离子对撞环</a:t>
            </a:r>
            <a:r>
              <a:rPr kumimoji="1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pRing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光学设计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4" name="标题 3">
            <a:extLst>
              <a:ext uri="{FF2B5EF4-FFF2-40B4-BE49-F238E27FC236}">
                <a16:creationId xmlns:a16="http://schemas.microsoft.com/office/drawing/2014/main" id="{9FAA0B66-3DBE-2C74-7E96-F409BA8D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离子加速器及对撞环</a:t>
            </a:r>
          </a:p>
        </p:txBody>
      </p:sp>
    </p:spTree>
    <p:extLst>
      <p:ext uri="{BB962C8B-B14F-4D97-AF65-F5344CB8AC3E}">
        <p14:creationId xmlns:p14="http://schemas.microsoft.com/office/powerpoint/2010/main" val="169811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54" name="标题 3">
            <a:extLst>
              <a:ext uri="{FF2B5EF4-FFF2-40B4-BE49-F238E27FC236}">
                <a16:creationId xmlns:a16="http://schemas.microsoft.com/office/drawing/2014/main" id="{9FAA0B66-3DBE-2C74-7E96-F409BA8D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离子加速器及对撞环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0746F6F-F4CD-77E5-F338-6BB49D947189}"/>
              </a:ext>
            </a:extLst>
          </p:cNvPr>
          <p:cNvSpPr txBox="1"/>
          <p:nvPr/>
        </p:nvSpPr>
        <p:spPr>
          <a:xfrm>
            <a:off x="6116862" y="5134368"/>
            <a:ext cx="5642966" cy="1485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EDT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位于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BpF1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磁铁内部，接受度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+/-16~60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mrad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Roman Pot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探测器位于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BpF2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前后方，用于极小角度前冲产物测量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ZDC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用于中子测量，接受度要求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+/- 25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mrad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355A070-4485-6453-A4C3-162716773105}"/>
              </a:ext>
            </a:extLst>
          </p:cNvPr>
          <p:cNvSpPr txBox="1"/>
          <p:nvPr/>
        </p:nvSpPr>
        <p:spPr>
          <a:xfrm>
            <a:off x="551696" y="5134367"/>
            <a:ext cx="5638574" cy="147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BpF1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-15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mrad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BpF2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-70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mrad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BpF3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+85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mrad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1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局部蟹腔预留空间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~16 m</a:t>
            </a:r>
          </a:p>
          <a:p>
            <a:pPr marL="285750" indent="-285750">
              <a:lnSpc>
                <a:spcPct val="11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中心探测器占据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+4.4 m/-3.6 m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BDA394B-A600-8192-9A89-130209776069}"/>
              </a:ext>
            </a:extLst>
          </p:cNvPr>
          <p:cNvSpPr txBox="1"/>
          <p:nvPr/>
        </p:nvSpPr>
        <p:spPr>
          <a:xfrm>
            <a:off x="589280" y="724685"/>
            <a:ext cx="10485120" cy="505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对撞区离子加速器测设计布局</a:t>
            </a:r>
            <a:endParaRPr lang="zh-CN" altLang="en-US" dirty="0"/>
          </a:p>
        </p:txBody>
      </p:sp>
      <p:pic>
        <p:nvPicPr>
          <p:cNvPr id="31" name="图片 30" descr="图表&#10;&#10;描述已自动生成">
            <a:extLst>
              <a:ext uri="{FF2B5EF4-FFF2-40B4-BE49-F238E27FC236}">
                <a16:creationId xmlns:a16="http://schemas.microsoft.com/office/drawing/2014/main" id="{6F4523BC-6EBF-6FEA-8CF6-77B9E3C6C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1" y="789485"/>
            <a:ext cx="9995478" cy="434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54" name="标题 3">
            <a:extLst>
              <a:ext uri="{FF2B5EF4-FFF2-40B4-BE49-F238E27FC236}">
                <a16:creationId xmlns:a16="http://schemas.microsoft.com/office/drawing/2014/main" id="{9FAA0B66-3DBE-2C74-7E96-F409BA8D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离子加速器及对撞环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7F43836-DB28-6758-92A7-B971A8F1AC44}"/>
              </a:ext>
            </a:extLst>
          </p:cNvPr>
          <p:cNvSpPr txBox="1"/>
          <p:nvPr/>
        </p:nvSpPr>
        <p:spPr>
          <a:xfrm>
            <a:off x="331303" y="839669"/>
            <a:ext cx="1152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对撞区特殊设计：两侧采用两组射频四极透镜实现质子束流移动聚焦，抑制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Hourglass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效应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D3AD3FB-7874-845C-CE7C-4AA8C0A2EA19}"/>
              </a:ext>
            </a:extLst>
          </p:cNvPr>
          <p:cNvGrpSpPr/>
          <p:nvPr/>
        </p:nvGrpSpPr>
        <p:grpSpPr>
          <a:xfrm>
            <a:off x="331303" y="1361463"/>
            <a:ext cx="7689815" cy="5119816"/>
            <a:chOff x="4124215" y="1236534"/>
            <a:chExt cx="7689815" cy="511981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D44BFB1-0F5C-A795-61D6-0909B8DB6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4215" y="1236534"/>
              <a:ext cx="4438037" cy="2340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3FE7212B-A411-C0DA-4E24-1A84A50B4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4735" y="1236534"/>
              <a:ext cx="3199295" cy="234000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984E27D-3568-E670-4AD4-49FEA5FDB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63" r="4766"/>
            <a:stretch/>
          </p:blipFill>
          <p:spPr>
            <a:xfrm>
              <a:off x="4124215" y="3560383"/>
              <a:ext cx="7689815" cy="2795967"/>
            </a:xfrm>
            <a:prstGeom prst="rect">
              <a:avLst/>
            </a:prstGeom>
          </p:spPr>
        </p:pic>
      </p:grpSp>
      <p:pic>
        <p:nvPicPr>
          <p:cNvPr id="35" name="图片 34" descr="图表&#10;&#10;描述已自动生成">
            <a:extLst>
              <a:ext uri="{FF2B5EF4-FFF2-40B4-BE49-F238E27FC236}">
                <a16:creationId xmlns:a16="http://schemas.microsoft.com/office/drawing/2014/main" id="{F6CBBB67-DFAE-F2D1-2477-BF890BA8EA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" t="8754" r="5177"/>
          <a:stretch/>
        </p:blipFill>
        <p:spPr>
          <a:xfrm>
            <a:off x="8239344" y="1283247"/>
            <a:ext cx="3780000" cy="2772014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D9E6D774-A3D9-72FE-1130-5EA219661DE7}"/>
              </a:ext>
            </a:extLst>
          </p:cNvPr>
          <p:cNvSpPr txBox="1"/>
          <p:nvPr/>
        </p:nvSpPr>
        <p:spPr>
          <a:xfrm>
            <a:off x="8314760" y="4036407"/>
            <a:ext cx="3647222" cy="2468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射频四极透镜作用下，不同纵向位置的粒子产生局部振荡频率调制，实现束腰沿对撞过程的重分布。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Hourglass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效应得到抑制，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H-&gt;0.8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，亮度大幅提升。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C80F331-4744-AB52-8977-52661704ED32}"/>
              </a:ext>
            </a:extLst>
          </p:cNvPr>
          <p:cNvSpPr txBox="1"/>
          <p:nvPr/>
        </p:nvSpPr>
        <p:spPr>
          <a:xfrm>
            <a:off x="9064443" y="1836922"/>
            <a:ext cx="2510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峰值亮度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75%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↑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亮度寿命显著改善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87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CF669E3-3262-892A-03A1-2CDFDE894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82" y="1554050"/>
            <a:ext cx="4842771" cy="3691771"/>
          </a:xfrm>
          <a:prstGeom prst="rect">
            <a:avLst/>
          </a:prstGeom>
        </p:spPr>
      </p:pic>
      <p:sp>
        <p:nvSpPr>
          <p:cNvPr id="5" name="内容占位符 1">
            <a:extLst>
              <a:ext uri="{FF2B5EF4-FFF2-40B4-BE49-F238E27FC236}">
                <a16:creationId xmlns:a16="http://schemas.microsoft.com/office/drawing/2014/main" id="{F67C2407-9398-EAD2-A302-0C1E54880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353" y="813829"/>
            <a:ext cx="10515600" cy="979544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EicC</a:t>
            </a:r>
            <a:r>
              <a:rPr kumimoji="1"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电子加速器包括极化电子源（</a:t>
            </a:r>
            <a:r>
              <a:rPr kumimoji="1"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eSource</a:t>
            </a:r>
            <a:r>
              <a:rPr kumimoji="1"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）、直线加速器（</a:t>
            </a:r>
            <a:r>
              <a:rPr kumimoji="1"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eLinac</a:t>
            </a:r>
            <a:r>
              <a:rPr kumimoji="1"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）、电子累积加速环（</a:t>
            </a:r>
            <a:r>
              <a:rPr kumimoji="1"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kumimoji="1"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）、电子对撞环（</a:t>
            </a:r>
            <a:r>
              <a:rPr kumimoji="1"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eRing</a:t>
            </a:r>
            <a:r>
              <a:rPr kumimoji="1"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F8A350E2-3C62-F2D0-B8F6-23F01405D3FE}"/>
              </a:ext>
            </a:extLst>
          </p:cNvPr>
          <p:cNvSpPr txBox="1">
            <a:spLocks/>
          </p:cNvSpPr>
          <p:nvPr/>
        </p:nvSpPr>
        <p:spPr>
          <a:xfrm>
            <a:off x="815386" y="1861290"/>
            <a:ext cx="5050767" cy="4643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1400" b="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黑体" panose="02010609060101010101" pitchFamily="49" charset="-122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eSource</a:t>
            </a:r>
          </a:p>
          <a:p>
            <a:pPr lvl="1"/>
            <a:r>
              <a:rPr lang="en-US" altLang="zh-CN" sz="1800" dirty="0"/>
              <a:t>300-500kV </a:t>
            </a:r>
            <a:r>
              <a:rPr lang="zh-CN" altLang="en-US" sz="1800" dirty="0"/>
              <a:t>直流</a:t>
            </a:r>
            <a:r>
              <a:rPr lang="en-US" altLang="zh-CN" sz="1800" dirty="0"/>
              <a:t>GaAs</a:t>
            </a:r>
            <a:r>
              <a:rPr lang="zh-CN" altLang="en-US" sz="1800" dirty="0"/>
              <a:t>光阴极电子枪</a:t>
            </a:r>
            <a:endParaRPr lang="en-US" altLang="zh-CN" sz="1800" dirty="0"/>
          </a:p>
          <a:p>
            <a:pPr lvl="1"/>
            <a:r>
              <a:rPr lang="zh-CN" altLang="en-US" sz="1800" dirty="0"/>
              <a:t>极化电子束，</a:t>
            </a:r>
            <a:r>
              <a:rPr lang="en-US" altLang="zh-CN" sz="1800" dirty="0"/>
              <a:t>5-10 </a:t>
            </a:r>
            <a:r>
              <a:rPr lang="en-US" altLang="zh-CN" sz="1800" dirty="0" err="1"/>
              <a:t>nC</a:t>
            </a:r>
            <a:r>
              <a:rPr lang="en-US" altLang="zh-CN" sz="1800" dirty="0"/>
              <a:t>/pulse</a:t>
            </a:r>
          </a:p>
          <a:p>
            <a:r>
              <a:rPr lang="en-US" altLang="zh-CN" dirty="0" err="1"/>
              <a:t>eLinac</a:t>
            </a:r>
            <a:endParaRPr lang="en-US" altLang="zh-CN" dirty="0"/>
          </a:p>
          <a:p>
            <a:pPr lvl="1"/>
            <a:r>
              <a:rPr lang="zh-CN" altLang="en-US" sz="1800" dirty="0"/>
              <a:t>加速电子束团至</a:t>
            </a:r>
            <a:r>
              <a:rPr lang="en-US" altLang="zh-CN" sz="1800" dirty="0"/>
              <a:t>300-500MeV</a:t>
            </a:r>
          </a:p>
          <a:p>
            <a:r>
              <a:rPr lang="en-US" altLang="zh-CN" dirty="0"/>
              <a:t>AR</a:t>
            </a:r>
          </a:p>
          <a:p>
            <a:pPr lvl="1"/>
            <a:r>
              <a:rPr lang="en-US" altLang="zh-CN" sz="1800" dirty="0"/>
              <a:t>287.8m</a:t>
            </a:r>
            <a:r>
              <a:rPr lang="zh-CN" altLang="en-US" sz="1800" dirty="0"/>
              <a:t>，累积</a:t>
            </a:r>
            <a:r>
              <a:rPr lang="en-US" altLang="zh-CN" sz="1800" dirty="0"/>
              <a:t>4</a:t>
            </a:r>
            <a:r>
              <a:rPr lang="zh-CN" altLang="en-US" sz="1800" dirty="0"/>
              <a:t>次使束团电荷量达到</a:t>
            </a:r>
            <a:r>
              <a:rPr lang="en-US" altLang="zh-CN" sz="1800" dirty="0"/>
              <a:t>27nC</a:t>
            </a:r>
          </a:p>
          <a:p>
            <a:pPr lvl="1"/>
            <a:r>
              <a:rPr lang="zh-CN" altLang="en-US" sz="1800" dirty="0"/>
              <a:t>加速器电子束团至</a:t>
            </a:r>
            <a:r>
              <a:rPr lang="en-US" altLang="zh-CN" sz="1800" dirty="0"/>
              <a:t>2.8-5.0GeV</a:t>
            </a:r>
          </a:p>
          <a:p>
            <a:r>
              <a:rPr lang="en-US" altLang="zh-CN" dirty="0"/>
              <a:t>eRing</a:t>
            </a:r>
          </a:p>
          <a:p>
            <a:pPr lvl="1"/>
            <a:r>
              <a:rPr lang="en-US" altLang="zh-CN" sz="1800" dirty="0"/>
              <a:t>1151.2m</a:t>
            </a:r>
            <a:r>
              <a:rPr lang="zh-CN" altLang="en-US" sz="1800" dirty="0"/>
              <a:t>，</a:t>
            </a:r>
            <a:r>
              <a:rPr lang="en-US" altLang="zh-CN" sz="1800" dirty="0"/>
              <a:t>384</a:t>
            </a:r>
            <a:r>
              <a:rPr lang="zh-CN" altLang="en-US" sz="1800" dirty="0"/>
              <a:t>个束团，以</a:t>
            </a:r>
            <a:r>
              <a:rPr lang="en-US" altLang="zh-CN" sz="1800" dirty="0"/>
              <a:t>100MHz</a:t>
            </a:r>
            <a:r>
              <a:rPr lang="zh-CN" altLang="en-US" sz="1800" dirty="0"/>
              <a:t>对撞频率与</a:t>
            </a:r>
            <a:r>
              <a:rPr lang="en-US" altLang="zh-CN" sz="1800" dirty="0"/>
              <a:t>pRing</a:t>
            </a:r>
            <a:r>
              <a:rPr lang="zh-CN" altLang="en-US" sz="1800" dirty="0"/>
              <a:t>中质子束团进行对撞</a:t>
            </a:r>
            <a:endParaRPr lang="en-US" altLang="zh-CN" sz="1800" dirty="0"/>
          </a:p>
          <a:p>
            <a:pPr lvl="1"/>
            <a:r>
              <a:rPr lang="zh-CN" altLang="en-US" sz="1800" dirty="0"/>
              <a:t>满能量、满电荷量束团替换</a:t>
            </a:r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7A25011-65A2-8900-CDD8-1549EA0F2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98" y="5303950"/>
            <a:ext cx="5571137" cy="1445827"/>
          </a:xfrm>
          <a:prstGeom prst="rect">
            <a:avLst/>
          </a:prstGeom>
        </p:spPr>
      </p:pic>
      <p:sp>
        <p:nvSpPr>
          <p:cNvPr id="10" name="标题 3">
            <a:extLst>
              <a:ext uri="{FF2B5EF4-FFF2-40B4-BE49-F238E27FC236}">
                <a16:creationId xmlns:a16="http://schemas.microsoft.com/office/drawing/2014/main" id="{83B25DA6-F6A5-465A-0A76-1AF6DA6C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电子加速器及对撞环</a:t>
            </a:r>
          </a:p>
        </p:txBody>
      </p:sp>
      <p:sp>
        <p:nvSpPr>
          <p:cNvPr id="11" name="下箭头 10">
            <a:extLst>
              <a:ext uri="{FF2B5EF4-FFF2-40B4-BE49-F238E27FC236}">
                <a16:creationId xmlns:a16="http://schemas.microsoft.com/office/drawing/2014/main" id="{75AFCE35-BB57-7DE9-5BA4-F2B0FFFB0544}"/>
              </a:ext>
            </a:extLst>
          </p:cNvPr>
          <p:cNvSpPr/>
          <p:nvPr/>
        </p:nvSpPr>
        <p:spPr>
          <a:xfrm>
            <a:off x="477236" y="1971040"/>
            <a:ext cx="287305" cy="453347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06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6C35C6-C208-4638-9132-E2970216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4" y="1"/>
            <a:ext cx="7073900" cy="681036"/>
          </a:xfrm>
        </p:spPr>
        <p:txBody>
          <a:bodyPr/>
          <a:lstStyle/>
          <a:p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目录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84C4871-FDC9-2D93-D38C-8388DB34D6D4}"/>
              </a:ext>
            </a:extLst>
          </p:cNvPr>
          <p:cNvGrpSpPr/>
          <p:nvPr/>
        </p:nvGrpSpPr>
        <p:grpSpPr>
          <a:xfrm>
            <a:off x="5559107" y="971229"/>
            <a:ext cx="5197046" cy="5080433"/>
            <a:chOff x="2997085" y="946599"/>
            <a:chExt cx="5197046" cy="5080433"/>
          </a:xfrm>
        </p:grpSpPr>
        <p:graphicFrame>
          <p:nvGraphicFramePr>
            <p:cNvPr id="3" name="图示 2">
              <a:extLst>
                <a:ext uri="{FF2B5EF4-FFF2-40B4-BE49-F238E27FC236}">
                  <a16:creationId xmlns:a16="http://schemas.microsoft.com/office/drawing/2014/main" id="{3752A421-C847-B274-31BE-31820237C79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69877137"/>
                </p:ext>
              </p:extLst>
            </p:nvPr>
          </p:nvGraphicFramePr>
          <p:xfrm>
            <a:off x="2997085" y="946599"/>
            <a:ext cx="5197046" cy="50804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F5B24E5-E79E-7F75-AA7D-1C6BD81F18C9}"/>
                </a:ext>
              </a:extLst>
            </p:cNvPr>
            <p:cNvSpPr txBox="1"/>
            <p:nvPr/>
          </p:nvSpPr>
          <p:spPr>
            <a:xfrm>
              <a:off x="3235440" y="1280377"/>
              <a:ext cx="3554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1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90A80C9-F1D6-B43D-281C-398417AA8E87}"/>
                </a:ext>
              </a:extLst>
            </p:cNvPr>
            <p:cNvSpPr txBox="1"/>
            <p:nvPr/>
          </p:nvSpPr>
          <p:spPr>
            <a:xfrm>
              <a:off x="3681516" y="2086873"/>
              <a:ext cx="3554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1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41E4D9A-B29F-6CFD-B697-8A04ECADBEE8}"/>
                </a:ext>
              </a:extLst>
            </p:cNvPr>
            <p:cNvSpPr txBox="1"/>
            <p:nvPr/>
          </p:nvSpPr>
          <p:spPr>
            <a:xfrm>
              <a:off x="3887313" y="2893370"/>
              <a:ext cx="3554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1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1D69388-3169-CC8A-C66C-2251867C5100}"/>
                </a:ext>
              </a:extLst>
            </p:cNvPr>
            <p:cNvSpPr txBox="1"/>
            <p:nvPr/>
          </p:nvSpPr>
          <p:spPr>
            <a:xfrm>
              <a:off x="3887312" y="3699867"/>
              <a:ext cx="3554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1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4A972D0-2921-A238-F073-BC84762772CA}"/>
                </a:ext>
              </a:extLst>
            </p:cNvPr>
            <p:cNvSpPr txBox="1"/>
            <p:nvPr/>
          </p:nvSpPr>
          <p:spPr>
            <a:xfrm>
              <a:off x="3681516" y="4506364"/>
              <a:ext cx="3554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1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19D8757-CDE9-6E03-927D-C80038A871F9}"/>
                </a:ext>
              </a:extLst>
            </p:cNvPr>
            <p:cNvSpPr txBox="1"/>
            <p:nvPr/>
          </p:nvSpPr>
          <p:spPr>
            <a:xfrm>
              <a:off x="3248788" y="5312860"/>
              <a:ext cx="3554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1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26" name="Picture 2" descr="ion collision">
            <a:extLst>
              <a:ext uri="{FF2B5EF4-FFF2-40B4-BE49-F238E27FC236}">
                <a16:creationId xmlns:a16="http://schemas.microsoft.com/office/drawing/2014/main" id="{DB4CF1F9-38F8-3CD8-0BAB-C30BF887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9" y="1674339"/>
            <a:ext cx="7456879" cy="368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FD442D2-5A60-12A9-F8BB-BCF97297680C}"/>
              </a:ext>
            </a:extLst>
          </p:cNvPr>
          <p:cNvSpPr txBox="1"/>
          <p:nvPr/>
        </p:nvSpPr>
        <p:spPr>
          <a:xfrm>
            <a:off x="275600" y="6568761"/>
            <a:ext cx="13329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* 图片来源于美国</a:t>
            </a:r>
            <a:r>
              <a:rPr lang="en-US" altLang="zh-CN" sz="800" dirty="0"/>
              <a:t>EIC</a:t>
            </a:r>
            <a:r>
              <a:rPr lang="zh-CN" altLang="en-US" sz="800" dirty="0"/>
              <a:t>网站</a:t>
            </a:r>
          </a:p>
        </p:txBody>
      </p:sp>
    </p:spTree>
    <p:extLst>
      <p:ext uri="{BB962C8B-B14F-4D97-AF65-F5344CB8AC3E}">
        <p14:creationId xmlns:p14="http://schemas.microsoft.com/office/powerpoint/2010/main" val="6767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10" name="标题 3">
            <a:extLst>
              <a:ext uri="{FF2B5EF4-FFF2-40B4-BE49-F238E27FC236}">
                <a16:creationId xmlns:a16="http://schemas.microsoft.com/office/drawing/2014/main" id="{83B25DA6-F6A5-465A-0A76-1AF6DA6C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电子加速器及对撞环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2706CC0-B036-8965-F13E-6ECAC36EF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" b="4214"/>
          <a:stretch/>
        </p:blipFill>
        <p:spPr>
          <a:xfrm>
            <a:off x="149923" y="3010140"/>
            <a:ext cx="8610600" cy="3272126"/>
          </a:xfrm>
          <a:prstGeom prst="rect">
            <a:avLst/>
          </a:prstGeom>
        </p:spPr>
      </p:pic>
      <p:sp>
        <p:nvSpPr>
          <p:cNvPr id="14" name="内容占位符 1">
            <a:extLst>
              <a:ext uri="{FF2B5EF4-FFF2-40B4-BE49-F238E27FC236}">
                <a16:creationId xmlns:a16="http://schemas.microsoft.com/office/drawing/2014/main" id="{2C75518F-8F78-95E5-EFE5-1820F326B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92" y="876686"/>
            <a:ext cx="11095967" cy="528118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eRing</a:t>
            </a:r>
            <a:r>
              <a:rPr kumimoji="1"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光学设计中分段考虑</a:t>
            </a:r>
            <a:r>
              <a:rPr kumimoji="1" lang="zh-CN" altLang="en-US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对撞区、弧区、直线段</a:t>
            </a:r>
            <a:r>
              <a:rPr kumimoji="1"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等功能区域</a:t>
            </a:r>
            <a:endParaRPr kumimoji="1" lang="en-US" altLang="zh-CN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对撞区电子束流以</a:t>
            </a:r>
            <a:r>
              <a:rPr kumimoji="1" lang="en-US" altLang="zh-CN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50mrad</a:t>
            </a: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交叉角</a:t>
            </a:r>
            <a:r>
              <a:rPr kumimoji="1" lang="en-US" altLang="zh-CN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+crab cavity</a:t>
            </a: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方式进行对撞，需要在对撞点</a:t>
            </a:r>
            <a:r>
              <a:rPr kumimoji="1" lang="zh-CN" altLang="en-US" sz="1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实现小</a:t>
            </a:r>
            <a:r>
              <a:rPr kumimoji="1" lang="en-US" altLang="zh-CN" sz="1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kumimoji="1" lang="zh-CN" altLang="en-US" sz="1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，并为蟹腔、亮度与极化率探测器预留位置</a:t>
            </a:r>
            <a:endParaRPr kumimoji="1" lang="en-US" altLang="zh-CN" sz="18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弧区光学设计决定了电子束流自然发射度与同步辐射阻尼时间，需要实现</a:t>
            </a:r>
            <a:r>
              <a:rPr kumimoji="1" lang="zh-CN" altLang="en-US" sz="1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小自然发射度</a:t>
            </a:r>
            <a:r>
              <a:rPr kumimoji="1" lang="en-US" altLang="zh-CN" sz="1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kumimoji="1" lang="zh-CN" altLang="en-US" sz="1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短阻尼时间</a:t>
            </a:r>
            <a:endParaRPr kumimoji="1" lang="en-US" altLang="zh-CN" sz="18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直线段用于安装高频腔、注入引出、自旋旋转器等技术元件，同时在</a:t>
            </a:r>
            <a:r>
              <a:rPr kumimoji="1" lang="zh-CN" altLang="en-US" sz="1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对撞点</a:t>
            </a:r>
            <a:r>
              <a:rPr kumimoji="1" lang="en-US" altLang="zh-CN" sz="1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IP1</a:t>
            </a:r>
            <a:r>
              <a:rPr kumimoji="1" lang="zh-CN" altLang="en-US" sz="1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对侧预留第二个对撞点</a:t>
            </a: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6C09C8A9-0A6D-EAAC-DC2F-3027541D5FC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zh-CN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27D314-A2A3-4123-AB0C-DD7768E90F2B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0329298-DE44-BB1E-C7CE-2D8F954727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7" r="3181"/>
          <a:stretch/>
        </p:blipFill>
        <p:spPr>
          <a:xfrm>
            <a:off x="8790039" y="3138843"/>
            <a:ext cx="340196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10" name="标题 3">
            <a:extLst>
              <a:ext uri="{FF2B5EF4-FFF2-40B4-BE49-F238E27FC236}">
                <a16:creationId xmlns:a16="http://schemas.microsoft.com/office/drawing/2014/main" id="{83B25DA6-F6A5-465A-0A76-1AF6DA6C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电子加速器及对撞环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FFDD476-42FD-FE34-C5B6-DE9C97473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531" y="3582203"/>
            <a:ext cx="3585996" cy="2592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5A7F931-5D56-9171-6BF1-9952E004D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481" y="3582203"/>
            <a:ext cx="3585996" cy="2592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AA73231-F661-DCDD-719E-25B489454F22}"/>
              </a:ext>
            </a:extLst>
          </p:cNvPr>
          <p:cNvSpPr txBox="1"/>
          <p:nvPr/>
        </p:nvSpPr>
        <p:spPr>
          <a:xfrm>
            <a:off x="5852429" y="6135500"/>
            <a:ext cx="204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对撞点上游</a:t>
            </a:r>
          </a:p>
        </p:txBody>
      </p:sp>
      <p:sp>
        <p:nvSpPr>
          <p:cNvPr id="13" name="内容占位符 1">
            <a:extLst>
              <a:ext uri="{FF2B5EF4-FFF2-40B4-BE49-F238E27FC236}">
                <a16:creationId xmlns:a16="http://schemas.microsoft.com/office/drawing/2014/main" id="{28233DF7-C1B1-DA2B-2C5E-D0D2100B1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73" y="886193"/>
            <a:ext cx="4900661" cy="25920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对撞点上游光学设计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(IPU, 41.3 m)</a:t>
            </a:r>
          </a:p>
          <a:p>
            <a:pPr marL="685800" marR="0" lvl="1" indent="-228600" algn="l" defTabSz="914400" rtl="0" eaLnBrk="1" fontAlgn="auto" latinLnBrk="0" hangingPunct="1">
              <a:lnSpc>
                <a:spcPct val="125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最大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βx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≈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852.85 m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，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βy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≈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400.31 m</a:t>
            </a:r>
          </a:p>
          <a:p>
            <a:pPr marL="685800" marR="0" lvl="1" indent="-228600" algn="l" defTabSz="914400" rtl="0" eaLnBrk="1" fontAlgn="auto" latinLnBrk="0" hangingPunct="1">
              <a:lnSpc>
                <a:spcPct val="125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lang="zh-CN" altLang="en-US" sz="16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为探测器预留</a:t>
            </a:r>
            <a:r>
              <a:rPr lang="en-US" altLang="zh-CN" sz="16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4m</a:t>
            </a:r>
            <a:r>
              <a:rPr lang="zh-CN" altLang="en-US" sz="16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直线段空间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5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为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蟹腔预留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9m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安装空间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位于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s=11.4-20.4m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处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, βx = 800.228-800.330 m,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𝜐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x= 0.24799-0.24979)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DF9EA1F-C2F7-2F10-4C8E-5A2BB3BA0CC3}"/>
              </a:ext>
            </a:extLst>
          </p:cNvPr>
          <p:cNvSpPr txBox="1"/>
          <p:nvPr/>
        </p:nvSpPr>
        <p:spPr>
          <a:xfrm>
            <a:off x="9161747" y="6125779"/>
            <a:ext cx="204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对撞点下游</a:t>
            </a:r>
          </a:p>
        </p:txBody>
      </p:sp>
      <p:sp>
        <p:nvSpPr>
          <p:cNvPr id="16" name="内容占位符 1">
            <a:extLst>
              <a:ext uri="{FF2B5EF4-FFF2-40B4-BE49-F238E27FC236}">
                <a16:creationId xmlns:a16="http://schemas.microsoft.com/office/drawing/2014/main" id="{CBC21D79-96F1-7F4D-580B-9756163EB3E9}"/>
              </a:ext>
            </a:extLst>
          </p:cNvPr>
          <p:cNvSpPr txBox="1">
            <a:spLocks/>
          </p:cNvSpPr>
          <p:nvPr/>
        </p:nvSpPr>
        <p:spPr>
          <a:xfrm>
            <a:off x="425473" y="3406364"/>
            <a:ext cx="4974909" cy="3316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1400" b="0" kern="1200" baseline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黑体" panose="02010609060101010101" pitchFamily="49" charset="-122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zh-CN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对撞点下游光学设计 </a:t>
            </a:r>
            <a:r>
              <a:rPr lang="en-US" altLang="zh-CN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(IPD, 61.6 m)</a:t>
            </a:r>
          </a:p>
          <a:p>
            <a:pPr lvl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最大</a:t>
            </a:r>
            <a:r>
              <a:rPr lang="en-US" altLang="zh-CN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βx </a:t>
            </a:r>
            <a:r>
              <a:rPr lang="zh-CN" altLang="en-US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≈ </a:t>
            </a:r>
            <a:r>
              <a:rPr lang="en-US" altLang="zh-CN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852.15m</a:t>
            </a:r>
            <a:r>
              <a:rPr lang="zh-CN" altLang="en-US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altLang="zh-CN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βy </a:t>
            </a:r>
            <a:r>
              <a:rPr lang="zh-CN" altLang="en-US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≈ </a:t>
            </a:r>
            <a:r>
              <a:rPr lang="en-US" altLang="zh-CN" sz="16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400.04m</a:t>
            </a:r>
          </a:p>
          <a:p>
            <a:pPr marL="685800" marR="0" lvl="1" indent="-228600" algn="l" defTabSz="914400" rtl="0" eaLnBrk="1" fontAlgn="auto" latinLnBrk="0" hangingPunct="1">
              <a:lnSpc>
                <a:spcPct val="135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lang="zh-CN" altLang="en-US" sz="16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为探测器预留</a:t>
            </a:r>
            <a:r>
              <a:rPr lang="en-US" altLang="zh-CN" sz="16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4m</a:t>
            </a:r>
            <a:r>
              <a:rPr lang="zh-CN" altLang="en-US" sz="16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直线段空间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</a:t>
            </a:r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蟹腔预留</a:t>
            </a:r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9m</a:t>
            </a:r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安装空间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，光学与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IPU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一致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Chicane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段位于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 = 32-49m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处，通过</a:t>
            </a:r>
            <a:r>
              <a:rPr lang="zh-CN" altLang="en-US" sz="16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二极磁铁产生同步辐射来进行亮度测量与极化率测量</a:t>
            </a:r>
            <a:endParaRPr lang="en-US" altLang="zh-CN" sz="16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3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Chicane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段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函数很大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弧区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~0.04)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，这一部分元件</a:t>
            </a:r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贡献了</a:t>
            </a:r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~20%</a:t>
            </a:r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的自然发射度增长</a:t>
            </a:r>
            <a:endParaRPr lang="en-US" altLang="zh-CN" sz="16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157C95A-E9F1-39B8-0D17-3FA71A443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545" y="902282"/>
            <a:ext cx="6319546" cy="25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10" name="标题 3">
            <a:extLst>
              <a:ext uri="{FF2B5EF4-FFF2-40B4-BE49-F238E27FC236}">
                <a16:creationId xmlns:a16="http://schemas.microsoft.com/office/drawing/2014/main" id="{83B25DA6-F6A5-465A-0A76-1AF6DA6C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电子加速器及对撞环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4D0D59-A43A-7429-DE48-6E509DA2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96" y="3039084"/>
            <a:ext cx="2870020" cy="216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E7D961-639E-A540-38EE-8AE5E6EAC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874" y="3038389"/>
            <a:ext cx="2870020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10795E-5A6D-4662-98A5-CBEA261AD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046" y="3038389"/>
            <a:ext cx="2870020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CD6C31-48D3-AFD9-608B-5EFFCE68D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876" y="3038389"/>
            <a:ext cx="2870020" cy="2160000"/>
          </a:xfrm>
          <a:prstGeom prst="rect">
            <a:avLst/>
          </a:prstGeom>
        </p:spPr>
      </p:pic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AE4DB315-3859-0978-6109-EA54E5A04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623" y="818242"/>
            <a:ext cx="10996754" cy="5281180"/>
          </a:xfrm>
        </p:spPr>
        <p:txBody>
          <a:bodyPr/>
          <a:lstStyle/>
          <a:p>
            <a:r>
              <a:rPr kumimoji="1"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eRing</a:t>
            </a:r>
            <a:r>
              <a:rPr kumimoji="1"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弧区光学设计需要满足以下需求</a:t>
            </a:r>
            <a:r>
              <a:rPr kumimoji="1" lang="en-US" altLang="zh-CN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800100" lvl="1" indent="-342900">
              <a:buFont typeface="+mj-lt"/>
              <a:buAutoNum type="alphaLcParenR"/>
            </a:pP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实现小自然发射度并通过耦合</a:t>
            </a:r>
            <a:r>
              <a:rPr kumimoji="1" lang="zh-CN" altLang="en-US" sz="18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得到满足对撞需求的水平与垂直发射度</a:t>
            </a:r>
            <a:endParaRPr kumimoji="1" lang="en-US" altLang="zh-CN" sz="1800" b="1" kern="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+mj-lt"/>
              <a:buAutoNum type="alphaLcParenR"/>
            </a:pP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</a:t>
            </a:r>
            <a:r>
              <a:rPr kumimoji="1" lang="zh-CN" altLang="en-US" sz="18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横向阻尼时间在</a:t>
            </a:r>
            <a:r>
              <a:rPr kumimoji="1" lang="en-US" altLang="zh-CN" sz="18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4000</a:t>
            </a:r>
            <a:r>
              <a:rPr kumimoji="1" lang="zh-CN" altLang="en-US" sz="18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圈以内</a:t>
            </a: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，同时限制</a:t>
            </a:r>
            <a:r>
              <a:rPr kumimoji="1" lang="zh-CN" altLang="en-US" sz="18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同步辐射功率不超过</a:t>
            </a:r>
            <a:r>
              <a:rPr kumimoji="1" lang="en-US" altLang="zh-CN" sz="18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 KW/m</a:t>
            </a:r>
          </a:p>
          <a:p>
            <a:pPr marL="800100" lvl="1" indent="-342900">
              <a:spcBef>
                <a:spcPts val="600"/>
              </a:spcBef>
              <a:buFont typeface="+mj-lt"/>
              <a:buAutoNum type="alphaLcParenR"/>
            </a:pP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kumimoji="1" lang="en-US" altLang="zh-CN" sz="18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pRing</a:t>
            </a:r>
            <a:r>
              <a:rPr kumimoji="1" lang="zh-CN" altLang="en-US" sz="18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的弧段相匹配</a:t>
            </a: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以确保两个环在同一个隧道内（</a:t>
            </a:r>
            <a:r>
              <a:rPr kumimoji="1" lang="en-US" altLang="zh-CN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pRing</a:t>
            </a: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弧段长</a:t>
            </a:r>
            <a:r>
              <a:rPr kumimoji="1" lang="en-US" altLang="zh-CN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~400m</a:t>
            </a:r>
            <a:r>
              <a:rPr kumimoji="1" lang="zh-CN" altLang="en-US" sz="18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kumimoji="1" lang="en-US" altLang="zh-CN" sz="18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kumimoji="1" lang="en-US" altLang="zh-CN" b="1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eRing</a:t>
            </a:r>
            <a:r>
              <a:rPr kumimoji="1"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采用“</a:t>
            </a:r>
            <a:r>
              <a:rPr kumimoji="1" lang="el-GR" altLang="zh-CN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π/2</a:t>
            </a:r>
            <a:r>
              <a:rPr kumimoji="1" lang="zh-CN" altLang="en-US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相移</a:t>
            </a:r>
            <a:r>
              <a:rPr kumimoji="1" lang="el-GR" altLang="zh-CN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+ </a:t>
            </a:r>
            <a:r>
              <a:rPr kumimoji="1" lang="zh-CN" altLang="en-US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半强度”弧区及其消色散方案</a:t>
            </a:r>
            <a:r>
              <a:rPr kumimoji="1"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，通过反向二极磁铁来降低同步辐射阻尼时间，最终结果满足对撞需求，具体光学设计如下：</a:t>
            </a: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C352CF69-E4F0-22D1-C4FF-21FF753E4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681203"/>
              </p:ext>
            </p:extLst>
          </p:nvPr>
        </p:nvGraphicFramePr>
        <p:xfrm>
          <a:off x="770453" y="5198389"/>
          <a:ext cx="8343874" cy="151205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075055">
                  <a:extLst>
                    <a:ext uri="{9D8B030D-6E8A-4147-A177-3AD203B41FA5}">
                      <a16:colId xmlns:a16="http://schemas.microsoft.com/office/drawing/2014/main" val="774866050"/>
                    </a:ext>
                  </a:extLst>
                </a:gridCol>
                <a:gridCol w="2610678">
                  <a:extLst>
                    <a:ext uri="{9D8B030D-6E8A-4147-A177-3AD203B41FA5}">
                      <a16:colId xmlns:a16="http://schemas.microsoft.com/office/drawing/2014/main" val="1450990276"/>
                    </a:ext>
                  </a:extLst>
                </a:gridCol>
                <a:gridCol w="1139687">
                  <a:extLst>
                    <a:ext uri="{9D8B030D-6E8A-4147-A177-3AD203B41FA5}">
                      <a16:colId xmlns:a16="http://schemas.microsoft.com/office/drawing/2014/main" val="868594073"/>
                    </a:ext>
                  </a:extLst>
                </a:gridCol>
                <a:gridCol w="1090777">
                  <a:extLst>
                    <a:ext uri="{9D8B030D-6E8A-4147-A177-3AD203B41FA5}">
                      <a16:colId xmlns:a16="http://schemas.microsoft.com/office/drawing/2014/main" val="3220513824"/>
                    </a:ext>
                  </a:extLst>
                </a:gridCol>
                <a:gridCol w="2427677">
                  <a:extLst>
                    <a:ext uri="{9D8B030D-6E8A-4147-A177-3AD203B41FA5}">
                      <a16:colId xmlns:a16="http://schemas.microsoft.com/office/drawing/2014/main" val="3335900523"/>
                    </a:ext>
                  </a:extLst>
                </a:gridCol>
              </a:tblGrid>
              <a:tr h="326095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Name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Type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Number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Length (m)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Maximum Value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079738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MB1_ARC1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ARC Normal </a:t>
                      </a:r>
                      <a:r>
                        <a:rPr lang="en-US" altLang="zh-CN" sz="12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Sbend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1.5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Field 1.42 T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986300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MB2_ARC1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ARC Reverse </a:t>
                      </a:r>
                      <a:r>
                        <a:rPr lang="en-US" altLang="zh-CN" sz="12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Sbend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0.4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Field 1.23 T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267483"/>
                  </a:ext>
                </a:extLst>
              </a:tr>
              <a:tr h="315910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QF1_ARC1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ARC Focusing Quadrupole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0.4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Gap 50 mm,</a:t>
                      </a:r>
                      <a:r>
                        <a:rPr lang="zh-CN" altLang="en-US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21.23 T/m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971408"/>
                  </a:ext>
                </a:extLst>
              </a:tr>
              <a:tr h="321414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QD1_ARC1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ARC Defocusing Quadrupole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1.4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Gap 50 mm, 21.02 T/m</a:t>
                      </a:r>
                      <a:endParaRPr lang="zh-CN" altLang="en-US" sz="12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327890"/>
                  </a:ext>
                </a:extLst>
              </a:tr>
            </a:tbl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:a16="http://schemas.microsoft.com/office/drawing/2014/main" id="{3A4CD6FF-F76C-DC85-1413-9FFDA5FCD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232" y="5457145"/>
            <a:ext cx="2687730" cy="38647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EE76E72-1638-4D75-862E-C5D43A64B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7232" y="5842732"/>
            <a:ext cx="2687722" cy="38647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DD5EA0A9-61B5-3DBF-BDA0-FA67EE4B0B79}"/>
              </a:ext>
            </a:extLst>
          </p:cNvPr>
          <p:cNvSpPr txBox="1"/>
          <p:nvPr/>
        </p:nvSpPr>
        <p:spPr>
          <a:xfrm>
            <a:off x="9319914" y="6237080"/>
            <a:ext cx="2481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反向二极铁及其镜像对称</a:t>
            </a:r>
          </a:p>
        </p:txBody>
      </p:sp>
    </p:spTree>
    <p:extLst>
      <p:ext uri="{BB962C8B-B14F-4D97-AF65-F5344CB8AC3E}">
        <p14:creationId xmlns:p14="http://schemas.microsoft.com/office/powerpoint/2010/main" val="315517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10" name="标题 3">
            <a:extLst>
              <a:ext uri="{FF2B5EF4-FFF2-40B4-BE49-F238E27FC236}">
                <a16:creationId xmlns:a16="http://schemas.microsoft.com/office/drawing/2014/main" id="{83B25DA6-F6A5-465A-0A76-1AF6DA6C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电子加速器及对撞环</a:t>
            </a:r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79F6A731-0015-116B-70FE-84330E99D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92" y="934892"/>
            <a:ext cx="11187408" cy="549730"/>
          </a:xfrm>
        </p:spPr>
        <p:txBody>
          <a:bodyPr>
            <a:noAutofit/>
          </a:bodyPr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直线段用于</a:t>
            </a: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高频腔、注引元件、极化控制等的安装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，对不同功能段进行</a:t>
            </a: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独立匹配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E89A528-BA98-FD24-CACB-BB9D7AC5B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35" y="1369745"/>
            <a:ext cx="2908966" cy="216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90A18B2-BF42-D131-C3BD-078678EB419F}"/>
              </a:ext>
            </a:extLst>
          </p:cNvPr>
          <p:cNvSpPr txBox="1"/>
          <p:nvPr/>
        </p:nvSpPr>
        <p:spPr>
          <a:xfrm>
            <a:off x="965778" y="3558316"/>
            <a:ext cx="2511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直线段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，常规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FODO (10.8m)</a:t>
            </a:r>
            <a:endPara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0FA9389-2504-9A96-EC21-2FC90256D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557" y="1369745"/>
            <a:ext cx="2908966" cy="216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5E8B7C2-09A4-F8E8-47C4-CD260FC982D6}"/>
              </a:ext>
            </a:extLst>
          </p:cNvPr>
          <p:cNvSpPr txBox="1"/>
          <p:nvPr/>
        </p:nvSpPr>
        <p:spPr>
          <a:xfrm>
            <a:off x="4815542" y="3529745"/>
            <a:ext cx="270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匹配段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，从直线段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到消色散段的匹配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@IP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侧 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(7.8m)</a:t>
            </a:r>
            <a:endPara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311BF18-50E1-F4D0-2CBE-ABA66158E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079" y="1369745"/>
            <a:ext cx="2908966" cy="216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A1E9AE0-DC49-6586-1A7B-FB7DC8FDF550}"/>
              </a:ext>
            </a:extLst>
          </p:cNvPr>
          <p:cNvSpPr txBox="1"/>
          <p:nvPr/>
        </p:nvSpPr>
        <p:spPr>
          <a:xfrm>
            <a:off x="8816536" y="3558316"/>
            <a:ext cx="2604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匹配段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，从直线段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到消色散段的匹配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@IP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对侧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(8.7m)</a:t>
            </a:r>
            <a:endPara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F317FBE-CBA1-922E-AD02-D763A4C24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257" y="4044181"/>
            <a:ext cx="2908966" cy="2160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2ECD7D9-3F71-80E4-1CAD-AFBE8DE6EFD3}"/>
              </a:ext>
            </a:extLst>
          </p:cNvPr>
          <p:cNvSpPr txBox="1"/>
          <p:nvPr/>
        </p:nvSpPr>
        <p:spPr>
          <a:xfrm>
            <a:off x="4815542" y="6228082"/>
            <a:ext cx="273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匹配段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MAT1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侧长度匹配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(13.8m)</a:t>
            </a:r>
            <a:endPara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AC79183-D9F8-4419-7B3E-24E1DD64A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2480" y="4044181"/>
            <a:ext cx="2908966" cy="2160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36CC485-1E28-23E9-722D-7B40746817DB}"/>
              </a:ext>
            </a:extLst>
          </p:cNvPr>
          <p:cNvSpPr txBox="1"/>
          <p:nvPr/>
        </p:nvSpPr>
        <p:spPr>
          <a:xfrm>
            <a:off x="8769205" y="6209317"/>
            <a:ext cx="256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匹配段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MAT2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侧长度匹配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(6.3m)</a:t>
            </a:r>
            <a:endPara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8953B085-E2C6-DA55-5712-E5D97FB0FC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035" y="4044181"/>
            <a:ext cx="2908966" cy="21600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AF0283B-1353-21AB-FF2C-0DE61B4A0F7F}"/>
              </a:ext>
            </a:extLst>
          </p:cNvPr>
          <p:cNvSpPr txBox="1"/>
          <p:nvPr/>
        </p:nvSpPr>
        <p:spPr>
          <a:xfrm>
            <a:off x="973797" y="6228082"/>
            <a:ext cx="2511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高频直线段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，常规</a:t>
            </a:r>
            <a:r>
              <a:rPr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FODO(10.8m)</a:t>
            </a:r>
            <a:endPara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45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10" name="标题 3">
            <a:extLst>
              <a:ext uri="{FF2B5EF4-FFF2-40B4-BE49-F238E27FC236}">
                <a16:creationId xmlns:a16="http://schemas.microsoft.com/office/drawing/2014/main" id="{83B25DA6-F6A5-465A-0A76-1AF6DA6C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电子加速器及对撞环</a:t>
            </a:r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5789DC3C-6A00-9B34-05BE-21596226C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2" y="707115"/>
            <a:ext cx="11251097" cy="528118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kumimoji="1" lang="zh-CN" altLang="en-US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全环长度为对撞环</a:t>
            </a:r>
            <a:r>
              <a:rPr kumimoji="1" lang="en-US" altLang="zh-CN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1/4</a:t>
            </a:r>
            <a:r>
              <a:rPr kumimoji="1" lang="zh-CN" altLang="en-US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kumimoji="1" lang="en-US" altLang="zh-CN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287.8m</a:t>
            </a:r>
            <a:r>
              <a:rPr kumimoji="1" lang="zh-CN" altLang="en-US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，包括</a:t>
            </a:r>
            <a:r>
              <a:rPr kumimoji="1" lang="en-US" altLang="zh-CN" sz="22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sz="22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弧区</a:t>
            </a:r>
            <a:r>
              <a:rPr kumimoji="1" lang="en-US" altLang="zh-CN" sz="22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+2</a:t>
            </a:r>
            <a:r>
              <a:rPr kumimoji="1" lang="zh-CN" altLang="en-US" sz="22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直线段</a:t>
            </a:r>
            <a:r>
              <a:rPr kumimoji="1" lang="zh-CN" altLang="en-US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。弧区</a:t>
            </a:r>
            <a:r>
              <a:rPr kumimoji="1" lang="en-US" altLang="zh-CN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FODO</a:t>
            </a:r>
            <a:r>
              <a:rPr kumimoji="1" lang="zh-CN" altLang="en-US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节长度</a:t>
            </a:r>
            <a:r>
              <a:rPr kumimoji="1" lang="en-US" altLang="zh-CN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3.6m</a:t>
            </a:r>
            <a:r>
              <a:rPr kumimoji="1" lang="zh-CN" altLang="en-US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，采用“</a:t>
            </a:r>
            <a:r>
              <a:rPr kumimoji="1" lang="en-US" altLang="zh-CN" sz="22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pi/3+missing bending</a:t>
            </a:r>
            <a:r>
              <a:rPr kumimoji="1" lang="zh-CN" altLang="en-US" sz="2200" b="1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”方案消色散</a:t>
            </a:r>
            <a:r>
              <a:rPr kumimoji="1" lang="zh-CN" altLang="en-US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。直线段长度</a:t>
            </a:r>
            <a:r>
              <a:rPr kumimoji="1" lang="en-US" altLang="zh-CN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21.9m</a:t>
            </a:r>
            <a:r>
              <a:rPr kumimoji="1" lang="zh-CN" altLang="en-US" sz="2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，提供注引等功能</a:t>
            </a: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A2C49E23-8B9C-D5B3-A7CA-012705E77B71}"/>
              </a:ext>
            </a:extLst>
          </p:cNvPr>
          <p:cNvSpPr txBox="1">
            <a:spLocks/>
          </p:cNvSpPr>
          <p:nvPr/>
        </p:nvSpPr>
        <p:spPr>
          <a:xfrm>
            <a:off x="8540144" y="6308504"/>
            <a:ext cx="27432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zh-CN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27D314-A2A3-4123-AB0C-DD7768E90F2B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30FDCDF-751F-9F23-72F2-AAC6AB9F2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79" y="1726279"/>
            <a:ext cx="3497825" cy="2908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F9D0268-1874-8AB7-8262-733B3CE0F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720" y="1726279"/>
            <a:ext cx="3601534" cy="29085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EF5F28D-5306-2841-2403-45E795962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923" y="1726279"/>
            <a:ext cx="3610962" cy="2908568"/>
          </a:xfrm>
          <a:prstGeom prst="rect">
            <a:avLst/>
          </a:prstGeom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6C8E22D5-9CE9-D9F2-8323-A5E269875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841111"/>
              </p:ext>
            </p:extLst>
          </p:nvPr>
        </p:nvGraphicFramePr>
        <p:xfrm>
          <a:off x="426428" y="4779196"/>
          <a:ext cx="7722174" cy="189443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32956">
                  <a:extLst>
                    <a:ext uri="{9D8B030D-6E8A-4147-A177-3AD203B41FA5}">
                      <a16:colId xmlns:a16="http://schemas.microsoft.com/office/drawing/2014/main" val="774866050"/>
                    </a:ext>
                  </a:extLst>
                </a:gridCol>
                <a:gridCol w="1808480">
                  <a:extLst>
                    <a:ext uri="{9D8B030D-6E8A-4147-A177-3AD203B41FA5}">
                      <a16:colId xmlns:a16="http://schemas.microsoft.com/office/drawing/2014/main" val="1450990276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868594073"/>
                    </a:ext>
                  </a:extLst>
                </a:gridCol>
                <a:gridCol w="1157858">
                  <a:extLst>
                    <a:ext uri="{9D8B030D-6E8A-4147-A177-3AD203B41FA5}">
                      <a16:colId xmlns:a16="http://schemas.microsoft.com/office/drawing/2014/main" val="3220513824"/>
                    </a:ext>
                  </a:extLst>
                </a:gridCol>
              </a:tblGrid>
              <a:tr h="32609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Parameter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Value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Parameter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Value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079738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Circumference (m)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287.8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U0 (MeV/turn)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1.086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986300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Number of bunches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96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Damping time </a:t>
                      </a:r>
                      <a:r>
                        <a:rPr lang="en-US" altLang="zh-CN" sz="1400" dirty="0" err="1"/>
                        <a:t>τx</a:t>
                      </a:r>
                      <a:r>
                        <a:rPr lang="en-US" altLang="zh-CN" sz="1400" dirty="0"/>
                        <a:t>/</a:t>
                      </a:r>
                      <a:r>
                        <a:rPr lang="en-US" altLang="zh-CN" sz="1400" dirty="0" err="1"/>
                        <a:t>τy</a:t>
                      </a:r>
                      <a:r>
                        <a:rPr lang="en-US" altLang="zh-CN" sz="1400" dirty="0"/>
                        <a:t>/</a:t>
                      </a:r>
                      <a:r>
                        <a:rPr lang="en-US" altLang="zh-CN" sz="1400" dirty="0" err="1"/>
                        <a:t>τz</a:t>
                      </a:r>
                      <a:r>
                        <a:rPr lang="en-US" altLang="zh-CN" sz="1400" dirty="0"/>
                        <a:t> (</a:t>
                      </a:r>
                      <a:r>
                        <a:rPr lang="en-US" altLang="zh-CN" sz="1400" dirty="0" err="1"/>
                        <a:t>ms</a:t>
                      </a:r>
                      <a:r>
                        <a:rPr lang="en-US" altLang="zh-CN" sz="1400" dirty="0"/>
                        <a:t>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6.3/6.2/3.1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267483"/>
                  </a:ext>
                </a:extLst>
              </a:tr>
              <a:tr h="31591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Total current (A)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2.7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Natural emittance (nm·rad)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45.9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971408"/>
                  </a:ext>
                </a:extLst>
              </a:tr>
              <a:tr h="321414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Bending radius (m)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12.2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Momentum compaction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0.007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327890"/>
                  </a:ext>
                </a:extLst>
              </a:tr>
              <a:tr h="321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Dipole strength B0 (T)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0.955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Chromaticity x/y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-14.0/-14.2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23967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C4EFD1D1-8EC1-A526-E3E1-918231C177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329"/>
          <a:stretch/>
        </p:blipFill>
        <p:spPr>
          <a:xfrm>
            <a:off x="8199786" y="4524154"/>
            <a:ext cx="3180078" cy="22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10" name="标题 3">
            <a:extLst>
              <a:ext uri="{FF2B5EF4-FFF2-40B4-BE49-F238E27FC236}">
                <a16:creationId xmlns:a16="http://schemas.microsoft.com/office/drawing/2014/main" id="{83B25DA6-F6A5-465A-0A76-1AF6DA6C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电子加速器及对撞环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7C00CC-0AF8-1470-F506-DB634E9ED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16" y="3301940"/>
            <a:ext cx="3997134" cy="2997851"/>
          </a:xfrm>
          <a:prstGeom prst="rect">
            <a:avLst/>
          </a:prstGeom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71AEF03B-126A-7BC8-A2A2-501414B53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63" y="849225"/>
            <a:ext cx="7373154" cy="5735046"/>
          </a:xfrm>
        </p:spPr>
        <p:txBody>
          <a:bodyPr>
            <a:normAutofit fontScale="92500"/>
          </a:bodyPr>
          <a:lstStyle/>
          <a:p>
            <a:pPr>
              <a:lnSpc>
                <a:spcPct val="125000"/>
              </a:lnSpc>
              <a:buFont typeface="Wingdings" pitchFamily="2" charset="2"/>
              <a:buChar char="Ø"/>
            </a:pP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将通过</a:t>
            </a: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多次累积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使单束团电荷量从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7nC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提升至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27nC</a:t>
            </a:r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累积方案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：注入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384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7nC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束团至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并加速，在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1GeV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能量通过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次合束操作完成累积，再将束团加速至目标能量（面临强流合束动力学挑战）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累积方案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中只存储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96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个束团，通过多次注入完成累积，再进行加速（面临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Kicker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上升下降时间小于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10ns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的技术挑战）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将所有束团引出并通过输运线注入至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eRing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中，</a:t>
            </a: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自旋旋转器将在输运线上调整束团的自旋方向</a:t>
            </a:r>
            <a:endParaRPr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引出束团发射度需要小于对撞环发射度，为输运线发射度增长保留裕量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>
              <a:lnSpc>
                <a:spcPct val="125000"/>
              </a:lnSpc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对撞环换束周期在分钟量级，阻尼时间不是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的设计关键，主要在于</a:t>
            </a: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小自然发射度的获得</a:t>
            </a:r>
            <a:endParaRPr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25000"/>
              </a:lnSpc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根据理论公式计算结果（右下图），使用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68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个弧区，二极磁铁长度为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0.7m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时自然发射度可以达到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45nm·rad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7A63639-E27E-3DD4-A9AB-E86EA1FB2F30}"/>
              </a:ext>
            </a:extLst>
          </p:cNvPr>
          <p:cNvGrpSpPr/>
          <p:nvPr/>
        </p:nvGrpSpPr>
        <p:grpSpPr>
          <a:xfrm>
            <a:off x="7940416" y="707670"/>
            <a:ext cx="3574752" cy="2912996"/>
            <a:chOff x="7801843" y="1330768"/>
            <a:chExt cx="3574752" cy="291299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F5018D-EA8F-7D34-A7C4-4A756C31D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93"/>
            <a:stretch/>
          </p:blipFill>
          <p:spPr>
            <a:xfrm>
              <a:off x="7801843" y="1330768"/>
              <a:ext cx="3574752" cy="2742197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5F090C9-2AE2-9915-1A39-4713D43A27AE}"/>
                </a:ext>
              </a:extLst>
            </p:cNvPr>
            <p:cNvSpPr txBox="1"/>
            <p:nvPr/>
          </p:nvSpPr>
          <p:spPr>
            <a:xfrm>
              <a:off x="8066937" y="1664056"/>
              <a:ext cx="1678697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44895">
                <a:lnSpc>
                  <a:spcPct val="150000"/>
                </a:lnSpc>
                <a:spcBef>
                  <a:spcPts val="1200"/>
                </a:spcBef>
                <a:buClr>
                  <a:schemeClr val="bg2"/>
                </a:buClr>
              </a:pPr>
              <a:r>
                <a:rPr lang="en-US" altLang="zh-CN" sz="1400" err="1">
                  <a:solidFill>
                    <a:srgbClr val="0000FF"/>
                  </a:solidFill>
                  <a:ea typeface="黑体" panose="02010609060101010101" pitchFamily="49" charset="-122"/>
                  <a:cs typeface="Times New Roman" panose="02020603050405020304" pitchFamily="18" charset="0"/>
                </a:rPr>
                <a:t>pRing</a:t>
              </a:r>
              <a:r>
                <a:rPr lang="en-US" altLang="zh-CN" sz="1400">
                  <a:solidFill>
                    <a:srgbClr val="0000FF"/>
                  </a:solidFill>
                  <a:ea typeface="黑体" panose="02010609060101010101" pitchFamily="49" charset="-122"/>
                  <a:cs typeface="Times New Roman" panose="02020603050405020304" pitchFamily="18" charset="0"/>
                </a:rPr>
                <a:t> ~ 1149.07 m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3E3EA0C-76D0-9FE1-B0AA-07221BC3EEEF}"/>
                </a:ext>
              </a:extLst>
            </p:cNvPr>
            <p:cNvSpPr txBox="1"/>
            <p:nvPr/>
          </p:nvSpPr>
          <p:spPr>
            <a:xfrm>
              <a:off x="8854941" y="2167322"/>
              <a:ext cx="1678697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44895">
                <a:lnSpc>
                  <a:spcPct val="150000"/>
                </a:lnSpc>
                <a:spcBef>
                  <a:spcPts val="1200"/>
                </a:spcBef>
                <a:buClr>
                  <a:schemeClr val="bg2"/>
                </a:buClr>
              </a:pPr>
              <a:r>
                <a:rPr lang="en-US" altLang="zh-CN" sz="1400" dirty="0">
                  <a:solidFill>
                    <a:srgbClr val="0000FF"/>
                  </a:solidFill>
                  <a:ea typeface="黑体" panose="02010609060101010101" pitchFamily="49" charset="-122"/>
                  <a:cs typeface="Times New Roman" panose="02020603050405020304" pitchFamily="18" charset="0"/>
                </a:rPr>
                <a:t>eRing ~ 1151.20 m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3BFFD68-24B9-7ACB-2C9A-72CFF7AC4E1C}"/>
                </a:ext>
              </a:extLst>
            </p:cNvPr>
            <p:cNvSpPr txBox="1"/>
            <p:nvPr/>
          </p:nvSpPr>
          <p:spPr>
            <a:xfrm>
              <a:off x="7857616" y="3131871"/>
              <a:ext cx="2793558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44895">
                <a:lnSpc>
                  <a:spcPct val="150000"/>
                </a:lnSpc>
                <a:spcBef>
                  <a:spcPts val="1200"/>
                </a:spcBef>
                <a:buClr>
                  <a:schemeClr val="bg2"/>
                </a:buClr>
              </a:pPr>
              <a:r>
                <a:rPr lang="en-US" altLang="zh-CN" sz="1400" dirty="0">
                  <a:solidFill>
                    <a:srgbClr val="0000FF"/>
                  </a:solidFill>
                  <a:ea typeface="黑体" panose="02010609060101010101" pitchFamily="49" charset="-122"/>
                  <a:cs typeface="Times New Roman" panose="02020603050405020304" pitchFamily="18" charset="0"/>
                </a:rPr>
                <a:t>Accumulation Ring ~ 287.80 m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A9D4990-2995-02A7-2884-3314BB292629}"/>
                </a:ext>
              </a:extLst>
            </p:cNvPr>
            <p:cNvSpPr txBox="1"/>
            <p:nvPr/>
          </p:nvSpPr>
          <p:spPr>
            <a:xfrm>
              <a:off x="8749870" y="3868212"/>
              <a:ext cx="839349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44895">
                <a:lnSpc>
                  <a:spcPct val="150000"/>
                </a:lnSpc>
                <a:spcBef>
                  <a:spcPts val="1200"/>
                </a:spcBef>
                <a:buClr>
                  <a:schemeClr val="bg2"/>
                </a:buClr>
              </a:pPr>
              <a:r>
                <a:rPr lang="en-US" altLang="zh-CN" sz="1400" err="1">
                  <a:solidFill>
                    <a:srgbClr val="0000FF"/>
                  </a:solidFill>
                  <a:ea typeface="黑体" panose="02010609060101010101" pitchFamily="49" charset="-122"/>
                  <a:cs typeface="Times New Roman" panose="02020603050405020304" pitchFamily="18" charset="0"/>
                </a:rPr>
                <a:t>eLinac</a:t>
              </a:r>
              <a:endParaRPr lang="en-US" altLang="zh-CN" sz="1400">
                <a:solidFill>
                  <a:srgbClr val="0000FF"/>
                </a:solidFill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73B46B59-7A2B-0579-06FC-27E59849C36D}"/>
              </a:ext>
            </a:extLst>
          </p:cNvPr>
          <p:cNvSpPr txBox="1"/>
          <p:nvPr/>
        </p:nvSpPr>
        <p:spPr>
          <a:xfrm>
            <a:off x="8334037" y="6299791"/>
            <a:ext cx="310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黑体" panose="02010609060101010101" pitchFamily="49" charset="-122"/>
              </a:rPr>
              <a:t>常规</a:t>
            </a:r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</a:rPr>
              <a:t>FODO</a:t>
            </a:r>
            <a:r>
              <a:rPr lang="zh-CN" altLang="en-US" sz="1400" dirty="0">
                <a:latin typeface="Arial" panose="020B0604020202020204" pitchFamily="34" charset="0"/>
                <a:ea typeface="黑体" panose="02010609060101010101" pitchFamily="49" charset="-122"/>
              </a:rPr>
              <a:t>结构，</a:t>
            </a:r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</a:rPr>
              <a:t>pi/3</a:t>
            </a:r>
            <a:r>
              <a:rPr lang="zh-CN" altLang="en-US" sz="1400" dirty="0">
                <a:latin typeface="Arial" panose="020B0604020202020204" pitchFamily="34" charset="0"/>
                <a:ea typeface="黑体" panose="02010609060101010101" pitchFamily="49" charset="-122"/>
              </a:rPr>
              <a:t>相移时磁铁长度与弧区数量对自然发射度的影响</a:t>
            </a:r>
          </a:p>
        </p:txBody>
      </p:sp>
    </p:spTree>
    <p:extLst>
      <p:ext uri="{BB962C8B-B14F-4D97-AF65-F5344CB8AC3E}">
        <p14:creationId xmlns:p14="http://schemas.microsoft.com/office/powerpoint/2010/main" val="8067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极化设计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873A9F5-6374-08C5-3DE9-A799DAB906DF}"/>
              </a:ext>
            </a:extLst>
          </p:cNvPr>
          <p:cNvSpPr txBox="1"/>
          <p:nvPr/>
        </p:nvSpPr>
        <p:spPr>
          <a:xfrm>
            <a:off x="2622954" y="962167"/>
            <a:ext cx="9030565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600"/>
              </a:spcAft>
              <a:buAutoNum type="arabicPeriod"/>
            </a:pP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高平均极化率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电子～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80%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，质子～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70%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，和极化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2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sz="2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2+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600"/>
              </a:spcAft>
              <a:buAutoNum type="arabicPeriod"/>
            </a:pP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高自旋翻转频率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1.04 MHz, 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同时存在正正、反正、正反、反反的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e-p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对撞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600"/>
              </a:spcAft>
              <a:buAutoNum type="arabicPeriod"/>
            </a:pP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极化方向可调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电子～纵向极化，离子～任意极化方向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2291E9C-3EDF-6E48-1E71-62CB6FDB8938}"/>
              </a:ext>
            </a:extLst>
          </p:cNvPr>
          <p:cNvSpPr txBox="1"/>
          <p:nvPr/>
        </p:nvSpPr>
        <p:spPr>
          <a:xfrm>
            <a:off x="824635" y="1120704"/>
            <a:ext cx="1451205" cy="10057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zh-CN" altLang="en-US" sz="2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极化设计要求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FB1835A-07B0-B891-141F-949DFA80B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1" t="9366" r="8119"/>
          <a:stretch/>
        </p:blipFill>
        <p:spPr>
          <a:xfrm>
            <a:off x="6968692" y="2946311"/>
            <a:ext cx="4546459" cy="27955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577FBF-54A9-1A50-4E78-2AA45BEB3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46"/>
          <a:stretch/>
        </p:blipFill>
        <p:spPr>
          <a:xfrm>
            <a:off x="515925" y="2950882"/>
            <a:ext cx="6145289" cy="278641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30E4E30-6A1B-39AB-0DB7-BB359D9DF015}"/>
              </a:ext>
            </a:extLst>
          </p:cNvPr>
          <p:cNvSpPr txBox="1"/>
          <p:nvPr/>
        </p:nvSpPr>
        <p:spPr>
          <a:xfrm>
            <a:off x="8270163" y="2499243"/>
            <a:ext cx="1853514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电子极化参数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E03C293-38B2-5477-D848-BB2B60D91329}"/>
              </a:ext>
            </a:extLst>
          </p:cNvPr>
          <p:cNvSpPr txBox="1"/>
          <p:nvPr/>
        </p:nvSpPr>
        <p:spPr>
          <a:xfrm>
            <a:off x="2661812" y="2499242"/>
            <a:ext cx="1853514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质子极化参数</a:t>
            </a:r>
          </a:p>
        </p:txBody>
      </p:sp>
    </p:spTree>
    <p:extLst>
      <p:ext uri="{BB962C8B-B14F-4D97-AF65-F5344CB8AC3E}">
        <p14:creationId xmlns:p14="http://schemas.microsoft.com/office/powerpoint/2010/main" val="16003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极化设计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EEBC4A7-926F-2F31-A535-6DF70D248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922" y="1090424"/>
            <a:ext cx="4723789" cy="1812313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A8BBC19A-A40F-BB7D-829D-4B85E3B445C3}"/>
              </a:ext>
            </a:extLst>
          </p:cNvPr>
          <p:cNvSpPr txBox="1"/>
          <p:nvPr/>
        </p:nvSpPr>
        <p:spPr>
          <a:xfrm>
            <a:off x="331303" y="911362"/>
            <a:ext cx="4827093" cy="299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离子加速器侧</a:t>
            </a:r>
            <a:endParaRPr lang="en-US" altLang="zh-CN" sz="2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914400" lvl="1" indent="-45720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极化质子束按</a:t>
            </a:r>
            <a:r>
              <a:rPr lang="zh-CN" altLang="en-US" sz="1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正反两个极化方向分两组注入直线加速器和增强器</a:t>
            </a:r>
            <a:endParaRPr lang="en-US" altLang="zh-CN" sz="18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914400" lvl="1" indent="-45720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1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1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1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1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-S</a:t>
            </a:r>
            <a:r>
              <a:rPr lang="zh-CN" altLang="en-US" sz="1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加速过程中的退极化共振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造成极化率损失，</a:t>
            </a:r>
            <a:r>
              <a:rPr lang="zh-CN" altLang="en-US" sz="1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由西伯利亚蛇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避免退极化共振</a:t>
            </a:r>
            <a:endParaRPr lang="en-US" altLang="zh-CN" sz="18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914400" lvl="1" indent="-45720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8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pRing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</a:t>
            </a:r>
            <a:r>
              <a:rPr lang="zh-CN" altLang="en-US" sz="1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自旋透明环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，质子束</a:t>
            </a:r>
            <a:r>
              <a:rPr lang="zh-CN" altLang="en-US" sz="1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在其注入线被旋转为对撞指定方向</a:t>
            </a:r>
            <a:endParaRPr lang="zh-CN" altLang="en-US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FE3EF44-4E31-2851-312C-2B3A9ED2D7EB}"/>
              </a:ext>
            </a:extLst>
          </p:cNvPr>
          <p:cNvSpPr txBox="1"/>
          <p:nvPr/>
        </p:nvSpPr>
        <p:spPr>
          <a:xfrm>
            <a:off x="332299" y="3961286"/>
            <a:ext cx="4827093" cy="232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电子加速器侧</a:t>
            </a:r>
            <a:endParaRPr lang="en-US" altLang="zh-CN" sz="2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914400" lvl="1" indent="-45720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直线和</a:t>
            </a:r>
            <a:r>
              <a:rPr lang="en-US" altLang="zh-CN" sz="1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AR</a:t>
            </a:r>
            <a:r>
              <a:rPr lang="zh-CN" altLang="en-US" sz="1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中均为逆主场方向，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分四组</a:t>
            </a:r>
            <a:r>
              <a:rPr lang="zh-CN" altLang="en-US" sz="1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在对撞环入口旋转</a:t>
            </a:r>
            <a:endParaRPr lang="en-US" altLang="zh-CN" sz="18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914400" lvl="1" indent="-45720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对撞点两侧自旋旋转器匹配自旋方向</a:t>
            </a:r>
            <a:endParaRPr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914400" lvl="1" indent="-45720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顺主场方向会因</a:t>
            </a:r>
            <a:r>
              <a:rPr lang="zh-CN" altLang="en-US" sz="1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自发极化损失极化率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，以</a:t>
            </a:r>
            <a:r>
              <a:rPr lang="zh-CN" altLang="en-US" sz="1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在线替换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保持高极化率</a:t>
            </a:r>
            <a:endParaRPr lang="en-US" altLang="zh-CN" sz="18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4EB08C5-A96B-6A40-7B90-F5B247DB4E9E}"/>
              </a:ext>
            </a:extLst>
          </p:cNvPr>
          <p:cNvGrpSpPr/>
          <p:nvPr/>
        </p:nvGrpSpPr>
        <p:grpSpPr>
          <a:xfrm>
            <a:off x="5289357" y="3348843"/>
            <a:ext cx="6578918" cy="2790850"/>
            <a:chOff x="5201424" y="3212148"/>
            <a:chExt cx="6578918" cy="279085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784CFCA-C023-5CB7-5384-8F2ED143C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296" y="3223007"/>
              <a:ext cx="5860046" cy="2779991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2E4F695-A320-535A-EDBC-4173CA4425AB}"/>
                </a:ext>
              </a:extLst>
            </p:cNvPr>
            <p:cNvGrpSpPr/>
            <p:nvPr/>
          </p:nvGrpSpPr>
          <p:grpSpPr>
            <a:xfrm>
              <a:off x="5201424" y="3420851"/>
              <a:ext cx="1274202" cy="1211406"/>
              <a:chOff x="2222017" y="4906077"/>
              <a:chExt cx="1396089" cy="1327286"/>
            </a:xfrm>
          </p:grpSpPr>
          <p:sp>
            <p:nvSpPr>
              <p:cNvPr id="11" name="流程图: 汇总连接 12">
                <a:extLst>
                  <a:ext uri="{FF2B5EF4-FFF2-40B4-BE49-F238E27FC236}">
                    <a16:creationId xmlns:a16="http://schemas.microsoft.com/office/drawing/2014/main" id="{16520028-7C09-D59A-33F7-753B371E3A70}"/>
                  </a:ext>
                </a:extLst>
              </p:cNvPr>
              <p:cNvSpPr/>
              <p:nvPr/>
            </p:nvSpPr>
            <p:spPr>
              <a:xfrm>
                <a:off x="3364770" y="5289801"/>
                <a:ext cx="144000" cy="144000"/>
              </a:xfrm>
              <a:prstGeom prst="flowChartSummingJunction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2E7DF7E-04B4-E5C6-61E2-B337BC44535E}"/>
                  </a:ext>
                </a:extLst>
              </p:cNvPr>
              <p:cNvGrpSpPr/>
              <p:nvPr/>
            </p:nvGrpSpPr>
            <p:grpSpPr>
              <a:xfrm>
                <a:off x="3330106" y="5459420"/>
                <a:ext cx="144000" cy="144000"/>
                <a:chOff x="4822657" y="5316687"/>
                <a:chExt cx="144000" cy="144000"/>
              </a:xfrm>
            </p:grpSpPr>
            <p:sp>
              <p:nvSpPr>
                <p:cNvPr id="28" name="椭圆 27">
                  <a:extLst>
                    <a:ext uri="{FF2B5EF4-FFF2-40B4-BE49-F238E27FC236}">
                      <a16:creationId xmlns:a16="http://schemas.microsoft.com/office/drawing/2014/main" id="{0DF62FB0-2AE6-D856-864D-B63911DF88E8}"/>
                    </a:ext>
                  </a:extLst>
                </p:cNvPr>
                <p:cNvSpPr/>
                <p:nvPr/>
              </p:nvSpPr>
              <p:spPr>
                <a:xfrm>
                  <a:off x="4822657" y="531668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E9D4466C-5236-A2BF-A349-6DDE84643EC6}"/>
                    </a:ext>
                  </a:extLst>
                </p:cNvPr>
                <p:cNvSpPr/>
                <p:nvPr/>
              </p:nvSpPr>
              <p:spPr>
                <a:xfrm>
                  <a:off x="4871734" y="5367122"/>
                  <a:ext cx="45719" cy="4571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" name="流程图: 汇总连接 14">
                <a:extLst>
                  <a:ext uri="{FF2B5EF4-FFF2-40B4-BE49-F238E27FC236}">
                    <a16:creationId xmlns:a16="http://schemas.microsoft.com/office/drawing/2014/main" id="{0FEF8A93-8869-280F-4CD6-AF4BA2C90CDB}"/>
                  </a:ext>
                </a:extLst>
              </p:cNvPr>
              <p:cNvSpPr/>
              <p:nvPr/>
            </p:nvSpPr>
            <p:spPr>
              <a:xfrm>
                <a:off x="2748842" y="5227675"/>
                <a:ext cx="144000" cy="144000"/>
              </a:xfrm>
              <a:prstGeom prst="flowChartSummingJunction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91142557-B772-BCC5-1722-656A54F2813B}"/>
                  </a:ext>
                </a:extLst>
              </p:cNvPr>
              <p:cNvGrpSpPr/>
              <p:nvPr/>
            </p:nvGrpSpPr>
            <p:grpSpPr>
              <a:xfrm>
                <a:off x="2745595" y="5473566"/>
                <a:ext cx="144000" cy="144000"/>
                <a:chOff x="4822657" y="5316687"/>
                <a:chExt cx="144000" cy="144000"/>
              </a:xfrm>
            </p:grpSpPr>
            <p:sp>
              <p:nvSpPr>
                <p:cNvPr id="26" name="椭圆 25">
                  <a:extLst>
                    <a:ext uri="{FF2B5EF4-FFF2-40B4-BE49-F238E27FC236}">
                      <a16:creationId xmlns:a16="http://schemas.microsoft.com/office/drawing/2014/main" id="{EC119A1A-352E-4BAE-24E0-D35BDC7BFA4A}"/>
                    </a:ext>
                  </a:extLst>
                </p:cNvPr>
                <p:cNvSpPr/>
                <p:nvPr/>
              </p:nvSpPr>
              <p:spPr>
                <a:xfrm>
                  <a:off x="4822657" y="531668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37C7CF28-7817-CA26-D07B-31FDCD2AF6B0}"/>
                    </a:ext>
                  </a:extLst>
                </p:cNvPr>
                <p:cNvSpPr/>
                <p:nvPr/>
              </p:nvSpPr>
              <p:spPr>
                <a:xfrm>
                  <a:off x="4871734" y="5367122"/>
                  <a:ext cx="45719" cy="4571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流程图: 汇总连接 16">
                <a:extLst>
                  <a:ext uri="{FF2B5EF4-FFF2-40B4-BE49-F238E27FC236}">
                    <a16:creationId xmlns:a16="http://schemas.microsoft.com/office/drawing/2014/main" id="{0F631FBA-AABA-83B6-B006-28E560CEB89F}"/>
                  </a:ext>
                </a:extLst>
              </p:cNvPr>
              <p:cNvSpPr/>
              <p:nvPr/>
            </p:nvSpPr>
            <p:spPr>
              <a:xfrm>
                <a:off x="3474106" y="5131801"/>
                <a:ext cx="144000" cy="144000"/>
              </a:xfrm>
              <a:prstGeom prst="flowChartSummingJunction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9D6C475-48BE-A4AD-1E5D-9340565CC673}"/>
                  </a:ext>
                </a:extLst>
              </p:cNvPr>
              <p:cNvGrpSpPr/>
              <p:nvPr/>
            </p:nvGrpSpPr>
            <p:grpSpPr>
              <a:xfrm>
                <a:off x="3387693" y="5631421"/>
                <a:ext cx="144000" cy="144000"/>
                <a:chOff x="4822657" y="5316687"/>
                <a:chExt cx="144000" cy="144000"/>
              </a:xfrm>
            </p:grpSpPr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6EE33E63-5E69-F943-1A26-E6EC65CE0C65}"/>
                    </a:ext>
                  </a:extLst>
                </p:cNvPr>
                <p:cNvSpPr/>
                <p:nvPr/>
              </p:nvSpPr>
              <p:spPr>
                <a:xfrm>
                  <a:off x="4822657" y="531668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302DCDFA-310F-4692-B5F8-792F79343BE5}"/>
                    </a:ext>
                  </a:extLst>
                </p:cNvPr>
                <p:cNvSpPr/>
                <p:nvPr/>
              </p:nvSpPr>
              <p:spPr>
                <a:xfrm>
                  <a:off x="4871734" y="5367122"/>
                  <a:ext cx="45719" cy="4571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流程图: 汇总连接 18">
                <a:extLst>
                  <a:ext uri="{FF2B5EF4-FFF2-40B4-BE49-F238E27FC236}">
                    <a16:creationId xmlns:a16="http://schemas.microsoft.com/office/drawing/2014/main" id="{42CE0A87-B060-26B7-183B-A08836ACFABA}"/>
                  </a:ext>
                </a:extLst>
              </p:cNvPr>
              <p:cNvSpPr/>
              <p:nvPr/>
            </p:nvSpPr>
            <p:spPr>
              <a:xfrm>
                <a:off x="2784598" y="5714150"/>
                <a:ext cx="144000" cy="144000"/>
              </a:xfrm>
              <a:prstGeom prst="flowChartSummingJunction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A334DBF2-0B2C-8D22-6C54-B2B84DE9952C}"/>
                  </a:ext>
                </a:extLst>
              </p:cNvPr>
              <p:cNvGrpSpPr/>
              <p:nvPr/>
            </p:nvGrpSpPr>
            <p:grpSpPr>
              <a:xfrm>
                <a:off x="2856662" y="4981785"/>
                <a:ext cx="144000" cy="144000"/>
                <a:chOff x="4822657" y="5316687"/>
                <a:chExt cx="144000" cy="144000"/>
              </a:xfrm>
            </p:grpSpPr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BD9E1E20-EBFA-CDEC-D819-5A6833C83FB5}"/>
                    </a:ext>
                  </a:extLst>
                </p:cNvPr>
                <p:cNvSpPr/>
                <p:nvPr/>
              </p:nvSpPr>
              <p:spPr>
                <a:xfrm>
                  <a:off x="4822657" y="5316687"/>
                  <a:ext cx="144000" cy="144000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椭圆 22">
                  <a:extLst>
                    <a:ext uri="{FF2B5EF4-FFF2-40B4-BE49-F238E27FC236}">
                      <a16:creationId xmlns:a16="http://schemas.microsoft.com/office/drawing/2014/main" id="{61B2C7BD-8D35-0028-49FD-C131CDD58E12}"/>
                    </a:ext>
                  </a:extLst>
                </p:cNvPr>
                <p:cNvSpPr/>
                <p:nvPr/>
              </p:nvSpPr>
              <p:spPr>
                <a:xfrm>
                  <a:off x="4871734" y="5367122"/>
                  <a:ext cx="45719" cy="4571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C0668FC-C756-C58A-7C3C-A7F21E08C791}"/>
                  </a:ext>
                </a:extLst>
              </p:cNvPr>
              <p:cNvSpPr txBox="1"/>
              <p:nvPr/>
            </p:nvSpPr>
            <p:spPr>
              <a:xfrm>
                <a:off x="2222017" y="4906077"/>
                <a:ext cx="346471" cy="1327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极化损失</a:t>
                </a:r>
              </a:p>
            </p:txBody>
          </p:sp>
          <p:cxnSp>
            <p:nvCxnSpPr>
              <p:cNvPr id="20" name="直接箭头连接符 21">
                <a:extLst>
                  <a:ext uri="{FF2B5EF4-FFF2-40B4-BE49-F238E27FC236}">
                    <a16:creationId xmlns:a16="http://schemas.microsoft.com/office/drawing/2014/main" id="{75286E22-8471-E0CE-19D2-C67CB47DFD47}"/>
                  </a:ext>
                </a:extLst>
              </p:cNvPr>
              <p:cNvCxnSpPr>
                <a:cxnSpLocks/>
                <a:stCxn id="19" idx="3"/>
                <a:endCxn id="17" idx="2"/>
              </p:cNvCxnSpPr>
              <p:nvPr/>
            </p:nvCxnSpPr>
            <p:spPr>
              <a:xfrm>
                <a:off x="2568488" y="5569720"/>
                <a:ext cx="216110" cy="21643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2">
                <a:extLst>
                  <a:ext uri="{FF2B5EF4-FFF2-40B4-BE49-F238E27FC236}">
                    <a16:creationId xmlns:a16="http://schemas.microsoft.com/office/drawing/2014/main" id="{397F7057-2135-F290-7E8D-C57403653827}"/>
                  </a:ext>
                </a:extLst>
              </p:cNvPr>
              <p:cNvCxnSpPr>
                <a:cxnSpLocks/>
                <a:stCxn id="19" idx="3"/>
                <a:endCxn id="13" idx="2"/>
              </p:cNvCxnSpPr>
              <p:nvPr/>
            </p:nvCxnSpPr>
            <p:spPr>
              <a:xfrm flipV="1">
                <a:off x="2568488" y="5299675"/>
                <a:ext cx="180354" cy="27004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直线箭头连接符 33">
              <a:extLst>
                <a:ext uri="{FF2B5EF4-FFF2-40B4-BE49-F238E27FC236}">
                  <a16:creationId xmlns:a16="http://schemas.microsoft.com/office/drawing/2014/main" id="{40AAA194-0606-12D6-56A9-D07DFCE8E438}"/>
                </a:ext>
              </a:extLst>
            </p:cNvPr>
            <p:cNvCxnSpPr/>
            <p:nvPr/>
          </p:nvCxnSpPr>
          <p:spPr>
            <a:xfrm flipH="1">
              <a:off x="7034425" y="3223007"/>
              <a:ext cx="3556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任意形状 34">
              <a:extLst>
                <a:ext uri="{FF2B5EF4-FFF2-40B4-BE49-F238E27FC236}">
                  <a16:creationId xmlns:a16="http://schemas.microsoft.com/office/drawing/2014/main" id="{2FCFA3F3-CB43-5B7E-8021-C614D4494857}"/>
                </a:ext>
              </a:extLst>
            </p:cNvPr>
            <p:cNvSpPr/>
            <p:nvPr/>
          </p:nvSpPr>
          <p:spPr>
            <a:xfrm>
              <a:off x="5937145" y="3212148"/>
              <a:ext cx="1046480" cy="200861"/>
            </a:xfrm>
            <a:custGeom>
              <a:avLst/>
              <a:gdLst>
                <a:gd name="connsiteX0" fmla="*/ 1046480 w 1046480"/>
                <a:gd name="connsiteY0" fmla="*/ 7821 h 200861"/>
                <a:gd name="connsiteX1" fmla="*/ 447040 w 1046480"/>
                <a:gd name="connsiteY1" fmla="*/ 7821 h 200861"/>
                <a:gd name="connsiteX2" fmla="*/ 172720 w 1046480"/>
                <a:gd name="connsiteY2" fmla="*/ 89101 h 200861"/>
                <a:gd name="connsiteX3" fmla="*/ 0 w 1046480"/>
                <a:gd name="connsiteY3" fmla="*/ 200861 h 20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480" h="200861">
                  <a:moveTo>
                    <a:pt x="1046480" y="7821"/>
                  </a:moveTo>
                  <a:cubicBezTo>
                    <a:pt x="819573" y="1047"/>
                    <a:pt x="592667" y="-5726"/>
                    <a:pt x="447040" y="7821"/>
                  </a:cubicBezTo>
                  <a:cubicBezTo>
                    <a:pt x="301413" y="21368"/>
                    <a:pt x="247226" y="56928"/>
                    <a:pt x="172720" y="89101"/>
                  </a:cubicBezTo>
                  <a:cubicBezTo>
                    <a:pt x="98214" y="121274"/>
                    <a:pt x="28787" y="180541"/>
                    <a:pt x="0" y="200861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22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极化设计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8F40AB-56D3-D143-706C-2488BA9B6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53" y="3628360"/>
            <a:ext cx="4126062" cy="30087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2285A49-F2B8-ED70-666A-25BC1FE52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668" y="2012658"/>
            <a:ext cx="6739266" cy="148776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3BD1A0E-ACA4-0EAF-77F6-CCD22DAED0FB}"/>
              </a:ext>
            </a:extLst>
          </p:cNvPr>
          <p:cNvSpPr txBox="1"/>
          <p:nvPr/>
        </p:nvSpPr>
        <p:spPr>
          <a:xfrm>
            <a:off x="634485" y="781244"/>
            <a:ext cx="10923030" cy="1082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中非理想退极化共振在闭轨校正良好的条件下基本可以忽略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Aft>
                <a:spcPts val="600"/>
              </a:spcAft>
              <a:buFont typeface="Wingdings" pitchFamily="2" charset="2"/>
              <a:buChar char="p"/>
            </a:pP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强固有退极化共振会导致质子束极化率的大幅损失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，需要引入西伯利亚蛇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AD9CDB6-A35C-0370-DEED-E71B2E9F7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301" y="3628360"/>
            <a:ext cx="5044214" cy="299500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8A8FF1B-5F83-F6C8-6142-4A9AA3F19A03}"/>
              </a:ext>
            </a:extLst>
          </p:cNvPr>
          <p:cNvSpPr txBox="1"/>
          <p:nvPr/>
        </p:nvSpPr>
        <p:spPr>
          <a:xfrm>
            <a:off x="730418" y="2284388"/>
            <a:ext cx="1417835" cy="944302"/>
          </a:xfrm>
          <a:prstGeom prst="round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非理想退极化共振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6ED2C5D-DC57-818A-0672-40FDF299CD8D}"/>
              </a:ext>
            </a:extLst>
          </p:cNvPr>
          <p:cNvSpPr txBox="1"/>
          <p:nvPr/>
        </p:nvSpPr>
        <p:spPr>
          <a:xfrm>
            <a:off x="730417" y="4397668"/>
            <a:ext cx="1417835" cy="944302"/>
          </a:xfrm>
          <a:prstGeom prst="round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固有退极化共振</a:t>
            </a:r>
          </a:p>
        </p:txBody>
      </p:sp>
    </p:spTree>
    <p:extLst>
      <p:ext uri="{BB962C8B-B14F-4D97-AF65-F5344CB8AC3E}">
        <p14:creationId xmlns:p14="http://schemas.microsoft.com/office/powerpoint/2010/main" val="25919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极化设计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EBFF3A4-2CD5-FC54-D8E9-3BC9227F5B98}"/>
                  </a:ext>
                </a:extLst>
              </p:cNvPr>
              <p:cNvSpPr txBox="1"/>
              <p:nvPr/>
            </p:nvSpPr>
            <p:spPr>
              <a:xfrm>
                <a:off x="568787" y="1106659"/>
                <a:ext cx="5283374" cy="4916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3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ü"/>
                </a:pP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常规固定强度螺线管型西伯利亚蛇需要磁场上升速率达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29 T/s</a:t>
                </a: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，方案不可行</a:t>
                </a:r>
                <a:endParaRPr lang="en-US" altLang="zh-CN" sz="2000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3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20%</a:t>
                </a:r>
                <a:r>
                  <a:rPr lang="zh-CN" altLang="en-US" sz="2000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强度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𝑮</m:t>
                    </m:r>
                    <m:r>
                      <a:rPr lang="zh-CN" altLang="en-US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𝜸</m:t>
                    </m:r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𝟗𝟖</m:t>
                    </m:r>
                    <m:r>
                      <a:rPr lang="en-US" altLang="zh-CN" sz="20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000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的固定场螺线管型西伯利亚蛇可以将</a:t>
                </a:r>
                <a:r>
                  <a:rPr lang="en-US" altLang="zh-CN" sz="2000" b="1" dirty="0" err="1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BRing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-N</a:t>
                </a:r>
                <a:r>
                  <a:rPr lang="zh-CN" altLang="en-US" sz="2000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中极化损失控制在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10%</a:t>
                </a:r>
                <a:r>
                  <a:rPr lang="zh-CN" altLang="en-US" sz="2000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以内</a:t>
                </a: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，满足</a:t>
                </a:r>
                <a:r>
                  <a:rPr lang="en-US" altLang="zh-CN" sz="2000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EicC</a:t>
                </a: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的极化需求</a:t>
                </a:r>
                <a:endParaRPr lang="en-US" altLang="zh-CN" sz="2000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3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ü"/>
                </a:pP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剩余的极化损失是由于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二阶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snake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共振</a:t>
                </a: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导致的，可通过提高</a:t>
                </a:r>
                <a:r>
                  <a:rPr lang="en-US" altLang="zh-CN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snake</a:t>
                </a: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强度避开</a:t>
                </a:r>
                <a:r>
                  <a:rPr lang="en-US" altLang="zh-CN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(25% snake, P=97%)</a:t>
                </a:r>
              </a:p>
              <a:p>
                <a:pPr marL="342900" indent="-342900" algn="just">
                  <a:lnSpc>
                    <a:spcPct val="13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ü"/>
                </a:pP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模拟表明</a:t>
                </a:r>
                <a:r>
                  <a:rPr lang="zh-CN" altLang="en-US" sz="2000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固有耦合退极化共振、非线性退极化共振等高阶退极化共振的影响可以忽略（小于极化率实验测量精度）</a:t>
                </a:r>
                <a:endParaRPr lang="en-US" altLang="zh-CN" sz="2000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EBFF3A4-2CD5-FC54-D8E9-3BC9227F5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87" y="1106659"/>
                <a:ext cx="5283374" cy="4916154"/>
              </a:xfrm>
              <a:prstGeom prst="rect">
                <a:avLst/>
              </a:prstGeom>
              <a:blipFill>
                <a:blip r:embed="rId3"/>
                <a:stretch>
                  <a:fillRect l="-959" r="-1199" b="-12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06A4F01E-BD57-D2A3-809C-9254F2177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840" y="997090"/>
            <a:ext cx="4597149" cy="14475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CC77A-D4CF-958B-2DAF-0FDD6F762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840" y="2491529"/>
            <a:ext cx="4476750" cy="384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CDR</a:t>
            </a:r>
            <a:r>
              <a:rPr lang="zh-CN" altLang="en" dirty="0">
                <a:latin typeface="Arial" panose="020B0604020202020204" pitchFamily="34" charset="0"/>
                <a:cs typeface="Arial" panose="020B0604020202020204" pitchFamily="34" charset="0"/>
              </a:rPr>
              <a:t>加速器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部分简介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528A2E0-4025-FC6F-DCA0-BB0D1D841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34" y="1003610"/>
            <a:ext cx="4191256" cy="5397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BA417-BE07-BF4F-2DEA-C72573ACB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713" y="1003610"/>
            <a:ext cx="4930853" cy="1962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79BF41A-19BC-1444-E4C1-DB1D8B2866B9}"/>
              </a:ext>
            </a:extLst>
          </p:cNvPr>
          <p:cNvSpPr txBox="1"/>
          <p:nvPr/>
        </p:nvSpPr>
        <p:spPr>
          <a:xfrm>
            <a:off x="5811825" y="3261930"/>
            <a:ext cx="3142207" cy="29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44895">
              <a:lnSpc>
                <a:spcPct val="135000"/>
              </a:lnSpc>
              <a:buClr>
                <a:prstClr val="black"/>
              </a:buCl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共有</a:t>
            </a:r>
            <a:r>
              <a: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章内容</a:t>
            </a:r>
            <a:r>
              <a: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</a:p>
          <a:p>
            <a:pPr marL="800100" lvl="1" indent="-342900" defTabSz="944895">
              <a:lnSpc>
                <a:spcPct val="135000"/>
              </a:lnSpc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简介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800100" lvl="1" indent="-342900" defTabSz="944895">
              <a:lnSpc>
                <a:spcPct val="135000"/>
              </a:lnSpc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离子加速器装置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800100" lvl="1" indent="-342900" defTabSz="944895">
              <a:lnSpc>
                <a:spcPct val="135000"/>
              </a:lnSpc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电子加速器装置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800100" lvl="1" indent="-342900" defTabSz="944895">
              <a:lnSpc>
                <a:spcPct val="135000"/>
              </a:lnSpc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对撞区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800100" lvl="1" indent="-342900" defTabSz="944895">
              <a:lnSpc>
                <a:spcPct val="135000"/>
              </a:lnSpc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极化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800100" lvl="1" indent="-342900" defTabSz="944895">
              <a:lnSpc>
                <a:spcPct val="135000"/>
              </a:lnSpc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束流冷却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A268430-FD84-ED7C-EAA8-39FA2241CBA5}"/>
              </a:ext>
            </a:extLst>
          </p:cNvPr>
          <p:cNvSpPr txBox="1"/>
          <p:nvPr/>
        </p:nvSpPr>
        <p:spPr>
          <a:xfrm>
            <a:off x="8797915" y="3869709"/>
            <a:ext cx="2431364" cy="212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44895">
              <a:lnSpc>
                <a:spcPct val="135000"/>
              </a:lnSpc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内容还需要做一定的修改，确保前后参数、形式的一致性，需要进一步检查语言</a:t>
            </a:r>
            <a:endParaRPr lang="en-US" altLang="zh-CN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71C50C2A-854A-E556-9C27-CBA0D45CE5C6}"/>
              </a:ext>
            </a:extLst>
          </p:cNvPr>
          <p:cNvCxnSpPr/>
          <p:nvPr/>
        </p:nvCxnSpPr>
        <p:spPr>
          <a:xfrm>
            <a:off x="788919" y="4793810"/>
            <a:ext cx="1023468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FDC6296A-AA5F-0FBD-BACD-F4D7BE07FAA9}"/>
              </a:ext>
            </a:extLst>
          </p:cNvPr>
          <p:cNvCxnSpPr/>
          <p:nvPr/>
        </p:nvCxnSpPr>
        <p:spPr>
          <a:xfrm>
            <a:off x="788919" y="3210560"/>
            <a:ext cx="1023468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CB6C4F48-3CF3-FFAA-E29C-AC504BBD4A06}"/>
              </a:ext>
            </a:extLst>
          </p:cNvPr>
          <p:cNvSpPr txBox="1"/>
          <p:nvPr/>
        </p:nvSpPr>
        <p:spPr>
          <a:xfrm>
            <a:off x="1218394" y="3429000"/>
            <a:ext cx="2253720" cy="12536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束流能量满足</a:t>
            </a:r>
            <a:r>
              <a:rPr lang="en-US" altLang="zh-CN" sz="2000" b="1" dirty="0" err="1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Gγ</a:t>
            </a:r>
            <a:r>
              <a:rPr lang="zh-CN" altLang="en-US" sz="2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为整数或对称引入两个</a:t>
            </a:r>
            <a:r>
              <a:rPr lang="en-US" altLang="zh-CN" sz="20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Full snake</a:t>
            </a:r>
            <a:endParaRPr lang="zh-CN" altLang="en-US" sz="2000" b="1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极化设计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CB7D5FD-C82D-E44E-75BE-D92D7C22EB5D}"/>
              </a:ext>
            </a:extLst>
          </p:cNvPr>
          <p:cNvSpPr txBox="1"/>
          <p:nvPr/>
        </p:nvSpPr>
        <p:spPr>
          <a:xfrm>
            <a:off x="559311" y="922586"/>
            <a:ext cx="11073377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itchFamily="2" charset="2"/>
              <a:buChar char="p"/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质子极化控制：弧区极化方向必须与自旋闭轨匹配来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避免失配导致的退极化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2FA14EE-F1EB-9B14-4DBA-8F43E1E32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353" y="1660995"/>
            <a:ext cx="8395149" cy="9435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BB95D15-96C1-D33B-0EE6-D82BFE5A5D75}"/>
              </a:ext>
            </a:extLst>
          </p:cNvPr>
          <p:cNvSpPr txBox="1"/>
          <p:nvPr/>
        </p:nvSpPr>
        <p:spPr>
          <a:xfrm>
            <a:off x="6801227" y="3627279"/>
            <a:ext cx="1554893" cy="84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自旋闭轨为任意方向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DC60356-AFC6-7126-BFAB-2C4E9171B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554" y="3490155"/>
            <a:ext cx="2012546" cy="1051498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E8B11D27-720B-D9CB-2163-230E70B39768}"/>
              </a:ext>
            </a:extLst>
          </p:cNvPr>
          <p:cNvSpPr/>
          <p:nvPr/>
        </p:nvSpPr>
        <p:spPr>
          <a:xfrm>
            <a:off x="3691114" y="3887274"/>
            <a:ext cx="407774" cy="337064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20">
            <a:extLst>
              <a:ext uri="{FF2B5EF4-FFF2-40B4-BE49-F238E27FC236}">
                <a16:creationId xmlns:a16="http://schemas.microsoft.com/office/drawing/2014/main" id="{2DB5B199-0C0A-5AD0-134E-18934CD57719}"/>
              </a:ext>
            </a:extLst>
          </p:cNvPr>
          <p:cNvSpPr/>
          <p:nvPr/>
        </p:nvSpPr>
        <p:spPr>
          <a:xfrm>
            <a:off x="6325026" y="3887274"/>
            <a:ext cx="407774" cy="337064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790EFFF-F238-9855-4866-F46A5F6A6A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09"/>
          <a:stretch/>
        </p:blipFill>
        <p:spPr>
          <a:xfrm>
            <a:off x="7604316" y="4911487"/>
            <a:ext cx="3837570" cy="160076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36E3AAC-7EB0-6BDD-DC9A-0E2F09CEF78B}"/>
              </a:ext>
            </a:extLst>
          </p:cNvPr>
          <p:cNvSpPr txBox="1"/>
          <p:nvPr/>
        </p:nvSpPr>
        <p:spPr>
          <a:xfrm>
            <a:off x="788919" y="5095991"/>
            <a:ext cx="6070982" cy="124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质子对撞环将采用：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引入两个</a:t>
            </a:r>
            <a:r>
              <a: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Full snake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构成自旋透明环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质子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注入极化方向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在注入线上旋转为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所需方向</a:t>
            </a:r>
            <a:endParaRPr lang="zh-CN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DEC4BEA-201A-5FFB-319F-0A89C6AE16BF}"/>
              </a:ext>
            </a:extLst>
          </p:cNvPr>
          <p:cNvSpPr txBox="1"/>
          <p:nvPr/>
        </p:nvSpPr>
        <p:spPr>
          <a:xfrm>
            <a:off x="1081658" y="1817570"/>
            <a:ext cx="1280160" cy="734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极化单圈传输矩阵</a:t>
            </a:r>
            <a:r>
              <a:rPr lang="en-US" altLang="zh-CN" sz="1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F8C0AA5-EF84-42FA-45D9-3C664E5CFE1D}"/>
                  </a:ext>
                </a:extLst>
              </p:cNvPr>
              <p:cNvSpPr txBox="1"/>
              <p:nvPr/>
            </p:nvSpPr>
            <p:spPr>
              <a:xfrm>
                <a:off x="7818502" y="2678359"/>
                <a:ext cx="3048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自旋闭轨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CN" sz="1800" b="1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CN" sz="1800" b="1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800" b="1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1800" b="1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altLang="zh-CN" sz="1800" b="1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800" b="1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altLang="zh-CN" sz="1800" b="1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800" b="1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altLang="zh-CN" sz="1800" b="1" i="1"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F8C0AA5-EF84-42FA-45D9-3C664E5CF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502" y="2678359"/>
                <a:ext cx="3048000" cy="369332"/>
              </a:xfrm>
              <a:prstGeom prst="rect">
                <a:avLst/>
              </a:prstGeom>
              <a:blipFill>
                <a:blip r:embed="rId6"/>
                <a:stretch>
                  <a:fillRect l="-1660"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9565507-DF7D-7FFE-49F8-A3ACEEEA7EAF}"/>
                  </a:ext>
                </a:extLst>
              </p:cNvPr>
              <p:cNvSpPr txBox="1"/>
              <p:nvPr/>
            </p:nvSpPr>
            <p:spPr>
              <a:xfrm>
                <a:off x="3275366" y="2693328"/>
                <a:ext cx="3241040" cy="394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自旋单圈旋转角</a:t>
                </a:r>
                <a14:m>
                  <m:oMath xmlns:m="http://schemas.openxmlformats.org/officeDocument/2006/math">
                    <m:r>
                      <a:rPr lang="zh-CN" altLang="en-US" sz="1800" b="1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𝝋</m:t>
                    </m:r>
                    <m:r>
                      <a:rPr lang="en-US" altLang="zh-CN" sz="1800" b="1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800" b="1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𝟐</m:t>
                    </m:r>
                    <m:r>
                      <a:rPr lang="zh-CN" altLang="en-US" sz="1800" b="1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𝝅</m:t>
                    </m:r>
                    <m:sSub>
                      <m:sSubPr>
                        <m:ctrlPr>
                          <a:rPr lang="en-US" altLang="zh-CN" sz="18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𝒔𝒑𝒊𝒏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9565507-DF7D-7FFE-49F8-A3ACEEEA7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366" y="2693328"/>
                <a:ext cx="3241040" cy="394210"/>
              </a:xfrm>
              <a:prstGeom prst="rect">
                <a:avLst/>
              </a:prstGeom>
              <a:blipFill>
                <a:blip r:embed="rId7"/>
                <a:stretch>
                  <a:fillRect l="-1556" t="-9677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60E32898-2ED4-13FE-ACE0-EAD0DFB31454}"/>
              </a:ext>
            </a:extLst>
          </p:cNvPr>
          <p:cNvSpPr txBox="1"/>
          <p:nvPr/>
        </p:nvSpPr>
        <p:spPr>
          <a:xfrm>
            <a:off x="9242962" y="3391086"/>
            <a:ext cx="1554893" cy="124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任意极化方向可匹配：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自旋透明环</a:t>
            </a:r>
          </a:p>
        </p:txBody>
      </p:sp>
      <p:sp>
        <p:nvSpPr>
          <p:cNvPr id="23" name="箭头: 右 20">
            <a:extLst>
              <a:ext uri="{FF2B5EF4-FFF2-40B4-BE49-F238E27FC236}">
                <a16:creationId xmlns:a16="http://schemas.microsoft.com/office/drawing/2014/main" id="{A2576BDB-8B38-56E6-A140-A62B38F7161B}"/>
              </a:ext>
            </a:extLst>
          </p:cNvPr>
          <p:cNvSpPr/>
          <p:nvPr/>
        </p:nvSpPr>
        <p:spPr>
          <a:xfrm>
            <a:off x="8519260" y="3847372"/>
            <a:ext cx="407774" cy="337064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右 20">
            <a:extLst>
              <a:ext uri="{FF2B5EF4-FFF2-40B4-BE49-F238E27FC236}">
                <a16:creationId xmlns:a16="http://schemas.microsoft.com/office/drawing/2014/main" id="{01465D2C-621C-70C5-1A1A-33E3240A5646}"/>
              </a:ext>
            </a:extLst>
          </p:cNvPr>
          <p:cNvSpPr/>
          <p:nvPr/>
        </p:nvSpPr>
        <p:spPr>
          <a:xfrm rot="5400000">
            <a:off x="9816521" y="4676078"/>
            <a:ext cx="407774" cy="337064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右箭头 25">
            <a:extLst>
              <a:ext uri="{FF2B5EF4-FFF2-40B4-BE49-F238E27FC236}">
                <a16:creationId xmlns:a16="http://schemas.microsoft.com/office/drawing/2014/main" id="{9B6DD6FA-49B9-66B5-6E9F-6F28C3BC1F69}"/>
              </a:ext>
            </a:extLst>
          </p:cNvPr>
          <p:cNvSpPr/>
          <p:nvPr/>
        </p:nvSpPr>
        <p:spPr>
          <a:xfrm>
            <a:off x="6762454" y="5560597"/>
            <a:ext cx="693129" cy="375546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箭头: 右 20">
            <a:extLst>
              <a:ext uri="{FF2B5EF4-FFF2-40B4-BE49-F238E27FC236}">
                <a16:creationId xmlns:a16="http://schemas.microsoft.com/office/drawing/2014/main" id="{00FF495E-7332-8A60-ACAC-F1D2EC37F120}"/>
              </a:ext>
            </a:extLst>
          </p:cNvPr>
          <p:cNvSpPr/>
          <p:nvPr/>
        </p:nvSpPr>
        <p:spPr>
          <a:xfrm rot="5400000">
            <a:off x="9811314" y="3071395"/>
            <a:ext cx="407774" cy="337064"/>
          </a:xfrm>
          <a:prstGeom prst="righ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2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极化设计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5C2EF8-B5F6-137D-C016-07E0C47DB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828" y="3947139"/>
            <a:ext cx="2541879" cy="20071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1DCF76-68A7-AE6A-56BE-5621129F4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4" y="3947139"/>
            <a:ext cx="2604722" cy="200719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05B562-3D10-D56D-67CC-D62B1F1E8C84}"/>
              </a:ext>
            </a:extLst>
          </p:cNvPr>
          <p:cNvSpPr txBox="1"/>
          <p:nvPr/>
        </p:nvSpPr>
        <p:spPr>
          <a:xfrm>
            <a:off x="595314" y="1517115"/>
            <a:ext cx="5419406" cy="22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对撞环</a:t>
            </a:r>
            <a:r>
              <a:rPr lang="en-US" altLang="zh-CN" sz="2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2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2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sz="2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2+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自旋工作点接近于整数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，对撞环，可采用自旋透明法控制极化方向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增强器中</a:t>
            </a:r>
            <a:r>
              <a:rPr lang="en-US" altLang="zh-CN" sz="2000" b="1" baseline="30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2000" b="1" baseline="30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的退极化可忽略</a:t>
            </a:r>
            <a:endParaRPr lang="en-US" altLang="zh-CN" sz="20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000" b="1" baseline="30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sz="2000" b="1" baseline="30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2+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20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20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-S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的退极化现象严重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中西伯利亚蛇可保持极化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E15B68C-785E-5A9D-43B7-68AADF87102E}"/>
              </a:ext>
            </a:extLst>
          </p:cNvPr>
          <p:cNvSpPr txBox="1"/>
          <p:nvPr/>
        </p:nvSpPr>
        <p:spPr>
          <a:xfrm>
            <a:off x="571904" y="849564"/>
            <a:ext cx="10969856" cy="52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中子极化实验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由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极化</a:t>
            </a:r>
            <a:r>
              <a:rPr lang="en-US" altLang="zh-CN" sz="24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sz="24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2+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束流开展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31B389C-ADA2-A486-3CB1-A5CDD821A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021" y="1569467"/>
            <a:ext cx="4543948" cy="21810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10D93E-917B-0853-34D1-F42FFF253EBF}"/>
              </a:ext>
            </a:extLst>
          </p:cNvPr>
          <p:cNvSpPr txBox="1"/>
          <p:nvPr/>
        </p:nvSpPr>
        <p:spPr>
          <a:xfrm>
            <a:off x="1810374" y="6008436"/>
            <a:ext cx="2989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增强器中</a:t>
            </a:r>
            <a:r>
              <a:rPr lang="en-US" altLang="zh-CN" sz="18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18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不存在退极化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699B78B-B53C-C54E-B164-EE4F96E31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042" y="4015777"/>
            <a:ext cx="2586571" cy="18893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F0F28AB-8C80-BBFF-918A-FC6D9869C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1613" y="3944809"/>
            <a:ext cx="2597762" cy="196032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265D544-94ED-21D9-E5A2-6070002FD375}"/>
              </a:ext>
            </a:extLst>
          </p:cNvPr>
          <p:cNvSpPr txBox="1"/>
          <p:nvPr/>
        </p:nvSpPr>
        <p:spPr>
          <a:xfrm>
            <a:off x="7074438" y="5905136"/>
            <a:ext cx="3431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</a:t>
            </a:r>
            <a:r>
              <a:rPr lang="en-US" altLang="zh-CN" sz="18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sz="18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2+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束流损失可由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个西伯利亚蛇保持在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10%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以内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1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极化设计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5C2EF8-B5F6-137D-C016-07E0C47DB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828" y="3947139"/>
            <a:ext cx="2541879" cy="20071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1DCF76-68A7-AE6A-56BE-5621129F4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4" y="3947139"/>
            <a:ext cx="2604722" cy="200719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05B562-3D10-D56D-67CC-D62B1F1E8C84}"/>
              </a:ext>
            </a:extLst>
          </p:cNvPr>
          <p:cNvSpPr txBox="1"/>
          <p:nvPr/>
        </p:nvSpPr>
        <p:spPr>
          <a:xfrm>
            <a:off x="595314" y="1517115"/>
            <a:ext cx="5419406" cy="22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对撞环</a:t>
            </a:r>
            <a:r>
              <a:rPr lang="en-US" altLang="zh-CN" sz="2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2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2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sz="20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2+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自旋工作点接近于整数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，对撞环，可采用自旋透明法控制极化方向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增强器中</a:t>
            </a:r>
            <a:r>
              <a:rPr lang="en-US" altLang="zh-CN" sz="2000" b="1" baseline="30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2000" b="1" baseline="30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的退极化可忽略</a:t>
            </a:r>
            <a:endParaRPr lang="en-US" altLang="zh-CN" sz="20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000" b="1" baseline="30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sz="2000" b="1" baseline="300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2+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20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20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-S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的退极化现象严重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中西伯利亚蛇可保持极化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E15B68C-785E-5A9D-43B7-68AADF87102E}"/>
              </a:ext>
            </a:extLst>
          </p:cNvPr>
          <p:cNvSpPr txBox="1"/>
          <p:nvPr/>
        </p:nvSpPr>
        <p:spPr>
          <a:xfrm>
            <a:off x="571904" y="849564"/>
            <a:ext cx="10969856" cy="52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中子极化实验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由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极化</a:t>
            </a:r>
            <a:r>
              <a:rPr lang="en-US" altLang="zh-CN" sz="24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sz="24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2+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束流开展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31B389C-ADA2-A486-3CB1-A5CDD821A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021" y="1569467"/>
            <a:ext cx="4543948" cy="21810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10D93E-917B-0853-34D1-F42FFF253EBF}"/>
              </a:ext>
            </a:extLst>
          </p:cNvPr>
          <p:cNvSpPr txBox="1"/>
          <p:nvPr/>
        </p:nvSpPr>
        <p:spPr>
          <a:xfrm>
            <a:off x="1810374" y="6008436"/>
            <a:ext cx="2989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增强器中</a:t>
            </a:r>
            <a:r>
              <a:rPr lang="en-US" altLang="zh-CN" sz="18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18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不存在退极化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699B78B-B53C-C54E-B164-EE4F96E31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042" y="4015777"/>
            <a:ext cx="2586571" cy="18893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F0F28AB-8C80-BBFF-918A-FC6D9869C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1613" y="3944809"/>
            <a:ext cx="2597762" cy="196032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265D544-94ED-21D9-E5A2-6070002FD375}"/>
              </a:ext>
            </a:extLst>
          </p:cNvPr>
          <p:cNvSpPr txBox="1"/>
          <p:nvPr/>
        </p:nvSpPr>
        <p:spPr>
          <a:xfrm>
            <a:off x="7074438" y="5905136"/>
            <a:ext cx="3431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</a:t>
            </a:r>
            <a:r>
              <a:rPr lang="en-US" altLang="zh-CN" sz="18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sz="1800" b="1" baseline="30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2+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束流损失可由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个西伯利亚蛇保持在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10%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以内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160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极化设计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3829A44-D987-F5F6-F64B-AABCD9A8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660" y="2563960"/>
            <a:ext cx="4858740" cy="358365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A398A98-20DE-11DC-88F3-A6B2A63DB55B}"/>
              </a:ext>
            </a:extLst>
          </p:cNvPr>
          <p:cNvGrpSpPr/>
          <p:nvPr/>
        </p:nvGrpSpPr>
        <p:grpSpPr>
          <a:xfrm>
            <a:off x="1004535" y="2640290"/>
            <a:ext cx="5146031" cy="2189365"/>
            <a:chOff x="214944" y="3076967"/>
            <a:chExt cx="3833192" cy="163082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4ACA987-3D77-B64B-45D9-7667A9C01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944" y="3076967"/>
              <a:ext cx="3833192" cy="1630821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594FD3D-9A30-2B7F-912C-E1D1F6687F80}"/>
                </a:ext>
              </a:extLst>
            </p:cNvPr>
            <p:cNvSpPr/>
            <p:nvPr/>
          </p:nvSpPr>
          <p:spPr>
            <a:xfrm>
              <a:off x="2792627" y="4213654"/>
              <a:ext cx="1044146" cy="17917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D2A99A5-9D34-B301-D8AE-3D66F96CB172}"/>
                </a:ext>
              </a:extLst>
            </p:cNvPr>
            <p:cNvSpPr/>
            <p:nvPr/>
          </p:nvSpPr>
          <p:spPr>
            <a:xfrm>
              <a:off x="2790572" y="4403122"/>
              <a:ext cx="1044146" cy="17917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E89CC2C-8289-E309-7B12-A94C34AE6805}"/>
              </a:ext>
            </a:extLst>
          </p:cNvPr>
          <p:cNvSpPr txBox="1"/>
          <p:nvPr/>
        </p:nvSpPr>
        <p:spPr>
          <a:xfrm>
            <a:off x="407174" y="892855"/>
            <a:ext cx="11002506" cy="148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采用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top-up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注入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，束流寿命必须非常短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3.77~68.54 min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，且随束流能量变化，</a:t>
            </a: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方案不具备可行性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电子加速器可快循环运行，束流在线替换时间为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7.4 min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，保持极化率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B5AC871-1613-BC51-938D-4F9BFCFD3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41" y="4829655"/>
            <a:ext cx="5211125" cy="12061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CCD983-4695-94EF-60DA-D28F8E48E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706" y="1330960"/>
            <a:ext cx="2395993" cy="6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电子冷却方案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EF1D1CC-3622-22E9-668E-EEF747495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02" y="2031665"/>
            <a:ext cx="5862578" cy="433983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D2F23D1-B830-7C75-5F91-B00B94254887}"/>
              </a:ext>
            </a:extLst>
          </p:cNvPr>
          <p:cNvSpPr txBox="1"/>
          <p:nvPr/>
        </p:nvSpPr>
        <p:spPr>
          <a:xfrm>
            <a:off x="407174" y="892855"/>
            <a:ext cx="11002506" cy="1082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电子冷却对</a:t>
            </a:r>
            <a:r>
              <a:rPr lang="en-US" altLang="zh-CN" sz="24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实现亮度目标十分关键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降低束流发射度和能散，</a:t>
            </a: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提升峰值亮度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抑制发射度增长，</a:t>
            </a: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提升积分亮度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DDCA929-25A6-EF76-9A4F-6219DECF9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7"/>
          <a:stretch/>
        </p:blipFill>
        <p:spPr>
          <a:xfrm>
            <a:off x="6052110" y="2305985"/>
            <a:ext cx="5490907" cy="372806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CB93F12-1C40-B1C0-A2A4-1A419B37A0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t="1247" r="24568" b="83123"/>
          <a:stretch/>
        </p:blipFill>
        <p:spPr>
          <a:xfrm>
            <a:off x="8695644" y="3532845"/>
            <a:ext cx="2082640" cy="520660"/>
          </a:xfrm>
          <a:prstGeom prst="rect">
            <a:avLst/>
          </a:prstGeom>
        </p:spPr>
      </p:pic>
      <p:sp>
        <p:nvSpPr>
          <p:cNvPr id="20" name="灯片编号占位符 1">
            <a:extLst>
              <a:ext uri="{FF2B5EF4-FFF2-40B4-BE49-F238E27FC236}">
                <a16:creationId xmlns:a16="http://schemas.microsoft.com/office/drawing/2014/main" id="{BF4F232E-1004-6D45-20A7-7E6BFD9A0566}"/>
              </a:ext>
            </a:extLst>
          </p:cNvPr>
          <p:cNvSpPr txBox="1">
            <a:spLocks/>
          </p:cNvSpPr>
          <p:nvPr/>
        </p:nvSpPr>
        <p:spPr>
          <a:xfrm>
            <a:off x="9196921" y="6504519"/>
            <a:ext cx="2743200" cy="246783"/>
          </a:xfrm>
          <a:prstGeom prst="rect">
            <a:avLst/>
          </a:prstGeom>
        </p:spPr>
        <p:txBody>
          <a:bodyPr anchor="ctr" anchorCtr="0"/>
          <a:lstStyle>
            <a:defPPr>
              <a:defRPr lang="zh-CN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7910C5-8827-49E7-9921-F41D343D1620}" type="slidenum">
              <a:rPr lang="zh-CN" altLang="en-US" smtClean="0"/>
              <a:pPr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38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50C7794-A459-94BC-AAB7-7C9AB4D471B7}"/>
              </a:ext>
            </a:extLst>
          </p:cNvPr>
          <p:cNvSpPr txBox="1"/>
          <p:nvPr/>
        </p:nvSpPr>
        <p:spPr>
          <a:xfrm>
            <a:off x="3230880" y="861150"/>
            <a:ext cx="7691120" cy="1082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" altLang="zh-CN" sz="24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" altLang="zh-CN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 2GeV</a:t>
            </a: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低能质子束预冷却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– 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提升峰值亮度</a:t>
            </a: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" altLang="zh-CN" sz="24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pRing</a:t>
            </a:r>
            <a:r>
              <a:rPr lang="en" altLang="zh-CN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19.08 GeV</a:t>
            </a: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高能质子束冷却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– 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提升积分亮度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电子冷却方案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F059FDF-A36B-7749-8801-E7BA6096F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1" y="2275226"/>
            <a:ext cx="6845121" cy="34854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770794-69D1-AE9E-3714-C7D679B21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936" y="2402893"/>
            <a:ext cx="4744953" cy="296669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0C425F7-F36E-0954-5492-3A63CD51B3C5}"/>
              </a:ext>
            </a:extLst>
          </p:cNvPr>
          <p:cNvSpPr txBox="1"/>
          <p:nvPr/>
        </p:nvSpPr>
        <p:spPr>
          <a:xfrm>
            <a:off x="1198880" y="861150"/>
            <a:ext cx="1696720" cy="11127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两级电子冷却方案</a:t>
            </a:r>
            <a:endParaRPr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70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电子冷却方案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BBCFEC08-E1BB-6D58-8CE6-DAE19CA11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1574563"/>
            <a:ext cx="5344141" cy="191106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67D1BDF-DB60-0A71-AE16-7EEBC73A0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846" y="1703306"/>
            <a:ext cx="5262634" cy="4496297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E14EB8DE-7952-D64B-3F94-7C9401A09EA7}"/>
              </a:ext>
            </a:extLst>
          </p:cNvPr>
          <p:cNvGrpSpPr/>
          <p:nvPr/>
        </p:nvGrpSpPr>
        <p:grpSpPr>
          <a:xfrm>
            <a:off x="883920" y="3423870"/>
            <a:ext cx="4947920" cy="2924598"/>
            <a:chOff x="211497" y="3891337"/>
            <a:chExt cx="4196640" cy="2480534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248A457-D5F3-A41F-1580-07CFBC196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97" y="3961417"/>
              <a:ext cx="4196640" cy="2410454"/>
            </a:xfrm>
            <a:prstGeom prst="rect">
              <a:avLst/>
            </a:prstGeom>
          </p:spPr>
        </p:pic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C2EE0EB5-4FF4-2EE1-693F-FA5BE3AC7B81}"/>
                </a:ext>
              </a:extLst>
            </p:cNvPr>
            <p:cNvSpPr/>
            <p:nvPr/>
          </p:nvSpPr>
          <p:spPr>
            <a:xfrm>
              <a:off x="3532311" y="4338815"/>
              <a:ext cx="6623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E-gun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B45C3CBB-2A94-7F62-518A-5B2E5530828D}"/>
                </a:ext>
              </a:extLst>
            </p:cNvPr>
            <p:cNvSpPr/>
            <p:nvPr/>
          </p:nvSpPr>
          <p:spPr>
            <a:xfrm>
              <a:off x="211497" y="3891337"/>
              <a:ext cx="8915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Collector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82068D5C-D5C8-E225-DAB2-4CEBC1CC32A9}"/>
                </a:ext>
              </a:extLst>
            </p:cNvPr>
            <p:cNvSpPr/>
            <p:nvPr/>
          </p:nvSpPr>
          <p:spPr>
            <a:xfrm>
              <a:off x="1103088" y="5940984"/>
              <a:ext cx="14093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Cooling section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C3AAA803-228E-A485-9ECC-B3AA7A96EBE9}"/>
                </a:ext>
              </a:extLst>
            </p:cNvPr>
            <p:cNvSpPr/>
            <p:nvPr/>
          </p:nvSpPr>
          <p:spPr>
            <a:xfrm>
              <a:off x="1138857" y="4797312"/>
              <a:ext cx="10518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HV system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C664D7D-66CB-79C3-767D-8D190EF4801D}"/>
              </a:ext>
            </a:extLst>
          </p:cNvPr>
          <p:cNvSpPr txBox="1"/>
          <p:nvPr/>
        </p:nvSpPr>
        <p:spPr>
          <a:xfrm>
            <a:off x="579120" y="892855"/>
            <a:ext cx="10881360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BRing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-N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1.09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MeV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直流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DC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磁化电子冷却装置（</a:t>
            </a:r>
            <a:r>
              <a:rPr lang="en" altLang="zh-CN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8.4/4.2 </a:t>
            </a:r>
            <a:r>
              <a:rPr lang="en-US" altLang="zh-CN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-&gt; </a:t>
            </a:r>
            <a:r>
              <a:rPr lang="en" altLang="zh-CN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2.22/1.11µm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2353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电子冷却方案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C664D7D-66CB-79C3-767D-8D190EF4801D}"/>
              </a:ext>
            </a:extLst>
          </p:cNvPr>
          <p:cNvSpPr txBox="1"/>
          <p:nvPr/>
        </p:nvSpPr>
        <p:spPr>
          <a:xfrm>
            <a:off x="579120" y="892855"/>
            <a:ext cx="10881360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冷却时间约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分钟，对撞环完整束流替换时间约 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小时，尚未达到快循环要求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更低冷却能量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色散冷却机制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等方法可加快束流冷却，缩短制备时间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E1D87D3F-64C0-AFBE-58DC-8A58544AC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38"/>
          <a:stretch/>
        </p:blipFill>
        <p:spPr>
          <a:xfrm>
            <a:off x="969016" y="2264349"/>
            <a:ext cx="4693720" cy="36104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95A60B2-6D10-1597-BC57-94A80305E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504" y="2167826"/>
            <a:ext cx="5364480" cy="400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>
            <a:extLst>
              <a:ext uri="{FF2B5EF4-FFF2-40B4-BE49-F238E27FC236}">
                <a16:creationId xmlns:a16="http://schemas.microsoft.com/office/drawing/2014/main" id="{49E1F0FE-B6B9-0955-3057-FA934AE85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90" y="2105877"/>
            <a:ext cx="6191931" cy="4240500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电子冷却方案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B95E319-E64B-1F3A-5D5A-66898B6F28A5}"/>
              </a:ext>
            </a:extLst>
          </p:cNvPr>
          <p:cNvSpPr txBox="1"/>
          <p:nvPr/>
        </p:nvSpPr>
        <p:spPr>
          <a:xfrm>
            <a:off x="4258818" y="29681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70237B31-277D-EBA3-6B9C-0D5B237BF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87" y="2177331"/>
            <a:ext cx="5370053" cy="40881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4DF0542-9101-7EB2-1EDD-01BA349F028D}"/>
              </a:ext>
            </a:extLst>
          </p:cNvPr>
          <p:cNvSpPr txBox="1"/>
          <p:nvPr/>
        </p:nvSpPr>
        <p:spPr>
          <a:xfrm>
            <a:off x="523240" y="937266"/>
            <a:ext cx="11145520" cy="101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CN" sz="24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pRing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10.4 MeV ERL-Ring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电子冷却（</a:t>
            </a: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保持发射度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必须采用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基于射频加速的电子冷却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，其中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ERL-Ring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是实现</a:t>
            </a:r>
            <a:r>
              <a:rPr lang="en-US" altLang="zh-CN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高能质子束快速冷却的理想方案</a:t>
            </a:r>
          </a:p>
        </p:txBody>
      </p:sp>
    </p:spTree>
    <p:extLst>
      <p:ext uri="{BB962C8B-B14F-4D97-AF65-F5344CB8AC3E}">
        <p14:creationId xmlns:p14="http://schemas.microsoft.com/office/powerpoint/2010/main" val="9253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电子冷却方案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39</a:t>
            </a:fld>
            <a:endParaRPr lang="zh-CN" altLang="en-US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C752226-111D-FC44-4E63-A90C998FF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62" y="820333"/>
            <a:ext cx="6496278" cy="158868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9F9B8873-CA0D-0869-8664-071BB6696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4" b="59689"/>
          <a:stretch/>
        </p:blipFill>
        <p:spPr>
          <a:xfrm>
            <a:off x="1098445" y="817355"/>
            <a:ext cx="3665666" cy="2022839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88DE5C9-C73A-9237-432E-C8E01F562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62"/>
          <a:stretch/>
        </p:blipFill>
        <p:spPr>
          <a:xfrm>
            <a:off x="1098445" y="3081959"/>
            <a:ext cx="3665666" cy="3262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D0F43E-7C05-4950-6F77-EBD794AF1A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3"/>
          <a:stretch/>
        </p:blipFill>
        <p:spPr>
          <a:xfrm>
            <a:off x="5959276" y="4807732"/>
            <a:ext cx="5038206" cy="169678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49F58AE0-998D-1DFC-9961-22C1D55CC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45" y="2805218"/>
            <a:ext cx="5420512" cy="271025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203259C-B679-F870-C9AC-442E9E9EB5D5}"/>
              </a:ext>
            </a:extLst>
          </p:cNvPr>
          <p:cNvSpPr txBox="1"/>
          <p:nvPr/>
        </p:nvSpPr>
        <p:spPr>
          <a:xfrm>
            <a:off x="6522720" y="2328322"/>
            <a:ext cx="4135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pRing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10.4 MeV ERL-Ring</a:t>
            </a:r>
            <a:r>
              <a:rPr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电子冷却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07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94878C9-8F11-ACD7-BBD4-53CFC79EAE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2031" y="1516389"/>
            <a:ext cx="6948264" cy="4760137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装置总体设计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3058644E-7CF0-C1BD-B31F-AF014B745C79}"/>
              </a:ext>
            </a:extLst>
          </p:cNvPr>
          <p:cNvCxnSpPr>
            <a:cxnSpLocks/>
          </p:cNvCxnSpPr>
          <p:nvPr/>
        </p:nvCxnSpPr>
        <p:spPr bwMode="auto">
          <a:xfrm>
            <a:off x="6452187" y="1496306"/>
            <a:ext cx="0" cy="2296318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sysDash"/>
          </a:ln>
          <a:effectLst/>
        </p:spPr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8426122B-7559-B23B-9C15-EAD2DF97C622}"/>
              </a:ext>
            </a:extLst>
          </p:cNvPr>
          <p:cNvCxnSpPr>
            <a:cxnSpLocks/>
          </p:cNvCxnSpPr>
          <p:nvPr/>
        </p:nvCxnSpPr>
        <p:spPr bwMode="auto">
          <a:xfrm flipV="1">
            <a:off x="5444075" y="3792624"/>
            <a:ext cx="1008112" cy="108012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sysDash"/>
          </a:ln>
          <a:effectLst/>
        </p:spPr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4FE35558-DE53-8C5F-05EA-148399C8EF1D}"/>
              </a:ext>
            </a:extLst>
          </p:cNvPr>
          <p:cNvSpPr txBox="1"/>
          <p:nvPr/>
        </p:nvSpPr>
        <p:spPr>
          <a:xfrm>
            <a:off x="2338857" y="1399558"/>
            <a:ext cx="846347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en-US" altLang="zh-CN" sz="2000" b="1" dirty="0" err="1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endParaRPr lang="en-US" altLang="zh-CN" sz="2000" b="1" dirty="0">
              <a:solidFill>
                <a:srgbClr val="FF0000"/>
              </a:solidFill>
              <a:latin typeface="Arial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3B9DF5E-B814-D6CF-FEF9-FDC2B89CE3E4}"/>
              </a:ext>
            </a:extLst>
          </p:cNvPr>
          <p:cNvSpPr txBox="1"/>
          <p:nvPr/>
        </p:nvSpPr>
        <p:spPr>
          <a:xfrm>
            <a:off x="7843905" y="1399558"/>
            <a:ext cx="228956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en-US" altLang="zh-CN" sz="2000" b="1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  <a:r>
              <a:rPr lang="zh-CN" altLang="en-US" sz="2000" b="1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000" b="1" dirty="0">
                <a:solidFill>
                  <a:srgbClr val="FF0000"/>
                </a:solidFill>
                <a:latin typeface="Arial"/>
                <a:ea typeface="黑体" panose="02010609060101010101" pitchFamily="49" charset="-122"/>
                <a:cs typeface="Times New Roman" panose="02020603050405020304" pitchFamily="18" charset="0"/>
              </a:rPr>
              <a:t>HIAF-U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91DAFE5-E0F5-10DA-7C92-83FB1C9D2948}"/>
              </a:ext>
            </a:extLst>
          </p:cNvPr>
          <p:cNvSpPr txBox="1"/>
          <p:nvPr/>
        </p:nvSpPr>
        <p:spPr>
          <a:xfrm>
            <a:off x="3179207" y="2238219"/>
            <a:ext cx="1824188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离子对撞环</a:t>
            </a:r>
            <a:r>
              <a:rPr lang="en-US" altLang="zh-CN" sz="14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pRing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~ 1149.07 m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1A3B6C0-2E6D-CD4C-5DD0-172C946A5EA5}"/>
              </a:ext>
            </a:extLst>
          </p:cNvPr>
          <p:cNvSpPr txBox="1"/>
          <p:nvPr/>
        </p:nvSpPr>
        <p:spPr>
          <a:xfrm>
            <a:off x="822857" y="2236620"/>
            <a:ext cx="1786619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电子对撞环</a:t>
            </a:r>
            <a:r>
              <a:rPr lang="en-US" altLang="zh-CN" sz="14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eRing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~ 1151.20 m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F537AB9-1E13-EBC3-C2DC-47FCD35467A9}"/>
              </a:ext>
            </a:extLst>
          </p:cNvPr>
          <p:cNvSpPr txBox="1"/>
          <p:nvPr/>
        </p:nvSpPr>
        <p:spPr>
          <a:xfrm>
            <a:off x="1436610" y="3658729"/>
            <a:ext cx="2834934" cy="58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20000"/>
              </a:lnSpc>
              <a:buClr>
                <a:prstClr val="black"/>
              </a:buClr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电子累积加速环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AR ~ 287.80 m</a:t>
            </a:r>
          </a:p>
          <a:p>
            <a:pPr defTabSz="944895">
              <a:lnSpc>
                <a:spcPct val="120000"/>
              </a:lnSpc>
              <a:buClr>
                <a:prstClr val="black"/>
              </a:buClr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2.8 GeV ~ 5 GeV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FFA5579-4920-F263-82ED-F7B647EEEFC3}"/>
              </a:ext>
            </a:extLst>
          </p:cNvPr>
          <p:cNvSpPr txBox="1"/>
          <p:nvPr/>
        </p:nvSpPr>
        <p:spPr>
          <a:xfrm>
            <a:off x="7403634" y="4786851"/>
            <a:ext cx="3437672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50000"/>
              </a:lnSpc>
              <a:buClr>
                <a:prstClr val="black"/>
              </a:buClr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常温离子增强器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BRing-N ~ 569.10 m</a:t>
            </a:r>
          </a:p>
          <a:p>
            <a:pPr defTabSz="944895">
              <a:lnSpc>
                <a:spcPct val="150000"/>
              </a:lnSpc>
              <a:buClr>
                <a:prstClr val="black"/>
              </a:buClr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超导离子增强器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BRing-S ~ 574.54 m</a:t>
            </a:r>
          </a:p>
          <a:p>
            <a:pPr defTabSz="944895">
              <a:lnSpc>
                <a:spcPct val="150000"/>
              </a:lnSpc>
              <a:buClr>
                <a:prstClr val="black"/>
              </a:buClr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质子最高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24.85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GeV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0FCEA74-B6DE-2CFE-F605-CFA0CD5E906D}"/>
              </a:ext>
            </a:extLst>
          </p:cNvPr>
          <p:cNvSpPr txBox="1"/>
          <p:nvPr/>
        </p:nvSpPr>
        <p:spPr>
          <a:xfrm>
            <a:off x="2609476" y="4360129"/>
            <a:ext cx="2186520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电子直线加速器</a:t>
            </a:r>
            <a:r>
              <a:rPr lang="en-US" altLang="zh-CN" sz="14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eLinac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04DEF63-D98F-9800-A9FA-C596376A802D}"/>
              </a:ext>
            </a:extLst>
          </p:cNvPr>
          <p:cNvSpPr txBox="1"/>
          <p:nvPr/>
        </p:nvSpPr>
        <p:spPr>
          <a:xfrm>
            <a:off x="858405" y="5298722"/>
            <a:ext cx="4641603" cy="88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44895">
              <a:lnSpc>
                <a:spcPct val="135000"/>
              </a:lnSpc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该设计能够充分利用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HIAF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，在确保全装置性能领先的同时大幅降低造价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55629EA-5B6F-A490-D3E4-ED0AFADD17E6}"/>
              </a:ext>
            </a:extLst>
          </p:cNvPr>
          <p:cNvSpPr txBox="1"/>
          <p:nvPr/>
        </p:nvSpPr>
        <p:spPr>
          <a:xfrm>
            <a:off x="2188051" y="3162520"/>
            <a:ext cx="1994306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44895">
              <a:lnSpc>
                <a:spcPct val="150000"/>
              </a:lnSpc>
              <a:spcBef>
                <a:spcPts val="1200"/>
              </a:spcBef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两个可用对撞点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08D1BD87-1BCA-FACA-5B01-9F38020F5C02}"/>
              </a:ext>
            </a:extLst>
          </p:cNvPr>
          <p:cNvSpPr/>
          <p:nvPr/>
        </p:nvSpPr>
        <p:spPr bwMode="auto">
          <a:xfrm>
            <a:off x="4052560" y="2990992"/>
            <a:ext cx="218985" cy="2189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Font typeface="Wingdings" panose="05000000000000000000" charset="0"/>
              <a:buNone/>
            </a:pPr>
            <a:endParaRPr lang="zh-CN" altLang="en-US" sz="2000" b="1">
              <a:solidFill>
                <a:srgbClr val="000000"/>
              </a:solidFill>
              <a:latin typeface="Arial" panose="020B0604020202020204" pitchFamily="34" charset="0"/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55BFCFA6-0CDD-29F7-71E0-3B295095E5F4}"/>
              </a:ext>
            </a:extLst>
          </p:cNvPr>
          <p:cNvSpPr/>
          <p:nvPr/>
        </p:nvSpPr>
        <p:spPr bwMode="auto">
          <a:xfrm>
            <a:off x="4052559" y="2018410"/>
            <a:ext cx="218985" cy="2189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Font typeface="Wingdings" panose="05000000000000000000" charset="0"/>
              <a:buNone/>
            </a:pPr>
            <a:endParaRPr lang="zh-CN" altLang="en-US" sz="2000" b="1" dirty="0">
              <a:solidFill>
                <a:srgbClr val="000000"/>
              </a:solidFill>
              <a:latin typeface="Arial" panose="020B0604020202020204" pitchFamily="34" charset="0"/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B87B50E-883A-7965-ACBF-06651E66C3D2}"/>
              </a:ext>
            </a:extLst>
          </p:cNvPr>
          <p:cNvSpPr txBox="1"/>
          <p:nvPr/>
        </p:nvSpPr>
        <p:spPr>
          <a:xfrm>
            <a:off x="7870252" y="2425695"/>
            <a:ext cx="3527010" cy="1053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44895">
              <a:lnSpc>
                <a:spcPct val="135000"/>
              </a:lnSpc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基于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HIAF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的升级装置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HIAF-U</a:t>
            </a:r>
          </a:p>
          <a:p>
            <a:pPr marL="285750" indent="-285750" defTabSz="944895">
              <a:lnSpc>
                <a:spcPct val="135000"/>
              </a:lnSpc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HIAF-U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能够提供达到对撞能量的从质子到铀的离子束流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3C7C379-4234-0348-F256-E0A9EE4D239E}"/>
              </a:ext>
            </a:extLst>
          </p:cNvPr>
          <p:cNvSpPr txBox="1"/>
          <p:nvPr/>
        </p:nvSpPr>
        <p:spPr>
          <a:xfrm>
            <a:off x="5234463" y="2987386"/>
            <a:ext cx="1418065" cy="36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4895">
              <a:lnSpc>
                <a:spcPct val="120000"/>
              </a:lnSpc>
              <a:buClr>
                <a:prstClr val="black"/>
              </a:buClr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满能量注入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FF9EE39-EEFE-BB09-0A54-A0A8B6AB03A2}"/>
              </a:ext>
            </a:extLst>
          </p:cNvPr>
          <p:cNvSpPr txBox="1"/>
          <p:nvPr/>
        </p:nvSpPr>
        <p:spPr>
          <a:xfrm>
            <a:off x="729415" y="801109"/>
            <a:ext cx="10733170" cy="505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EicC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装置采用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等长双对撞点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设计，对撞环均为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满能量注入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E48B251-9D1F-4F78-4554-28EEBE4AE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602" y="2123221"/>
            <a:ext cx="4583648" cy="37232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23B2593-D3C2-3BCA-4B46-B2AEB3A25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640" y="2012504"/>
            <a:ext cx="4528166" cy="3833953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电子冷却方案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6A16DE0-28EB-97F5-962F-A4EFA9F2CC5A}"/>
              </a:ext>
            </a:extLst>
          </p:cNvPr>
          <p:cNvSpPr/>
          <p:nvPr/>
        </p:nvSpPr>
        <p:spPr>
          <a:xfrm>
            <a:off x="257525" y="2187223"/>
            <a:ext cx="30241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电子束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1nC </a:t>
            </a:r>
          </a:p>
          <a:p>
            <a:pPr>
              <a:spcBef>
                <a:spcPts val="6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横向角分散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zh-C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urad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归一化发射度：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π mm </a:t>
            </a:r>
            <a:r>
              <a:rPr lang="en-US" altLang="zh-CN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mrad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590812D-6797-0A8C-743B-0C844BEF8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84229"/>
              </p:ext>
            </p:extLst>
          </p:nvPr>
        </p:nvGraphicFramePr>
        <p:xfrm>
          <a:off x="257525" y="3439160"/>
          <a:ext cx="2892610" cy="2191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111">
                <a:tc>
                  <a:txBody>
                    <a:bodyPr/>
                    <a:lstStyle/>
                    <a:p>
                      <a:r>
                        <a:rPr lang="en-US" altLang="zh-CN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Electrons per bunch</a:t>
                      </a:r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6.25×10</a:t>
                      </a:r>
                      <a:r>
                        <a:rPr kumimoji="0" lang="en-US" altLang="zh-CN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9</a:t>
                      </a:r>
                      <a:endParaRPr kumimoji="0" lang="zh-CN" alt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11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Beam size (x/y/z)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3/3/40 mm</a:t>
                      </a:r>
                      <a:endParaRPr lang="zh-CN" altLang="en-US" sz="1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11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Emittance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5 π mm </a:t>
                      </a:r>
                      <a:r>
                        <a:rPr lang="en-US" altLang="zh-CN" sz="1200" kern="1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mrad</a:t>
                      </a:r>
                      <a:endParaRPr lang="zh-CN" altLang="en-US" sz="1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11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Momentum spread 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zh-CN" sz="1200" kern="1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altLang="zh-CN" sz="1200" kern="1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200" kern="100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zh-CN" altLang="en-US" sz="1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11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Beta</a:t>
                      </a:r>
                      <a:r>
                        <a:rPr lang="zh-CN" alt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function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50 m</a:t>
                      </a:r>
                      <a:endParaRPr lang="zh-CN" altLang="en-US" sz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11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Dispersion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2 m</a:t>
                      </a:r>
                      <a:endParaRPr lang="zh-CN" altLang="en-US" sz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11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Effective cooling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50 m</a:t>
                      </a:r>
                      <a:endParaRPr lang="zh-CN" altLang="en-US" sz="1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C11F1432-B551-5342-6958-B8EE2DC010EB}"/>
              </a:ext>
            </a:extLst>
          </p:cNvPr>
          <p:cNvSpPr txBox="1"/>
          <p:nvPr/>
        </p:nvSpPr>
        <p:spPr>
          <a:xfrm>
            <a:off x="1663191" y="950467"/>
            <a:ext cx="8865617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模拟显示，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ERL-Ring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高能束团束电子冷却装置的冷却率</a:t>
            </a: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可满足</a:t>
            </a:r>
            <a:r>
              <a:rPr lang="en-US" altLang="zh-CN" sz="24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lang="zh-CN" altLang="en-US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对撞质子束流发射度增长抑制需求</a:t>
            </a:r>
            <a:endParaRPr lang="en-US" altLang="zh-CN" sz="24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总结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41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9250D0D-673C-2AF4-1F3B-5B1AA4834A1D}"/>
                  </a:ext>
                </a:extLst>
              </p:cNvPr>
              <p:cNvSpPr txBox="1"/>
              <p:nvPr/>
            </p:nvSpPr>
            <p:spPr>
              <a:xfrm>
                <a:off x="853440" y="797954"/>
                <a:ext cx="10485120" cy="5616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spcAft>
                    <a:spcPts val="1200"/>
                  </a:spcAft>
                  <a:buFont typeface="Wingdings" pitchFamily="2" charset="2"/>
                  <a:buChar char="Ø"/>
                </a:pPr>
                <a:r>
                  <a:rPr kumimoji="1" lang="en-US" altLang="zh-CN" sz="2400" b="1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EicC</a:t>
                </a:r>
                <a:r>
                  <a:rPr kumimoji="1" lang="zh-CN" altLang="en-US" sz="2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将</a:t>
                </a:r>
                <a:r>
                  <a:rPr kumimoji="1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基于</a:t>
                </a:r>
                <a:r>
                  <a:rPr kumimoji="1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HIAF</a:t>
                </a:r>
                <a:r>
                  <a:rPr kumimoji="1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升级装置</a:t>
                </a:r>
                <a:r>
                  <a:rPr kumimoji="1" lang="zh-CN" altLang="en-US" sz="2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建设，</a:t>
                </a:r>
                <a:r>
                  <a:rPr kumimoji="1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以最经济的途径取得领先的性能指标</a:t>
                </a:r>
                <a:endParaRPr kumimoji="1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endParaRPr>
              </a:p>
              <a:p>
                <a:pPr marL="342900" indent="-342900">
                  <a:lnSpc>
                    <a:spcPct val="130000"/>
                  </a:lnSpc>
                  <a:spcAft>
                    <a:spcPts val="1200"/>
                  </a:spcAft>
                  <a:buFont typeface="Wingdings" pitchFamily="2" charset="2"/>
                  <a:buChar char="Ø"/>
                </a:pP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高亮度和双极化是</a:t>
                </a:r>
                <a:r>
                  <a:rPr kumimoji="1" lang="en-US" altLang="zh-CN" sz="2400" b="1" kern="0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EicC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装置的首要目标，</a:t>
                </a:r>
                <a:r>
                  <a:rPr kumimoji="1" lang="zh-CN" altLang="en-US" sz="2400" b="1" kern="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年积分亮度</a:t>
                </a:r>
                <a14:m>
                  <m:oMath xmlns:m="http://schemas.openxmlformats.org/officeDocument/2006/math">
                    <m:r>
                      <a:rPr kumimoji="1" lang="zh-CN" altLang="en-US" sz="2400" b="1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itchFamily="18" charset="0"/>
                      </a:rPr>
                      <m:t>≥</m:t>
                    </m:r>
                  </m:oMath>
                </a14:m>
                <a:r>
                  <a:rPr kumimoji="1" lang="en-US" altLang="zh-CN" sz="2400" b="1" kern="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100</a:t>
                </a:r>
                <a:r>
                  <a:rPr kumimoji="1" lang="zh-CN" altLang="en-US" sz="2400" b="1" kern="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 </a:t>
                </a:r>
                <a:r>
                  <a:rPr kumimoji="1" lang="en-US" altLang="zh-CN" sz="2400" b="1" kern="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fb</a:t>
                </a:r>
                <a:r>
                  <a:rPr kumimoji="1" lang="en-US" altLang="zh-CN" sz="2400" b="1" kern="0" baseline="3000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-1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，电子平均极化率好于</a:t>
                </a:r>
                <a:r>
                  <a:rPr kumimoji="1" lang="en-US" altLang="zh-CN" sz="2400" b="1" kern="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80%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，质子平均极化率好于</a:t>
                </a:r>
                <a:r>
                  <a:rPr kumimoji="1" lang="en-US" altLang="zh-CN" sz="2400" b="1" kern="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70%</a:t>
                </a:r>
              </a:p>
              <a:p>
                <a:pPr marL="342900" indent="-342900">
                  <a:lnSpc>
                    <a:spcPct val="130000"/>
                  </a:lnSpc>
                  <a:spcAft>
                    <a:spcPts val="1200"/>
                  </a:spcAft>
                  <a:buFont typeface="Wingdings" pitchFamily="2" charset="2"/>
                  <a:buChar char="Ø"/>
                </a:pPr>
                <a:r>
                  <a:rPr kumimoji="1" lang="zh-CN" altLang="en-US" sz="2400" b="1" kern="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快循环模式、移动聚焦对撞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等新对撞机动力学方案将有效提升</a:t>
                </a:r>
                <a:r>
                  <a:rPr kumimoji="1" lang="en-US" altLang="zh-CN" sz="2400" b="1" kern="0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EicC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装置的峰值亮度和积分亮度，</a:t>
                </a:r>
                <a:r>
                  <a:rPr kumimoji="1" lang="zh-CN" altLang="en-US" sz="24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移动聚焦将在</a:t>
                </a:r>
                <a:r>
                  <a:rPr kumimoji="1" lang="en-US" altLang="zh-CN" sz="24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HIAF</a:t>
                </a:r>
                <a:r>
                  <a:rPr kumimoji="1" lang="zh-CN" altLang="en-US" sz="24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上开展实验研究</a:t>
                </a:r>
                <a:endParaRPr kumimoji="1" lang="en-US" altLang="zh-CN" sz="2400" b="1" kern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endParaRPr>
              </a:p>
              <a:p>
                <a:pPr marL="342900" indent="-342900">
                  <a:lnSpc>
                    <a:spcPct val="130000"/>
                  </a:lnSpc>
                  <a:spcAft>
                    <a:spcPts val="1200"/>
                  </a:spcAft>
                  <a:buFont typeface="Wingdings" pitchFamily="2" charset="2"/>
                  <a:buChar char="Ø"/>
                </a:pPr>
                <a:r>
                  <a:rPr kumimoji="1" lang="zh-CN" altLang="en-US" sz="2400" b="1" kern="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固定场西伯利亚蛇、自旋透明环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等新极化保持、控制技术可确保高极化率，提升</a:t>
                </a:r>
                <a:r>
                  <a:rPr kumimoji="1" lang="en-US" altLang="zh-CN" sz="2400" b="1" kern="0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EicC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研究自旋时的有效对撞亮度，</a:t>
                </a:r>
                <a:r>
                  <a:rPr kumimoji="1" lang="zh-CN" altLang="en-US" sz="24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固定场西伯利亚蛇将在</a:t>
                </a:r>
                <a:r>
                  <a:rPr kumimoji="1" lang="en-US" altLang="zh-CN" sz="24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HIAF</a:t>
                </a:r>
                <a:r>
                  <a:rPr kumimoji="1" lang="zh-CN" altLang="en-US" sz="24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测试</a:t>
                </a:r>
                <a:endParaRPr kumimoji="1" lang="en-US" altLang="zh-CN" sz="2400" b="1" kern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endParaRPr>
              </a:p>
              <a:p>
                <a:pPr marL="342900" indent="-342900">
                  <a:lnSpc>
                    <a:spcPct val="130000"/>
                  </a:lnSpc>
                  <a:spcAft>
                    <a:spcPts val="1200"/>
                  </a:spcAft>
                  <a:buFont typeface="Wingdings" pitchFamily="2" charset="2"/>
                  <a:buChar char="Ø"/>
                </a:pP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色散冷却等</a:t>
                </a:r>
                <a:r>
                  <a:rPr kumimoji="1" lang="zh-CN" altLang="en-US" sz="2400" b="1" kern="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新冷却方案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，基于</a:t>
                </a:r>
                <a:r>
                  <a:rPr kumimoji="1" lang="en-US" altLang="zh-CN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ERL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的高能束团束等</a:t>
                </a:r>
                <a:r>
                  <a:rPr kumimoji="1" lang="zh-CN" altLang="en-US" sz="2400" b="1" kern="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新冷却技术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将推动</a:t>
                </a:r>
                <a:r>
                  <a:rPr kumimoji="1" lang="en-US" altLang="zh-CN" sz="2400" b="1" kern="0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EicC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装置在峰值亮度和积分亮度两方面取得突破，</a:t>
                </a:r>
                <a:r>
                  <a:rPr kumimoji="1" lang="zh-CN" altLang="en-US" sz="24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也将在</a:t>
                </a:r>
                <a:r>
                  <a:rPr kumimoji="1" lang="en-US" altLang="zh-CN" sz="24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HIAF</a:t>
                </a:r>
                <a:r>
                  <a:rPr kumimoji="1" lang="zh-CN" altLang="en-US" sz="24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装置进行测试</a:t>
                </a:r>
                <a:endParaRPr kumimoji="1" lang="en-US" altLang="zh-CN" sz="2400" b="1" kern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endParaRPr>
              </a:p>
              <a:p>
                <a:pPr marL="342900" indent="-342900">
                  <a:lnSpc>
                    <a:spcPct val="130000"/>
                  </a:lnSpc>
                  <a:spcAft>
                    <a:spcPts val="1200"/>
                  </a:spcAft>
                  <a:buFont typeface="Wingdings" pitchFamily="2" charset="2"/>
                  <a:buChar char="p"/>
                </a:pP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未来，</a:t>
                </a:r>
                <a:r>
                  <a:rPr kumimoji="1" lang="en-US" altLang="zh-CN" sz="2400" b="1" kern="0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EicC</a:t>
                </a:r>
                <a:r>
                  <a:rPr kumimoji="1" lang="zh-CN" altLang="en-US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加速器装置将开展</a:t>
                </a:r>
                <a:r>
                  <a:rPr kumimoji="1" lang="zh-CN" altLang="en-US" sz="24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更精细的光学设计和更高精度的动力学研究</a:t>
                </a:r>
                <a:endParaRPr kumimoji="1" lang="en-US" altLang="zh-CN" sz="2400" b="1" kern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9250D0D-673C-2AF4-1F3B-5B1AA4834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" y="797954"/>
                <a:ext cx="10485120" cy="5616281"/>
              </a:xfrm>
              <a:prstGeom prst="rect">
                <a:avLst/>
              </a:prstGeom>
              <a:blipFill>
                <a:blip r:embed="rId3"/>
                <a:stretch>
                  <a:fillRect l="-847" r="-1937" b="-1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06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3D2D7AB2-9020-47F2-9C9D-311F47510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8965"/>
            <a:ext cx="9144000" cy="260141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60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谢谢！</a:t>
            </a:r>
            <a:br>
              <a:rPr lang="en-US" altLang="zh-CN" sz="60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r>
              <a:rPr lang="zh-CN" altLang="en-US" sz="60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请各位老师批评指正！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26594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装置总体设计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C5D1DA6-2397-1F34-D7CC-C583C6A41029}"/>
                  </a:ext>
                </a:extLst>
              </p:cNvPr>
              <p:cNvSpPr txBox="1"/>
              <p:nvPr/>
            </p:nvSpPr>
            <p:spPr>
              <a:xfrm>
                <a:off x="6415925" y="1048314"/>
                <a:ext cx="4641603" cy="5338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44895">
                  <a:lnSpc>
                    <a:spcPct val="135000"/>
                  </a:lnSpc>
                  <a:buClr>
                    <a:prstClr val="black"/>
                  </a:buClr>
                </a:pPr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高亮度模式总体参数：</a:t>
                </a: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发射度、流强较大，对撞点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beta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函数较小，束流角散大，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亮度高但无法探测极小角度产物</a:t>
                </a:r>
                <a:endPara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亮度可达到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𝟐𝟓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𝟑𝟑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𝐜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𝐬</m:t>
                        </m:r>
                      </m:e>
                      <m:sup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以全年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80%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运行时间计算，积分亮度达到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106 fb</a:t>
                </a:r>
                <a:r>
                  <a:rPr lang="en-US" altLang="zh-CN" sz="2000" b="1" baseline="300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-1</a:t>
                </a:r>
                <a:endPara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亮度受限于</a:t>
                </a:r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914400" lvl="1" indent="-4572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+mj-lt"/>
                  <a:buAutoNum type="arabicPeriod"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离子环空间电荷频移</a:t>
                </a:r>
                <a:endParaRPr lang="en-US" altLang="zh-CN" sz="2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914400" lvl="1" indent="-4572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+mj-lt"/>
                  <a:buAutoNum type="arabicPeriod"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电子环同步辐射功率</a:t>
                </a:r>
                <a:endParaRPr lang="en-US" altLang="zh-CN" sz="2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914400" lvl="1" indent="-4572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+mj-lt"/>
                  <a:buAutoNum type="arabicPeriod"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大交叉角引入的强沙漏效应</a:t>
                </a:r>
                <a:endParaRPr lang="en-US" altLang="zh-CN" sz="2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C5D1DA6-2397-1F34-D7CC-C583C6A41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925" y="1048314"/>
                <a:ext cx="4641603" cy="5338513"/>
              </a:xfrm>
              <a:prstGeom prst="rect">
                <a:avLst/>
              </a:prstGeom>
              <a:blipFill>
                <a:blip r:embed="rId3"/>
                <a:stretch>
                  <a:fillRect l="-1907" r="-1362" b="-11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0EC1D886-B16A-1ACD-9ECC-97DD35556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64" y="1033359"/>
            <a:ext cx="5557078" cy="55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装置总体设计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C5D1DA6-2397-1F34-D7CC-C583C6A41029}"/>
                  </a:ext>
                </a:extLst>
              </p:cNvPr>
              <p:cNvSpPr txBox="1"/>
              <p:nvPr/>
            </p:nvSpPr>
            <p:spPr>
              <a:xfrm>
                <a:off x="6761365" y="936838"/>
                <a:ext cx="4641603" cy="5338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44895">
                  <a:lnSpc>
                    <a:spcPct val="135000"/>
                  </a:lnSpc>
                  <a:buClr>
                    <a:prstClr val="black"/>
                  </a:buClr>
                </a:pPr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近似全接收模式总体参数：</a:t>
                </a: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发射度、流强较小，对撞点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beta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函数较大，束流角散小，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亮度降低但可探测极小角度产物，补足数据区间</a:t>
                </a:r>
                <a:endPara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亮度可达到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𝟏𝟑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𝟑𝟑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𝐜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𝐦</m:t>
                        </m:r>
                      </m:e>
                      <m:sup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𝐬</m:t>
                        </m:r>
                      </m:e>
                      <m:sup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以全年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80%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运行时间计算，积分亮度达到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28 fb</a:t>
                </a:r>
                <a:r>
                  <a:rPr lang="en-US" altLang="zh-CN" sz="2000" b="1" baseline="300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-1</a:t>
                </a:r>
                <a:endPara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亮度受限于</a:t>
                </a:r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914400" lvl="1" indent="-4572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+mj-lt"/>
                  <a:buAutoNum type="arabicPeriod"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小发射度和低流强</a:t>
                </a:r>
                <a:endParaRPr lang="en-US" altLang="zh-CN" sz="2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914400" lvl="1" indent="-4572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+mj-lt"/>
                  <a:buAutoNum type="arabicPeriod"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离子环空间电荷频移</a:t>
                </a:r>
                <a:endParaRPr lang="en-US" altLang="zh-CN" sz="2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914400" lvl="1" indent="-457200" defTabSz="944895">
                  <a:lnSpc>
                    <a:spcPct val="120000"/>
                  </a:lnSpc>
                  <a:spcBef>
                    <a:spcPts val="1200"/>
                  </a:spcBef>
                  <a:buClr>
                    <a:prstClr val="black"/>
                  </a:buClr>
                  <a:buFont typeface="+mj-lt"/>
                  <a:buAutoNum type="arabicPeriod"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大交叉角引入的强沙漏效应</a:t>
                </a:r>
                <a:endParaRPr lang="en-US" altLang="zh-CN" sz="2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C5D1DA6-2397-1F34-D7CC-C583C6A41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365" y="936838"/>
                <a:ext cx="4641603" cy="5338513"/>
              </a:xfrm>
              <a:prstGeom prst="rect">
                <a:avLst/>
              </a:prstGeom>
              <a:blipFill>
                <a:blip r:embed="rId3"/>
                <a:stretch>
                  <a:fillRect l="-2180" r="-1090" b="-14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424411D-79B3-C916-3F81-2EB1D264B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45" y="1048314"/>
            <a:ext cx="6091800" cy="533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装置总体设计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2300F63-9B13-1959-524F-6EBA60D36661}"/>
                  </a:ext>
                </a:extLst>
              </p:cNvPr>
              <p:cNvSpPr txBox="1"/>
              <p:nvPr/>
            </p:nvSpPr>
            <p:spPr>
              <a:xfrm>
                <a:off x="608545" y="955851"/>
                <a:ext cx="10974906" cy="511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kumimoji="1" lang="zh-CN" altLang="en-US" sz="2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在</a:t>
                </a:r>
                <a:r>
                  <a:rPr kumimoji="1" lang="en-US" altLang="zh-CN" sz="2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12</a:t>
                </a:r>
                <a:r>
                  <a:rPr kumimoji="1" lang="zh-CN" altLang="en-US" sz="2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～</a:t>
                </a:r>
                <a:r>
                  <a:rPr kumimoji="1" lang="en-US" altLang="zh-CN" sz="2400" b="1" kern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23</a:t>
                </a:r>
                <a:r>
                  <a:rPr kumimoji="1" lang="en-US" altLang="zh-CN" sz="2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GeV</a:t>
                </a:r>
                <a:r>
                  <a:rPr kumimoji="1" lang="zh-CN" altLang="en-US" sz="2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质心能范围内提供</a:t>
                </a:r>
                <a:r>
                  <a:rPr kumimoji="1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4</a:t>
                </a:r>
                <a:r>
                  <a:rPr kumimoji="1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个额外能量点</a:t>
                </a:r>
                <a:r>
                  <a:rPr kumimoji="1" lang="zh-CN" altLang="en-US" sz="24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，</a:t>
                </a:r>
                <a:r>
                  <a:rPr kumimoji="1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itchFamily="18" charset="0"/>
                  </a:rPr>
                  <a:t>亮度不低于</a:t>
                </a:r>
                <a14:m>
                  <m:oMath xmlns:m="http://schemas.openxmlformats.org/officeDocument/2006/math">
                    <m:r>
                      <a:rPr kumimoji="1" lang="en-US" altLang="zh-CN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itchFamily="18" charset="0"/>
                      </a:rPr>
                      <m:t>𝟏</m:t>
                    </m:r>
                    <m:r>
                      <a:rPr kumimoji="1" lang="en-US" altLang="zh-CN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itchFamily="18" charset="0"/>
                      </a:rPr>
                      <m:t>×</m:t>
                    </m:r>
                    <m:r>
                      <a:rPr kumimoji="1" lang="en-US" altLang="zh-CN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itchFamily="18" charset="0"/>
                      </a:rPr>
                      <m:t>𝟏</m:t>
                    </m:r>
                    <m:sSup>
                      <m:sSupPr>
                        <m:ctrlPr>
                          <a:rPr kumimoji="1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itchFamily="18" charset="0"/>
                          </a:rPr>
                          <m:t>𝟎</m:t>
                        </m:r>
                      </m:e>
                      <m:sup>
                        <m:r>
                          <a:rPr kumimoji="1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itchFamily="18" charset="0"/>
                          </a:rPr>
                          <m:t>𝟑𝟑</m:t>
                        </m:r>
                      </m:sup>
                    </m:sSup>
                    <m:r>
                      <a:rPr kumimoji="1" lang="en-US" altLang="zh-CN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itchFamily="18" charset="0"/>
                      </a:rPr>
                      <m:t> </m:t>
                    </m:r>
                    <m:r>
                      <a:rPr kumimoji="1" lang="en-US" altLang="zh-CN" sz="24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itchFamily="18" charset="0"/>
                      </a:rPr>
                      <m:t>𝐜</m:t>
                    </m:r>
                    <m:sSup>
                      <m:sSupPr>
                        <m:ctrlPr>
                          <a:rPr kumimoji="1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itchFamily="18" charset="0"/>
                          </a:rPr>
                          <m:t>𝐦</m:t>
                        </m:r>
                      </m:e>
                      <m:sup>
                        <m:r>
                          <a:rPr kumimoji="1" lang="en-US" altLang="zh-CN" sz="24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itchFamily="18" charset="0"/>
                          </a:rPr>
                          <m:t>−</m:t>
                        </m:r>
                        <m:r>
                          <a:rPr kumimoji="1" lang="en-US" altLang="zh-CN" sz="24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itchFamily="18" charset="0"/>
                          </a:rPr>
                          <m:t>𝐬</m:t>
                        </m:r>
                      </m:e>
                      <m:sup>
                        <m:r>
                          <a:rPr kumimoji="1" lang="en-US" altLang="zh-CN" sz="24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itchFamily="18" charset="0"/>
                          </a:rPr>
                          <m:t>−</m:t>
                        </m:r>
                        <m:r>
                          <a:rPr kumimoji="1" lang="en-US" altLang="zh-CN" sz="2400" b="1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2300F63-9B13-1959-524F-6EBA60D36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45" y="955851"/>
                <a:ext cx="10974906" cy="511550"/>
              </a:xfrm>
              <a:prstGeom prst="rect">
                <a:avLst/>
              </a:prstGeom>
              <a:blipFill>
                <a:blip r:embed="rId3"/>
                <a:stretch>
                  <a:fillRect b="-268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8E6AC6FF-55F5-3B70-59EB-837E742E6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94986" y="-547599"/>
            <a:ext cx="5002023" cy="910221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8A1FCF0-B6E7-38C4-2DDD-D378912B4503}"/>
              </a:ext>
            </a:extLst>
          </p:cNvPr>
          <p:cNvSpPr/>
          <p:nvPr/>
        </p:nvSpPr>
        <p:spPr>
          <a:xfrm>
            <a:off x="3775587" y="3323303"/>
            <a:ext cx="6656439" cy="22614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822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BA0DB00-5AEA-746E-482C-812F891AF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53813" y="-366420"/>
            <a:ext cx="4484370" cy="9257508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装置总体设计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2300F63-9B13-1959-524F-6EBA60D36661}"/>
              </a:ext>
            </a:extLst>
          </p:cNvPr>
          <p:cNvSpPr txBox="1"/>
          <p:nvPr/>
        </p:nvSpPr>
        <p:spPr>
          <a:xfrm>
            <a:off x="608545" y="955851"/>
            <a:ext cx="10974906" cy="941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EicC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也将提供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最重到铀的离子电子对撞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，最低年积分亮度为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18.6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fb</a:t>
            </a:r>
            <a:r>
              <a:rPr kumimoji="1" lang="en-US" altLang="zh-CN" sz="24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-1</a:t>
            </a:r>
            <a:endParaRPr kumimoji="1" lang="en-US" altLang="zh-CN" sz="2400" b="1" kern="0" baseline="30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kumimoji="1" lang="zh-CN" altLang="en-US" sz="24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并将实现</a:t>
            </a:r>
            <a:r>
              <a:rPr kumimoji="1" lang="zh-CN" alt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氘束、氦</a:t>
            </a:r>
            <a:r>
              <a:rPr kumimoji="1" lang="en-US" altLang="zh-CN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3</a:t>
            </a:r>
            <a:r>
              <a:rPr kumimoji="1" lang="zh-CN" alt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束流和电子束流的双极化对撞</a:t>
            </a:r>
            <a:endParaRPr kumimoji="1" lang="en-US" altLang="zh-CN" sz="2400" b="1" i="0" u="none" strike="noStrike" kern="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17B00BA-A0CF-99AE-74EA-690927EABC81}"/>
              </a:ext>
            </a:extLst>
          </p:cNvPr>
          <p:cNvSpPr/>
          <p:nvPr/>
        </p:nvSpPr>
        <p:spPr>
          <a:xfrm>
            <a:off x="4988560" y="6228080"/>
            <a:ext cx="721360" cy="2133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17DDE29-F1D7-7421-D1F1-DA2F28BC5C44}"/>
              </a:ext>
            </a:extLst>
          </p:cNvPr>
          <p:cNvSpPr/>
          <p:nvPr/>
        </p:nvSpPr>
        <p:spPr>
          <a:xfrm>
            <a:off x="3677920" y="3625280"/>
            <a:ext cx="1930400" cy="2133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46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2EDE75-3BBE-4D08-A14E-E061FE20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3" y="26634"/>
            <a:ext cx="8865617" cy="681036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装置总体设计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3E19B4-7EFA-6DF8-BAEA-2A5C5D3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10C5-8827-49E7-9921-F41D343D1620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E59169D-B24D-851B-2B73-B95E01F1D1DE}"/>
              </a:ext>
            </a:extLst>
          </p:cNvPr>
          <p:cNvSpPr txBox="1"/>
          <p:nvPr/>
        </p:nvSpPr>
        <p:spPr>
          <a:xfrm>
            <a:off x="331303" y="801109"/>
            <a:ext cx="11131282" cy="505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亮度关键设计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1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：快循环对撞模式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5EC99DD-BA4C-063D-D6D3-20F7218AF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04" y="1655101"/>
            <a:ext cx="5678656" cy="458863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13696E4-8838-16D0-B645-90E22E4F84F2}"/>
              </a:ext>
            </a:extLst>
          </p:cNvPr>
          <p:cNvSpPr txBox="1"/>
          <p:nvPr/>
        </p:nvSpPr>
        <p:spPr>
          <a:xfrm>
            <a:off x="6820982" y="1237514"/>
            <a:ext cx="4641603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44895">
              <a:lnSpc>
                <a:spcPct val="120000"/>
              </a:lnSpc>
              <a:spcBef>
                <a:spcPts val="1200"/>
              </a:spcBef>
              <a:buClr>
                <a:prstClr val="black"/>
              </a:buClr>
              <a:buFont typeface="Wingdings" pitchFamily="2" charset="2"/>
              <a:buChar char="p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离子装置：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00100" lvl="1" indent="-342900" defTabSz="944895">
              <a:lnSpc>
                <a:spcPct val="120000"/>
              </a:lnSpc>
              <a:spcBef>
                <a:spcPts val="12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有直流电子冷却时，对撞环全束流替换时间约为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min</a:t>
            </a:r>
          </a:p>
          <a:p>
            <a:pPr marL="800100" lvl="1" indent="-342900" defTabSz="944895">
              <a:lnSpc>
                <a:spcPct val="120000"/>
              </a:lnSpc>
              <a:spcBef>
                <a:spcPts val="12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无直流电子冷却时，对撞环全束流替换时间约为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</a:p>
          <a:p>
            <a:pPr marL="342900" indent="-342900" defTabSz="944895">
              <a:lnSpc>
                <a:spcPct val="120000"/>
              </a:lnSpc>
              <a:spcBef>
                <a:spcPts val="1200"/>
              </a:spcBef>
              <a:buClr>
                <a:prstClr val="black"/>
              </a:buClr>
              <a:buFont typeface="Wingdings" pitchFamily="2" charset="2"/>
              <a:buChar char="p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电子装置：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00100" lvl="1" indent="-342900" defTabSz="944895">
              <a:lnSpc>
                <a:spcPct val="120000"/>
              </a:lnSpc>
              <a:spcBef>
                <a:spcPts val="12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对撞环全束流替换时间约为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EE828B7-1EBD-5AA2-131F-2FEA42693942}"/>
              </a:ext>
            </a:extLst>
          </p:cNvPr>
          <p:cNvSpPr txBox="1"/>
          <p:nvPr/>
        </p:nvSpPr>
        <p:spPr>
          <a:xfrm>
            <a:off x="6820982" y="4760959"/>
            <a:ext cx="4641603" cy="1295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44895">
              <a:lnSpc>
                <a:spcPct val="135000"/>
              </a:lnSpc>
              <a:buClr>
                <a:prstClr val="black"/>
              </a:buClr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可在较短时间内替换所有对撞束团，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突破峰值亮度极限，取得高平均亮度，有效提升装置积分亮度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4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37941</TotalTime>
  <Words>3722</Words>
  <Application>Microsoft Macintosh PowerPoint</Application>
  <PresentationFormat>宽屏</PresentationFormat>
  <Paragraphs>461</Paragraphs>
  <Slides>42</Slides>
  <Notes>42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4" baseType="lpstr">
      <vt:lpstr>等线</vt:lpstr>
      <vt:lpstr>等线 Light</vt:lpstr>
      <vt:lpstr>黑体</vt:lpstr>
      <vt:lpstr>华文行楷</vt:lpstr>
      <vt:lpstr>Microsoft YaHei</vt:lpstr>
      <vt:lpstr>Microsoft YaHei</vt:lpstr>
      <vt:lpstr>Arial</vt:lpstr>
      <vt:lpstr>Calibri</vt:lpstr>
      <vt:lpstr>Cambria Math</vt:lpstr>
      <vt:lpstr>Times New Roman</vt:lpstr>
      <vt:lpstr>Wingdings</vt:lpstr>
      <vt:lpstr>Office 主题​​</vt:lpstr>
      <vt:lpstr>EicC加速器设计</vt:lpstr>
      <vt:lpstr>目录</vt:lpstr>
      <vt:lpstr>1. CDR加速器部分简介</vt:lpstr>
      <vt:lpstr>2. EicC装置总体设计</vt:lpstr>
      <vt:lpstr>2. EicC装置总体设计</vt:lpstr>
      <vt:lpstr>2. EicC装置总体设计</vt:lpstr>
      <vt:lpstr>2. EicC装置总体设计</vt:lpstr>
      <vt:lpstr>2. EicC装置总体设计</vt:lpstr>
      <vt:lpstr>2. EicC装置总体设计</vt:lpstr>
      <vt:lpstr>2. EicC装置总体设计</vt:lpstr>
      <vt:lpstr>2. EicC装置总体设计</vt:lpstr>
      <vt:lpstr>2. EicC装置总体设计</vt:lpstr>
      <vt:lpstr>3. 离子加速器及对撞环</vt:lpstr>
      <vt:lpstr>3. 离子加速器及对撞环</vt:lpstr>
      <vt:lpstr>3. 离子加速器及对撞环</vt:lpstr>
      <vt:lpstr>3. 离子加速器及对撞环</vt:lpstr>
      <vt:lpstr>3. 离子加速器及对撞环</vt:lpstr>
      <vt:lpstr>3. 离子加速器及对撞环</vt:lpstr>
      <vt:lpstr>4. 电子加速器及对撞环</vt:lpstr>
      <vt:lpstr>4. 电子加速器及对撞环</vt:lpstr>
      <vt:lpstr>4. 电子加速器及对撞环</vt:lpstr>
      <vt:lpstr>4. 电子加速器及对撞环</vt:lpstr>
      <vt:lpstr>4. 电子加速器及对撞环</vt:lpstr>
      <vt:lpstr>4. 电子加速器及对撞环</vt:lpstr>
      <vt:lpstr>4. 电子加速器及对撞环</vt:lpstr>
      <vt:lpstr>5. 极化设计</vt:lpstr>
      <vt:lpstr>5. 极化设计</vt:lpstr>
      <vt:lpstr>5. 极化设计</vt:lpstr>
      <vt:lpstr>5. 极化设计</vt:lpstr>
      <vt:lpstr>5. 极化设计</vt:lpstr>
      <vt:lpstr>5. 极化设计</vt:lpstr>
      <vt:lpstr>5. 极化设计</vt:lpstr>
      <vt:lpstr>5. 极化设计</vt:lpstr>
      <vt:lpstr>6. 电子冷却方案</vt:lpstr>
      <vt:lpstr>6. 电子冷却方案</vt:lpstr>
      <vt:lpstr>6. 电子冷却方案</vt:lpstr>
      <vt:lpstr>6. 电子冷却方案</vt:lpstr>
      <vt:lpstr>6. 电子冷却方案</vt:lpstr>
      <vt:lpstr>6. 电子冷却方案</vt:lpstr>
      <vt:lpstr>6. 电子冷却方案</vt:lpstr>
      <vt:lpstr>总结</vt:lpstr>
      <vt:lpstr>谢谢！ 请各位老师批评指正！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Theoretical and Simulation Study on the Transverse Collective Instabilities in the HIAF/BRing</dc:title>
  <dc:creator>杰 刘</dc:creator>
  <cp:lastModifiedBy>杰 刘</cp:lastModifiedBy>
  <cp:revision>5717</cp:revision>
  <dcterms:created xsi:type="dcterms:W3CDTF">2019-04-07T02:10:32Z</dcterms:created>
  <dcterms:modified xsi:type="dcterms:W3CDTF">2024-08-17T12:52:47Z</dcterms:modified>
</cp:coreProperties>
</file>