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58" r:id="rId2"/>
    <p:sldId id="1082" r:id="rId3"/>
    <p:sldId id="1144" r:id="rId4"/>
    <p:sldId id="1145" r:id="rId5"/>
    <p:sldId id="1153" r:id="rId6"/>
    <p:sldId id="1154" r:id="rId7"/>
    <p:sldId id="1155" r:id="rId8"/>
    <p:sldId id="1156" r:id="rId9"/>
    <p:sldId id="1157" r:id="rId10"/>
    <p:sldId id="1146" r:id="rId11"/>
    <p:sldId id="1158" r:id="rId12"/>
    <p:sldId id="1159" r:id="rId13"/>
    <p:sldId id="1085" r:id="rId14"/>
    <p:sldId id="1152" r:id="rId15"/>
    <p:sldId id="1151" r:id="rId16"/>
    <p:sldId id="1160" r:id="rId17"/>
    <p:sldId id="1161" r:id="rId1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2024/7/16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7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87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7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75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5055D-079E-45A7-A84E-C3C60C1C5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3327" r="9167" b="31103"/>
          <a:stretch/>
        </p:blipFill>
        <p:spPr>
          <a:xfrm>
            <a:off x="5448300" y="1170158"/>
            <a:ext cx="3536156" cy="1143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F0D68F2-5366-46E4-9B1C-A758EE1EE8A2}"/>
              </a:ext>
            </a:extLst>
          </p:cNvPr>
          <p:cNvSpPr txBox="1"/>
          <p:nvPr/>
        </p:nvSpPr>
        <p:spPr>
          <a:xfrm>
            <a:off x="381000" y="1301089"/>
            <a:ext cx="48006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使用</a:t>
            </a:r>
            <a:r>
              <a:rPr lang="en-US" altLang="zh-CN" dirty="0"/>
              <a:t>Coil3_2</a:t>
            </a:r>
            <a:r>
              <a:rPr lang="zh-CN" altLang="en-US" dirty="0"/>
              <a:t>和</a:t>
            </a:r>
            <a:r>
              <a:rPr lang="en-US" altLang="zh-CN" dirty="0"/>
              <a:t>Coil5_2</a:t>
            </a:r>
            <a:r>
              <a:rPr lang="zh-CN" altLang="en-US" dirty="0"/>
              <a:t>，研究磁芯对线圈参数的影响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磁芯采用：铁氧体材料，非导体，降低磁芯损耗</a:t>
            </a: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D187DB-80EF-4888-A0AE-D27C08DFF629}"/>
              </a:ext>
            </a:extLst>
          </p:cNvPr>
          <p:cNvSpPr txBox="1"/>
          <p:nvPr/>
        </p:nvSpPr>
        <p:spPr>
          <a:xfrm>
            <a:off x="381000" y="3429277"/>
            <a:ext cx="43434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问题：高频拟合效果不理想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可能原因：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磁芯磁导率的交流特性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电感增大导致谐振频率提前，使得线圈模型提前失效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高频模型已不适用，截取低频点进行拟合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4A1108-E17C-4A9B-806E-032CB0EA9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3362132"/>
            <a:ext cx="4000500" cy="3000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67AB03-BAFE-43AC-ABCB-B9E631DB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700" y="183751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79D2E6-D976-4E9A-B2D0-9F55F77F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D3FF9-7FF0-48D5-B9D5-C7858DCF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结果对比与相关结论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149E38-5CED-4CC0-805F-1C7D7A3ACACE}"/>
              </a:ext>
            </a:extLst>
          </p:cNvPr>
          <p:cNvSpPr txBox="1"/>
          <p:nvPr/>
        </p:nvSpPr>
        <p:spPr>
          <a:xfrm>
            <a:off x="81110" y="1041144"/>
            <a:ext cx="73914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Coli3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空气芯线圈：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</a:rPr>
              <a:t>4.579E-02</a:t>
            </a:r>
            <a:r>
              <a:rPr lang="en-US" altLang="zh-CN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</a:rPr>
              <a:t>4.560E-01</a:t>
            </a:r>
            <a:r>
              <a:rPr lang="en-US" altLang="zh-CN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增益：</a:t>
            </a:r>
            <a:r>
              <a:rPr lang="en-US" altLang="zh-CN" dirty="0"/>
              <a:t>10.18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交流电阻：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Coli5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4.239E-02</a:t>
            </a:r>
            <a:r>
              <a:rPr lang="en-US" altLang="zh-CN" dirty="0"/>
              <a:t>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4.201E-01</a:t>
            </a:r>
            <a:r>
              <a:rPr lang="en-US" altLang="zh-CN" dirty="0"/>
              <a:t>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增益：</a:t>
            </a:r>
            <a:r>
              <a:rPr lang="en-US" altLang="zh-CN" dirty="0"/>
              <a:t>9.91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交流电阻：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488A12-3569-4BA1-8F16-17CB5168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00" y="1447800"/>
            <a:ext cx="2880000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742D8F-5F36-4084-B7E0-BCC6F847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00" y="4129932"/>
            <a:ext cx="2880000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1E39D88-7CCD-4C2E-AF3F-73ABD2483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1447800"/>
            <a:ext cx="2880000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4C8ACE9-9BC9-4B82-AA8E-1D64A2CEC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4099678"/>
            <a:ext cx="2880000" cy="216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6C52792-527C-457E-8B19-5A6F1F5A3784}"/>
              </a:ext>
            </a:extLst>
          </p:cNvPr>
          <p:cNvSpPr txBox="1"/>
          <p:nvPr/>
        </p:nvSpPr>
        <p:spPr>
          <a:xfrm>
            <a:off x="91322" y="5972933"/>
            <a:ext cx="8534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表现出很大的磁芯损耗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涡流损耗；磁滞损耗</a:t>
            </a:r>
          </a:p>
        </p:txBody>
      </p:sp>
    </p:spTree>
    <p:extLst>
      <p:ext uri="{BB962C8B-B14F-4D97-AF65-F5344CB8AC3E}">
        <p14:creationId xmlns:p14="http://schemas.microsoft.com/office/powerpoint/2010/main" val="129088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79D2E6-D976-4E9A-B2D0-9F55F77F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D3FF9-7FF0-48D5-B9D5-C7858DCF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结果对比与相关结论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149E38-5CED-4CC0-805F-1C7D7A3ACACE}"/>
              </a:ext>
            </a:extLst>
          </p:cNvPr>
          <p:cNvSpPr txBox="1"/>
          <p:nvPr/>
        </p:nvSpPr>
        <p:spPr>
          <a:xfrm>
            <a:off x="172138" y="1230367"/>
            <a:ext cx="5599325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磁滞损耗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磁滞损耗 是铁磁体等在反复磁化过程中因磁滞现象而消耗的能量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测试电压</a:t>
            </a:r>
            <a:r>
              <a:rPr lang="en-US" altLang="zh-CN" dirty="0">
                <a:solidFill>
                  <a:srgbClr val="C00000"/>
                </a:solidFill>
              </a:rPr>
              <a:t>5V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0.1V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Coli3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交流电阻：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Coli5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交流电阻：</a:t>
            </a: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6C52792-527C-457E-8B19-5A6F1F5A3784}"/>
              </a:ext>
            </a:extLst>
          </p:cNvPr>
          <p:cNvSpPr txBox="1"/>
          <p:nvPr/>
        </p:nvSpPr>
        <p:spPr>
          <a:xfrm>
            <a:off x="228600" y="635635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虽然磁芯不导电，涡流损耗还是此磁芯损耗的主要原因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80BFD5-61C6-4F63-86D7-BA00BE01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44" y="801173"/>
            <a:ext cx="203966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89AADA-469E-4654-ABAA-166878A03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63" y="2576264"/>
            <a:ext cx="2880000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B0CFA5-1779-4CC9-BD4E-3717D69A0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462" y="468464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、交流电阻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294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B5B731-A357-4296-9535-AB498F28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54398-6544-4FC6-94B1-16E7DB9EE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实际放大器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559F62-8FBB-4081-BADC-CA9D5079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594" y="4669400"/>
            <a:ext cx="4057650" cy="20330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1DED352-6519-458C-A512-A7075FE30DD2}"/>
              </a:ext>
            </a:extLst>
          </p:cNvPr>
          <p:cNvSpPr txBox="1"/>
          <p:nvPr/>
        </p:nvSpPr>
        <p:spPr>
          <a:xfrm>
            <a:off x="549379" y="5445557"/>
            <a:ext cx="1825418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新增板上屏蔽壳</a:t>
            </a:r>
            <a:endParaRPr lang="en-US" altLang="zh-CN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116D3C6B-4FF3-4D11-816E-3B6DAB7B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084"/>
            <a:ext cx="9144000" cy="3161067"/>
          </a:xfrm>
          <a:prstGeom prst="rect">
            <a:avLst/>
          </a:prstGeom>
        </p:spPr>
      </p:pic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60FE4CB-5D9D-4081-B6ED-FA8EF3ABA419}"/>
              </a:ext>
            </a:extLst>
          </p:cNvPr>
          <p:cNvCxnSpPr>
            <a:cxnSpLocks/>
          </p:cNvCxnSpPr>
          <p:nvPr/>
        </p:nvCxnSpPr>
        <p:spPr>
          <a:xfrm>
            <a:off x="609600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35600E0-F3B4-4871-B96B-22CDDBF15CAB}"/>
              </a:ext>
            </a:extLst>
          </p:cNvPr>
          <p:cNvCxnSpPr>
            <a:cxnSpLocks/>
          </p:cNvCxnSpPr>
          <p:nvPr/>
        </p:nvCxnSpPr>
        <p:spPr>
          <a:xfrm>
            <a:off x="748665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85C4520F-ECD9-4FFD-ADF1-F44ED1A31A32}"/>
              </a:ext>
            </a:extLst>
          </p:cNvPr>
          <p:cNvSpPr txBox="1"/>
          <p:nvPr/>
        </p:nvSpPr>
        <p:spPr>
          <a:xfrm>
            <a:off x="1957253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40F1B2-4755-4061-96E7-6828E6C06CAB}"/>
              </a:ext>
            </a:extLst>
          </p:cNvPr>
          <p:cNvSpPr txBox="1"/>
          <p:nvPr/>
        </p:nvSpPr>
        <p:spPr>
          <a:xfrm>
            <a:off x="6400800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9D3DF8C-7858-406A-A271-3FC00A8284DA}"/>
              </a:ext>
            </a:extLst>
          </p:cNvPr>
          <p:cNvSpPr txBox="1"/>
          <p:nvPr/>
        </p:nvSpPr>
        <p:spPr>
          <a:xfrm>
            <a:off x="1827483" y="3292435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5F02358-A6DF-430C-9848-F3FA99551E69}"/>
              </a:ext>
            </a:extLst>
          </p:cNvPr>
          <p:cNvSpPr txBox="1"/>
          <p:nvPr/>
        </p:nvSpPr>
        <p:spPr>
          <a:xfrm>
            <a:off x="7911031" y="14153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8A0E71A-24D2-4F01-ACDD-92134B0517BD}"/>
              </a:ext>
            </a:extLst>
          </p:cNvPr>
          <p:cNvSpPr txBox="1"/>
          <p:nvPr/>
        </p:nvSpPr>
        <p:spPr>
          <a:xfrm>
            <a:off x="7767120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低通滤波级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9FD442A-2FAE-426F-83A6-7E20EE0C9754}"/>
              </a:ext>
            </a:extLst>
          </p:cNvPr>
          <p:cNvSpPr txBox="1"/>
          <p:nvPr/>
        </p:nvSpPr>
        <p:spPr>
          <a:xfrm>
            <a:off x="6027821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增益极</a:t>
            </a:r>
          </a:p>
        </p:txBody>
      </p:sp>
    </p:spTree>
    <p:extLst>
      <p:ext uri="{BB962C8B-B14F-4D97-AF65-F5344CB8AC3E}">
        <p14:creationId xmlns:p14="http://schemas.microsoft.com/office/powerpoint/2010/main" val="360780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B5B731-A357-4296-9535-AB498F28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54398-6544-4FC6-94B1-16E7DB9EE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测试问题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B796BB-B74F-4DB8-B9DF-05D98151AFFA}"/>
              </a:ext>
            </a:extLst>
          </p:cNvPr>
          <p:cNvSpPr txBox="1"/>
          <p:nvPr/>
        </p:nvSpPr>
        <p:spPr>
          <a:xfrm>
            <a:off x="190500" y="1464534"/>
            <a:ext cx="832485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问题：放大器一级输出存在极大噪声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解释：第二级放大器的第一级放大器的影响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解决方案：卸掉第二级放大器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问题：</a:t>
            </a:r>
            <a:r>
              <a:rPr lang="en-US" altLang="zh-CN" dirty="0"/>
              <a:t>JFET</a:t>
            </a:r>
            <a:r>
              <a:rPr lang="zh-CN" altLang="en-US" dirty="0"/>
              <a:t>静态工作点异常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解释：电流源不适用于该设计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解决方案：卸掉电流源芯片，转用备用方案，电阻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8B0039-6CA9-4260-A360-53A6D8907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23323" r="18333" b="22211"/>
          <a:stretch/>
        </p:blipFill>
        <p:spPr>
          <a:xfrm>
            <a:off x="6178834" y="1513600"/>
            <a:ext cx="2615632" cy="15078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6BFBE4-A887-496A-9722-79E056B41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48925"/>
            <a:ext cx="2248175" cy="226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ABE4B8-46B4-4F54-9698-581830954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27" y="4448925"/>
            <a:ext cx="2343336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1A1ABE-AE9E-4A41-A3FE-A19BD7D4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D830A2-106A-4453-9751-1060B195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交流响应测试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96ABAE-5B62-4BDF-ABD8-7DD6F688F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/>
          <a:stretch/>
        </p:blipFill>
        <p:spPr>
          <a:xfrm>
            <a:off x="914400" y="3799177"/>
            <a:ext cx="3444240" cy="27397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9AE023-9DA7-430D-86F7-8932CEF8EABD}"/>
              </a:ext>
            </a:extLst>
          </p:cNvPr>
          <p:cNvSpPr txBox="1"/>
          <p:nvPr/>
        </p:nvSpPr>
        <p:spPr>
          <a:xfrm>
            <a:off x="209746" y="1739878"/>
            <a:ext cx="3810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实验：测试第一级放大的交流响应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实验结论：第一级增益稳定且符合预期的</a:t>
            </a:r>
            <a:r>
              <a:rPr lang="en-US" altLang="zh-CN" dirty="0"/>
              <a:t>60dB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3358E5-8855-4BA2-A4E4-BC27220B5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47" y="1370836"/>
            <a:ext cx="4329253" cy="16192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9F7B7C-7F23-44B7-A326-F00F68CF2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6"/>
          <a:stretch/>
        </p:blipFill>
        <p:spPr>
          <a:xfrm>
            <a:off x="5146973" y="3909045"/>
            <a:ext cx="3207600" cy="252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55A43AC-D026-48C2-B472-4EF64DC8AA5A}"/>
              </a:ext>
            </a:extLst>
          </p:cNvPr>
          <p:cNvSpPr txBox="1"/>
          <p:nvPr/>
        </p:nvSpPr>
        <p:spPr>
          <a:xfrm>
            <a:off x="1188720" y="353971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SCEP </a:t>
            </a:r>
            <a:r>
              <a:rPr lang="en-US" altLang="zh-CN" dirty="0" err="1"/>
              <a:t>Pre_AMP</a:t>
            </a:r>
            <a:r>
              <a:rPr lang="en-US" altLang="zh-CN" dirty="0"/>
              <a:t> </a:t>
            </a:r>
            <a:r>
              <a:rPr lang="zh-CN" altLang="en-US" dirty="0"/>
              <a:t>测试结果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2A3808-54B4-4087-B421-79895F9A907E}"/>
              </a:ext>
            </a:extLst>
          </p:cNvPr>
          <p:cNvSpPr txBox="1"/>
          <p:nvPr/>
        </p:nvSpPr>
        <p:spPr>
          <a:xfrm>
            <a:off x="5302973" y="353612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商业运放测试结果</a:t>
            </a:r>
          </a:p>
        </p:txBody>
      </p:sp>
    </p:spTree>
    <p:extLst>
      <p:ext uri="{BB962C8B-B14F-4D97-AF65-F5344CB8AC3E}">
        <p14:creationId xmlns:p14="http://schemas.microsoft.com/office/powerpoint/2010/main" val="115429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95400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实验十八：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屏蔽箱：接地，运放接地</a:t>
            </a:r>
          </a:p>
          <a:p>
            <a:pPr lvl="1"/>
            <a:r>
              <a:rPr lang="en-US" altLang="zh-CN" dirty="0"/>
              <a:t>JFET</a:t>
            </a:r>
            <a:r>
              <a:rPr lang="zh-CN" altLang="zh-CN" dirty="0"/>
              <a:t>：</a:t>
            </a:r>
            <a:r>
              <a:rPr lang="en-US" altLang="zh-CN" dirty="0"/>
              <a:t>1</a:t>
            </a:r>
            <a:endParaRPr lang="zh-CN" altLang="zh-CN" dirty="0"/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761.54nV@1kHz</a:t>
            </a:r>
            <a:r>
              <a:rPr lang="zh-CN" altLang="zh-CN" dirty="0"/>
              <a:t>；</a:t>
            </a:r>
            <a:r>
              <a:rPr lang="en-US" altLang="zh-CN" dirty="0"/>
              <a:t>741.04nV@10kHz</a:t>
            </a:r>
            <a:r>
              <a:rPr lang="zh-CN" altLang="zh-CN" dirty="0"/>
              <a:t>；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2000</a:t>
            </a:r>
            <a:r>
              <a:rPr lang="zh-CN" altLang="zh-CN" dirty="0"/>
              <a:t>；带通设置：</a:t>
            </a:r>
            <a:r>
              <a:rPr lang="en-US" altLang="zh-CN" dirty="0"/>
              <a:t>100~~100k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噪声测试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4255024" cy="2105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0F902A-860D-464B-9B22-5C566F8F2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80273"/>
            <a:ext cx="2880000" cy="22331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1E3EFF-C890-40D3-BA0E-877916E9D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4475595"/>
            <a:ext cx="2880000" cy="22254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3A012C7-6EE6-42EF-A97B-BA604BE323FD}"/>
              </a:ext>
            </a:extLst>
          </p:cNvPr>
          <p:cNvSpPr txBox="1"/>
          <p:nvPr/>
        </p:nvSpPr>
        <p:spPr>
          <a:xfrm>
            <a:off x="6495657" y="5029200"/>
            <a:ext cx="2426224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1kHz~10kHz </a:t>
            </a:r>
            <a:r>
              <a:rPr lang="zh-CN" altLang="en-US" dirty="0">
                <a:solidFill>
                  <a:srgbClr val="C00000"/>
                </a:solidFill>
              </a:rPr>
              <a:t>范围内，能量比值：</a:t>
            </a:r>
            <a:r>
              <a:rPr lang="en-US" altLang="zh-CN" dirty="0">
                <a:solidFill>
                  <a:srgbClr val="C00000"/>
                </a:solidFill>
              </a:rPr>
              <a:t>1.56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幅度比值：</a:t>
            </a:r>
            <a:r>
              <a:rPr lang="en-US" altLang="zh-CN" dirty="0">
                <a:solidFill>
                  <a:srgbClr val="C00000"/>
                </a:solidFill>
              </a:rPr>
              <a:t>1.25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、交流电阻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19BFF0-589A-49BE-B46A-006E5C0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2DB09-0253-41FA-B5DD-72A1B8D59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实验线圈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7F96D5-69BF-4437-BC24-DBEC1AB7FCD5}"/>
              </a:ext>
            </a:extLst>
          </p:cNvPr>
          <p:cNvSpPr txBox="1"/>
          <p:nvPr/>
        </p:nvSpPr>
        <p:spPr>
          <a:xfrm>
            <a:off x="76200" y="1295400"/>
            <a:ext cx="8991600" cy="258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en-US" sz="2000" dirty="0"/>
              <a:t>每种</a:t>
            </a:r>
            <a:r>
              <a:rPr lang="zh-CN" altLang="zh-CN" sz="2000" dirty="0"/>
              <a:t>各</a:t>
            </a:r>
            <a:r>
              <a:rPr lang="zh-CN" altLang="en-US" sz="2000" dirty="0"/>
              <a:t>三</a:t>
            </a:r>
            <a:r>
              <a:rPr lang="zh-CN" altLang="zh-CN" sz="2000" dirty="0"/>
              <a:t>只，参数依次为，绕线内径，绕线外径，绕线高度（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zh-CN" altLang="en-US" dirty="0"/>
              <a:t>第一组：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第二组：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第三组：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第四组：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1.27</a:t>
            </a:r>
            <a:r>
              <a:rPr lang="zh-CN" altLang="zh-CN" dirty="0"/>
              <a:t>实心线，预计</a:t>
            </a:r>
            <a:r>
              <a:rPr lang="en-US" altLang="zh-CN" dirty="0"/>
              <a:t>6</a:t>
            </a:r>
            <a:r>
              <a:rPr lang="zh-CN" altLang="zh-CN" dirty="0"/>
              <a:t>层</a:t>
            </a:r>
            <a:r>
              <a:rPr lang="en-US" altLang="zh-CN" dirty="0"/>
              <a:t>*47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第五组：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en-US" dirty="0"/>
              <a:t>利兹</a:t>
            </a:r>
            <a:r>
              <a:rPr lang="zh-CN" altLang="zh-CN" dirty="0"/>
              <a:t>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4330A5-221F-4880-AE18-BDE46B36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23324"/>
          <a:stretch/>
        </p:blipFill>
        <p:spPr>
          <a:xfrm>
            <a:off x="2228850" y="4397179"/>
            <a:ext cx="46863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ADBE5B-F1B2-4092-A2C9-FFA51FB5FC71}"/>
              </a:ext>
            </a:extLst>
          </p:cNvPr>
          <p:cNvSpPr txBox="1"/>
          <p:nvPr/>
        </p:nvSpPr>
        <p:spPr>
          <a:xfrm>
            <a:off x="876300" y="1207839"/>
            <a:ext cx="73914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测试值：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1.717E-02</a:t>
            </a:r>
            <a:r>
              <a:rPr lang="en-US" altLang="zh-CN" dirty="0"/>
              <a:t> //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1.717E-02 // 1.664E-02</a:t>
            </a:r>
            <a:r>
              <a:rPr lang="en-US" altLang="zh-CN" dirty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仿真值：</a:t>
            </a:r>
            <a:r>
              <a:rPr lang="en-US" altLang="zh-CN" dirty="0"/>
              <a:t>1.781E-02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最大偏差：</a:t>
            </a:r>
            <a:r>
              <a:rPr lang="en-US" altLang="zh-CN" dirty="0"/>
              <a:t>-6.57%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交流电阻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最大正偏差：</a:t>
            </a:r>
            <a:r>
              <a:rPr lang="en-US" altLang="zh-CN" dirty="0"/>
              <a:t>147% // 195% // 127%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最大负偏差：</a:t>
            </a:r>
            <a:r>
              <a:rPr lang="en-US" altLang="zh-CN" dirty="0"/>
              <a:t>~12%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D3D155-CE09-44A8-BCD2-39F8EE50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81" y="4185600"/>
            <a:ext cx="3360000" cy="252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A7302C9-33E7-4DAD-8994-D685F36C66D9}"/>
              </a:ext>
            </a:extLst>
          </p:cNvPr>
          <p:cNvSpPr/>
          <p:nvPr/>
        </p:nvSpPr>
        <p:spPr>
          <a:xfrm>
            <a:off x="2209800" y="5255575"/>
            <a:ext cx="47625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B3ABA40-E7E4-4FEB-B251-04E133537F7F}"/>
              </a:ext>
            </a:extLst>
          </p:cNvPr>
          <p:cNvCxnSpPr/>
          <p:nvPr/>
        </p:nvCxnSpPr>
        <p:spPr>
          <a:xfrm flipV="1">
            <a:off x="2686050" y="5788975"/>
            <a:ext cx="651169" cy="152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086B2540-C731-46B4-9A09-808ED1C9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000" y="4185600"/>
            <a:ext cx="3360000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45100A-8694-4707-96E0-30182993F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650" y="416908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8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20E5D34-22CC-41A6-A21D-D799DDDDF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75" y="4361483"/>
            <a:ext cx="3360000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D94B90-26A0-482D-946F-3E6A4DEA3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250" y="4361483"/>
            <a:ext cx="3360000" cy="25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</a:t>
            </a:r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ADBE5B-F1B2-4092-A2C9-FFA51FB5FC71}"/>
              </a:ext>
            </a:extLst>
          </p:cNvPr>
          <p:cNvSpPr txBox="1"/>
          <p:nvPr/>
        </p:nvSpPr>
        <p:spPr>
          <a:xfrm>
            <a:off x="876300" y="1207839"/>
            <a:ext cx="73914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测试值：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3.080E-02</a:t>
            </a:r>
            <a:r>
              <a:rPr lang="en-US" altLang="zh-CN" dirty="0"/>
              <a:t>  //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3.104E-02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// 3.109E-02</a:t>
            </a:r>
            <a:r>
              <a:rPr lang="en-US" altLang="zh-CN" dirty="0"/>
              <a:t>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仿真值：</a:t>
            </a:r>
            <a:r>
              <a:rPr lang="en-US" altLang="zh-CN" dirty="0"/>
              <a:t>3.174E-02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最大偏差：</a:t>
            </a:r>
            <a:r>
              <a:rPr lang="en-US" altLang="zh-CN" dirty="0"/>
              <a:t>-2.96%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交流电阻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最大正偏差：</a:t>
            </a:r>
            <a:r>
              <a:rPr lang="en-US" altLang="zh-CN" dirty="0"/>
              <a:t>105% // 114% // 127%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最大负偏差：</a:t>
            </a:r>
            <a:r>
              <a:rPr lang="en-US" altLang="zh-CN" dirty="0"/>
              <a:t>~6%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7302C9-33E7-4DAD-8994-D685F36C66D9}"/>
              </a:ext>
            </a:extLst>
          </p:cNvPr>
          <p:cNvSpPr/>
          <p:nvPr/>
        </p:nvSpPr>
        <p:spPr>
          <a:xfrm>
            <a:off x="2209800" y="5255575"/>
            <a:ext cx="47625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B3ABA40-E7E4-4FEB-B251-04E133537F7F}"/>
              </a:ext>
            </a:extLst>
          </p:cNvPr>
          <p:cNvCxnSpPr/>
          <p:nvPr/>
        </p:nvCxnSpPr>
        <p:spPr>
          <a:xfrm flipV="1">
            <a:off x="2686050" y="5788975"/>
            <a:ext cx="651169" cy="152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B8084AA4-1F70-496B-B5B4-F6C83493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000" y="436148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EADBE5B-F1B2-4092-A2C9-FFA51FB5FC71}"/>
              </a:ext>
            </a:extLst>
          </p:cNvPr>
          <p:cNvSpPr txBox="1"/>
          <p:nvPr/>
        </p:nvSpPr>
        <p:spPr>
          <a:xfrm>
            <a:off x="876300" y="1207839"/>
            <a:ext cx="73914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测试值：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4.496E-02</a:t>
            </a:r>
            <a:r>
              <a:rPr lang="en-US" altLang="zh-CN" dirty="0"/>
              <a:t>  //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4.579E-02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// 4.547E-02</a:t>
            </a:r>
            <a:r>
              <a:rPr lang="en-US" altLang="zh-CN" dirty="0"/>
              <a:t>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仿真值：</a:t>
            </a:r>
            <a:r>
              <a:rPr lang="en-US" altLang="zh-CN" dirty="0"/>
              <a:t>4.667E-02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最大偏差：</a:t>
            </a:r>
            <a:r>
              <a:rPr lang="en-US" altLang="zh-CN" dirty="0"/>
              <a:t>-3.66%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交流电阻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最大正偏差：</a:t>
            </a:r>
            <a:r>
              <a:rPr lang="en-US" altLang="zh-CN" dirty="0"/>
              <a:t>171% // 223% // 236%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最大负偏差：</a:t>
            </a:r>
            <a:r>
              <a:rPr lang="en-US" altLang="zh-CN" dirty="0"/>
              <a:t>~3.5%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A3DA16-F502-48A7-BBB6-81DA3D7CC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6" y="4302108"/>
            <a:ext cx="336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4E3B4F-0F8C-4073-BF0F-E2D44D2AD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72" y="4302108"/>
            <a:ext cx="3360000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18C008B-1DCA-4FCC-AAA5-8684437E6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302108"/>
            <a:ext cx="3360000" cy="25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</a:t>
            </a:r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组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7302C9-33E7-4DAD-8994-D685F36C66D9}"/>
              </a:ext>
            </a:extLst>
          </p:cNvPr>
          <p:cNvSpPr/>
          <p:nvPr/>
        </p:nvSpPr>
        <p:spPr>
          <a:xfrm>
            <a:off x="2209800" y="5255575"/>
            <a:ext cx="47625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B3ABA40-E7E4-4FEB-B251-04E133537F7F}"/>
              </a:ext>
            </a:extLst>
          </p:cNvPr>
          <p:cNvCxnSpPr/>
          <p:nvPr/>
        </p:nvCxnSpPr>
        <p:spPr>
          <a:xfrm flipV="1">
            <a:off x="2686050" y="5788975"/>
            <a:ext cx="651169" cy="152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8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ADBE5B-F1B2-4092-A2C9-FFA51FB5FC71}"/>
              </a:ext>
            </a:extLst>
          </p:cNvPr>
          <p:cNvSpPr txBox="1"/>
          <p:nvPr/>
        </p:nvSpPr>
        <p:spPr>
          <a:xfrm>
            <a:off x="609600" y="1439360"/>
            <a:ext cx="73914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线圈参数拟合效果不佳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811F6E-8D86-4D80-8E74-1715A1EA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38413"/>
            <a:ext cx="5334000" cy="4000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C83AA6-2975-4B5D-BF97-A4D4FB01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4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ADBE5B-F1B2-4092-A2C9-FFA51FB5FC71}"/>
              </a:ext>
            </a:extLst>
          </p:cNvPr>
          <p:cNvSpPr txBox="1"/>
          <p:nvPr/>
        </p:nvSpPr>
        <p:spPr>
          <a:xfrm>
            <a:off x="381000" y="1295400"/>
            <a:ext cx="73914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与第三组线圈，除了使用了</a:t>
            </a:r>
            <a:r>
              <a:rPr lang="en-US" altLang="zh-CN" dirty="0" err="1"/>
              <a:t>Litz</a:t>
            </a:r>
            <a:r>
              <a:rPr lang="en-US" altLang="zh-CN" dirty="0"/>
              <a:t> </a:t>
            </a:r>
            <a:r>
              <a:rPr lang="zh-CN" altLang="en-US" dirty="0"/>
              <a:t>线，其他绕制参数完全相同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相交频率：</a:t>
            </a:r>
            <a:r>
              <a:rPr lang="en-US" altLang="zh-CN" dirty="0"/>
              <a:t>~5kHz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相关现象：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 </a:t>
            </a:r>
            <a:r>
              <a:rPr lang="zh-CN" altLang="en-US" dirty="0"/>
              <a:t>线圈比实心线圈更晚表现出交流电阻，且交流电阻较小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DF31D3-CAA6-487E-BC11-0613A9FC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3087687"/>
            <a:ext cx="5010150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1B1A51-7433-4A42-8F4B-6ACBE694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D9CB91-CAF8-456B-AEEF-953A7004C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相关结论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0618EEE-2DDA-4BA8-A896-55EF7B360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35010"/>
              </p:ext>
            </p:extLst>
          </p:nvPr>
        </p:nvGraphicFramePr>
        <p:xfrm>
          <a:off x="466725" y="2924090"/>
          <a:ext cx="8210550" cy="30321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32050">
                  <a:extLst>
                    <a:ext uri="{9D8B030D-6E8A-4147-A177-3AD203B41FA5}">
                      <a16:colId xmlns:a16="http://schemas.microsoft.com/office/drawing/2014/main" val="370616254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94601066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09560239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16148829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24087582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5774336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线圈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V3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V3.5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Coil1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Coil2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Coil3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88177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最大相对误差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250%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10.5% 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156%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115%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210%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79903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相对误差</a:t>
                      </a:r>
                      <a:r>
                        <a:rPr lang="en-US" altLang="zh-CN" sz="1800" b="1" dirty="0"/>
                        <a:t>@1kHz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48%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-1% 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-1%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-1%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-1%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653989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/>
                        <a:t>相对误差</a:t>
                      </a:r>
                      <a:r>
                        <a:rPr lang="en-US" altLang="zh-CN" sz="1800" b="1" dirty="0"/>
                        <a:t>@10kHz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-10% 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-10%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-1%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17%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897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/>
                        <a:t>相对误差</a:t>
                      </a:r>
                      <a:r>
                        <a:rPr lang="en-US" altLang="zh-CN" sz="1800" b="1" dirty="0"/>
                        <a:t>@20kHz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-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3.7%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16%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61%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20973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9F7B6D91-3CF1-40B7-A608-74000E48D963}"/>
              </a:ext>
            </a:extLst>
          </p:cNvPr>
          <p:cNvSpPr txBox="1"/>
          <p:nvPr/>
        </p:nvSpPr>
        <p:spPr>
          <a:xfrm>
            <a:off x="381000" y="1301089"/>
            <a:ext cx="78486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仿真模型对线圈电感能精确建模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仿真模型对线圈低频（已经是我们感兴趣的频率区间）交流电阻能较好的建模，对于匝数较少的线圈，仿真得到的交流电阻结果越准确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zh-CN" altLang="en-US" dirty="0"/>
              <a:t>线圈确实能提供更好的交流电阻性能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098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382545</TotalTime>
  <Words>843</Words>
  <Application>Microsoft Office PowerPoint</Application>
  <PresentationFormat>全屏显示(4:3)</PresentationFormat>
  <Paragraphs>180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Wingdings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4922</cp:revision>
  <cp:lastPrinted>2023-09-04T07:35:07Z</cp:lastPrinted>
  <dcterms:created xsi:type="dcterms:W3CDTF">1601-01-01T00:00:00Z</dcterms:created>
  <dcterms:modified xsi:type="dcterms:W3CDTF">2024-07-16T08:54:54Z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